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2147470780" r:id="rId2"/>
    <p:sldId id="12332" r:id="rId3"/>
    <p:sldId id="2147470719" r:id="rId4"/>
    <p:sldId id="399" r:id="rId5"/>
    <p:sldId id="2147470784" r:id="rId6"/>
    <p:sldId id="302" r:id="rId7"/>
    <p:sldId id="2147470785" r:id="rId8"/>
    <p:sldId id="2147470783" r:id="rId9"/>
    <p:sldId id="2147470792" r:id="rId10"/>
    <p:sldId id="2147470793" r:id="rId11"/>
    <p:sldId id="2147470796" r:id="rId12"/>
    <p:sldId id="2147470797" r:id="rId13"/>
    <p:sldId id="2147470795" r:id="rId14"/>
    <p:sldId id="2147470786" r:id="rId15"/>
    <p:sldId id="2147470787" r:id="rId16"/>
    <p:sldId id="2147470791" r:id="rId17"/>
    <p:sldId id="2147470789" r:id="rId18"/>
    <p:sldId id="2147470764" r:id="rId19"/>
    <p:sldId id="2147470765" r:id="rId20"/>
    <p:sldId id="2147470769" r:id="rId21"/>
    <p:sldId id="2147470767" r:id="rId22"/>
    <p:sldId id="2147470763" r:id="rId23"/>
    <p:sldId id="2147470748" r:id="rId24"/>
    <p:sldId id="2147470754" r:id="rId25"/>
    <p:sldId id="2147470757" r:id="rId26"/>
    <p:sldId id="2147470758" r:id="rId27"/>
    <p:sldId id="2147470759" r:id="rId28"/>
    <p:sldId id="2147470760" r:id="rId29"/>
    <p:sldId id="2147470761" r:id="rId30"/>
    <p:sldId id="2147470762" r:id="rId31"/>
    <p:sldId id="278" r:id="rId32"/>
    <p:sldId id="280" r:id="rId33"/>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4" userDrawn="1">
          <p15:clr>
            <a:srgbClr val="A4A3A4"/>
          </p15:clr>
        </p15:guide>
        <p15:guide id="2" pos="2959" userDrawn="1">
          <p15:clr>
            <a:srgbClr val="A4A3A4"/>
          </p15:clr>
        </p15:guide>
        <p15:guide id="3" pos="57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750"/>
    <a:srgbClr val="F5EAE8"/>
    <a:srgbClr val="EAD1CE"/>
    <a:srgbClr val="E7F5E9"/>
    <a:srgbClr val="CBEBD0"/>
    <a:srgbClr val="2E7B8E"/>
    <a:srgbClr val="FFA402"/>
    <a:srgbClr val="C7573C"/>
    <a:srgbClr val="5D8298"/>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68" autoAdjust="0"/>
    <p:restoredTop sz="86492" autoAdjust="0"/>
  </p:normalViewPr>
  <p:slideViewPr>
    <p:cSldViewPr snapToObjects="1">
      <p:cViewPr varScale="1">
        <p:scale>
          <a:sx n="73" d="100"/>
          <a:sy n="73" d="100"/>
        </p:scale>
        <p:origin x="413" y="58"/>
      </p:cViewPr>
      <p:guideLst>
        <p:guide orient="horz" pos="2794"/>
        <p:guide pos="2959"/>
        <p:guide pos="57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64" d="100"/>
          <a:sy n="64" d="100"/>
        </p:scale>
        <p:origin x="3106"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9/29/2022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9/29/2022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a:t>
            </a:fld>
            <a:endParaRPr lang="fr-FR"/>
          </a:p>
        </p:txBody>
      </p:sp>
    </p:spTree>
    <p:extLst>
      <p:ext uri="{BB962C8B-B14F-4D97-AF65-F5344CB8AC3E}">
        <p14:creationId xmlns:p14="http://schemas.microsoft.com/office/powerpoint/2010/main" val="3858460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10</a:t>
            </a:fld>
            <a:endParaRPr lang="fr-FR"/>
          </a:p>
        </p:txBody>
      </p:sp>
    </p:spTree>
    <p:extLst>
      <p:ext uri="{BB962C8B-B14F-4D97-AF65-F5344CB8AC3E}">
        <p14:creationId xmlns:p14="http://schemas.microsoft.com/office/powerpoint/2010/main" val="855815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11</a:t>
            </a:fld>
            <a:endParaRPr lang="fr-FR"/>
          </a:p>
        </p:txBody>
      </p:sp>
    </p:spTree>
    <p:extLst>
      <p:ext uri="{BB962C8B-B14F-4D97-AF65-F5344CB8AC3E}">
        <p14:creationId xmlns:p14="http://schemas.microsoft.com/office/powerpoint/2010/main" val="3132692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12</a:t>
            </a:fld>
            <a:endParaRPr lang="fr-FR"/>
          </a:p>
        </p:txBody>
      </p:sp>
    </p:spTree>
    <p:extLst>
      <p:ext uri="{BB962C8B-B14F-4D97-AF65-F5344CB8AC3E}">
        <p14:creationId xmlns:p14="http://schemas.microsoft.com/office/powerpoint/2010/main" val="2906662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13</a:t>
            </a:fld>
            <a:endParaRPr lang="fr-FR"/>
          </a:p>
        </p:txBody>
      </p:sp>
    </p:spTree>
    <p:extLst>
      <p:ext uri="{BB962C8B-B14F-4D97-AF65-F5344CB8AC3E}">
        <p14:creationId xmlns:p14="http://schemas.microsoft.com/office/powerpoint/2010/main" val="2698673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14</a:t>
            </a:fld>
            <a:endParaRPr lang="fr-FR"/>
          </a:p>
        </p:txBody>
      </p:sp>
    </p:spTree>
    <p:extLst>
      <p:ext uri="{BB962C8B-B14F-4D97-AF65-F5344CB8AC3E}">
        <p14:creationId xmlns:p14="http://schemas.microsoft.com/office/powerpoint/2010/main" val="1256541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15</a:t>
            </a:fld>
            <a:endParaRPr lang="fr-FR"/>
          </a:p>
        </p:txBody>
      </p:sp>
    </p:spTree>
    <p:extLst>
      <p:ext uri="{BB962C8B-B14F-4D97-AF65-F5344CB8AC3E}">
        <p14:creationId xmlns:p14="http://schemas.microsoft.com/office/powerpoint/2010/main" val="2065788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16</a:t>
            </a:fld>
            <a:endParaRPr lang="fr-FR"/>
          </a:p>
        </p:txBody>
      </p:sp>
    </p:spTree>
    <p:extLst>
      <p:ext uri="{BB962C8B-B14F-4D97-AF65-F5344CB8AC3E}">
        <p14:creationId xmlns:p14="http://schemas.microsoft.com/office/powerpoint/2010/main" val="1949723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17</a:t>
            </a:fld>
            <a:endParaRPr lang="fr-FR"/>
          </a:p>
        </p:txBody>
      </p:sp>
    </p:spTree>
    <p:extLst>
      <p:ext uri="{BB962C8B-B14F-4D97-AF65-F5344CB8AC3E}">
        <p14:creationId xmlns:p14="http://schemas.microsoft.com/office/powerpoint/2010/main" val="1671111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18</a:t>
            </a:fld>
            <a:endParaRPr lang="fr-FR"/>
          </a:p>
        </p:txBody>
      </p:sp>
    </p:spTree>
    <p:extLst>
      <p:ext uri="{BB962C8B-B14F-4D97-AF65-F5344CB8AC3E}">
        <p14:creationId xmlns:p14="http://schemas.microsoft.com/office/powerpoint/2010/main" val="940558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19</a:t>
            </a:fld>
            <a:endParaRPr lang="fr-FR"/>
          </a:p>
        </p:txBody>
      </p:sp>
    </p:spTree>
    <p:extLst>
      <p:ext uri="{BB962C8B-B14F-4D97-AF65-F5344CB8AC3E}">
        <p14:creationId xmlns:p14="http://schemas.microsoft.com/office/powerpoint/2010/main" val="2313769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defTabSz="471145">
              <a:defRPr/>
            </a:pPr>
            <a:endParaRPr lang="fr-FR">
              <a:solidFill>
                <a:prstClr val="black"/>
              </a:solidFill>
              <a:latin typeface="Calibri"/>
            </a:endParaRPr>
          </a:p>
        </p:txBody>
      </p:sp>
      <p:sp>
        <p:nvSpPr>
          <p:cNvPr id="5" name="Slide Number Placeholder 4"/>
          <p:cNvSpPr>
            <a:spLocks noGrp="1"/>
          </p:cNvSpPr>
          <p:nvPr>
            <p:ph type="sldNum" sz="quarter" idx="5"/>
          </p:nvPr>
        </p:nvSpPr>
        <p:spPr/>
        <p:txBody>
          <a:bodyPr/>
          <a:lstStyle/>
          <a:p>
            <a:pPr defTabSz="471145">
              <a:defRPr/>
            </a:pPr>
            <a:fld id="{3C53626E-BC0F-674C-9570-A9D62C09EB52}" type="slidenum">
              <a:rPr lang="fr-FR">
                <a:solidFill>
                  <a:prstClr val="black"/>
                </a:solidFill>
                <a:latin typeface="Calibri"/>
              </a:rPr>
              <a:pPr defTabSz="471145">
                <a:defRPr/>
              </a:pPr>
              <a:t>2</a:t>
            </a:fld>
            <a:endParaRPr lang="fr-FR">
              <a:solidFill>
                <a:prstClr val="black"/>
              </a:solidFill>
              <a:latin typeface="Calibri"/>
            </a:endParaRPr>
          </a:p>
        </p:txBody>
      </p:sp>
    </p:spTree>
    <p:extLst>
      <p:ext uri="{BB962C8B-B14F-4D97-AF65-F5344CB8AC3E}">
        <p14:creationId xmlns:p14="http://schemas.microsoft.com/office/powerpoint/2010/main" val="2208021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20</a:t>
            </a:fld>
            <a:endParaRPr lang="fr-FR"/>
          </a:p>
        </p:txBody>
      </p:sp>
    </p:spTree>
    <p:extLst>
      <p:ext uri="{BB962C8B-B14F-4D97-AF65-F5344CB8AC3E}">
        <p14:creationId xmlns:p14="http://schemas.microsoft.com/office/powerpoint/2010/main" val="4108208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21</a:t>
            </a:fld>
            <a:endParaRPr lang="fr-FR"/>
          </a:p>
        </p:txBody>
      </p:sp>
    </p:spTree>
    <p:extLst>
      <p:ext uri="{BB962C8B-B14F-4D97-AF65-F5344CB8AC3E}">
        <p14:creationId xmlns:p14="http://schemas.microsoft.com/office/powerpoint/2010/main" val="2441644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22</a:t>
            </a:fld>
            <a:endParaRPr lang="fr-FR"/>
          </a:p>
        </p:txBody>
      </p:sp>
    </p:spTree>
    <p:extLst>
      <p:ext uri="{BB962C8B-B14F-4D97-AF65-F5344CB8AC3E}">
        <p14:creationId xmlns:p14="http://schemas.microsoft.com/office/powerpoint/2010/main" val="2218050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23</a:t>
            </a:fld>
            <a:endParaRPr lang="fr-FR"/>
          </a:p>
        </p:txBody>
      </p:sp>
    </p:spTree>
    <p:extLst>
      <p:ext uri="{BB962C8B-B14F-4D97-AF65-F5344CB8AC3E}">
        <p14:creationId xmlns:p14="http://schemas.microsoft.com/office/powerpoint/2010/main" val="3710842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24</a:t>
            </a:fld>
            <a:endParaRPr lang="fr-FR"/>
          </a:p>
        </p:txBody>
      </p:sp>
    </p:spTree>
    <p:extLst>
      <p:ext uri="{BB962C8B-B14F-4D97-AF65-F5344CB8AC3E}">
        <p14:creationId xmlns:p14="http://schemas.microsoft.com/office/powerpoint/2010/main" val="370309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25</a:t>
            </a:fld>
            <a:endParaRPr lang="fr-FR"/>
          </a:p>
        </p:txBody>
      </p:sp>
    </p:spTree>
    <p:extLst>
      <p:ext uri="{BB962C8B-B14F-4D97-AF65-F5344CB8AC3E}">
        <p14:creationId xmlns:p14="http://schemas.microsoft.com/office/powerpoint/2010/main" val="3652739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26</a:t>
            </a:fld>
            <a:endParaRPr lang="fr-FR"/>
          </a:p>
        </p:txBody>
      </p:sp>
    </p:spTree>
    <p:extLst>
      <p:ext uri="{BB962C8B-B14F-4D97-AF65-F5344CB8AC3E}">
        <p14:creationId xmlns:p14="http://schemas.microsoft.com/office/powerpoint/2010/main" val="2823183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27</a:t>
            </a:fld>
            <a:endParaRPr lang="fr-FR"/>
          </a:p>
        </p:txBody>
      </p:sp>
    </p:spTree>
    <p:extLst>
      <p:ext uri="{BB962C8B-B14F-4D97-AF65-F5344CB8AC3E}">
        <p14:creationId xmlns:p14="http://schemas.microsoft.com/office/powerpoint/2010/main" val="3921248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28</a:t>
            </a:fld>
            <a:endParaRPr lang="fr-FR"/>
          </a:p>
        </p:txBody>
      </p:sp>
    </p:spTree>
    <p:extLst>
      <p:ext uri="{BB962C8B-B14F-4D97-AF65-F5344CB8AC3E}">
        <p14:creationId xmlns:p14="http://schemas.microsoft.com/office/powerpoint/2010/main" val="939758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29</a:t>
            </a:fld>
            <a:endParaRPr lang="fr-FR"/>
          </a:p>
        </p:txBody>
      </p:sp>
    </p:spTree>
    <p:extLst>
      <p:ext uri="{BB962C8B-B14F-4D97-AF65-F5344CB8AC3E}">
        <p14:creationId xmlns:p14="http://schemas.microsoft.com/office/powerpoint/2010/main" val="3575642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a:p>
        </p:txBody>
      </p:sp>
    </p:spTree>
    <p:extLst>
      <p:ext uri="{BB962C8B-B14F-4D97-AF65-F5344CB8AC3E}">
        <p14:creationId xmlns:p14="http://schemas.microsoft.com/office/powerpoint/2010/main" val="2298051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30</a:t>
            </a:fld>
            <a:endParaRPr lang="fr-FR"/>
          </a:p>
        </p:txBody>
      </p:sp>
    </p:spTree>
    <p:extLst>
      <p:ext uri="{BB962C8B-B14F-4D97-AF65-F5344CB8AC3E}">
        <p14:creationId xmlns:p14="http://schemas.microsoft.com/office/powerpoint/2010/main" val="3883575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31</a:t>
            </a:fld>
            <a:endParaRPr lang="fr-FR"/>
          </a:p>
        </p:txBody>
      </p:sp>
    </p:spTree>
    <p:extLst>
      <p:ext uri="{BB962C8B-B14F-4D97-AF65-F5344CB8AC3E}">
        <p14:creationId xmlns:p14="http://schemas.microsoft.com/office/powerpoint/2010/main" val="1376353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32</a:t>
            </a:fld>
            <a:endParaRPr lang="fr-FR"/>
          </a:p>
        </p:txBody>
      </p:sp>
    </p:spTree>
    <p:extLst>
      <p:ext uri="{BB962C8B-B14F-4D97-AF65-F5344CB8AC3E}">
        <p14:creationId xmlns:p14="http://schemas.microsoft.com/office/powerpoint/2010/main" val="378384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4</a:t>
            </a:fld>
            <a:endParaRPr lang="fr-FR"/>
          </a:p>
        </p:txBody>
      </p:sp>
    </p:spTree>
    <p:extLst>
      <p:ext uri="{BB962C8B-B14F-4D97-AF65-F5344CB8AC3E}">
        <p14:creationId xmlns:p14="http://schemas.microsoft.com/office/powerpoint/2010/main" val="2368518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5</a:t>
            </a:fld>
            <a:endParaRPr lang="fr-FR"/>
          </a:p>
        </p:txBody>
      </p:sp>
    </p:spTree>
    <p:extLst>
      <p:ext uri="{BB962C8B-B14F-4D97-AF65-F5344CB8AC3E}">
        <p14:creationId xmlns:p14="http://schemas.microsoft.com/office/powerpoint/2010/main" val="863850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6</a:t>
            </a:fld>
            <a:endParaRPr lang="fr-FR"/>
          </a:p>
        </p:txBody>
      </p:sp>
    </p:spTree>
    <p:extLst>
      <p:ext uri="{BB962C8B-B14F-4D97-AF65-F5344CB8AC3E}">
        <p14:creationId xmlns:p14="http://schemas.microsoft.com/office/powerpoint/2010/main" val="3689014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7</a:t>
            </a:fld>
            <a:endParaRPr lang="fr-FR"/>
          </a:p>
        </p:txBody>
      </p:sp>
    </p:spTree>
    <p:extLst>
      <p:ext uri="{BB962C8B-B14F-4D97-AF65-F5344CB8AC3E}">
        <p14:creationId xmlns:p14="http://schemas.microsoft.com/office/powerpoint/2010/main" val="3677399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8</a:t>
            </a:fld>
            <a:endParaRPr lang="fr-FR"/>
          </a:p>
        </p:txBody>
      </p:sp>
    </p:spTree>
    <p:extLst>
      <p:ext uri="{BB962C8B-B14F-4D97-AF65-F5344CB8AC3E}">
        <p14:creationId xmlns:p14="http://schemas.microsoft.com/office/powerpoint/2010/main" val="989498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9</a:t>
            </a:fld>
            <a:endParaRPr lang="fr-FR"/>
          </a:p>
        </p:txBody>
      </p:sp>
    </p:spTree>
    <p:extLst>
      <p:ext uri="{BB962C8B-B14F-4D97-AF65-F5344CB8AC3E}">
        <p14:creationId xmlns:p14="http://schemas.microsoft.com/office/powerpoint/2010/main" val="2911648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mailto:antoine.lacombe@cor2ed.com" TargetMode="External"/><Relationship Id="rId13" Type="http://schemas.openxmlformats.org/officeDocument/2006/relationships/hyperlink" Target="https://twitter.com/giconnectinfo" TargetMode="External"/><Relationship Id="rId1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hyperlink" Target="mailto:froukje.sosef@cor2ed.com" TargetMode="External"/><Relationship Id="rId12" Type="http://schemas.openxmlformats.org/officeDocument/2006/relationships/image" Target="../media/image9.svg"/><Relationship Id="rId17" Type="http://schemas.openxmlformats.org/officeDocument/2006/relationships/hyperlink" Target="https://vimeo.com/channels/giconnect" TargetMode="External"/><Relationship Id="rId2" Type="http://schemas.openxmlformats.org/officeDocument/2006/relationships/image" Target="../media/image3.png"/><Relationship Id="rId16" Type="http://schemas.microsoft.com/office/2007/relationships/hdphoto" Target="../media/hdphoto1.wdp"/><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6.png"/><Relationship Id="rId5" Type="http://schemas.openxmlformats.org/officeDocument/2006/relationships/image" Target="../media/image6.svg"/><Relationship Id="rId15" Type="http://schemas.openxmlformats.org/officeDocument/2006/relationships/image" Target="../media/image8.png"/><Relationship Id="rId10" Type="http://schemas.openxmlformats.org/officeDocument/2006/relationships/hyperlink" Target="https://giconnect.cor2ed.com/" TargetMode="External"/><Relationship Id="rId19"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hyperlink" Target="https://www.linkedin.com/company/23701925" TargetMode="External"/><Relationship Id="rId1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02F46CCC-17EC-4546-A8C3-6123AC0F3E22}"/>
              </a:ext>
            </a:extLst>
          </p:cNvPr>
          <p:cNvPicPr>
            <a:picLocks noChangeAspect="1"/>
          </p:cNvPicPr>
          <p:nvPr userDrawn="1"/>
        </p:nvPicPr>
        <p:blipFill rotWithShape="1">
          <a:blip r:embed="rId2"/>
          <a:srcRect l="968" r="3227"/>
          <a:stretch/>
        </p:blipFill>
        <p:spPr>
          <a:xfrm>
            <a:off x="2876604" y="2098157"/>
            <a:ext cx="6315740" cy="2554473"/>
          </a:xfrm>
          <a:prstGeom prst="rect">
            <a:avLst/>
          </a:prstGeom>
        </p:spPr>
      </p:pic>
    </p:spTree>
  </p:cSld>
  <p:clrMapOvr>
    <a:masterClrMapping/>
  </p:clrMapOvr>
  <p:transition>
    <p:fade/>
  </p:transition>
  <p:extLst>
    <p:ext uri="{DCECCB84-F9BA-43D5-87BE-67443E8EF086}">
      <p15:sldGuideLst xmlns:p15="http://schemas.microsoft.com/office/powerpoint/2012/main">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9"/>
            <a:ext cx="5181600" cy="4472781"/>
          </a:xfrm>
          <a:prstGeom prst="rect">
            <a:avLst/>
          </a:prstGeom>
        </p:spPr>
        <p:txBody>
          <a:bodyPr>
            <a:normAutofit/>
          </a:bodyPr>
          <a:lstStyle>
            <a:lvl1pPr marL="0" indent="0">
              <a:buNone/>
              <a:defRPr sz="2800">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noProof="0" dirty="0"/>
              <a:t>Drop an image or click on the icon to add one </a:t>
            </a:r>
          </a:p>
        </p:txBody>
      </p:sp>
      <p:sp>
        <p:nvSpPr>
          <p:cNvPr id="9" name="Content Placeholder 2">
            <a:extLst>
              <a:ext uri="{FF2B5EF4-FFF2-40B4-BE49-F238E27FC236}">
                <a16:creationId xmlns="" xmlns:a16="http://schemas.microsoft.com/office/drawing/2014/main" id="{7C4DDB2A-D091-4603-B954-F1F7415B5854}"/>
              </a:ext>
            </a:extLst>
          </p:cNvPr>
          <p:cNvSpPr>
            <a:spLocks noGrp="1"/>
          </p:cNvSpPr>
          <p:nvPr>
            <p:ph sz="quarter" idx="17"/>
          </p:nvPr>
        </p:nvSpPr>
        <p:spPr>
          <a:xfrm>
            <a:off x="6161453" y="1412883"/>
            <a:ext cx="5186755" cy="4473125"/>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 xmlns:a16="http://schemas.microsoft.com/office/drawing/2014/main" id="{466B5AD6-CE67-4BBC-9EB2-93460D1CB785}"/>
              </a:ext>
            </a:extLst>
          </p:cNvPr>
          <p:cNvSpPr>
            <a:spLocks noGrp="1"/>
          </p:cNvSpPr>
          <p:nvPr>
            <p:ph type="title"/>
          </p:nvPr>
        </p:nvSpPr>
        <p:spPr>
          <a:xfrm>
            <a:off x="619200" y="246572"/>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 xmlns:a16="http://schemas.microsoft.com/office/drawing/2014/main" id="{0221FD13-185B-46DF-BA72-E12DA2E55F09}"/>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 xmlns:a16="http://schemas.microsoft.com/office/drawing/2014/main" id="{F3E907F7-F049-3346-817C-4E380589F13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 xmlns:a16="http://schemas.microsoft.com/office/drawing/2014/main" id="{3162B263-5EE9-4AEE-8654-DD3CA21ACE82}"/>
              </a:ext>
            </a:extLst>
          </p:cNvPr>
          <p:cNvSpPr>
            <a:spLocks noGrp="1"/>
          </p:cNvSpPr>
          <p:nvPr>
            <p:ph sz="quarter" idx="16"/>
          </p:nvPr>
        </p:nvSpPr>
        <p:spPr>
          <a:xfrm>
            <a:off x="620185" y="1412883"/>
            <a:ext cx="5186755" cy="4473125"/>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 xmlns:a16="http://schemas.microsoft.com/office/drawing/2014/main" id="{E81C97C1-EB70-41CB-8E10-ED8420DF6B37}"/>
              </a:ext>
            </a:extLst>
          </p:cNvPr>
          <p:cNvSpPr>
            <a:spLocks noGrp="1"/>
          </p:cNvSpPr>
          <p:nvPr>
            <p:ph sz="quarter" idx="17"/>
          </p:nvPr>
        </p:nvSpPr>
        <p:spPr>
          <a:xfrm>
            <a:off x="6161453" y="1412883"/>
            <a:ext cx="5186755" cy="4473125"/>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 xmlns:a16="http://schemas.microsoft.com/office/drawing/2014/main" id="{AD0C9F4F-B9B1-48AF-B0EA-B2DC04A96707}"/>
              </a:ext>
            </a:extLst>
          </p:cNvPr>
          <p:cNvSpPr>
            <a:spLocks noGrp="1"/>
          </p:cNvSpPr>
          <p:nvPr>
            <p:ph type="title"/>
          </p:nvPr>
        </p:nvSpPr>
        <p:spPr>
          <a:xfrm>
            <a:off x="619200" y="246572"/>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4" name="Espace réservé du numéro de diapositive 6">
            <a:extLst>
              <a:ext uri="{FF2B5EF4-FFF2-40B4-BE49-F238E27FC236}">
                <a16:creationId xmlns="" xmlns:a16="http://schemas.microsoft.com/office/drawing/2014/main" id="{D4634937-A53D-4397-98D3-B9CB083009B1}"/>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 xmlns:a16="http://schemas.microsoft.com/office/drawing/2014/main" id="{EFC03B4B-02F2-074E-A87E-62D3ED95814E}"/>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 xmlns:a16="http://schemas.microsoft.com/office/drawing/2014/main" id="{3162B263-5EE9-4AEE-8654-DD3CA21ACE82}"/>
              </a:ext>
            </a:extLst>
          </p:cNvPr>
          <p:cNvSpPr>
            <a:spLocks noGrp="1"/>
          </p:cNvSpPr>
          <p:nvPr>
            <p:ph sz="quarter" idx="16"/>
          </p:nvPr>
        </p:nvSpPr>
        <p:spPr>
          <a:xfrm>
            <a:off x="620185" y="2276872"/>
            <a:ext cx="5186755" cy="3609128"/>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 xmlns:a16="http://schemas.microsoft.com/office/drawing/2014/main" id="{E81C97C1-EB70-41CB-8E10-ED8420DF6B37}"/>
              </a:ext>
            </a:extLst>
          </p:cNvPr>
          <p:cNvSpPr>
            <a:spLocks noGrp="1"/>
          </p:cNvSpPr>
          <p:nvPr>
            <p:ph sz="quarter" idx="17"/>
          </p:nvPr>
        </p:nvSpPr>
        <p:spPr>
          <a:xfrm>
            <a:off x="6161453" y="2276872"/>
            <a:ext cx="5186755" cy="3609128"/>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 xmlns:a16="http://schemas.microsoft.com/office/drawing/2014/main" id="{AFEDB953-883A-4AA5-8CB4-3BCDFAC17C08}"/>
              </a:ext>
            </a:extLst>
          </p:cNvPr>
          <p:cNvSpPr>
            <a:spLocks noGrp="1"/>
          </p:cNvSpPr>
          <p:nvPr>
            <p:ph type="body" sz="quarter" idx="18" hasCustomPrompt="1"/>
          </p:nvPr>
        </p:nvSpPr>
        <p:spPr>
          <a:xfrm>
            <a:off x="6158425" y="1412776"/>
            <a:ext cx="5189793" cy="710664"/>
          </a:xfrm>
          <a:prstGeom prst="rect">
            <a:avLst/>
          </a:prstGeom>
        </p:spPr>
        <p:txBody>
          <a:bodyPr lIns="0" tIns="0" rIns="0" bIns="0"/>
          <a:lstStyle>
            <a:lvl1pPr marL="0" indent="0">
              <a:buNone/>
              <a:defRPr sz="2000" b="1"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GB" noProof="0" dirty="0"/>
              <a:t>ADD TEXT</a:t>
            </a:r>
          </a:p>
        </p:txBody>
      </p:sp>
      <p:sp>
        <p:nvSpPr>
          <p:cNvPr id="15" name="Espace réservé du texte 16">
            <a:extLst>
              <a:ext uri="{FF2B5EF4-FFF2-40B4-BE49-F238E27FC236}">
                <a16:creationId xmlns="" xmlns:a16="http://schemas.microsoft.com/office/drawing/2014/main" id="{9BDE935D-F794-436A-87C3-56818AEA0041}"/>
              </a:ext>
            </a:extLst>
          </p:cNvPr>
          <p:cNvSpPr>
            <a:spLocks noGrp="1"/>
          </p:cNvSpPr>
          <p:nvPr>
            <p:ph type="body" sz="quarter" idx="19" hasCustomPrompt="1"/>
          </p:nvPr>
        </p:nvSpPr>
        <p:spPr>
          <a:xfrm>
            <a:off x="624427" y="1412776"/>
            <a:ext cx="5189793" cy="710664"/>
          </a:xfrm>
          <a:prstGeom prst="rect">
            <a:avLst/>
          </a:prstGeom>
        </p:spPr>
        <p:txBody>
          <a:bodyPr lIns="0" tIns="0" rIns="0" bIns="0"/>
          <a:lstStyle>
            <a:lvl1pPr marL="0" indent="0">
              <a:buNone/>
              <a:defRPr sz="2000" b="1"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pPr lvl="0"/>
            <a:r>
              <a:rPr lang="en-GB" noProof="0" dirty="0"/>
              <a:t>ADD TEXT</a:t>
            </a:r>
          </a:p>
        </p:txBody>
      </p:sp>
      <p:sp>
        <p:nvSpPr>
          <p:cNvPr id="14" name="Title 4">
            <a:extLst>
              <a:ext uri="{FF2B5EF4-FFF2-40B4-BE49-F238E27FC236}">
                <a16:creationId xmlns="" xmlns:a16="http://schemas.microsoft.com/office/drawing/2014/main" id="{B6B0310D-A0F1-4B76-98F1-54EC3C47F0DB}"/>
              </a:ext>
            </a:extLst>
          </p:cNvPr>
          <p:cNvSpPr>
            <a:spLocks noGrp="1"/>
          </p:cNvSpPr>
          <p:nvPr>
            <p:ph type="title"/>
          </p:nvPr>
        </p:nvSpPr>
        <p:spPr>
          <a:xfrm>
            <a:off x="619200" y="246572"/>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8" name="Espace réservé du numéro de diapositive 6">
            <a:extLst>
              <a:ext uri="{FF2B5EF4-FFF2-40B4-BE49-F238E27FC236}">
                <a16:creationId xmlns="" xmlns:a16="http://schemas.microsoft.com/office/drawing/2014/main" id="{444C8659-EDDD-4772-9C1F-9B4636FE34C2}"/>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 xmlns:a16="http://schemas.microsoft.com/office/drawing/2014/main" id="{8C1A9C60-DC10-AF42-A9B6-25F72CDE7950}"/>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43" name="Titre 1">
            <a:extLst>
              <a:ext uri="{FF2B5EF4-FFF2-40B4-BE49-F238E27FC236}">
                <a16:creationId xmlns="" xmlns:a16="http://schemas.microsoft.com/office/drawing/2014/main" id="{147066D1-99D5-964B-9981-F417724AD6E9}"/>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74" name="Titre 1">
            <a:extLst>
              <a:ext uri="{FF2B5EF4-FFF2-40B4-BE49-F238E27FC236}">
                <a16:creationId xmlns="" xmlns:a16="http://schemas.microsoft.com/office/drawing/2014/main" id="{D5B8A9BD-E173-8D47-8766-9735B9B3D0D8}"/>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Arial" panose="020B0604020202020204" pitchFamily="34" charset="0"/>
                <a:ea typeface="Calibri" charset="0"/>
                <a:cs typeface="Arial" panose="020B0604020202020204" pitchFamily="34" charset="0"/>
              </a:rPr>
              <a:t>Dr.</a:t>
            </a:r>
            <a:r>
              <a:rPr lang="en-GB" sz="1400" b="1" noProof="0" dirty="0">
                <a:solidFill>
                  <a:schemeClr val="accent1"/>
                </a:solidFill>
                <a:latin typeface="Arial" panose="020B0604020202020204" pitchFamily="34" charset="0"/>
                <a:ea typeface="Calibri" charset="0"/>
                <a:cs typeface="Arial" panose="020B0604020202020204" pitchFamily="34" charset="0"/>
              </a:rPr>
              <a:t> Antoine Lacombe </a:t>
            </a:r>
            <a:r>
              <a:rPr lang="en-GB" sz="1100" b="1" noProof="0" dirty="0">
                <a:solidFill>
                  <a:schemeClr val="accent1"/>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75" name="Titre 1">
            <a:extLst>
              <a:ext uri="{FF2B5EF4-FFF2-40B4-BE49-F238E27FC236}">
                <a16:creationId xmlns="" xmlns:a16="http://schemas.microsoft.com/office/drawing/2014/main" id="{44828A62-380B-6D44-80C1-01497F2DAB24}"/>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76" name="Titre 1">
            <a:extLst>
              <a:ext uri="{FF2B5EF4-FFF2-40B4-BE49-F238E27FC236}">
                <a16:creationId xmlns="" xmlns:a16="http://schemas.microsoft.com/office/drawing/2014/main" id="{64114651-763C-9F4B-B10B-0EA9B095CF49}"/>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GI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Arial" panose="020B0604020202020204" pitchFamily="34" charset="0"/>
                <a:ea typeface="Calibri" charset="0"/>
                <a:cs typeface="Arial" panose="020B0604020202020204" pitchFamily="34" charset="0"/>
              </a:rPr>
              <a:t>Bodenackerstrasse</a:t>
            </a: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78" name="Titre 1">
            <a:extLst>
              <a:ext uri="{FF2B5EF4-FFF2-40B4-BE49-F238E27FC236}">
                <a16:creationId xmlns="" xmlns:a16="http://schemas.microsoft.com/office/drawing/2014/main" id="{3E54DEB6-0BD1-5B4B-A591-D5C43A6C1F69}"/>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Arial" panose="020B0604020202020204" pitchFamily="34" charset="0"/>
                <a:ea typeface="Calibri" charset="0"/>
                <a:cs typeface="Arial" panose="020B0604020202020204" pitchFamily="34" charset="0"/>
              </a:rPr>
              <a:t>Dr.</a:t>
            </a:r>
            <a:r>
              <a:rPr lang="en-GB" sz="1400" b="1" noProof="0" dirty="0">
                <a:solidFill>
                  <a:schemeClr val="accent1"/>
                </a:solidFill>
                <a:latin typeface="Arial" panose="020B0604020202020204" pitchFamily="34" charset="0"/>
                <a:ea typeface="Calibri" charset="0"/>
                <a:cs typeface="Arial" panose="020B0604020202020204" pitchFamily="34" charset="0"/>
              </a:rPr>
              <a:t> </a:t>
            </a:r>
            <a:r>
              <a:rPr lang="en-GB" sz="1400" b="1" noProof="0" dirty="0" err="1">
                <a:solidFill>
                  <a:schemeClr val="accent1"/>
                </a:solidFill>
                <a:latin typeface="Arial" panose="020B0604020202020204" pitchFamily="34" charset="0"/>
                <a:ea typeface="Calibri" charset="0"/>
                <a:cs typeface="Arial" panose="020B0604020202020204" pitchFamily="34" charset="0"/>
              </a:rPr>
              <a:t>Froukje</a:t>
            </a:r>
            <a:r>
              <a:rPr lang="en-GB" sz="1400" b="1" noProof="0" dirty="0">
                <a:solidFill>
                  <a:schemeClr val="accent1"/>
                </a:solidFill>
                <a:latin typeface="Arial" panose="020B0604020202020204" pitchFamily="34" charset="0"/>
                <a:ea typeface="Calibri" charset="0"/>
                <a:cs typeface="Arial" panose="020B0604020202020204" pitchFamily="34" charset="0"/>
              </a:rPr>
              <a:t> </a:t>
            </a:r>
            <a:r>
              <a:rPr lang="en-GB" sz="1400" b="1" noProof="0" dirty="0" err="1">
                <a:solidFill>
                  <a:schemeClr val="accent1"/>
                </a:solidFill>
                <a:latin typeface="Arial" panose="020B0604020202020204" pitchFamily="34" charset="0"/>
                <a:ea typeface="Calibri" charset="0"/>
                <a:cs typeface="Arial" panose="020B0604020202020204" pitchFamily="34" charset="0"/>
              </a:rPr>
              <a:t>Sosef</a:t>
            </a:r>
            <a:r>
              <a:rPr lang="en-GB" sz="1400" b="1" noProof="0" dirty="0">
                <a:solidFill>
                  <a:schemeClr val="accent1"/>
                </a:solidFill>
                <a:latin typeface="Arial" panose="020B0604020202020204" pitchFamily="34" charset="0"/>
                <a:ea typeface="Calibri" charset="0"/>
                <a:cs typeface="Arial" panose="020B0604020202020204" pitchFamily="34" charset="0"/>
              </a:rPr>
              <a:t> </a:t>
            </a:r>
            <a:r>
              <a:rPr lang="en-GB" sz="1100" b="1" noProof="0" dirty="0">
                <a:solidFill>
                  <a:schemeClr val="accent1"/>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sp>
        <p:nvSpPr>
          <p:cNvPr id="79" name="Titre 1">
            <a:extLst>
              <a:ext uri="{FF2B5EF4-FFF2-40B4-BE49-F238E27FC236}">
                <a16:creationId xmlns="" xmlns:a16="http://schemas.microsoft.com/office/drawing/2014/main" id="{FEBCC298-7B0E-8541-B35A-36F6ECD7FA11}"/>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80" name="Group 79">
            <a:extLst>
              <a:ext uri="{FF2B5EF4-FFF2-40B4-BE49-F238E27FC236}">
                <a16:creationId xmlns="" xmlns:a16="http://schemas.microsoft.com/office/drawing/2014/main" id="{A25980D5-90F1-644A-B5F9-16A6164AF88A}"/>
              </a:ext>
            </a:extLst>
          </p:cNvPr>
          <p:cNvGrpSpPr/>
          <p:nvPr userDrawn="1"/>
        </p:nvGrpSpPr>
        <p:grpSpPr>
          <a:xfrm>
            <a:off x="418902" y="3063588"/>
            <a:ext cx="356400" cy="356400"/>
            <a:chOff x="761970" y="3386221"/>
            <a:chExt cx="356400" cy="356400"/>
          </a:xfrm>
        </p:grpSpPr>
        <p:sp>
          <p:nvSpPr>
            <p:cNvPr id="81" name="Oval 80">
              <a:extLst>
                <a:ext uri="{FF2B5EF4-FFF2-40B4-BE49-F238E27FC236}">
                  <a16:creationId xmlns="" xmlns:a16="http://schemas.microsoft.com/office/drawing/2014/main" id="{534A3078-61F9-504A-982F-8429D3B0195E}"/>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82" name="Graphic 81" descr="Speaker Phone">
              <a:extLst>
                <a:ext uri="{FF2B5EF4-FFF2-40B4-BE49-F238E27FC236}">
                  <a16:creationId xmlns="" xmlns:a16="http://schemas.microsoft.com/office/drawing/2014/main" id="{218E1533-FC43-7F43-9ECC-5215A6BCFD8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783725" y="3406712"/>
              <a:ext cx="310320" cy="310320"/>
            </a:xfrm>
            <a:prstGeom prst="rect">
              <a:avLst/>
            </a:prstGeom>
          </p:spPr>
        </p:pic>
      </p:grpSp>
      <p:sp>
        <p:nvSpPr>
          <p:cNvPr id="83" name="Oval 82">
            <a:extLst>
              <a:ext uri="{FF2B5EF4-FFF2-40B4-BE49-F238E27FC236}">
                <a16:creationId xmlns="" xmlns:a16="http://schemas.microsoft.com/office/drawing/2014/main" id="{33B91EDA-0314-E54C-B933-989E6FB76231}"/>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84" name="Graphic 83" descr="Envelope">
            <a:extLst>
              <a:ext uri="{FF2B5EF4-FFF2-40B4-BE49-F238E27FC236}">
                <a16:creationId xmlns="" xmlns:a16="http://schemas.microsoft.com/office/drawing/2014/main" id="{01AA928C-AF8D-1646-A6F3-EF5995C3968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75066" y="3552712"/>
            <a:ext cx="239704" cy="239704"/>
          </a:xfrm>
          <a:prstGeom prst="rect">
            <a:avLst/>
          </a:prstGeom>
        </p:spPr>
      </p:pic>
      <p:grpSp>
        <p:nvGrpSpPr>
          <p:cNvPr id="85" name="Group 84">
            <a:extLst>
              <a:ext uri="{FF2B5EF4-FFF2-40B4-BE49-F238E27FC236}">
                <a16:creationId xmlns="" xmlns:a16="http://schemas.microsoft.com/office/drawing/2014/main" id="{D62D6A0C-D391-9444-BAE8-05898E458C58}"/>
              </a:ext>
            </a:extLst>
          </p:cNvPr>
          <p:cNvGrpSpPr/>
          <p:nvPr userDrawn="1"/>
        </p:nvGrpSpPr>
        <p:grpSpPr>
          <a:xfrm>
            <a:off x="423995" y="4414481"/>
            <a:ext cx="356400" cy="356400"/>
            <a:chOff x="761970" y="3386221"/>
            <a:chExt cx="356400" cy="356400"/>
          </a:xfrm>
        </p:grpSpPr>
        <p:sp>
          <p:nvSpPr>
            <p:cNvPr id="86" name="Oval 85">
              <a:extLst>
                <a:ext uri="{FF2B5EF4-FFF2-40B4-BE49-F238E27FC236}">
                  <a16:creationId xmlns="" xmlns:a16="http://schemas.microsoft.com/office/drawing/2014/main" id="{D51DE147-A5B6-2A4B-82C7-B7D56514D050}"/>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87" name="Graphic 86" descr="Speaker Phone">
              <a:extLst>
                <a:ext uri="{FF2B5EF4-FFF2-40B4-BE49-F238E27FC236}">
                  <a16:creationId xmlns="" xmlns:a16="http://schemas.microsoft.com/office/drawing/2014/main" id="{F8437A7F-6FE7-204F-A7BB-FB2B7D77EDA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783725" y="3406712"/>
              <a:ext cx="310320" cy="310320"/>
            </a:xfrm>
            <a:prstGeom prst="rect">
              <a:avLst/>
            </a:prstGeom>
          </p:spPr>
        </p:pic>
      </p:grpSp>
      <p:sp>
        <p:nvSpPr>
          <p:cNvPr id="88" name="Oval 87">
            <a:extLst>
              <a:ext uri="{FF2B5EF4-FFF2-40B4-BE49-F238E27FC236}">
                <a16:creationId xmlns="" xmlns:a16="http://schemas.microsoft.com/office/drawing/2014/main" id="{02A35449-5ECA-CE4D-89C9-2A747ED49EF7}"/>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pic>
        <p:nvPicPr>
          <p:cNvPr id="89" name="Graphic 88" descr="Envelope">
            <a:extLst>
              <a:ext uri="{FF2B5EF4-FFF2-40B4-BE49-F238E27FC236}">
                <a16:creationId xmlns="" xmlns:a16="http://schemas.microsoft.com/office/drawing/2014/main" id="{1E46B590-9C0A-7B46-9B82-EA2643F89E8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82343" y="4902641"/>
            <a:ext cx="239704" cy="239704"/>
          </a:xfrm>
          <a:prstGeom prst="rect">
            <a:avLst/>
          </a:prstGeom>
        </p:spPr>
      </p:pic>
      <p:sp>
        <p:nvSpPr>
          <p:cNvPr id="90" name="Titre 1">
            <a:extLst>
              <a:ext uri="{FF2B5EF4-FFF2-40B4-BE49-F238E27FC236}">
                <a16:creationId xmlns="" xmlns:a16="http://schemas.microsoft.com/office/drawing/2014/main" id="{90227DFB-A463-DE43-9DBC-2FD83D3BAB9C}"/>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91" name="Titre 1">
            <a:extLst>
              <a:ext uri="{FF2B5EF4-FFF2-40B4-BE49-F238E27FC236}">
                <a16:creationId xmlns="" xmlns:a16="http://schemas.microsoft.com/office/drawing/2014/main" id="{4BA7582A-20B6-B244-9786-601737857F7F}"/>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93" name="Rounded Rectangle 92">
            <a:extLst>
              <a:ext uri="{FF2B5EF4-FFF2-40B4-BE49-F238E27FC236}">
                <a16:creationId xmlns="" xmlns:a16="http://schemas.microsoft.com/office/drawing/2014/main" id="{3127C4F4-60AD-914A-AB4F-8C7F59659433}"/>
              </a:ext>
            </a:extLst>
          </p:cNvPr>
          <p:cNvSpPr/>
          <p:nvPr userDrawn="1"/>
        </p:nvSpPr>
        <p:spPr>
          <a:xfrm>
            <a:off x="418160" y="5510895"/>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4" name="Rounded Rectangle 93">
            <a:extLst>
              <a:ext uri="{FF2B5EF4-FFF2-40B4-BE49-F238E27FC236}">
                <a16:creationId xmlns="" xmlns:a16="http://schemas.microsoft.com/office/drawing/2014/main" id="{8766C4F0-8314-A745-8990-2085C83F0EEF}"/>
              </a:ext>
            </a:extLst>
          </p:cNvPr>
          <p:cNvSpPr/>
          <p:nvPr userDrawn="1"/>
        </p:nvSpPr>
        <p:spPr>
          <a:xfrm>
            <a:off x="3400127" y="6036410"/>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5" name="Picture 2" descr="Free White Twitter Icon - Download White Twitter Icon">
            <a:extLst>
              <a:ext uri="{FF2B5EF4-FFF2-40B4-BE49-F238E27FC236}">
                <a16:creationId xmlns="" xmlns:a16="http://schemas.microsoft.com/office/drawing/2014/main" id="{9741FCF2-16F8-2E44-BF31-73DEB16641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442843" y="6086443"/>
            <a:ext cx="278977" cy="278977"/>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 xmlns:a16="http://schemas.microsoft.com/office/drawing/2014/main" id="{2A498A7E-A6C1-174E-9FB2-6AD08ECADD77}"/>
              </a:ext>
            </a:extLst>
          </p:cNvPr>
          <p:cNvSpPr txBox="1"/>
          <p:nvPr userDrawn="1"/>
        </p:nvSpPr>
        <p:spPr>
          <a:xfrm>
            <a:off x="787049" y="5497848"/>
            <a:ext cx="2634939"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latin typeface="Arial" panose="020B0604020202020204" pitchFamily="34" charset="0"/>
                <a:ea typeface="Aileron" charset="0"/>
                <a:cs typeface="Arial" panose="020B0604020202020204" pitchFamily="34" charset="0"/>
              </a:rPr>
              <a:t>LinkedIn @GI CONNECT</a:t>
            </a:r>
          </a:p>
        </p:txBody>
      </p:sp>
      <p:sp>
        <p:nvSpPr>
          <p:cNvPr id="97" name="TextBox 96">
            <a:extLst>
              <a:ext uri="{FF2B5EF4-FFF2-40B4-BE49-F238E27FC236}">
                <a16:creationId xmlns="" xmlns:a16="http://schemas.microsoft.com/office/drawing/2014/main" id="{8E061EB8-04EA-2B41-AA75-7507ACCEB920}"/>
              </a:ext>
            </a:extLst>
          </p:cNvPr>
          <p:cNvSpPr txBox="1"/>
          <p:nvPr userDrawn="1"/>
        </p:nvSpPr>
        <p:spPr>
          <a:xfrm>
            <a:off x="3821101" y="5497848"/>
            <a:ext cx="2634939"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Vimeo @GI CONNECT</a:t>
            </a:r>
          </a:p>
        </p:txBody>
      </p:sp>
      <p:sp>
        <p:nvSpPr>
          <p:cNvPr id="98" name="Rectangle 97">
            <a:hlinkClick r:id="rId7"/>
            <a:extLst>
              <a:ext uri="{FF2B5EF4-FFF2-40B4-BE49-F238E27FC236}">
                <a16:creationId xmlns="" xmlns:a16="http://schemas.microsoft.com/office/drawing/2014/main" id="{517A18AF-8056-8547-91A1-98FD034FD520}"/>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9" name="Rectangle 98">
            <a:hlinkClick r:id="rId8"/>
            <a:extLst>
              <a:ext uri="{FF2B5EF4-FFF2-40B4-BE49-F238E27FC236}">
                <a16:creationId xmlns="" xmlns:a16="http://schemas.microsoft.com/office/drawing/2014/main" id="{3A07D25D-6190-954A-8771-C4BC4FD6366A}"/>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0" name="Rectangle 99">
            <a:hlinkClick r:id="rId9"/>
            <a:extLst>
              <a:ext uri="{FF2B5EF4-FFF2-40B4-BE49-F238E27FC236}">
                <a16:creationId xmlns="" xmlns:a16="http://schemas.microsoft.com/office/drawing/2014/main" id="{383B5C1B-6D21-1F47-8570-6CA156CDECDB}"/>
              </a:ext>
            </a:extLst>
          </p:cNvPr>
          <p:cNvSpPr/>
          <p:nvPr userDrawn="1"/>
        </p:nvSpPr>
        <p:spPr>
          <a:xfrm>
            <a:off x="403163" y="5500414"/>
            <a:ext cx="222462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1" name="Rounded Rectangle 100">
            <a:extLst>
              <a:ext uri="{FF2B5EF4-FFF2-40B4-BE49-F238E27FC236}">
                <a16:creationId xmlns="" xmlns:a16="http://schemas.microsoft.com/office/drawing/2014/main" id="{B3B8FB1A-20C7-5241-A37B-20B549BA46B8}"/>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2" name="TextBox 101">
            <a:extLst>
              <a:ext uri="{FF2B5EF4-FFF2-40B4-BE49-F238E27FC236}">
                <a16:creationId xmlns="" xmlns:a16="http://schemas.microsoft.com/office/drawing/2014/main" id="{569AFCB0-C44C-964E-A570-5FE1305BFB46}"/>
              </a:ext>
            </a:extLst>
          </p:cNvPr>
          <p:cNvSpPr txBox="1"/>
          <p:nvPr userDrawn="1"/>
        </p:nvSpPr>
        <p:spPr>
          <a:xfrm>
            <a:off x="805458" y="6013567"/>
            <a:ext cx="2614050"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kern="1200" dirty="0">
                <a:solidFill>
                  <a:schemeClr val="tx2"/>
                </a:solidFill>
                <a:effectLst/>
                <a:latin typeface="Arial" panose="020B0604020202020204" pitchFamily="34" charset="0"/>
                <a:ea typeface="+mn-ea"/>
                <a:cs typeface="Arial" panose="020B0604020202020204" pitchFamily="34" charset="0"/>
              </a:rPr>
              <a:t>https://giconnect.cor2ed.com/</a:t>
            </a:r>
            <a:endParaRPr lang="en-GB" sz="1400" kern="1200" dirty="0">
              <a:solidFill>
                <a:schemeClr val="tx2"/>
              </a:solidFill>
              <a:effectLst/>
              <a:latin typeface="Arial" panose="020B0604020202020204" pitchFamily="34" charset="0"/>
              <a:ea typeface="+mn-ea"/>
              <a:cs typeface="Arial" panose="020B0604020202020204" pitchFamily="34" charset="0"/>
            </a:endParaRPr>
          </a:p>
        </p:txBody>
      </p:sp>
      <p:sp>
        <p:nvSpPr>
          <p:cNvPr id="103" name="Rectangle 102">
            <a:hlinkClick r:id="rId10"/>
            <a:extLst>
              <a:ext uri="{FF2B5EF4-FFF2-40B4-BE49-F238E27FC236}">
                <a16:creationId xmlns="" xmlns:a16="http://schemas.microsoft.com/office/drawing/2014/main" id="{FCED7DC8-4C79-9943-B102-D35A25B0222D}"/>
              </a:ext>
            </a:extLst>
          </p:cNvPr>
          <p:cNvSpPr/>
          <p:nvPr userDrawn="1"/>
        </p:nvSpPr>
        <p:spPr>
          <a:xfrm>
            <a:off x="391316" y="6007039"/>
            <a:ext cx="286463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4" name="Graphic 103" descr="World">
            <a:extLst>
              <a:ext uri="{FF2B5EF4-FFF2-40B4-BE49-F238E27FC236}">
                <a16:creationId xmlns="" xmlns:a16="http://schemas.microsoft.com/office/drawing/2014/main" id="{90423F17-1622-CF4B-B561-5C1DD916D615}"/>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447989" y="6070903"/>
            <a:ext cx="306593" cy="306593"/>
          </a:xfrm>
          <a:prstGeom prst="rect">
            <a:avLst/>
          </a:prstGeom>
        </p:spPr>
      </p:pic>
      <p:sp>
        <p:nvSpPr>
          <p:cNvPr id="105" name="TextBox 104">
            <a:extLst>
              <a:ext uri="{FF2B5EF4-FFF2-40B4-BE49-F238E27FC236}">
                <a16:creationId xmlns="" xmlns:a16="http://schemas.microsoft.com/office/drawing/2014/main" id="{A8951B32-3FCB-A840-A33C-3E2248EB9A6B}"/>
              </a:ext>
            </a:extLst>
          </p:cNvPr>
          <p:cNvSpPr txBox="1"/>
          <p:nvPr userDrawn="1"/>
        </p:nvSpPr>
        <p:spPr>
          <a:xfrm>
            <a:off x="3820914" y="6013567"/>
            <a:ext cx="2634939"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dirty="0" err="1">
                <a:solidFill>
                  <a:schemeClr val="tx2"/>
                </a:solidFill>
                <a:latin typeface="Arial" panose="020B0604020202020204" pitchFamily="34" charset="0"/>
                <a:ea typeface="Aileron" charset="0"/>
                <a:cs typeface="Arial" panose="020B0604020202020204" pitchFamily="34" charset="0"/>
              </a:rPr>
              <a:t>giconnectinfo</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106" name="Rectangle 105">
            <a:hlinkClick r:id="rId13"/>
            <a:extLst>
              <a:ext uri="{FF2B5EF4-FFF2-40B4-BE49-F238E27FC236}">
                <a16:creationId xmlns="" xmlns:a16="http://schemas.microsoft.com/office/drawing/2014/main" id="{830974DD-735E-454E-B71F-57B310A2D614}"/>
              </a:ext>
            </a:extLst>
          </p:cNvPr>
          <p:cNvSpPr/>
          <p:nvPr userDrawn="1"/>
        </p:nvSpPr>
        <p:spPr>
          <a:xfrm>
            <a:off x="3380402" y="60330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7" name="Picture 2" descr="Linkedin logo logo website icon - Popular Social Media Flat">
            <a:extLst>
              <a:ext uri="{FF2B5EF4-FFF2-40B4-BE49-F238E27FC236}">
                <a16:creationId xmlns="" xmlns:a16="http://schemas.microsoft.com/office/drawing/2014/main" id="{018D16C2-1610-3948-A133-70882A1504B5}"/>
              </a:ext>
            </a:extLst>
          </p:cNvPr>
          <p:cNvPicPr>
            <a:picLocks noChangeAspect="1" noChangeArrowheads="1"/>
          </p:cNvPicPr>
          <p:nvPr userDrawn="1"/>
        </p:nvPicPr>
        <p:blipFill>
          <a:blip r:embed="rId14">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sp>
        <p:nvSpPr>
          <p:cNvPr id="108" name="Rounded Rectangle 107">
            <a:extLst>
              <a:ext uri="{FF2B5EF4-FFF2-40B4-BE49-F238E27FC236}">
                <a16:creationId xmlns="" xmlns:a16="http://schemas.microsoft.com/office/drawing/2014/main" id="{E25CCD45-8E19-5B4E-BB4C-293B04AEA8E7}"/>
              </a:ext>
            </a:extLst>
          </p:cNvPr>
          <p:cNvSpPr/>
          <p:nvPr userDrawn="1"/>
        </p:nvSpPr>
        <p:spPr>
          <a:xfrm>
            <a:off x="3404557" y="5510895"/>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09" name="Picture 4" descr="Vimeo Icon Logo - Free vector graphic on Pixabay">
            <a:extLst>
              <a:ext uri="{FF2B5EF4-FFF2-40B4-BE49-F238E27FC236}">
                <a16:creationId xmlns="" xmlns:a16="http://schemas.microsoft.com/office/drawing/2014/main" id="{F6C23F6D-124D-0F4A-901D-7ADF10A91D44}"/>
              </a:ext>
            </a:extLst>
          </p:cNvPr>
          <p:cNvPicPr>
            <a:picLocks noChangeAspect="1" noChangeArrowheads="1"/>
          </p:cNvPicPr>
          <p:nvPr userDrawn="1"/>
        </p:nvPicPr>
        <p:blipFill>
          <a:blip r:embed="rId15">
            <a:biLevel thresh="25000"/>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07723" y="5424935"/>
            <a:ext cx="563578" cy="563578"/>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109">
            <a:hlinkClick r:id="rId17"/>
            <a:extLst>
              <a:ext uri="{FF2B5EF4-FFF2-40B4-BE49-F238E27FC236}">
                <a16:creationId xmlns="" xmlns:a16="http://schemas.microsoft.com/office/drawing/2014/main" id="{D74179F3-23FE-4145-BB78-E6D19A950974}"/>
              </a:ext>
            </a:extLst>
          </p:cNvPr>
          <p:cNvSpPr/>
          <p:nvPr userDrawn="1"/>
        </p:nvSpPr>
        <p:spPr>
          <a:xfrm>
            <a:off x="3360577" y="5507360"/>
            <a:ext cx="206172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42" name="Picture 41">
            <a:extLst>
              <a:ext uri="{FF2B5EF4-FFF2-40B4-BE49-F238E27FC236}">
                <a16:creationId xmlns="" xmlns:a16="http://schemas.microsoft.com/office/drawing/2014/main" id="{5DE721FD-EF5E-E948-A29C-3A0C3D73B1F7}"/>
              </a:ext>
            </a:extLst>
          </p:cNvPr>
          <p:cNvPicPr>
            <a:picLocks noChangeAspect="1"/>
          </p:cNvPicPr>
          <p:nvPr userDrawn="1"/>
        </p:nvPicPr>
        <p:blipFill>
          <a:blip r:embed="rId18"/>
          <a:stretch>
            <a:fillRect/>
          </a:stretch>
        </p:blipFill>
        <p:spPr>
          <a:xfrm>
            <a:off x="405448" y="673449"/>
            <a:ext cx="2268141" cy="878905"/>
          </a:xfrm>
          <a:prstGeom prst="rect">
            <a:avLst/>
          </a:prstGeom>
        </p:spPr>
      </p:pic>
      <p:pic>
        <p:nvPicPr>
          <p:cNvPr id="41" name="Picture 40">
            <a:extLst>
              <a:ext uri="{FF2B5EF4-FFF2-40B4-BE49-F238E27FC236}">
                <a16:creationId xmlns="" xmlns:a16="http://schemas.microsoft.com/office/drawing/2014/main" id="{024CBDDC-AE9B-8D4C-8A4F-E4733CA043AA}"/>
              </a:ext>
            </a:extLst>
          </p:cNvPr>
          <p:cNvPicPr>
            <a:picLocks noChangeAspect="1"/>
          </p:cNvPicPr>
          <p:nvPr userDrawn="1"/>
        </p:nvPicPr>
        <p:blipFill rotWithShape="1">
          <a:blip r:embed="rId19"/>
          <a:srcRect l="4378" t="16757" r="13110" b="10564"/>
          <a:stretch/>
        </p:blipFill>
        <p:spPr>
          <a:xfrm>
            <a:off x="6598102" y="0"/>
            <a:ext cx="5593898" cy="6365420"/>
          </a:xfrm>
          <a:prstGeom prst="rect">
            <a:avLst/>
          </a:prstGeom>
        </p:spPr>
      </p:pic>
    </p:spTree>
  </p:cSld>
  <p:clrMapOvr>
    <a:masterClrMapping/>
  </p:clrMapOvr>
  <p:transition>
    <p:fade/>
  </p:transition>
  <p:extLst>
    <p:ext uri="{DCECCB84-F9BA-43D5-87BE-67443E8EF086}">
      <p15:sldGuideLst xmlns:p15="http://schemas.microsoft.com/office/powerpoint/2012/main">
        <p15:guide id="1" pos="27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6989F61-B860-AA41-A8B9-6C82D4D458EF}"/>
              </a:ext>
            </a:extLst>
          </p:cNvPr>
          <p:cNvPicPr>
            <a:picLocks noChangeAspect="1"/>
          </p:cNvPicPr>
          <p:nvPr userDrawn="1"/>
        </p:nvPicPr>
        <p:blipFill>
          <a:blip r:embed="rId2"/>
          <a:stretch>
            <a:fillRect/>
          </a:stretch>
        </p:blipFill>
        <p:spPr>
          <a:xfrm>
            <a:off x="3500439" y="1772816"/>
            <a:ext cx="5191122" cy="3744416"/>
          </a:xfrm>
          <a:prstGeom prst="rect">
            <a:avLst/>
          </a:prstGeom>
        </p:spPr>
      </p:pic>
      <p:sp>
        <p:nvSpPr>
          <p:cNvPr id="8" name="Titre 1"/>
          <p:cNvSpPr>
            <a:spLocks noGrp="1"/>
          </p:cNvSpPr>
          <p:nvPr>
            <p:ph type="title" hasCustomPrompt="1"/>
          </p:nvPr>
        </p:nvSpPr>
        <p:spPr>
          <a:xfrm>
            <a:off x="609600" y="274641"/>
            <a:ext cx="10972800" cy="5821363"/>
          </a:xfrm>
          <a:prstGeom prst="rect">
            <a:avLst/>
          </a:prstGeom>
        </p:spPr>
        <p:txBody>
          <a:bodyPr anchor="ctr">
            <a:normAutofit/>
          </a:bodyPr>
          <a:lstStyle>
            <a:lvl1pPr algn="ctr">
              <a:defRPr sz="4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 xmlns:a16="http://schemas.microsoft.com/office/drawing/2014/main" id="{85DA814E-187E-4E86-9496-B67EBCAD23B3}"/>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4D83161B-39C5-AE43-83DB-C0B2FF0A3E8B}"/>
              </a:ext>
            </a:extLst>
          </p:cNvPr>
          <p:cNvPicPr>
            <a:picLocks noChangeAspect="1"/>
          </p:cNvPicPr>
          <p:nvPr userDrawn="1"/>
        </p:nvPicPr>
        <p:blipFill>
          <a:blip r:embed="rId2"/>
          <a:stretch>
            <a:fillRect/>
          </a:stretch>
        </p:blipFill>
        <p:spPr>
          <a:xfrm>
            <a:off x="3500439" y="1772816"/>
            <a:ext cx="5191122" cy="3744416"/>
          </a:xfrm>
          <a:prstGeom prst="rect">
            <a:avLst/>
          </a:prstGeom>
        </p:spPr>
      </p:pic>
      <p:sp>
        <p:nvSpPr>
          <p:cNvPr id="5" name="Titre 1"/>
          <p:cNvSpPr>
            <a:spLocks noGrp="1"/>
          </p:cNvSpPr>
          <p:nvPr>
            <p:ph type="title" hasCustomPrompt="1"/>
          </p:nvPr>
        </p:nvSpPr>
        <p:spPr>
          <a:xfrm>
            <a:off x="609600" y="274641"/>
            <a:ext cx="10972800" cy="4162475"/>
          </a:xfrm>
          <a:prstGeom prst="rect">
            <a:avLst/>
          </a:prstGeom>
        </p:spPr>
        <p:txBody>
          <a:bodyPr anchor="ctr">
            <a:normAutofit/>
          </a:bodyPr>
          <a:lstStyle>
            <a:lvl1pPr algn="ctr">
              <a:defRPr sz="400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41"/>
            <a:ext cx="10972800" cy="1655763"/>
          </a:xfrm>
          <a:prstGeom prst="rect">
            <a:avLst/>
          </a:prstGeom>
        </p:spPr>
        <p:txBody>
          <a:bodyPr>
            <a:normAutofit/>
          </a:bodyPr>
          <a:lstStyle>
            <a:lvl1pPr marL="0" indent="0" algn="ctr">
              <a:buNone/>
              <a:defRPr sz="3200">
                <a:solidFill>
                  <a:schemeClr val="accent1"/>
                </a:solidFill>
                <a:latin typeface="Arial" panose="020B0604020202020204" pitchFamily="34" charset="0"/>
                <a:cs typeface="Arial" panose="020B0604020202020204" pitchFamily="34" charset="0"/>
              </a:defRPr>
            </a:lvl1pPr>
          </a:lstStyle>
          <a:p>
            <a:endParaRPr lang="en-GB" dirty="0"/>
          </a:p>
        </p:txBody>
      </p:sp>
      <p:sp>
        <p:nvSpPr>
          <p:cNvPr id="7" name="Espace réservé du numéro de diapositive 6">
            <a:extLst>
              <a:ext uri="{FF2B5EF4-FFF2-40B4-BE49-F238E27FC236}">
                <a16:creationId xmlns="" xmlns:a16="http://schemas.microsoft.com/office/drawing/2014/main" id="{85DA814E-187E-4E86-9496-B67EBCAD23B3}"/>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41"/>
            <a:ext cx="10972800" cy="5821363"/>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Espace réservé du numéro de diapositive 6">
            <a:extLst>
              <a:ext uri="{FF2B5EF4-FFF2-40B4-BE49-F238E27FC236}">
                <a16:creationId xmlns="" xmlns:a16="http://schemas.microsoft.com/office/drawing/2014/main" id="{85DA814E-187E-4E86-9496-B67EBCAD23B3}"/>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41"/>
            <a:ext cx="10972800" cy="4162475"/>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41"/>
            <a:ext cx="10972800" cy="1655763"/>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4" name="Espace réservé du numéro de diapositive 6">
            <a:extLst>
              <a:ext uri="{FF2B5EF4-FFF2-40B4-BE49-F238E27FC236}">
                <a16:creationId xmlns="" xmlns:a16="http://schemas.microsoft.com/office/drawing/2014/main" id="{85DA814E-187E-4E86-9496-B67EBCAD23B3}"/>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 xmlns:a16="http://schemas.microsoft.com/office/drawing/2014/main" id="{85DA814E-187E-4E86-9496-B67EBCAD23B3}"/>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 xmlns:a16="http://schemas.microsoft.com/office/drawing/2014/main" id="{497F77D6-73F7-8447-83EB-B04DA7C1ADB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 xmlns:a16="http://schemas.microsoft.com/office/drawing/2014/main" id="{F046E0A4-E965-4C18-8444-05C49D8DD6B9}"/>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 xmlns:a16="http://schemas.microsoft.com/office/drawing/2014/main" id="{DE0BFF55-A527-48E6-AAD6-78DF86EF1158}"/>
              </a:ext>
            </a:extLst>
          </p:cNvPr>
          <p:cNvSpPr>
            <a:spLocks noGrp="1"/>
          </p:cNvSpPr>
          <p:nvPr>
            <p:ph type="title"/>
          </p:nvPr>
        </p:nvSpPr>
        <p:spPr>
          <a:xfrm>
            <a:off x="619200" y="246572"/>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5">
            <a:extLst>
              <a:ext uri="{FF2B5EF4-FFF2-40B4-BE49-F238E27FC236}">
                <a16:creationId xmlns="" xmlns:a16="http://schemas.microsoft.com/office/drawing/2014/main" id="{8F9640F8-1FD3-3541-875E-9076AB502E63}"/>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91"/>
            <a:ext cx="10972800" cy="702471"/>
          </a:xfrm>
          <a:prstGeom prst="rect">
            <a:avLst/>
          </a:prstGeom>
        </p:spPr>
        <p:txBody>
          <a:bodyPr wrap="square" lIns="0" tIns="0" rIns="0" bIns="0" anchor="t"/>
          <a:lstStyle>
            <a:lvl1pPr marL="0" indent="0" algn="l">
              <a:buNone/>
              <a:defRPr sz="2000" b="1" i="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 xmlns:a16="http://schemas.microsoft.com/office/drawing/2014/main" id="{E7BED270-F252-40E9-B649-31059F163421}"/>
              </a:ext>
            </a:extLst>
          </p:cNvPr>
          <p:cNvSpPr>
            <a:spLocks noGrp="1"/>
          </p:cNvSpPr>
          <p:nvPr>
            <p:ph type="title"/>
          </p:nvPr>
        </p:nvSpPr>
        <p:spPr>
          <a:xfrm>
            <a:off x="619200" y="246572"/>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 xmlns:a16="http://schemas.microsoft.com/office/drawing/2014/main" id="{2C97B588-8F7E-484F-9C45-CC6F089B2D56}"/>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 xmlns:a16="http://schemas.microsoft.com/office/drawing/2014/main" id="{EE24256E-4036-AF47-887A-CFEBCB3FBA85}"/>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26" y="239349"/>
            <a:ext cx="8931169" cy="4465707"/>
          </a:xfrm>
          <a:prstGeom prst="rect">
            <a:avLst/>
          </a:prstGeom>
        </p:spPr>
        <p:txBody>
          <a:bodyPr>
            <a:normAutofit/>
          </a:bodyPr>
          <a:lstStyle>
            <a:lvl1pPr marL="0" indent="0">
              <a:buNone/>
              <a:defRPr sz="2800" baseline="0">
                <a:latin typeface="Arial" panose="020B0604020202020204" pitchFamily="34" charset="0"/>
                <a:ea typeface="Verdana" panose="020B060403050404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83"/>
            <a:ext cx="8942784" cy="804863"/>
          </a:xfrm>
          <a:prstGeom prst="rect">
            <a:avLst/>
          </a:prstGeom>
        </p:spPr>
        <p:txBody>
          <a:bodyPr lIns="0" tIns="0" rIns="0" bIns="0">
            <a:normAutofit/>
          </a:bodyPr>
          <a:lstStyle>
            <a:lvl1pPr marL="0" indent="0" algn="l">
              <a:buNone/>
              <a:defRPr sz="1800" b="0" i="0" baseline="0">
                <a:solidFill>
                  <a:srgbClr val="5D8298"/>
                </a:solidFill>
                <a:latin typeface="Arial" panose="020B0604020202020204" pitchFamily="34" charset="0"/>
                <a:ea typeface="Verdana" panose="020B0604030504040204" pitchFamily="34" charset="0"/>
                <a:cs typeface="Arial" panose="020B0604020202020204" pitchFamily="34"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dirty="0"/>
              <a:t>Click and add text</a:t>
            </a:r>
          </a:p>
        </p:txBody>
      </p:sp>
      <p:sp>
        <p:nvSpPr>
          <p:cNvPr id="9" name="Espace réservé du numéro de diapositive 6">
            <a:extLst>
              <a:ext uri="{FF2B5EF4-FFF2-40B4-BE49-F238E27FC236}">
                <a16:creationId xmlns="" xmlns:a16="http://schemas.microsoft.com/office/drawing/2014/main" id="{610BCDA3-369C-43C8-A135-679B9AC3D312}"/>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 xmlns:a16="http://schemas.microsoft.com/office/drawing/2014/main" id="{07A7190E-5A24-CE44-B761-A40462BBBB85}"/>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72"/>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4" y="6356356"/>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10" name="Picture 9">
            <a:extLst>
              <a:ext uri="{FF2B5EF4-FFF2-40B4-BE49-F238E27FC236}">
                <a16:creationId xmlns="" xmlns:a16="http://schemas.microsoft.com/office/drawing/2014/main" id="{74D7BF63-BADC-964B-B1B0-E88A4BEAD925}"/>
              </a:ext>
            </a:extLst>
          </p:cNvPr>
          <p:cNvPicPr>
            <a:picLocks noChangeAspect="1"/>
          </p:cNvPicPr>
          <p:nvPr userDrawn="1"/>
        </p:nvPicPr>
        <p:blipFill>
          <a:blip r:embed="rId15"/>
          <a:stretch>
            <a:fillRect/>
          </a:stretch>
        </p:blipFill>
        <p:spPr>
          <a:xfrm>
            <a:off x="9944099" y="307093"/>
            <a:ext cx="1708859" cy="66218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Lst>
  <p:hf hdr="0" ftr="0" dt="0"/>
  <p:txStyles>
    <p:titleStyle>
      <a:lvl1pPr algn="l" defTabSz="457189" rtl="0" eaLnBrk="1" latinLnBrk="0" hangingPunct="1">
        <a:spcBef>
          <a:spcPct val="0"/>
        </a:spcBef>
        <a:buNone/>
        <a:defRPr sz="2800" b="1" i="0" kern="1200" cap="all" spc="100" baseline="0">
          <a:solidFill>
            <a:srgbClr val="5D8298"/>
          </a:solidFill>
          <a:latin typeface="Arial" panose="020B0604020202020204" pitchFamily="34" charset="0"/>
          <a:ea typeface="Verdana" panose="020B0604030504040204" pitchFamily="34" charset="0"/>
          <a:cs typeface="Arial" panose="020B0604020202020204" pitchFamily="34" charset="0"/>
        </a:defRPr>
      </a:lvl1pPr>
    </p:titleStyle>
    <p:bodyStyle>
      <a:lvl1pPr marL="287993" indent="-287993" algn="l" defTabSz="457189"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mn-ea"/>
          <a:cs typeface="Arial" panose="020B0604020202020204" pitchFamily="34" charset="0"/>
        </a:defRPr>
      </a:lvl1pPr>
      <a:lvl2pPr marL="575986" indent="-287993" algn="l" defTabSz="457189" rtl="0" eaLnBrk="1" latinLnBrk="0" hangingPunct="1">
        <a:spcBef>
          <a:spcPts val="600"/>
        </a:spcBef>
        <a:buClr>
          <a:schemeClr val="accent1"/>
        </a:buClr>
        <a:buFont typeface="Lucida Grande"/>
        <a:buChar char="–"/>
        <a:defRPr sz="1800" b="0" i="0" kern="1200">
          <a:solidFill>
            <a:srgbClr val="5D8298"/>
          </a:solidFill>
          <a:latin typeface="Arial" panose="020B0604020202020204" pitchFamily="34" charset="0"/>
          <a:ea typeface="+mn-ea"/>
          <a:cs typeface="Arial" panose="020B0604020202020204" pitchFamily="34" charset="0"/>
        </a:defRPr>
      </a:lvl2pPr>
      <a:lvl3pPr marL="863978" indent="-287993" algn="l" defTabSz="457189" rtl="0" eaLnBrk="1" latinLnBrk="0" hangingPunct="1">
        <a:spcBef>
          <a:spcPts val="40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3pPr>
      <a:lvl4pPr marL="1151971" indent="-287993" algn="l" defTabSz="457189"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4pPr>
      <a:lvl5pPr marL="1439964" indent="-287993" algn="l" defTabSz="457189"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1" userDrawn="1">
          <p15:clr>
            <a:srgbClr val="F26B43"/>
          </p15:clr>
        </p15:guide>
        <p15:guide id="2" pos="393" userDrawn="1">
          <p15:clr>
            <a:srgbClr val="F26B43"/>
          </p15:clr>
        </p15:guide>
        <p15:guide id="3" pos="7296" userDrawn="1">
          <p15:clr>
            <a:srgbClr val="F26B43"/>
          </p15:clr>
        </p15:guide>
        <p15:guide id="4" orient="horz" pos="21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hyperlink" Target="mailto:antoine.lacombe@cor2ed.com" TargetMode="External"/><Relationship Id="rId3" Type="http://schemas.openxmlformats.org/officeDocument/2006/relationships/hyperlink" Target="https://twitter.com/giconnectinfo" TargetMode="External"/><Relationship Id="rId7" Type="http://schemas.openxmlformats.org/officeDocument/2006/relationships/hyperlink" Target="https://giconnect.cor2ed.com/" TargetMode="External"/><Relationship Id="rId12"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vimeo.com/channels/giconnect" TargetMode="External"/><Relationship Id="rId11" Type="http://schemas.openxmlformats.org/officeDocument/2006/relationships/image" Target="../media/image12.png"/><Relationship Id="rId5" Type="http://schemas.openxmlformats.org/officeDocument/2006/relationships/hyperlink" Target="mailto:louise.handbury@cor2ed.com" TargetMode="External"/><Relationship Id="rId10" Type="http://schemas.openxmlformats.org/officeDocument/2006/relationships/image" Target="../media/image11.png"/><Relationship Id="rId4" Type="http://schemas.openxmlformats.org/officeDocument/2006/relationships/hyperlink" Target="https://www.linkedin.com/company/23701925" TargetMode="External"/><Relationship Id="rId9"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56596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E4B23D4B-CB15-AFF9-433E-977B6CB59E2E}"/>
              </a:ext>
            </a:extLst>
          </p:cNvPr>
          <p:cNvSpPr>
            <a:spLocks noGrp="1"/>
          </p:cNvSpPr>
          <p:nvPr>
            <p:ph sz="quarter" idx="12"/>
          </p:nvPr>
        </p:nvSpPr>
        <p:spPr>
          <a:xfrm>
            <a:off x="638854" y="1559034"/>
            <a:ext cx="10963200" cy="3022094"/>
          </a:xfrm>
        </p:spPr>
        <p:txBody>
          <a:bodyPr/>
          <a:lstStyle/>
          <a:p>
            <a:r>
              <a:rPr lang="en-US" sz="1800" dirty="0">
                <a:solidFill>
                  <a:schemeClr val="tx2"/>
                </a:solidFill>
              </a:rPr>
              <a:t>T</a:t>
            </a:r>
            <a:r>
              <a:rPr lang="en-US" sz="1800" b="0" i="0" dirty="0">
                <a:solidFill>
                  <a:schemeClr val="tx2"/>
                </a:solidFill>
                <a:effectLst/>
              </a:rPr>
              <a:t>he combination of chemotherapy with fluoropyrimidine (nivolumab) and platinum therapy is recommended by the NCCN as a first-line treatment in patients with advanced gastric cancer.</a:t>
            </a:r>
            <a:r>
              <a:rPr lang="en-US" sz="1800" b="0" i="0" baseline="30000" dirty="0">
                <a:solidFill>
                  <a:schemeClr val="tx2"/>
                </a:solidFill>
                <a:effectLst/>
              </a:rPr>
              <a:t>1</a:t>
            </a:r>
            <a:r>
              <a:rPr lang="en-US" sz="1800" b="0" i="0" dirty="0">
                <a:solidFill>
                  <a:schemeClr val="tx2"/>
                </a:solidFill>
                <a:effectLst/>
              </a:rPr>
              <a:t> However, there is a need for more effective therapies. </a:t>
            </a:r>
          </a:p>
          <a:p>
            <a:r>
              <a:rPr lang="en-US" sz="1800" b="0" i="0" dirty="0">
                <a:solidFill>
                  <a:schemeClr val="tx2"/>
                </a:solidFill>
                <a:effectLst/>
              </a:rPr>
              <a:t>Previous findings have shown that the PD-1 inhibitor pembrolizumab in combination with the multiple receptor tyrosine kinases inhibitor </a:t>
            </a:r>
            <a:r>
              <a:rPr lang="en-US" sz="1800" b="0" i="0" dirty="0" err="1">
                <a:solidFill>
                  <a:schemeClr val="tx2"/>
                </a:solidFill>
                <a:effectLst/>
              </a:rPr>
              <a:t>lenvatinib</a:t>
            </a:r>
            <a:r>
              <a:rPr lang="en-US" sz="1800" b="0" i="0" dirty="0">
                <a:solidFill>
                  <a:schemeClr val="tx2"/>
                </a:solidFill>
                <a:effectLst/>
              </a:rPr>
              <a:t> demonstrated synergistic antitumor activity and an acceptable safety profile in these patients.</a:t>
            </a:r>
            <a:r>
              <a:rPr lang="en-US" sz="1800" b="0" i="0" baseline="30000" dirty="0">
                <a:solidFill>
                  <a:schemeClr val="tx2"/>
                </a:solidFill>
                <a:effectLst/>
              </a:rPr>
              <a:t>2</a:t>
            </a:r>
            <a:endParaRPr lang="en-US" sz="1800" b="0" i="0" u="none" strike="noStrike" baseline="30000" dirty="0">
              <a:solidFill>
                <a:schemeClr val="tx2"/>
              </a:solidFill>
            </a:endParaRPr>
          </a:p>
        </p:txBody>
      </p:sp>
      <p:sp>
        <p:nvSpPr>
          <p:cNvPr id="5" name="Title 4">
            <a:extLst>
              <a:ext uri="{FF2B5EF4-FFF2-40B4-BE49-F238E27FC236}">
                <a16:creationId xmlns="" xmlns:a16="http://schemas.microsoft.com/office/drawing/2014/main" id="{20E86B00-7163-BFF5-1020-985DBCE4E284}"/>
              </a:ext>
            </a:extLst>
          </p:cNvPr>
          <p:cNvSpPr>
            <a:spLocks noGrp="1"/>
          </p:cNvSpPr>
          <p:nvPr>
            <p:ph type="title"/>
          </p:nvPr>
        </p:nvSpPr>
        <p:spPr/>
        <p:txBody>
          <a:bodyPr/>
          <a:lstStyle/>
          <a:p>
            <a:r>
              <a:rPr lang="en-GB" dirty="0"/>
              <a:t>Leap-015: background</a:t>
            </a:r>
          </a:p>
        </p:txBody>
      </p:sp>
      <p:sp>
        <p:nvSpPr>
          <p:cNvPr id="4" name="Slide Number Placeholder 3">
            <a:extLst>
              <a:ext uri="{FF2B5EF4-FFF2-40B4-BE49-F238E27FC236}">
                <a16:creationId xmlns="" xmlns:a16="http://schemas.microsoft.com/office/drawing/2014/main" id="{4866AD3A-A1CF-9615-6FB6-6585F0642ABE}"/>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7" name="Content Placeholder 6">
            <a:extLst>
              <a:ext uri="{FF2B5EF4-FFF2-40B4-BE49-F238E27FC236}">
                <a16:creationId xmlns="" xmlns:a16="http://schemas.microsoft.com/office/drawing/2014/main" id="{17EEFE10-D1C6-4004-0FC9-6542460A521E}"/>
              </a:ext>
            </a:extLst>
          </p:cNvPr>
          <p:cNvSpPr>
            <a:spLocks noGrp="1"/>
          </p:cNvSpPr>
          <p:nvPr>
            <p:ph sz="quarter" idx="15"/>
          </p:nvPr>
        </p:nvSpPr>
        <p:spPr>
          <a:xfrm>
            <a:off x="604957" y="6437921"/>
            <a:ext cx="10180339" cy="365125"/>
          </a:xfrm>
        </p:spPr>
        <p:txBody>
          <a:bodyPr/>
          <a:lstStyle/>
          <a:p>
            <a:pPr algn="l"/>
            <a:endParaRPr lang="en-GB" sz="1100" b="0" u="none" strike="noStrike" baseline="0" dirty="0">
              <a:solidFill>
                <a:schemeClr val="tx2"/>
              </a:solidFill>
            </a:endParaRPr>
          </a:p>
          <a:p>
            <a:r>
              <a:rPr lang="en-US" sz="1100" b="0" u="none" strike="noStrike" baseline="0" dirty="0">
                <a:solidFill>
                  <a:schemeClr val="tx2"/>
                </a:solidFill>
              </a:rPr>
              <a:t>NCCN, National Comprehensive Cancer Network; PD-1, programmed cell death protein-1</a:t>
            </a:r>
          </a:p>
          <a:p>
            <a:r>
              <a:rPr lang="en-US" sz="1100" b="0" u="none" strike="noStrike" baseline="0" dirty="0">
                <a:solidFill>
                  <a:schemeClr val="tx2"/>
                </a:solidFill>
              </a:rPr>
              <a:t>1. NCCN. J Natl </a:t>
            </a:r>
            <a:r>
              <a:rPr lang="en-US" sz="1100" b="0" u="none" strike="noStrike" baseline="0" dirty="0" err="1">
                <a:solidFill>
                  <a:schemeClr val="tx2"/>
                </a:solidFill>
              </a:rPr>
              <a:t>Compr</a:t>
            </a:r>
            <a:r>
              <a:rPr lang="en-US" sz="1100" b="0" u="none" strike="noStrike" baseline="0" dirty="0">
                <a:solidFill>
                  <a:schemeClr val="tx2"/>
                </a:solidFill>
              </a:rPr>
              <a:t> </a:t>
            </a:r>
            <a:r>
              <a:rPr lang="en-US" sz="1100" b="0" u="none" strike="noStrike" baseline="0" dirty="0" err="1">
                <a:solidFill>
                  <a:schemeClr val="tx2"/>
                </a:solidFill>
              </a:rPr>
              <a:t>Canc</a:t>
            </a:r>
            <a:r>
              <a:rPr lang="en-US" sz="1100" b="0" u="none" strike="noStrike" baseline="0" dirty="0">
                <a:solidFill>
                  <a:schemeClr val="tx2"/>
                </a:solidFill>
              </a:rPr>
              <a:t> </a:t>
            </a:r>
            <a:r>
              <a:rPr lang="en-US" sz="1100" b="0" u="none" strike="noStrike" baseline="0" dirty="0" err="1">
                <a:solidFill>
                  <a:schemeClr val="tx2"/>
                </a:solidFill>
              </a:rPr>
              <a:t>Netw</a:t>
            </a:r>
            <a:r>
              <a:rPr lang="en-US" sz="1100" b="0" u="none" strike="noStrike" baseline="0" dirty="0">
                <a:solidFill>
                  <a:schemeClr val="tx2"/>
                </a:solidFill>
              </a:rPr>
              <a:t>. 2022;20(2):167-192; </a:t>
            </a:r>
            <a:r>
              <a:rPr lang="en-GB" sz="1100" b="0" u="none" strike="noStrike" baseline="0" dirty="0">
                <a:solidFill>
                  <a:schemeClr val="tx2"/>
                </a:solidFill>
              </a:rPr>
              <a:t>2</a:t>
            </a:r>
            <a:r>
              <a:rPr lang="fr-FR" sz="1100" b="0" u="none" strike="noStrike" baseline="0" dirty="0">
                <a:solidFill>
                  <a:schemeClr val="tx2"/>
                </a:solidFill>
              </a:rPr>
              <a:t>. </a:t>
            </a:r>
            <a:r>
              <a:rPr lang="en-GB" sz="1100" b="0" u="none" strike="noStrike" baseline="0" dirty="0">
                <a:solidFill>
                  <a:schemeClr val="tx2"/>
                </a:solidFill>
              </a:rPr>
              <a:t>Kawazoe A et al. Lancet Oncol. 2020;21:1057-1065</a:t>
            </a:r>
            <a:endParaRPr lang="en-GB" sz="1100" dirty="0">
              <a:solidFill>
                <a:schemeClr val="tx2"/>
              </a:solidFill>
            </a:endParaRPr>
          </a:p>
          <a:p>
            <a:endParaRPr lang="en-GB" sz="1100" dirty="0">
              <a:solidFill>
                <a:schemeClr val="tx2"/>
              </a:solidFill>
            </a:endParaRPr>
          </a:p>
          <a:p>
            <a:endParaRPr lang="en-GB" sz="1100" b="0" u="none" strike="noStrike" baseline="0" dirty="0">
              <a:solidFill>
                <a:schemeClr val="tx2"/>
              </a:solidFill>
            </a:endParaRPr>
          </a:p>
          <a:p>
            <a:endParaRPr lang="en-GB" sz="1100" dirty="0">
              <a:solidFill>
                <a:schemeClr val="tx2"/>
              </a:solidFill>
            </a:endParaRPr>
          </a:p>
        </p:txBody>
      </p:sp>
    </p:spTree>
    <p:extLst>
      <p:ext uri="{BB962C8B-B14F-4D97-AF65-F5344CB8AC3E}">
        <p14:creationId xmlns:p14="http://schemas.microsoft.com/office/powerpoint/2010/main" val="100818395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AAC54AF-0516-1217-F33D-0A51B885FC67}"/>
              </a:ext>
            </a:extLst>
          </p:cNvPr>
          <p:cNvSpPr>
            <a:spLocks noGrp="1"/>
          </p:cNvSpPr>
          <p:nvPr>
            <p:ph type="title"/>
          </p:nvPr>
        </p:nvSpPr>
        <p:spPr>
          <a:xfrm>
            <a:off x="619200" y="246573"/>
            <a:ext cx="8740800" cy="568008"/>
          </a:xfrm>
        </p:spPr>
        <p:txBody>
          <a:bodyPr/>
          <a:lstStyle/>
          <a:p>
            <a:r>
              <a:rPr lang="en-GB" dirty="0"/>
              <a:t>Leap-015: study design</a:t>
            </a:r>
          </a:p>
        </p:txBody>
      </p:sp>
      <p:sp>
        <p:nvSpPr>
          <p:cNvPr id="4" name="Slide Number Placeholder 3">
            <a:extLst>
              <a:ext uri="{FF2B5EF4-FFF2-40B4-BE49-F238E27FC236}">
                <a16:creationId xmlns="" xmlns:a16="http://schemas.microsoft.com/office/drawing/2014/main" id="{13EB1E74-BFFC-8DCC-5546-33F9304664CB}"/>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5" name="Content Placeholder 4">
            <a:extLst>
              <a:ext uri="{FF2B5EF4-FFF2-40B4-BE49-F238E27FC236}">
                <a16:creationId xmlns="" xmlns:a16="http://schemas.microsoft.com/office/drawing/2014/main" id="{35AE2BEC-977E-F5BD-60A7-7DC6933109AA}"/>
              </a:ext>
            </a:extLst>
          </p:cNvPr>
          <p:cNvSpPr>
            <a:spLocks noGrp="1"/>
          </p:cNvSpPr>
          <p:nvPr>
            <p:ph sz="quarter" idx="15"/>
          </p:nvPr>
        </p:nvSpPr>
        <p:spPr>
          <a:xfrm>
            <a:off x="689032" y="6446668"/>
            <a:ext cx="10180339" cy="365125"/>
          </a:xfrm>
        </p:spPr>
        <p:txBody>
          <a:bodyPr/>
          <a:lstStyle/>
          <a:p>
            <a:pPr>
              <a:lnSpc>
                <a:spcPct val="90000"/>
              </a:lnSpc>
              <a:spcBef>
                <a:spcPts val="200"/>
              </a:spcBef>
              <a:spcAft>
                <a:spcPts val="300"/>
              </a:spcAft>
            </a:pPr>
            <a:r>
              <a:rPr lang="en-GB" sz="1100" dirty="0">
                <a:solidFill>
                  <a:schemeClr val="tx2"/>
                </a:solidFill>
              </a:rPr>
              <a:t>5-FU, 5-fluorouracil; AE, adverse event; BID, twice daily; DLT, dose-limiting toxicity; ECOG PS, Eastern Cooperative Oncology Group performance status; HER2/neu, human epidermal growth factor receptor 2; IV, intravenously; NA, North America; PO, by mouth; Q2W, every 2 weeks; Q3W, every weeks; Q6W, every 6 weeks; QD, every day; R, randomisation; RECIST, Response Evaluation Criteria in Solid Tumours; ROW, rest of world</a:t>
            </a:r>
          </a:p>
          <a:p>
            <a:pPr>
              <a:lnSpc>
                <a:spcPct val="90000"/>
              </a:lnSpc>
              <a:spcBef>
                <a:spcPts val="0"/>
              </a:spcBef>
              <a:spcAft>
                <a:spcPts val="300"/>
              </a:spcAft>
            </a:pPr>
            <a:r>
              <a:rPr lang="en-GB" sz="1100" dirty="0" err="1">
                <a:solidFill>
                  <a:schemeClr val="tx2"/>
                </a:solidFill>
              </a:rPr>
              <a:t>Shitara</a:t>
            </a:r>
            <a:r>
              <a:rPr lang="en-GB" sz="1100" dirty="0">
                <a:solidFill>
                  <a:schemeClr val="tx2"/>
                </a:solidFill>
              </a:rPr>
              <a:t> K, et al. Ann Oncol. 2022;33 (suppl_7): S555-S580 (ESMO 2022, poster presentation)</a:t>
            </a:r>
          </a:p>
          <a:p>
            <a:endParaRPr lang="en-GB" sz="1100" dirty="0">
              <a:solidFill>
                <a:schemeClr val="tx2"/>
              </a:solidFill>
            </a:endParaRPr>
          </a:p>
        </p:txBody>
      </p:sp>
      <p:grpSp>
        <p:nvGrpSpPr>
          <p:cNvPr id="43" name="Group 42">
            <a:extLst>
              <a:ext uri="{FF2B5EF4-FFF2-40B4-BE49-F238E27FC236}">
                <a16:creationId xmlns="" xmlns:a16="http://schemas.microsoft.com/office/drawing/2014/main" id="{60F95D00-20B4-11A7-0D55-55EB47BFD6DE}"/>
              </a:ext>
            </a:extLst>
          </p:cNvPr>
          <p:cNvGrpSpPr/>
          <p:nvPr/>
        </p:nvGrpSpPr>
        <p:grpSpPr>
          <a:xfrm>
            <a:off x="540459" y="1031861"/>
            <a:ext cx="11388185" cy="5120948"/>
            <a:chOff x="540459" y="1031861"/>
            <a:chExt cx="11388185" cy="5120948"/>
          </a:xfrm>
        </p:grpSpPr>
        <p:cxnSp>
          <p:nvCxnSpPr>
            <p:cNvPr id="6" name="Straight Connector 5">
              <a:extLst>
                <a:ext uri="{FF2B5EF4-FFF2-40B4-BE49-F238E27FC236}">
                  <a16:creationId xmlns="" xmlns:a16="http://schemas.microsoft.com/office/drawing/2014/main" id="{C646CF26-C1C1-5B3F-5B9B-26876A1FA427}"/>
                </a:ext>
              </a:extLst>
            </p:cNvPr>
            <p:cNvCxnSpPr>
              <a:cxnSpLocks/>
            </p:cNvCxnSpPr>
            <p:nvPr/>
          </p:nvCxnSpPr>
          <p:spPr>
            <a:xfrm>
              <a:off x="4972147" y="4201180"/>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 xmlns:a16="http://schemas.microsoft.com/office/drawing/2014/main" id="{610623E9-EFC7-8359-E8AA-76AF9078FDE4}"/>
                </a:ext>
              </a:extLst>
            </p:cNvPr>
            <p:cNvCxnSpPr>
              <a:cxnSpLocks/>
            </p:cNvCxnSpPr>
            <p:nvPr/>
          </p:nvCxnSpPr>
          <p:spPr>
            <a:xfrm>
              <a:off x="3964035" y="4744669"/>
              <a:ext cx="1024791"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 xmlns:a16="http://schemas.microsoft.com/office/drawing/2014/main" id="{ED6A4B3E-6DE4-0454-F116-EC07F674FEF4}"/>
                </a:ext>
              </a:extLst>
            </p:cNvPr>
            <p:cNvSpPr/>
            <p:nvPr/>
          </p:nvSpPr>
          <p:spPr>
            <a:xfrm>
              <a:off x="4272282" y="4493488"/>
              <a:ext cx="502640" cy="50264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900" b="1" dirty="0">
                  <a:latin typeface="Arial" panose="020B0604020202020204" pitchFamily="34" charset="0"/>
                  <a:cs typeface="Arial" panose="020B0604020202020204" pitchFamily="34" charset="0"/>
                </a:rPr>
                <a:t>R</a:t>
              </a:r>
              <a:br>
                <a:rPr lang="en-GB" sz="900" b="1" dirty="0">
                  <a:latin typeface="Arial" panose="020B0604020202020204" pitchFamily="34" charset="0"/>
                  <a:cs typeface="Arial" panose="020B0604020202020204" pitchFamily="34" charset="0"/>
                </a:rPr>
              </a:br>
              <a:r>
                <a:rPr lang="en-GB" sz="900" b="1" dirty="0">
                  <a:latin typeface="Arial" panose="020B0604020202020204" pitchFamily="34" charset="0"/>
                  <a:cs typeface="Arial" panose="020B0604020202020204" pitchFamily="34" charset="0"/>
                </a:rPr>
                <a:t>1:1</a:t>
              </a:r>
            </a:p>
            <a:p>
              <a:pPr algn="ctr">
                <a:lnSpc>
                  <a:spcPct val="90000"/>
                </a:lnSpc>
              </a:pPr>
              <a:r>
                <a:rPr lang="en-GB" sz="900" b="1" dirty="0">
                  <a:latin typeface="Arial" panose="020B0604020202020204" pitchFamily="34" charset="0"/>
                  <a:cs typeface="Arial" panose="020B0604020202020204" pitchFamily="34" charset="0"/>
                </a:rPr>
                <a:t>N=778</a:t>
              </a:r>
            </a:p>
          </p:txBody>
        </p:sp>
        <p:cxnSp>
          <p:nvCxnSpPr>
            <p:cNvPr id="9" name="Straight Connector 8">
              <a:extLst>
                <a:ext uri="{FF2B5EF4-FFF2-40B4-BE49-F238E27FC236}">
                  <a16:creationId xmlns="" xmlns:a16="http://schemas.microsoft.com/office/drawing/2014/main" id="{21BBB114-0703-BC03-363E-1A6579F9750A}"/>
                </a:ext>
              </a:extLst>
            </p:cNvPr>
            <p:cNvCxnSpPr>
              <a:cxnSpLocks/>
            </p:cNvCxnSpPr>
            <p:nvPr/>
          </p:nvCxnSpPr>
          <p:spPr>
            <a:xfrm flipV="1">
              <a:off x="4972147" y="4198084"/>
              <a:ext cx="0" cy="1066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 xmlns:a16="http://schemas.microsoft.com/office/drawing/2014/main" id="{2491ED59-B2AC-F801-FD4E-1F8EF4FAD898}"/>
                </a:ext>
              </a:extLst>
            </p:cNvPr>
            <p:cNvCxnSpPr>
              <a:cxnSpLocks/>
            </p:cNvCxnSpPr>
            <p:nvPr/>
          </p:nvCxnSpPr>
          <p:spPr>
            <a:xfrm>
              <a:off x="4972147" y="5258455"/>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2" name="Rounded Rectangle 34">
              <a:extLst>
                <a:ext uri="{FF2B5EF4-FFF2-40B4-BE49-F238E27FC236}">
                  <a16:creationId xmlns="" xmlns:a16="http://schemas.microsoft.com/office/drawing/2014/main" id="{60A4668C-6B77-500B-C304-AA38D01DCA4E}"/>
                </a:ext>
              </a:extLst>
            </p:cNvPr>
            <p:cNvSpPr/>
            <p:nvPr/>
          </p:nvSpPr>
          <p:spPr>
            <a:xfrm>
              <a:off x="689032" y="4221375"/>
              <a:ext cx="2571321" cy="1133187"/>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Stratification:</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Region (East Asia, NA + Western Europe vs ROW)</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ECOG PS (0 vs 1)</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Intended chemotherapy (CAPOX vs mFOLFOX6)</a:t>
              </a:r>
            </a:p>
          </p:txBody>
        </p:sp>
        <p:sp>
          <p:nvSpPr>
            <p:cNvPr id="16" name="Rounded Rectangle 38">
              <a:extLst>
                <a:ext uri="{FF2B5EF4-FFF2-40B4-BE49-F238E27FC236}">
                  <a16:creationId xmlns="" xmlns:a16="http://schemas.microsoft.com/office/drawing/2014/main" id="{24664A44-78EA-BEE4-459E-99C0DA8FC1B1}"/>
                </a:ext>
              </a:extLst>
            </p:cNvPr>
            <p:cNvSpPr/>
            <p:nvPr/>
          </p:nvSpPr>
          <p:spPr>
            <a:xfrm>
              <a:off x="5242150" y="3215658"/>
              <a:ext cx="2488390" cy="1673587"/>
            </a:xfrm>
            <a:prstGeom prst="roundRect">
              <a:avLst>
                <a:gd name="adj" fmla="val 6673"/>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288000" rtlCol="0" anchor="ctr"/>
            <a:lstStyle/>
            <a:p>
              <a:pPr algn="ctr">
                <a:spcAft>
                  <a:spcPts val="300"/>
                </a:spcAft>
                <a:buClr>
                  <a:schemeClr val="accent1"/>
                </a:buClr>
              </a:pPr>
              <a:r>
                <a:rPr lang="en-GB" sz="1050" b="1" dirty="0">
                  <a:solidFill>
                    <a:schemeClr val="bg1"/>
                  </a:solidFill>
                  <a:latin typeface="Arial" panose="020B0604020202020204" pitchFamily="34" charset="0"/>
                  <a:cs typeface="Arial" panose="020B0604020202020204" pitchFamily="34" charset="0"/>
                </a:rPr>
                <a:t>Pembrolizumab</a:t>
              </a:r>
            </a:p>
            <a:p>
              <a:pPr algn="ctr">
                <a:spcAft>
                  <a:spcPts val="300"/>
                </a:spcAft>
                <a:buClr>
                  <a:schemeClr val="accent1"/>
                </a:buClr>
              </a:pPr>
              <a:r>
                <a:rPr lang="en-GB" sz="1050" b="1" dirty="0">
                  <a:solidFill>
                    <a:schemeClr val="bg1"/>
                  </a:solidFill>
                  <a:latin typeface="Arial" panose="020B0604020202020204" pitchFamily="34" charset="0"/>
                  <a:cs typeface="Arial" panose="020B0604020202020204" pitchFamily="34" charset="0"/>
                </a:rPr>
                <a:t>400 mg IV Q6W x 2 cycles</a:t>
              </a:r>
            </a:p>
            <a:p>
              <a:pPr algn="ctr">
                <a:spcAft>
                  <a:spcPts val="300"/>
                </a:spcAft>
                <a:buClr>
                  <a:schemeClr val="accent1"/>
                </a:buClr>
              </a:pPr>
              <a:r>
                <a:rPr lang="en-GB" sz="1050" b="1" dirty="0">
                  <a:solidFill>
                    <a:schemeClr val="bg1"/>
                  </a:solidFill>
                  <a:latin typeface="Arial" panose="020B0604020202020204" pitchFamily="34" charset="0"/>
                  <a:cs typeface="Arial" panose="020B0604020202020204" pitchFamily="34" charset="0"/>
                </a:rPr>
                <a:t>+ </a:t>
              </a:r>
            </a:p>
            <a:p>
              <a:pPr algn="ctr">
                <a:spcAft>
                  <a:spcPts val="300"/>
                </a:spcAft>
                <a:buClr>
                  <a:schemeClr val="accent1"/>
                </a:buClr>
              </a:pPr>
              <a:r>
                <a:rPr lang="en-GB" sz="1050" b="1" dirty="0">
                  <a:solidFill>
                    <a:schemeClr val="bg1"/>
                  </a:solidFill>
                  <a:latin typeface="Arial" panose="020B0604020202020204" pitchFamily="34" charset="0"/>
                  <a:cs typeface="Arial" panose="020B0604020202020204" pitchFamily="34" charset="0"/>
                </a:rPr>
                <a:t>Lenvatinib 8 mg PO </a:t>
              </a:r>
              <a:r>
                <a:rPr lang="en-GB" sz="1050" b="1" dirty="0" err="1">
                  <a:solidFill>
                    <a:schemeClr val="bg1"/>
                  </a:solidFill>
                  <a:latin typeface="Arial" panose="020B0604020202020204" pitchFamily="34" charset="0"/>
                  <a:cs typeface="Arial" panose="020B0604020202020204" pitchFamily="34" charset="0"/>
                </a:rPr>
                <a:t>QD</a:t>
              </a:r>
              <a:r>
                <a:rPr lang="en-GB" sz="1050" b="1" baseline="30000" dirty="0" err="1">
                  <a:solidFill>
                    <a:schemeClr val="bg1"/>
                  </a:solidFill>
                  <a:latin typeface="Arial" panose="020B0604020202020204" pitchFamily="34" charset="0"/>
                  <a:cs typeface="Arial" panose="020B0604020202020204" pitchFamily="34" charset="0"/>
                </a:rPr>
                <a:t>a</a:t>
              </a:r>
              <a:endParaRPr lang="en-GB" sz="1050" b="1" baseline="30000" dirty="0">
                <a:solidFill>
                  <a:schemeClr val="bg1"/>
                </a:solidFill>
                <a:latin typeface="Arial" panose="020B0604020202020204" pitchFamily="34" charset="0"/>
                <a:cs typeface="Arial" panose="020B0604020202020204" pitchFamily="34" charset="0"/>
              </a:endParaRPr>
            </a:p>
            <a:p>
              <a:pPr algn="ctr">
                <a:spcAft>
                  <a:spcPts val="300"/>
                </a:spcAft>
                <a:buClr>
                  <a:schemeClr val="accent1"/>
                </a:buClr>
              </a:pPr>
              <a:r>
                <a:rPr lang="en-GB" sz="1050" b="1" dirty="0">
                  <a:solidFill>
                    <a:schemeClr val="bg1"/>
                  </a:solidFill>
                  <a:latin typeface="Arial" panose="020B0604020202020204" pitchFamily="34" charset="0"/>
                  <a:cs typeface="Arial" panose="020B0604020202020204" pitchFamily="34" charset="0"/>
                </a:rPr>
                <a:t>+</a:t>
              </a:r>
            </a:p>
            <a:p>
              <a:pPr algn="ctr">
                <a:spcAft>
                  <a:spcPts val="300"/>
                </a:spcAft>
                <a:buClr>
                  <a:schemeClr val="accent1"/>
                </a:buClr>
              </a:pPr>
              <a:r>
                <a:rPr lang="en-GB" sz="1050" b="1" dirty="0" err="1">
                  <a:solidFill>
                    <a:schemeClr val="bg1"/>
                  </a:solidFill>
                  <a:latin typeface="Arial" panose="020B0604020202020204" pitchFamily="34" charset="0"/>
                  <a:cs typeface="Arial" panose="020B0604020202020204" pitchFamily="34" charset="0"/>
                </a:rPr>
                <a:t>Chemotherapy</a:t>
              </a:r>
              <a:r>
                <a:rPr lang="en-GB" sz="1050" b="1" baseline="30000" dirty="0" err="1">
                  <a:solidFill>
                    <a:schemeClr val="bg1"/>
                  </a:solidFill>
                  <a:latin typeface="Arial" panose="020B0604020202020204" pitchFamily="34" charset="0"/>
                  <a:cs typeface="Arial" panose="020B0604020202020204" pitchFamily="34" charset="0"/>
                </a:rPr>
                <a:t>b</a:t>
              </a:r>
              <a:endParaRPr lang="en-GB" sz="1050" b="1" baseline="30000" dirty="0">
                <a:solidFill>
                  <a:schemeClr val="bg1"/>
                </a:solidFill>
                <a:latin typeface="Arial" panose="020B0604020202020204" pitchFamily="34" charset="0"/>
                <a:cs typeface="Arial" panose="020B0604020202020204" pitchFamily="34" charset="0"/>
              </a:endParaRPr>
            </a:p>
            <a:p>
              <a:pPr algn="ctr">
                <a:spcAft>
                  <a:spcPts val="300"/>
                </a:spcAft>
                <a:buClr>
                  <a:schemeClr val="accent1"/>
                </a:buClr>
              </a:pPr>
              <a:r>
                <a:rPr lang="en-GB" sz="1050" b="1" dirty="0" err="1">
                  <a:solidFill>
                    <a:schemeClr val="bg1"/>
                  </a:solidFill>
                  <a:latin typeface="Arial" panose="020B0604020202020204" pitchFamily="34" charset="0"/>
                  <a:cs typeface="Arial" panose="020B0604020202020204" pitchFamily="34" charset="0"/>
                </a:rPr>
                <a:t>CAPOX</a:t>
              </a:r>
              <a:r>
                <a:rPr lang="en-GB" sz="1050" b="1" baseline="30000" dirty="0" err="1">
                  <a:solidFill>
                    <a:schemeClr val="bg1"/>
                  </a:solidFill>
                  <a:latin typeface="Arial" panose="020B0604020202020204" pitchFamily="34" charset="0"/>
                  <a:cs typeface="Arial" panose="020B0604020202020204" pitchFamily="34" charset="0"/>
                </a:rPr>
                <a:t>c</a:t>
              </a:r>
              <a:r>
                <a:rPr lang="en-GB" sz="1050" b="1" dirty="0">
                  <a:solidFill>
                    <a:schemeClr val="bg1"/>
                  </a:solidFill>
                  <a:latin typeface="Arial" panose="020B0604020202020204" pitchFamily="34" charset="0"/>
                  <a:cs typeface="Arial" panose="020B0604020202020204" pitchFamily="34" charset="0"/>
                </a:rPr>
                <a:t> (Q3W x 4 cycles) or mFOLFOX6</a:t>
              </a:r>
              <a:r>
                <a:rPr lang="en-GB" sz="1050" b="1" baseline="30000" dirty="0">
                  <a:solidFill>
                    <a:schemeClr val="bg1"/>
                  </a:solidFill>
                  <a:latin typeface="Arial" panose="020B0604020202020204" pitchFamily="34" charset="0"/>
                  <a:cs typeface="Arial" panose="020B0604020202020204" pitchFamily="34" charset="0"/>
                </a:rPr>
                <a:t>d</a:t>
              </a:r>
              <a:r>
                <a:rPr lang="en-GB" sz="1050" b="1" dirty="0">
                  <a:solidFill>
                    <a:schemeClr val="bg1"/>
                  </a:solidFill>
                  <a:latin typeface="Arial" panose="020B0604020202020204" pitchFamily="34" charset="0"/>
                  <a:cs typeface="Arial" panose="020B0604020202020204" pitchFamily="34" charset="0"/>
                </a:rPr>
                <a:t> (Q2W x 6 cycles)</a:t>
              </a:r>
            </a:p>
          </p:txBody>
        </p:sp>
        <p:sp>
          <p:nvSpPr>
            <p:cNvPr id="18" name="Rounded Rectangle 40">
              <a:extLst>
                <a:ext uri="{FF2B5EF4-FFF2-40B4-BE49-F238E27FC236}">
                  <a16:creationId xmlns="" xmlns:a16="http://schemas.microsoft.com/office/drawing/2014/main" id="{EF714842-3584-9768-84B8-6D7539C10E4F}"/>
                </a:ext>
              </a:extLst>
            </p:cNvPr>
            <p:cNvSpPr/>
            <p:nvPr/>
          </p:nvSpPr>
          <p:spPr>
            <a:xfrm>
              <a:off x="5272325" y="4940823"/>
              <a:ext cx="3827624" cy="648417"/>
            </a:xfrm>
            <a:prstGeom prst="roundRect">
              <a:avLst>
                <a:gd name="adj" fmla="val 6673"/>
              </a:avLst>
            </a:prstGeom>
            <a:solidFill>
              <a:schemeClr val="accent1">
                <a:lumMod val="20000"/>
                <a:lumOff val="80000"/>
              </a:schemeClr>
            </a:solidFill>
            <a:ln w="22225">
              <a:noFill/>
            </a:ln>
            <a:effectLst/>
          </p:spPr>
          <p:style>
            <a:lnRef idx="1">
              <a:schemeClr val="accent1"/>
            </a:lnRef>
            <a:fillRef idx="3">
              <a:schemeClr val="accent1"/>
            </a:fillRef>
            <a:effectRef idx="2">
              <a:schemeClr val="accent1"/>
            </a:effectRef>
            <a:fontRef idx="minor">
              <a:schemeClr val="lt1"/>
            </a:fontRef>
          </p:style>
          <p:txBody>
            <a:bodyPr lIns="288000" rtlCol="0" anchor="ctr"/>
            <a:lstStyle/>
            <a:p>
              <a:pPr algn="ctr">
                <a:spcAft>
                  <a:spcPts val="300"/>
                </a:spcAft>
                <a:buClr>
                  <a:schemeClr val="accent1"/>
                </a:buClr>
              </a:pPr>
              <a:r>
                <a:rPr lang="en-GB" sz="1050" b="1" dirty="0">
                  <a:solidFill>
                    <a:schemeClr val="tx1"/>
                  </a:solidFill>
                  <a:latin typeface="Arial" panose="020B0604020202020204" pitchFamily="34" charset="0"/>
                  <a:cs typeface="Arial" panose="020B0604020202020204" pitchFamily="34" charset="0"/>
                </a:rPr>
                <a:t>Chemotherapy</a:t>
              </a:r>
            </a:p>
            <a:p>
              <a:pPr algn="ctr">
                <a:spcAft>
                  <a:spcPts val="300"/>
                </a:spcAft>
                <a:buClr>
                  <a:schemeClr val="accent1"/>
                </a:buClr>
              </a:pPr>
              <a:r>
                <a:rPr lang="en-GB" sz="1050" b="1" dirty="0">
                  <a:solidFill>
                    <a:schemeClr val="tx1"/>
                  </a:solidFill>
                  <a:latin typeface="Arial" panose="020B0604020202020204" pitchFamily="34" charset="0"/>
                  <a:cs typeface="Arial" panose="020B0604020202020204" pitchFamily="34" charset="0"/>
                </a:rPr>
                <a:t>CAPOX (Q3W)/mFOLFOX6 (Q2W)</a:t>
              </a:r>
            </a:p>
            <a:p>
              <a:pPr algn="ctr">
                <a:spcAft>
                  <a:spcPts val="300"/>
                </a:spcAft>
                <a:buClr>
                  <a:schemeClr val="accent1"/>
                </a:buClr>
              </a:pPr>
              <a:r>
                <a:rPr lang="en-GB" sz="1050" b="1" dirty="0">
                  <a:solidFill>
                    <a:schemeClr val="tx1"/>
                  </a:solidFill>
                  <a:latin typeface="Arial" panose="020B0604020202020204" pitchFamily="34" charset="0"/>
                  <a:cs typeface="Arial" panose="020B0604020202020204" pitchFamily="34" charset="0"/>
                </a:rPr>
                <a:t>(mx. Cycles per local standards)</a:t>
              </a:r>
              <a:endParaRPr lang="en-GB" sz="1000" dirty="0">
                <a:solidFill>
                  <a:schemeClr val="tx1"/>
                </a:solidFill>
                <a:latin typeface="Arial" panose="020B0604020202020204" pitchFamily="34" charset="0"/>
                <a:cs typeface="Arial" panose="020B0604020202020204" pitchFamily="34" charset="0"/>
              </a:endParaRPr>
            </a:p>
          </p:txBody>
        </p:sp>
        <p:sp>
          <p:nvSpPr>
            <p:cNvPr id="21" name="Rounded Rectangle 33">
              <a:extLst>
                <a:ext uri="{FF2B5EF4-FFF2-40B4-BE49-F238E27FC236}">
                  <a16:creationId xmlns="" xmlns:a16="http://schemas.microsoft.com/office/drawing/2014/main" id="{1F9E041F-3370-A233-C194-CECB7E33E0F6}"/>
                </a:ext>
              </a:extLst>
            </p:cNvPr>
            <p:cNvSpPr/>
            <p:nvPr/>
          </p:nvSpPr>
          <p:spPr>
            <a:xfrm>
              <a:off x="689032" y="1695845"/>
              <a:ext cx="2605129" cy="2376241"/>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Patients:</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≥18 years of age</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Histologically and/or cytologically confirmed, previous untreated, locally advanced unresectable or metastatic, gastroesophageal adenocarcinoma</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Not HER2/neu-</a:t>
              </a:r>
              <a:r>
                <a:rPr lang="en-GB" sz="1100" dirty="0" err="1">
                  <a:solidFill>
                    <a:schemeClr val="tx1"/>
                  </a:solidFill>
                  <a:latin typeface="Arial" panose="020B0604020202020204" pitchFamily="34" charset="0"/>
                  <a:cs typeface="Arial" panose="020B0604020202020204" pitchFamily="34" charset="0"/>
                </a:rPr>
                <a:t>positive</a:t>
              </a:r>
              <a:r>
                <a:rPr lang="en-GB" sz="1100" baseline="30000" dirty="0" err="1">
                  <a:solidFill>
                    <a:schemeClr val="tx1"/>
                  </a:solidFill>
                  <a:latin typeface="Arial" panose="020B0604020202020204" pitchFamily="34" charset="0"/>
                  <a:cs typeface="Arial" panose="020B0604020202020204" pitchFamily="34" charset="0"/>
                </a:rPr>
                <a:t>e</a:t>
              </a:r>
              <a:endParaRPr lang="en-GB" sz="1100" baseline="30000" dirty="0">
                <a:solidFill>
                  <a:schemeClr val="tx1"/>
                </a:solidFill>
                <a:latin typeface="Arial" panose="020B0604020202020204" pitchFamily="34" charset="0"/>
                <a:cs typeface="Arial" panose="020B0604020202020204" pitchFamily="34" charset="0"/>
              </a:endParaRP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Measurable disease per RECIST v1.1 by imaging with IV contrast</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ECOG PS 0 or 1 </a:t>
              </a:r>
            </a:p>
          </p:txBody>
        </p:sp>
        <p:sp>
          <p:nvSpPr>
            <p:cNvPr id="23" name="Rounded Rectangle 12">
              <a:extLst>
                <a:ext uri="{FF2B5EF4-FFF2-40B4-BE49-F238E27FC236}">
                  <a16:creationId xmlns="" xmlns:a16="http://schemas.microsoft.com/office/drawing/2014/main" id="{EB065922-EF7A-BF7C-F5AD-CA01DA595EF3}"/>
                </a:ext>
              </a:extLst>
            </p:cNvPr>
            <p:cNvSpPr/>
            <p:nvPr/>
          </p:nvSpPr>
          <p:spPr>
            <a:xfrm>
              <a:off x="7840396" y="3215658"/>
              <a:ext cx="1236207" cy="1626561"/>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50" b="1" dirty="0">
                  <a:solidFill>
                    <a:schemeClr val="bg1"/>
                  </a:solidFill>
                  <a:latin typeface="Arial" panose="020B0604020202020204" pitchFamily="34" charset="0"/>
                  <a:cs typeface="Arial" panose="020B0604020202020204" pitchFamily="34" charset="0"/>
                </a:rPr>
                <a:t>Pembrolizumab 400 mg IV Q6W </a:t>
              </a:r>
            </a:p>
            <a:p>
              <a:pPr algn="ctr">
                <a:lnSpc>
                  <a:spcPct val="90000"/>
                </a:lnSpc>
                <a:buClr>
                  <a:schemeClr val="accent1"/>
                </a:buClr>
              </a:pPr>
              <a:r>
                <a:rPr lang="en-GB" sz="1050" b="1" dirty="0">
                  <a:solidFill>
                    <a:schemeClr val="bg1"/>
                  </a:solidFill>
                  <a:latin typeface="Arial" panose="020B0604020202020204" pitchFamily="34" charset="0"/>
                  <a:cs typeface="Arial" panose="020B0604020202020204" pitchFamily="34" charset="0"/>
                </a:rPr>
                <a:t>(≤ 16 doses)</a:t>
              </a:r>
            </a:p>
            <a:p>
              <a:pPr algn="ctr">
                <a:lnSpc>
                  <a:spcPct val="90000"/>
                </a:lnSpc>
                <a:buClr>
                  <a:schemeClr val="accent1"/>
                </a:buClr>
              </a:pPr>
              <a:r>
                <a:rPr lang="en-GB" sz="1050" b="1" dirty="0">
                  <a:solidFill>
                    <a:schemeClr val="bg1"/>
                  </a:solidFill>
                  <a:latin typeface="Arial" panose="020B0604020202020204" pitchFamily="34" charset="0"/>
                  <a:cs typeface="Arial" panose="020B0604020202020204" pitchFamily="34" charset="0"/>
                </a:rPr>
                <a:t>+</a:t>
              </a:r>
            </a:p>
            <a:p>
              <a:pPr algn="ctr">
                <a:lnSpc>
                  <a:spcPct val="90000"/>
                </a:lnSpc>
                <a:buClr>
                  <a:schemeClr val="accent1"/>
                </a:buClr>
              </a:pPr>
              <a:r>
                <a:rPr lang="en-GB" sz="1050" b="1" dirty="0">
                  <a:solidFill>
                    <a:schemeClr val="bg1"/>
                  </a:solidFill>
                  <a:latin typeface="Arial" panose="020B0604020202020204" pitchFamily="34" charset="0"/>
                  <a:cs typeface="Arial" panose="020B0604020202020204" pitchFamily="34" charset="0"/>
                </a:rPr>
                <a:t>Lenvatinib 20 mg PO QD</a:t>
              </a:r>
            </a:p>
          </p:txBody>
        </p:sp>
        <p:cxnSp>
          <p:nvCxnSpPr>
            <p:cNvPr id="24" name="Straight Connector 23">
              <a:extLst>
                <a:ext uri="{FF2B5EF4-FFF2-40B4-BE49-F238E27FC236}">
                  <a16:creationId xmlns="" xmlns:a16="http://schemas.microsoft.com/office/drawing/2014/main" id="{4B6CEDB6-9BEF-58A0-27E3-F8F4AEA28C86}"/>
                </a:ext>
              </a:extLst>
            </p:cNvPr>
            <p:cNvCxnSpPr>
              <a:cxnSpLocks/>
            </p:cNvCxnSpPr>
            <p:nvPr/>
          </p:nvCxnSpPr>
          <p:spPr>
            <a:xfrm>
              <a:off x="3964035" y="1878610"/>
              <a:ext cx="1116112"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5" name="Rounded Rectangle 38">
              <a:extLst>
                <a:ext uri="{FF2B5EF4-FFF2-40B4-BE49-F238E27FC236}">
                  <a16:creationId xmlns="" xmlns:a16="http://schemas.microsoft.com/office/drawing/2014/main" id="{28503676-8A75-620E-9E10-638F06C978C0}"/>
                </a:ext>
              </a:extLst>
            </p:cNvPr>
            <p:cNvSpPr/>
            <p:nvPr/>
          </p:nvSpPr>
          <p:spPr>
            <a:xfrm>
              <a:off x="5170142" y="1270227"/>
              <a:ext cx="2488390" cy="1673587"/>
            </a:xfrm>
            <a:prstGeom prst="roundRect">
              <a:avLst>
                <a:gd name="adj" fmla="val 6673"/>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288000" rtlCol="0" anchor="ctr"/>
            <a:lstStyle/>
            <a:p>
              <a:pPr algn="ctr">
                <a:spcAft>
                  <a:spcPts val="300"/>
                </a:spcAft>
                <a:buClr>
                  <a:schemeClr val="accent1"/>
                </a:buClr>
              </a:pPr>
              <a:r>
                <a:rPr lang="en-GB" sz="1050" b="1" dirty="0">
                  <a:solidFill>
                    <a:schemeClr val="bg1"/>
                  </a:solidFill>
                  <a:latin typeface="Arial" panose="020B0604020202020204" pitchFamily="34" charset="0"/>
                  <a:cs typeface="Arial" panose="020B0604020202020204" pitchFamily="34" charset="0"/>
                </a:rPr>
                <a:t>Pembrolizumab</a:t>
              </a:r>
            </a:p>
            <a:p>
              <a:pPr algn="ctr">
                <a:spcAft>
                  <a:spcPts val="300"/>
                </a:spcAft>
                <a:buClr>
                  <a:schemeClr val="accent1"/>
                </a:buClr>
              </a:pPr>
              <a:r>
                <a:rPr lang="en-GB" sz="1050" b="1" dirty="0">
                  <a:solidFill>
                    <a:schemeClr val="bg1"/>
                  </a:solidFill>
                  <a:latin typeface="Arial" panose="020B0604020202020204" pitchFamily="34" charset="0"/>
                  <a:cs typeface="Arial" panose="020B0604020202020204" pitchFamily="34" charset="0"/>
                </a:rPr>
                <a:t>400 mg IV Q6W x 2 cycles</a:t>
              </a:r>
            </a:p>
            <a:p>
              <a:pPr algn="ctr">
                <a:spcAft>
                  <a:spcPts val="300"/>
                </a:spcAft>
                <a:buClr>
                  <a:schemeClr val="accent1"/>
                </a:buClr>
              </a:pPr>
              <a:r>
                <a:rPr lang="en-GB" sz="1050" b="1" dirty="0">
                  <a:solidFill>
                    <a:schemeClr val="bg1"/>
                  </a:solidFill>
                  <a:latin typeface="Arial" panose="020B0604020202020204" pitchFamily="34" charset="0"/>
                  <a:cs typeface="Arial" panose="020B0604020202020204" pitchFamily="34" charset="0"/>
                </a:rPr>
                <a:t>+ </a:t>
              </a:r>
            </a:p>
            <a:p>
              <a:pPr algn="ctr">
                <a:spcAft>
                  <a:spcPts val="300"/>
                </a:spcAft>
                <a:buClr>
                  <a:schemeClr val="accent1"/>
                </a:buClr>
              </a:pPr>
              <a:r>
                <a:rPr lang="en-GB" sz="1050" b="1" dirty="0">
                  <a:solidFill>
                    <a:schemeClr val="bg1"/>
                  </a:solidFill>
                  <a:latin typeface="Arial" panose="020B0604020202020204" pitchFamily="34" charset="0"/>
                  <a:cs typeface="Arial" panose="020B0604020202020204" pitchFamily="34" charset="0"/>
                </a:rPr>
                <a:t>Lenvatinib 8 mg PO </a:t>
              </a:r>
              <a:r>
                <a:rPr lang="en-GB" sz="1050" b="1" dirty="0" err="1">
                  <a:solidFill>
                    <a:schemeClr val="bg1"/>
                  </a:solidFill>
                  <a:latin typeface="Arial" panose="020B0604020202020204" pitchFamily="34" charset="0"/>
                  <a:cs typeface="Arial" panose="020B0604020202020204" pitchFamily="34" charset="0"/>
                </a:rPr>
                <a:t>QD</a:t>
              </a:r>
              <a:r>
                <a:rPr lang="en-GB" sz="1050" b="1" baseline="30000" dirty="0" err="1">
                  <a:solidFill>
                    <a:schemeClr val="bg1"/>
                  </a:solidFill>
                  <a:latin typeface="Arial" panose="020B0604020202020204" pitchFamily="34" charset="0"/>
                  <a:cs typeface="Arial" panose="020B0604020202020204" pitchFamily="34" charset="0"/>
                </a:rPr>
                <a:t>a</a:t>
              </a:r>
              <a:endParaRPr lang="en-GB" sz="1050" b="1" baseline="30000" dirty="0">
                <a:solidFill>
                  <a:schemeClr val="bg1"/>
                </a:solidFill>
                <a:latin typeface="Arial" panose="020B0604020202020204" pitchFamily="34" charset="0"/>
                <a:cs typeface="Arial" panose="020B0604020202020204" pitchFamily="34" charset="0"/>
              </a:endParaRPr>
            </a:p>
            <a:p>
              <a:pPr algn="ctr">
                <a:spcAft>
                  <a:spcPts val="300"/>
                </a:spcAft>
                <a:buClr>
                  <a:schemeClr val="accent1"/>
                </a:buClr>
              </a:pPr>
              <a:r>
                <a:rPr lang="en-GB" sz="1050" b="1" dirty="0">
                  <a:solidFill>
                    <a:schemeClr val="bg1"/>
                  </a:solidFill>
                  <a:latin typeface="Arial" panose="020B0604020202020204" pitchFamily="34" charset="0"/>
                  <a:cs typeface="Arial" panose="020B0604020202020204" pitchFamily="34" charset="0"/>
                </a:rPr>
                <a:t>+</a:t>
              </a:r>
            </a:p>
            <a:p>
              <a:pPr algn="ctr">
                <a:spcAft>
                  <a:spcPts val="300"/>
                </a:spcAft>
                <a:buClr>
                  <a:schemeClr val="accent1"/>
                </a:buClr>
              </a:pPr>
              <a:r>
                <a:rPr lang="en-GB" sz="1050" b="1" dirty="0" err="1">
                  <a:solidFill>
                    <a:schemeClr val="bg1"/>
                  </a:solidFill>
                  <a:latin typeface="Arial" panose="020B0604020202020204" pitchFamily="34" charset="0"/>
                  <a:cs typeface="Arial" panose="020B0604020202020204" pitchFamily="34" charset="0"/>
                </a:rPr>
                <a:t>Chemotherapy</a:t>
              </a:r>
              <a:r>
                <a:rPr lang="en-GB" sz="1050" b="1" baseline="30000" dirty="0" err="1">
                  <a:solidFill>
                    <a:schemeClr val="bg1"/>
                  </a:solidFill>
                  <a:latin typeface="Arial" panose="020B0604020202020204" pitchFamily="34" charset="0"/>
                  <a:cs typeface="Arial" panose="020B0604020202020204" pitchFamily="34" charset="0"/>
                </a:rPr>
                <a:t>b</a:t>
              </a:r>
              <a:endParaRPr lang="en-GB" sz="1050" b="1" baseline="30000" dirty="0">
                <a:solidFill>
                  <a:schemeClr val="bg1"/>
                </a:solidFill>
                <a:latin typeface="Arial" panose="020B0604020202020204" pitchFamily="34" charset="0"/>
                <a:cs typeface="Arial" panose="020B0604020202020204" pitchFamily="34" charset="0"/>
              </a:endParaRPr>
            </a:p>
            <a:p>
              <a:pPr algn="ctr">
                <a:spcAft>
                  <a:spcPts val="300"/>
                </a:spcAft>
                <a:buClr>
                  <a:schemeClr val="accent1"/>
                </a:buClr>
              </a:pPr>
              <a:r>
                <a:rPr lang="en-GB" sz="1050" b="1" dirty="0" err="1">
                  <a:solidFill>
                    <a:schemeClr val="bg1"/>
                  </a:solidFill>
                  <a:latin typeface="Arial" panose="020B0604020202020204" pitchFamily="34" charset="0"/>
                  <a:cs typeface="Arial" panose="020B0604020202020204" pitchFamily="34" charset="0"/>
                </a:rPr>
                <a:t>CAPOX</a:t>
              </a:r>
              <a:r>
                <a:rPr lang="en-GB" sz="1050" b="1" baseline="30000" dirty="0" err="1">
                  <a:solidFill>
                    <a:schemeClr val="bg1"/>
                  </a:solidFill>
                  <a:latin typeface="Arial" panose="020B0604020202020204" pitchFamily="34" charset="0"/>
                  <a:cs typeface="Arial" panose="020B0604020202020204" pitchFamily="34" charset="0"/>
                </a:rPr>
                <a:t>c</a:t>
              </a:r>
              <a:r>
                <a:rPr lang="en-GB" sz="1050" b="1" dirty="0">
                  <a:solidFill>
                    <a:schemeClr val="bg1"/>
                  </a:solidFill>
                  <a:latin typeface="Arial" panose="020B0604020202020204" pitchFamily="34" charset="0"/>
                  <a:cs typeface="Arial" panose="020B0604020202020204" pitchFamily="34" charset="0"/>
                </a:rPr>
                <a:t> (Q3W x 4 cycles) (n ≥ 6) or mFOLFOX6</a:t>
              </a:r>
              <a:r>
                <a:rPr lang="en-GB" sz="1050" b="1" baseline="30000" dirty="0">
                  <a:solidFill>
                    <a:schemeClr val="bg1"/>
                  </a:solidFill>
                  <a:latin typeface="Arial" panose="020B0604020202020204" pitchFamily="34" charset="0"/>
                  <a:cs typeface="Arial" panose="020B0604020202020204" pitchFamily="34" charset="0"/>
                </a:rPr>
                <a:t>d</a:t>
              </a:r>
              <a:r>
                <a:rPr lang="en-GB" sz="1050" b="1" dirty="0">
                  <a:solidFill>
                    <a:schemeClr val="bg1"/>
                  </a:solidFill>
                  <a:latin typeface="Arial" panose="020B0604020202020204" pitchFamily="34" charset="0"/>
                  <a:cs typeface="Arial" panose="020B0604020202020204" pitchFamily="34" charset="0"/>
                </a:rPr>
                <a:t> (Q2W x 6 cycles) (n ≥ 6) </a:t>
              </a:r>
            </a:p>
          </p:txBody>
        </p:sp>
        <p:sp>
          <p:nvSpPr>
            <p:cNvPr id="26" name="Rounded Rectangle 12">
              <a:extLst>
                <a:ext uri="{FF2B5EF4-FFF2-40B4-BE49-F238E27FC236}">
                  <a16:creationId xmlns="" xmlns:a16="http://schemas.microsoft.com/office/drawing/2014/main" id="{E50772FB-1A39-32F9-4119-1DA5FB768ABB}"/>
                </a:ext>
              </a:extLst>
            </p:cNvPr>
            <p:cNvSpPr/>
            <p:nvPr/>
          </p:nvSpPr>
          <p:spPr>
            <a:xfrm>
              <a:off x="7768388" y="1270227"/>
              <a:ext cx="1236207" cy="1626561"/>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050" b="1" dirty="0">
                  <a:solidFill>
                    <a:schemeClr val="bg1"/>
                  </a:solidFill>
                  <a:latin typeface="Arial" panose="020B0604020202020204" pitchFamily="34" charset="0"/>
                  <a:cs typeface="Arial" panose="020B0604020202020204" pitchFamily="34" charset="0"/>
                </a:rPr>
                <a:t>Pembrolizumab 400 mg IV Q6W </a:t>
              </a:r>
            </a:p>
            <a:p>
              <a:pPr algn="ctr">
                <a:lnSpc>
                  <a:spcPct val="90000"/>
                </a:lnSpc>
                <a:buClr>
                  <a:schemeClr val="accent1"/>
                </a:buClr>
              </a:pPr>
              <a:r>
                <a:rPr lang="en-GB" sz="1050" b="1" dirty="0">
                  <a:solidFill>
                    <a:schemeClr val="bg1"/>
                  </a:solidFill>
                  <a:latin typeface="Arial" panose="020B0604020202020204" pitchFamily="34" charset="0"/>
                  <a:cs typeface="Arial" panose="020B0604020202020204" pitchFamily="34" charset="0"/>
                </a:rPr>
                <a:t>(≤ 16 doses)</a:t>
              </a:r>
            </a:p>
            <a:p>
              <a:pPr algn="ctr">
                <a:lnSpc>
                  <a:spcPct val="90000"/>
                </a:lnSpc>
                <a:buClr>
                  <a:schemeClr val="accent1"/>
                </a:buClr>
              </a:pPr>
              <a:r>
                <a:rPr lang="en-GB" sz="1050" b="1" dirty="0">
                  <a:solidFill>
                    <a:schemeClr val="bg1"/>
                  </a:solidFill>
                  <a:latin typeface="Arial" panose="020B0604020202020204" pitchFamily="34" charset="0"/>
                  <a:cs typeface="Arial" panose="020B0604020202020204" pitchFamily="34" charset="0"/>
                </a:rPr>
                <a:t>+</a:t>
              </a:r>
            </a:p>
            <a:p>
              <a:pPr algn="ctr">
                <a:lnSpc>
                  <a:spcPct val="90000"/>
                </a:lnSpc>
                <a:buClr>
                  <a:schemeClr val="accent1"/>
                </a:buClr>
              </a:pPr>
              <a:r>
                <a:rPr lang="en-GB" sz="1050" b="1" dirty="0">
                  <a:solidFill>
                    <a:schemeClr val="bg1"/>
                  </a:solidFill>
                  <a:latin typeface="Arial" panose="020B0604020202020204" pitchFamily="34" charset="0"/>
                  <a:cs typeface="Arial" panose="020B0604020202020204" pitchFamily="34" charset="0"/>
                </a:rPr>
                <a:t>Lenvatinib 20 mg PO QD</a:t>
              </a:r>
            </a:p>
          </p:txBody>
        </p:sp>
        <p:cxnSp>
          <p:nvCxnSpPr>
            <p:cNvPr id="29" name="Straight Connector 28">
              <a:extLst>
                <a:ext uri="{FF2B5EF4-FFF2-40B4-BE49-F238E27FC236}">
                  <a16:creationId xmlns="" xmlns:a16="http://schemas.microsoft.com/office/drawing/2014/main" id="{8B950B9A-5887-D82C-8ADF-2B8689560FC1}"/>
                </a:ext>
              </a:extLst>
            </p:cNvPr>
            <p:cNvCxnSpPr>
              <a:cxnSpLocks/>
            </p:cNvCxnSpPr>
            <p:nvPr/>
          </p:nvCxnSpPr>
          <p:spPr>
            <a:xfrm flipH="1">
              <a:off x="3964034" y="1878610"/>
              <a:ext cx="1" cy="2866059"/>
            </a:xfrm>
            <a:prstGeom prst="line">
              <a:avLst/>
            </a:prstGeom>
          </p:spPr>
          <p:style>
            <a:lnRef idx="2">
              <a:schemeClr val="accent6"/>
            </a:lnRef>
            <a:fillRef idx="0">
              <a:schemeClr val="accent6"/>
            </a:fillRef>
            <a:effectRef idx="1">
              <a:schemeClr val="accent6"/>
            </a:effectRef>
            <a:fontRef idx="minor">
              <a:schemeClr val="tx1"/>
            </a:fontRef>
          </p:style>
        </p:cxnSp>
        <p:cxnSp>
          <p:nvCxnSpPr>
            <p:cNvPr id="32" name="Straight Connector 31">
              <a:extLst>
                <a:ext uri="{FF2B5EF4-FFF2-40B4-BE49-F238E27FC236}">
                  <a16:creationId xmlns="" xmlns:a16="http://schemas.microsoft.com/office/drawing/2014/main" id="{50283572-D907-3627-E759-A6B0E945136A}"/>
                </a:ext>
              </a:extLst>
            </p:cNvPr>
            <p:cNvCxnSpPr>
              <a:cxnSpLocks/>
            </p:cNvCxnSpPr>
            <p:nvPr/>
          </p:nvCxnSpPr>
          <p:spPr>
            <a:xfrm>
              <a:off x="3300866" y="3058571"/>
              <a:ext cx="663505" cy="5243"/>
            </a:xfrm>
            <a:prstGeom prst="line">
              <a:avLst/>
            </a:prstGeom>
          </p:spPr>
          <p:style>
            <a:lnRef idx="2">
              <a:schemeClr val="accent6"/>
            </a:lnRef>
            <a:fillRef idx="0">
              <a:schemeClr val="accent6"/>
            </a:fillRef>
            <a:effectRef idx="1">
              <a:schemeClr val="accent6"/>
            </a:effectRef>
            <a:fontRef idx="minor">
              <a:schemeClr val="tx1"/>
            </a:fontRef>
          </p:style>
        </p:cxnSp>
        <p:sp>
          <p:nvSpPr>
            <p:cNvPr id="34" name="TextBox 33">
              <a:extLst>
                <a:ext uri="{FF2B5EF4-FFF2-40B4-BE49-F238E27FC236}">
                  <a16:creationId xmlns="" xmlns:a16="http://schemas.microsoft.com/office/drawing/2014/main" id="{7C95A662-2360-7450-E187-3ECD35D00B47}"/>
                </a:ext>
              </a:extLst>
            </p:cNvPr>
            <p:cNvSpPr txBox="1"/>
            <p:nvPr/>
          </p:nvSpPr>
          <p:spPr>
            <a:xfrm>
              <a:off x="6148764" y="2982765"/>
              <a:ext cx="2291012" cy="261610"/>
            </a:xfrm>
            <a:prstGeom prst="rect">
              <a:avLst/>
            </a:prstGeom>
            <a:noFill/>
          </p:spPr>
          <p:txBody>
            <a:bodyPr wrap="none" rtlCol="0">
              <a:spAutoFit/>
            </a:bodyPr>
            <a:lstStyle/>
            <a:p>
              <a:r>
                <a:rPr lang="en-GB" sz="1100" b="1" dirty="0">
                  <a:solidFill>
                    <a:srgbClr val="505050"/>
                  </a:solidFill>
                  <a:latin typeface="Arial" panose="020B0604020202020204" pitchFamily="34" charset="0"/>
                  <a:ea typeface="Aileron" charset="0"/>
                  <a:cs typeface="Arial" panose="020B0604020202020204" pitchFamily="34" charset="0"/>
                </a:rPr>
                <a:t>Part 2: Randomised, open-label</a:t>
              </a:r>
            </a:p>
          </p:txBody>
        </p:sp>
        <p:sp>
          <p:nvSpPr>
            <p:cNvPr id="35" name="TextBox 34">
              <a:extLst>
                <a:ext uri="{FF2B5EF4-FFF2-40B4-BE49-F238E27FC236}">
                  <a16:creationId xmlns="" xmlns:a16="http://schemas.microsoft.com/office/drawing/2014/main" id="{5FFB90B7-DC11-0FA6-4323-75539105E180}"/>
                </a:ext>
              </a:extLst>
            </p:cNvPr>
            <p:cNvSpPr txBox="1"/>
            <p:nvPr/>
          </p:nvSpPr>
          <p:spPr>
            <a:xfrm>
              <a:off x="6161159" y="1031861"/>
              <a:ext cx="2310248" cy="261610"/>
            </a:xfrm>
            <a:prstGeom prst="rect">
              <a:avLst/>
            </a:prstGeom>
            <a:noFill/>
          </p:spPr>
          <p:txBody>
            <a:bodyPr wrap="none" rtlCol="0">
              <a:spAutoFit/>
            </a:bodyPr>
            <a:lstStyle/>
            <a:p>
              <a:r>
                <a:rPr lang="en-GB" sz="1100" b="1" dirty="0">
                  <a:solidFill>
                    <a:srgbClr val="505050"/>
                  </a:solidFill>
                  <a:latin typeface="Arial" panose="020B0604020202020204" pitchFamily="34" charset="0"/>
                  <a:ea typeface="Aileron" charset="0"/>
                  <a:cs typeface="Arial" panose="020B0604020202020204" pitchFamily="34" charset="0"/>
                </a:rPr>
                <a:t>Part 1: Open-label, safety run-in</a:t>
              </a:r>
            </a:p>
          </p:txBody>
        </p:sp>
        <p:sp>
          <p:nvSpPr>
            <p:cNvPr id="36" name="Rectangle 35">
              <a:extLst>
                <a:ext uri="{FF2B5EF4-FFF2-40B4-BE49-F238E27FC236}">
                  <a16:creationId xmlns="" xmlns:a16="http://schemas.microsoft.com/office/drawing/2014/main" id="{8E32B592-AD4A-BC8B-6056-C21A4E2E6769}"/>
                </a:ext>
              </a:extLst>
            </p:cNvPr>
            <p:cNvSpPr/>
            <p:nvPr/>
          </p:nvSpPr>
          <p:spPr>
            <a:xfrm>
              <a:off x="5087887" y="1046841"/>
              <a:ext cx="6696745" cy="1954381"/>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Rounded Rectangle 33">
              <a:extLst>
                <a:ext uri="{FF2B5EF4-FFF2-40B4-BE49-F238E27FC236}">
                  <a16:creationId xmlns="" xmlns:a16="http://schemas.microsoft.com/office/drawing/2014/main" id="{D44A85CC-D887-620E-33A2-810DA95919C6}"/>
                </a:ext>
              </a:extLst>
            </p:cNvPr>
            <p:cNvSpPr/>
            <p:nvPr/>
          </p:nvSpPr>
          <p:spPr>
            <a:xfrm>
              <a:off x="9114677" y="1488408"/>
              <a:ext cx="2605129" cy="1163109"/>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Primary objective (part 1):</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Safety and tolerability of Lenvatinib + pembrolizumab + CAPOX or mFOLFOX6</a:t>
              </a:r>
            </a:p>
          </p:txBody>
        </p:sp>
        <p:sp>
          <p:nvSpPr>
            <p:cNvPr id="38" name="TextBox 37">
              <a:extLst>
                <a:ext uri="{FF2B5EF4-FFF2-40B4-BE49-F238E27FC236}">
                  <a16:creationId xmlns="" xmlns:a16="http://schemas.microsoft.com/office/drawing/2014/main" id="{F7F4515E-E4A3-6551-CBC1-9C115F5F8E41}"/>
                </a:ext>
              </a:extLst>
            </p:cNvPr>
            <p:cNvSpPr txBox="1"/>
            <p:nvPr/>
          </p:nvSpPr>
          <p:spPr>
            <a:xfrm>
              <a:off x="4307205" y="1654979"/>
              <a:ext cx="559769" cy="246221"/>
            </a:xfrm>
            <a:prstGeom prst="rect">
              <a:avLst/>
            </a:prstGeom>
            <a:noFill/>
          </p:spPr>
          <p:txBody>
            <a:bodyPr wrap="none" rtlCol="0">
              <a:spAutoFit/>
            </a:bodyPr>
            <a:lstStyle/>
            <a:p>
              <a:r>
                <a:rPr lang="en-GB" sz="1000" b="1" dirty="0">
                  <a:solidFill>
                    <a:srgbClr val="505050"/>
                  </a:solidFill>
                  <a:latin typeface="Arial" panose="020B0604020202020204" pitchFamily="34" charset="0"/>
                  <a:ea typeface="Aileron" charset="0"/>
                  <a:cs typeface="Arial" panose="020B0604020202020204" pitchFamily="34" charset="0"/>
                </a:rPr>
                <a:t>N ≥ 12</a:t>
              </a:r>
            </a:p>
          </p:txBody>
        </p:sp>
        <p:sp>
          <p:nvSpPr>
            <p:cNvPr id="39" name="TextBox 38">
              <a:extLst>
                <a:ext uri="{FF2B5EF4-FFF2-40B4-BE49-F238E27FC236}">
                  <a16:creationId xmlns="" xmlns:a16="http://schemas.microsoft.com/office/drawing/2014/main" id="{5459E0E8-A7B5-47DC-2CAF-C8C41F3EC577}"/>
                </a:ext>
              </a:extLst>
            </p:cNvPr>
            <p:cNvSpPr txBox="1"/>
            <p:nvPr/>
          </p:nvSpPr>
          <p:spPr>
            <a:xfrm>
              <a:off x="9222990" y="3480301"/>
              <a:ext cx="2705654" cy="1954381"/>
            </a:xfrm>
            <a:prstGeom prst="rect">
              <a:avLst/>
            </a:prstGeom>
            <a:noFill/>
          </p:spPr>
          <p:txBody>
            <a:bodyPr wrap="square" rtlCol="0">
              <a:spAutoFit/>
            </a:bodyPr>
            <a:lstStyle/>
            <a:p>
              <a:pPr marL="180975" indent="-180975">
                <a:buClr>
                  <a:schemeClr val="accent1"/>
                </a:buClr>
                <a:buFont typeface="Arial" panose="020B0604020202020204" pitchFamily="34" charset="0"/>
                <a:buChar char="•"/>
              </a:pPr>
              <a:r>
                <a:rPr lang="en-US" sz="1100" i="0" dirty="0">
                  <a:effectLst/>
                  <a:latin typeface="Arial" panose="020B0604020202020204" pitchFamily="34" charset="0"/>
                  <a:cs typeface="Arial" panose="020B0604020202020204" pitchFamily="34" charset="0"/>
                </a:rPr>
                <a:t>Phase 3 trial</a:t>
              </a:r>
            </a:p>
            <a:p>
              <a:pPr marL="180975" indent="-180975">
                <a:buClr>
                  <a:schemeClr val="accent1"/>
                </a:buClr>
                <a:buFont typeface="Arial" panose="020B0604020202020204" pitchFamily="34" charset="0"/>
                <a:buChar char="•"/>
              </a:pPr>
              <a:r>
                <a:rPr lang="en-US" sz="1100" b="0" i="0" dirty="0">
                  <a:solidFill>
                    <a:srgbClr val="212121"/>
                  </a:solidFill>
                  <a:effectLst/>
                  <a:latin typeface="Roboto" panose="02000000000000000000" pitchFamily="2" charset="0"/>
                </a:rPr>
                <a:t>DLTs defined as selected prespecified grade ≥3 AEs or any-grade thromboembolic events, were evaluated for 21 days after the first dose of study intervention</a:t>
              </a:r>
            </a:p>
            <a:p>
              <a:pPr marL="180975" indent="-180975">
                <a:buClr>
                  <a:schemeClr val="accent1"/>
                </a:buClr>
                <a:buFont typeface="Arial" panose="020B0604020202020204" pitchFamily="34" charset="0"/>
                <a:buChar char="•"/>
              </a:pPr>
              <a:r>
                <a:rPr lang="en-US" sz="1100" b="0" i="0" dirty="0">
                  <a:solidFill>
                    <a:srgbClr val="212121"/>
                  </a:solidFill>
                  <a:effectLst/>
                  <a:latin typeface="Roboto" panose="02000000000000000000" pitchFamily="2" charset="0"/>
                </a:rPr>
                <a:t>If ≥3 DLTs occurred in either oxaliplatin-containing regimen, then enrollment in part 2 was delayed to allow for examination of safety data and to consider design changes</a:t>
              </a:r>
              <a:endParaRPr lang="en-GB" sz="1100" dirty="0">
                <a:latin typeface="Arial" panose="020B0604020202020204" pitchFamily="34" charset="0"/>
                <a:ea typeface="Aileron" charset="0"/>
                <a:cs typeface="Arial" panose="020B0604020202020204" pitchFamily="34" charset="0"/>
              </a:endParaRPr>
            </a:p>
          </p:txBody>
        </p:sp>
        <p:sp>
          <p:nvSpPr>
            <p:cNvPr id="40" name="TextBox 39">
              <a:extLst>
                <a:ext uri="{FF2B5EF4-FFF2-40B4-BE49-F238E27FC236}">
                  <a16:creationId xmlns="" xmlns:a16="http://schemas.microsoft.com/office/drawing/2014/main" id="{8C94D274-771B-2F38-1F3D-0A28005485D4}"/>
                </a:ext>
              </a:extLst>
            </p:cNvPr>
            <p:cNvSpPr txBox="1"/>
            <p:nvPr/>
          </p:nvSpPr>
          <p:spPr>
            <a:xfrm>
              <a:off x="540459" y="5644978"/>
              <a:ext cx="11041942" cy="507831"/>
            </a:xfrm>
            <a:prstGeom prst="rect">
              <a:avLst/>
            </a:prstGeom>
            <a:noFill/>
          </p:spPr>
          <p:txBody>
            <a:bodyPr wrap="square" rtlCol="0">
              <a:spAutoFit/>
            </a:bodyPr>
            <a:lstStyle/>
            <a:p>
              <a:r>
                <a:rPr lang="en-GB" sz="900" baseline="30000" dirty="0" err="1">
                  <a:solidFill>
                    <a:srgbClr val="505050"/>
                  </a:solidFill>
                  <a:latin typeface="Arial" panose="020B0604020202020204" pitchFamily="34" charset="0"/>
                  <a:ea typeface="Aileron" charset="0"/>
                  <a:cs typeface="Arial" panose="020B0604020202020204" pitchFamily="34" charset="0"/>
                </a:rPr>
                <a:t>a</a:t>
              </a:r>
              <a:r>
                <a:rPr lang="en-GB" sz="900" dirty="0" err="1">
                  <a:solidFill>
                    <a:srgbClr val="505050"/>
                  </a:solidFill>
                  <a:latin typeface="Arial" panose="020B0604020202020204" pitchFamily="34" charset="0"/>
                  <a:ea typeface="Aileron" charset="0"/>
                  <a:cs typeface="Arial" panose="020B0604020202020204" pitchFamily="34" charset="0"/>
                </a:rPr>
                <a:t>After</a:t>
              </a:r>
              <a:r>
                <a:rPr lang="en-GB" sz="900" dirty="0">
                  <a:solidFill>
                    <a:srgbClr val="505050"/>
                  </a:solidFill>
                  <a:latin typeface="Arial" panose="020B0604020202020204" pitchFamily="34" charset="0"/>
                  <a:ea typeface="Aileron" charset="0"/>
                  <a:cs typeface="Arial" panose="020B0604020202020204" pitchFamily="34" charset="0"/>
                </a:rPr>
                <a:t> the last cycle of the induction phase, Lenvatinib will be maintained at the current dose until the start of the consolidation phase; </a:t>
              </a:r>
              <a:r>
                <a:rPr lang="en-GB" sz="900" baseline="30000" dirty="0" err="1">
                  <a:solidFill>
                    <a:srgbClr val="505050"/>
                  </a:solidFill>
                  <a:latin typeface="Arial" panose="020B0604020202020204" pitchFamily="34" charset="0"/>
                  <a:ea typeface="Aileron" charset="0"/>
                  <a:cs typeface="Arial" panose="020B0604020202020204" pitchFamily="34" charset="0"/>
                </a:rPr>
                <a:t>b</a:t>
              </a:r>
              <a:r>
                <a:rPr lang="en-GB" sz="900" dirty="0" err="1">
                  <a:solidFill>
                    <a:srgbClr val="505050"/>
                  </a:solidFill>
                  <a:latin typeface="Arial" panose="020B0604020202020204" pitchFamily="34" charset="0"/>
                  <a:ea typeface="Aileron" charset="0"/>
                  <a:cs typeface="Arial" panose="020B0604020202020204" pitchFamily="34" charset="0"/>
                </a:rPr>
                <a:t>Selection</a:t>
              </a:r>
              <a:r>
                <a:rPr lang="en-GB" sz="900" dirty="0">
                  <a:solidFill>
                    <a:srgbClr val="505050"/>
                  </a:solidFill>
                  <a:latin typeface="Arial" panose="020B0604020202020204" pitchFamily="34" charset="0"/>
                  <a:ea typeface="Aileron" charset="0"/>
                  <a:cs typeface="Arial" panose="020B0604020202020204" pitchFamily="34" charset="0"/>
                </a:rPr>
                <a:t> of chemotherapy backbone by investigator must be determined before allocation; </a:t>
              </a:r>
              <a:r>
                <a:rPr lang="en-GB" sz="900" baseline="30000" dirty="0" err="1">
                  <a:solidFill>
                    <a:srgbClr val="505050"/>
                  </a:solidFill>
                  <a:latin typeface="Arial" panose="020B0604020202020204" pitchFamily="34" charset="0"/>
                  <a:ea typeface="Aileron" charset="0"/>
                  <a:cs typeface="Arial" panose="020B0604020202020204" pitchFamily="34" charset="0"/>
                </a:rPr>
                <a:t>c</a:t>
              </a:r>
              <a:r>
                <a:rPr lang="en-GB" sz="900" dirty="0" err="1">
                  <a:solidFill>
                    <a:srgbClr val="505050"/>
                  </a:solidFill>
                  <a:latin typeface="Arial" panose="020B0604020202020204" pitchFamily="34" charset="0"/>
                  <a:ea typeface="Aileron" charset="0"/>
                  <a:cs typeface="Arial" panose="020B0604020202020204" pitchFamily="34" charset="0"/>
                </a:rPr>
                <a:t>CAPOX</a:t>
              </a:r>
              <a:r>
                <a:rPr lang="en-GB" sz="900" dirty="0">
                  <a:solidFill>
                    <a:srgbClr val="505050"/>
                  </a:solidFill>
                  <a:latin typeface="Arial" panose="020B0604020202020204" pitchFamily="34" charset="0"/>
                  <a:ea typeface="Aileron" charset="0"/>
                  <a:cs typeface="Arial" panose="020B0604020202020204" pitchFamily="34" charset="0"/>
                </a:rPr>
                <a:t>: oral capecitabine 1000mg/m</a:t>
              </a:r>
              <a:r>
                <a:rPr lang="en-GB" sz="900" baseline="30000" dirty="0">
                  <a:solidFill>
                    <a:srgbClr val="505050"/>
                  </a:solidFill>
                  <a:latin typeface="Arial" panose="020B0604020202020204" pitchFamily="34" charset="0"/>
                  <a:ea typeface="Aileron" charset="0"/>
                  <a:cs typeface="Arial" panose="020B0604020202020204" pitchFamily="34" charset="0"/>
                </a:rPr>
                <a:t>2</a:t>
              </a:r>
              <a:r>
                <a:rPr lang="en-GB" sz="900" dirty="0">
                  <a:solidFill>
                    <a:srgbClr val="505050"/>
                  </a:solidFill>
                  <a:latin typeface="Arial" panose="020B0604020202020204" pitchFamily="34" charset="0"/>
                  <a:ea typeface="Aileron" charset="0"/>
                  <a:cs typeface="Arial" panose="020B0604020202020204" pitchFamily="34" charset="0"/>
                </a:rPr>
                <a:t> BID for 14 days and IV oxaliplatin 130 mg/m</a:t>
              </a:r>
              <a:r>
                <a:rPr lang="en-GB" sz="900" baseline="30000" dirty="0">
                  <a:solidFill>
                    <a:srgbClr val="505050"/>
                  </a:solidFill>
                  <a:latin typeface="Arial" panose="020B0604020202020204" pitchFamily="34" charset="0"/>
                  <a:ea typeface="Aileron" charset="0"/>
                  <a:cs typeface="Arial" panose="020B0604020202020204" pitchFamily="34" charset="0"/>
                </a:rPr>
                <a:t>2</a:t>
              </a:r>
              <a:r>
                <a:rPr lang="en-GB" sz="900" dirty="0">
                  <a:solidFill>
                    <a:srgbClr val="505050"/>
                  </a:solidFill>
                  <a:latin typeface="Arial" panose="020B0604020202020204" pitchFamily="34" charset="0"/>
                  <a:ea typeface="Aileron" charset="0"/>
                  <a:cs typeface="Arial" panose="020B0604020202020204" pitchFamily="34" charset="0"/>
                </a:rPr>
                <a:t>;  </a:t>
              </a:r>
              <a:r>
                <a:rPr lang="en-GB" sz="900" baseline="30000" dirty="0">
                  <a:solidFill>
                    <a:srgbClr val="505050"/>
                  </a:solidFill>
                  <a:latin typeface="Arial" panose="020B0604020202020204" pitchFamily="34" charset="0"/>
                  <a:ea typeface="Aileron" charset="0"/>
                  <a:cs typeface="Arial" panose="020B0604020202020204" pitchFamily="34" charset="0"/>
                </a:rPr>
                <a:t>d</a:t>
              </a:r>
              <a:r>
                <a:rPr lang="en-GB" sz="900" dirty="0">
                  <a:solidFill>
                    <a:srgbClr val="505050"/>
                  </a:solidFill>
                  <a:latin typeface="Arial" panose="020B0604020202020204" pitchFamily="34" charset="0"/>
                  <a:ea typeface="Aileron" charset="0"/>
                  <a:cs typeface="Arial" panose="020B0604020202020204" pitchFamily="34" charset="0"/>
                </a:rPr>
                <a:t>mFOLFOX6: bolus IV 5-FU 400 mg/m</a:t>
              </a:r>
              <a:r>
                <a:rPr lang="en-GB" sz="900" baseline="30000" dirty="0">
                  <a:solidFill>
                    <a:srgbClr val="505050"/>
                  </a:solidFill>
                  <a:latin typeface="Arial" panose="020B0604020202020204" pitchFamily="34" charset="0"/>
                  <a:ea typeface="Aileron" charset="0"/>
                  <a:cs typeface="Arial" panose="020B0604020202020204" pitchFamily="34" charset="0"/>
                </a:rPr>
                <a:t>2</a:t>
              </a:r>
              <a:r>
                <a:rPr lang="en-GB" sz="900" dirty="0">
                  <a:solidFill>
                    <a:srgbClr val="505050"/>
                  </a:solidFill>
                  <a:latin typeface="Arial" panose="020B0604020202020204" pitchFamily="34" charset="0"/>
                  <a:ea typeface="Aileron" charset="0"/>
                  <a:cs typeface="Arial" panose="020B0604020202020204" pitchFamily="34" charset="0"/>
                </a:rPr>
                <a:t> and continuous IV 5-FU 2400 mg/m</a:t>
              </a:r>
              <a:r>
                <a:rPr lang="en-GB" sz="900" baseline="30000" dirty="0">
                  <a:solidFill>
                    <a:srgbClr val="505050"/>
                  </a:solidFill>
                  <a:latin typeface="Arial" panose="020B0604020202020204" pitchFamily="34" charset="0"/>
                  <a:ea typeface="Aileron" charset="0"/>
                  <a:cs typeface="Arial" panose="020B0604020202020204" pitchFamily="34" charset="0"/>
                </a:rPr>
                <a:t>2</a:t>
              </a:r>
              <a:r>
                <a:rPr lang="en-GB" sz="900" dirty="0">
                  <a:solidFill>
                    <a:srgbClr val="505050"/>
                  </a:solidFill>
                  <a:latin typeface="Arial" panose="020B0604020202020204" pitchFamily="34" charset="0"/>
                  <a:ea typeface="Aileron" charset="0"/>
                  <a:cs typeface="Arial" panose="020B0604020202020204" pitchFamily="34" charset="0"/>
                </a:rPr>
                <a:t>, IV leucovorin 400 mg/m</a:t>
              </a:r>
              <a:r>
                <a:rPr lang="en-GB" sz="900" baseline="30000" dirty="0">
                  <a:solidFill>
                    <a:srgbClr val="505050"/>
                  </a:solidFill>
                  <a:latin typeface="Arial" panose="020B0604020202020204" pitchFamily="34" charset="0"/>
                  <a:ea typeface="Aileron" charset="0"/>
                  <a:cs typeface="Arial" panose="020B0604020202020204" pitchFamily="34" charset="0"/>
                </a:rPr>
                <a:t>2</a:t>
              </a:r>
              <a:r>
                <a:rPr lang="en-GB" sz="900" dirty="0">
                  <a:solidFill>
                    <a:srgbClr val="505050"/>
                  </a:solidFill>
                  <a:latin typeface="Arial" panose="020B0604020202020204" pitchFamily="34" charset="0"/>
                  <a:ea typeface="Aileron" charset="0"/>
                  <a:cs typeface="Arial" panose="020B0604020202020204" pitchFamily="34" charset="0"/>
                </a:rPr>
                <a:t> or IV </a:t>
              </a:r>
              <a:r>
                <a:rPr lang="en-GB" sz="900" dirty="0" err="1">
                  <a:solidFill>
                    <a:srgbClr val="505050"/>
                  </a:solidFill>
                  <a:latin typeface="Arial" panose="020B0604020202020204" pitchFamily="34" charset="0"/>
                  <a:ea typeface="Aileron" charset="0"/>
                  <a:cs typeface="Arial" panose="020B0604020202020204" pitchFamily="34" charset="0"/>
                </a:rPr>
                <a:t>levoleucovorin</a:t>
              </a:r>
              <a:r>
                <a:rPr lang="en-GB" sz="900" dirty="0">
                  <a:solidFill>
                    <a:srgbClr val="505050"/>
                  </a:solidFill>
                  <a:latin typeface="Arial" panose="020B0604020202020204" pitchFamily="34" charset="0"/>
                  <a:ea typeface="Aileron" charset="0"/>
                  <a:cs typeface="Arial" panose="020B0604020202020204" pitchFamily="34" charset="0"/>
                </a:rPr>
                <a:t> 200 mg/m</a:t>
              </a:r>
              <a:r>
                <a:rPr lang="en-GB" sz="900" baseline="30000" dirty="0">
                  <a:solidFill>
                    <a:srgbClr val="505050"/>
                  </a:solidFill>
                  <a:latin typeface="Arial" panose="020B0604020202020204" pitchFamily="34" charset="0"/>
                  <a:ea typeface="Aileron" charset="0"/>
                  <a:cs typeface="Arial" panose="020B0604020202020204" pitchFamily="34" charset="0"/>
                </a:rPr>
                <a:t>2</a:t>
              </a:r>
              <a:r>
                <a:rPr lang="en-GB" sz="900" dirty="0">
                  <a:solidFill>
                    <a:srgbClr val="505050"/>
                  </a:solidFill>
                  <a:latin typeface="Arial" panose="020B0604020202020204" pitchFamily="34" charset="0"/>
                  <a:ea typeface="Aileron" charset="0"/>
                  <a:cs typeface="Arial" panose="020B0604020202020204" pitchFamily="34" charset="0"/>
                </a:rPr>
                <a:t>; and IV oxaliplatin 85 mg/m</a:t>
              </a:r>
              <a:r>
                <a:rPr lang="en-GB" sz="900" baseline="30000" dirty="0">
                  <a:solidFill>
                    <a:srgbClr val="505050"/>
                  </a:solidFill>
                  <a:latin typeface="Arial" panose="020B0604020202020204" pitchFamily="34" charset="0"/>
                  <a:ea typeface="Aileron" charset="0"/>
                  <a:cs typeface="Arial" panose="020B0604020202020204" pitchFamily="34" charset="0"/>
                </a:rPr>
                <a:t>2</a:t>
              </a:r>
              <a:r>
                <a:rPr lang="en-GB" sz="900" dirty="0">
                  <a:solidFill>
                    <a:srgbClr val="505050"/>
                  </a:solidFill>
                  <a:latin typeface="Arial" panose="020B0604020202020204" pitchFamily="34" charset="0"/>
                  <a:ea typeface="Aileron" charset="0"/>
                  <a:cs typeface="Arial" panose="020B0604020202020204" pitchFamily="34" charset="0"/>
                </a:rPr>
                <a:t>; </a:t>
              </a:r>
              <a:r>
                <a:rPr lang="en-GB" sz="900" baseline="30000" dirty="0" err="1">
                  <a:solidFill>
                    <a:srgbClr val="505050"/>
                  </a:solidFill>
                  <a:latin typeface="Arial" panose="020B0604020202020204" pitchFamily="34" charset="0"/>
                  <a:ea typeface="Aileron" charset="0"/>
                  <a:cs typeface="Arial" panose="020B0604020202020204" pitchFamily="34" charset="0"/>
                </a:rPr>
                <a:t>e</a:t>
              </a:r>
              <a:r>
                <a:rPr lang="en-GB" sz="900" dirty="0" err="1">
                  <a:solidFill>
                    <a:srgbClr val="505050"/>
                  </a:solidFill>
                  <a:latin typeface="Arial" panose="020B0604020202020204" pitchFamily="34" charset="0"/>
                  <a:ea typeface="Aileron" charset="0"/>
                  <a:cs typeface="Arial" panose="020B0604020202020204" pitchFamily="34" charset="0"/>
                </a:rPr>
                <a:t>If</a:t>
              </a:r>
              <a:r>
                <a:rPr lang="en-GB" sz="900" dirty="0">
                  <a:solidFill>
                    <a:srgbClr val="505050"/>
                  </a:solidFill>
                  <a:latin typeface="Arial" panose="020B0604020202020204" pitchFamily="34" charset="0"/>
                  <a:ea typeface="Aileron" charset="0"/>
                  <a:cs typeface="Arial" panose="020B0604020202020204" pitchFamily="34" charset="0"/>
                </a:rPr>
                <a:t> HER2/neu status is unknown, HER2/neu testing will be conducted according to local standard-of-care requirements, if any.</a:t>
              </a:r>
            </a:p>
          </p:txBody>
        </p:sp>
      </p:grpSp>
    </p:spTree>
    <p:extLst>
      <p:ext uri="{BB962C8B-B14F-4D97-AF65-F5344CB8AC3E}">
        <p14:creationId xmlns:p14="http://schemas.microsoft.com/office/powerpoint/2010/main" val="303022719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5D5F4304-26B8-F99F-82E1-812DE5C963A0}"/>
              </a:ext>
            </a:extLst>
          </p:cNvPr>
          <p:cNvSpPr>
            <a:spLocks noGrp="1"/>
          </p:cNvSpPr>
          <p:nvPr>
            <p:ph type="title"/>
          </p:nvPr>
        </p:nvSpPr>
        <p:spPr/>
        <p:txBody>
          <a:bodyPr/>
          <a:lstStyle/>
          <a:p>
            <a:r>
              <a:rPr lang="en-GB" dirty="0"/>
              <a:t>Leap-015: results (part 1)</a:t>
            </a:r>
          </a:p>
        </p:txBody>
      </p:sp>
      <p:sp>
        <p:nvSpPr>
          <p:cNvPr id="4" name="Slide Number Placeholder 3">
            <a:extLst>
              <a:ext uri="{FF2B5EF4-FFF2-40B4-BE49-F238E27FC236}">
                <a16:creationId xmlns="" xmlns:a16="http://schemas.microsoft.com/office/drawing/2014/main" id="{F8B1BE33-69B5-3B3C-0D36-EF22E6DAB591}"/>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5" name="Content Placeholder 4">
            <a:extLst>
              <a:ext uri="{FF2B5EF4-FFF2-40B4-BE49-F238E27FC236}">
                <a16:creationId xmlns="" xmlns:a16="http://schemas.microsoft.com/office/drawing/2014/main" id="{8B57FDBC-BCE4-EC7D-EADE-B0815CF0835B}"/>
              </a:ext>
            </a:extLst>
          </p:cNvPr>
          <p:cNvSpPr>
            <a:spLocks noGrp="1"/>
          </p:cNvSpPr>
          <p:nvPr>
            <p:ph sz="quarter" idx="15"/>
          </p:nvPr>
        </p:nvSpPr>
        <p:spPr>
          <a:xfrm>
            <a:off x="624593" y="6422570"/>
            <a:ext cx="10727991" cy="365125"/>
          </a:xfrm>
        </p:spPr>
        <p:txBody>
          <a:bodyPr/>
          <a:lstStyle/>
          <a:p>
            <a:r>
              <a:rPr lang="en-GB" sz="1100" baseline="30000" dirty="0" err="1">
                <a:solidFill>
                  <a:schemeClr val="tx2"/>
                </a:solidFill>
              </a:rPr>
              <a:t>a</a:t>
            </a:r>
            <a:r>
              <a:rPr lang="en-GB" sz="1100" dirty="0" err="1">
                <a:solidFill>
                  <a:schemeClr val="tx2"/>
                </a:solidFill>
              </a:rPr>
              <a:t>The</a:t>
            </a:r>
            <a:r>
              <a:rPr lang="en-GB" sz="1100" dirty="0">
                <a:solidFill>
                  <a:schemeClr val="tx2"/>
                </a:solidFill>
              </a:rPr>
              <a:t> dose reduction for only </a:t>
            </a:r>
            <a:r>
              <a:rPr lang="en-GB" sz="1100" dirty="0" err="1">
                <a:solidFill>
                  <a:schemeClr val="tx2"/>
                </a:solidFill>
              </a:rPr>
              <a:t>lenvatinib</a:t>
            </a:r>
            <a:r>
              <a:rPr lang="en-GB" sz="1100" dirty="0">
                <a:solidFill>
                  <a:schemeClr val="tx2"/>
                </a:solidFill>
              </a:rPr>
              <a:t>; </a:t>
            </a:r>
            <a:r>
              <a:rPr lang="en-US" sz="1100" b="0" i="0" u="none" strike="noStrike" baseline="30000" dirty="0" err="1">
                <a:solidFill>
                  <a:schemeClr val="tx2"/>
                </a:solidFill>
                <a:latin typeface="Arial" panose="020B0604020202020204" pitchFamily="34" charset="0"/>
                <a:cs typeface="Arial" panose="020B0604020202020204" pitchFamily="34" charset="0"/>
              </a:rPr>
              <a:t>b</a:t>
            </a:r>
            <a:r>
              <a:rPr lang="en-US" sz="1100" b="0" i="0" u="none" strike="noStrike" baseline="0" dirty="0" err="1">
                <a:solidFill>
                  <a:schemeClr val="tx2"/>
                </a:solidFill>
                <a:latin typeface="Arial" panose="020B0604020202020204" pitchFamily="34" charset="0"/>
                <a:cs typeface="Arial" panose="020B0604020202020204" pitchFamily="34" charset="0"/>
              </a:rPr>
              <a:t>Includes</a:t>
            </a:r>
            <a:r>
              <a:rPr lang="en-US" sz="1100" b="0" i="0" u="none" strike="noStrike" baseline="0" dirty="0">
                <a:solidFill>
                  <a:schemeClr val="tx2"/>
                </a:solidFill>
                <a:latin typeface="Arial" panose="020B0604020202020204" pitchFamily="34" charset="0"/>
                <a:cs typeface="Arial" panose="020B0604020202020204" pitchFamily="34" charset="0"/>
              </a:rPr>
              <a:t> patients with both SD and non-CR/non-PD; </a:t>
            </a:r>
            <a:r>
              <a:rPr lang="en-US" sz="1100" b="0" i="0" u="none" strike="noStrike" baseline="30000" dirty="0" err="1">
                <a:solidFill>
                  <a:schemeClr val="tx2"/>
                </a:solidFill>
                <a:latin typeface="Arial" panose="020B0604020202020204" pitchFamily="34" charset="0"/>
                <a:cs typeface="Arial" panose="020B0604020202020204" pitchFamily="34" charset="0"/>
              </a:rPr>
              <a:t>c</a:t>
            </a:r>
            <a:r>
              <a:rPr lang="en-US" sz="1100" b="0" i="0" u="none" strike="noStrike" baseline="0" dirty="0" err="1">
                <a:solidFill>
                  <a:schemeClr val="tx2"/>
                </a:solidFill>
                <a:latin typeface="Arial" panose="020B0604020202020204" pitchFamily="34" charset="0"/>
                <a:cs typeface="Arial" panose="020B0604020202020204" pitchFamily="34" charset="0"/>
              </a:rPr>
              <a:t>Includes</a:t>
            </a:r>
            <a:r>
              <a:rPr lang="en-US" sz="1100" b="0" i="0" u="none" strike="noStrike" baseline="0" dirty="0">
                <a:solidFill>
                  <a:schemeClr val="tx2"/>
                </a:solidFill>
                <a:latin typeface="Arial" panose="020B0604020202020204" pitchFamily="34" charset="0"/>
                <a:cs typeface="Arial" panose="020B0604020202020204" pitchFamily="34" charset="0"/>
              </a:rPr>
              <a:t> patients with CR, PR, and SD.</a:t>
            </a:r>
            <a:endParaRPr lang="en-GB" sz="1100" dirty="0">
              <a:solidFill>
                <a:schemeClr val="tx2"/>
              </a:solidFill>
            </a:endParaRPr>
          </a:p>
          <a:p>
            <a:pPr marL="0" marR="0" indent="0" algn="l" rtl="0" eaLnBrk="1" fontAlgn="auto" latinLnBrk="0" hangingPunct="1">
              <a:lnSpc>
                <a:spcPct val="80000"/>
              </a:lnSpc>
              <a:spcBef>
                <a:spcPts val="0"/>
              </a:spcBef>
              <a:spcAft>
                <a:spcPts val="200"/>
              </a:spcAft>
            </a:pPr>
            <a:r>
              <a:rPr lang="en-GB" sz="1100" spc="0" dirty="0">
                <a:solidFill>
                  <a:schemeClr val="tx2"/>
                </a:solidFill>
              </a:rPr>
              <a:t>AE, adverse event; CI, confidence interval; CR, complete response; DCR, disease control rate; LEN, </a:t>
            </a:r>
            <a:r>
              <a:rPr lang="en-GB" sz="1100" spc="0" dirty="0" err="1">
                <a:solidFill>
                  <a:schemeClr val="tx2"/>
                </a:solidFill>
              </a:rPr>
              <a:t>lenvatinib</a:t>
            </a:r>
            <a:r>
              <a:rPr lang="en-GB" sz="1100" spc="0" dirty="0">
                <a:solidFill>
                  <a:schemeClr val="tx2"/>
                </a:solidFill>
              </a:rPr>
              <a:t>; ORR, objective response rate; PD, progressive disease; PEM, pembrolizumab; PPE, palmar-plantar </a:t>
            </a:r>
            <a:r>
              <a:rPr lang="en-GB" sz="1100" spc="0" dirty="0" err="1">
                <a:solidFill>
                  <a:schemeClr val="tx2"/>
                </a:solidFill>
              </a:rPr>
              <a:t>erythrodysaesthesia</a:t>
            </a:r>
            <a:r>
              <a:rPr lang="en-GB" sz="1100" spc="0" dirty="0">
                <a:solidFill>
                  <a:schemeClr val="tx2"/>
                </a:solidFill>
              </a:rPr>
              <a:t>; PR, partial response; RECIST, Response Evaluation Criteria in Solid Tumours; SD stable disease; TSH, thyroid-stimulating hormone</a:t>
            </a:r>
          </a:p>
          <a:p>
            <a:pPr>
              <a:lnSpc>
                <a:spcPct val="90000"/>
              </a:lnSpc>
              <a:spcBef>
                <a:spcPts val="0"/>
              </a:spcBef>
              <a:spcAft>
                <a:spcPts val="200"/>
              </a:spcAft>
            </a:pPr>
            <a:r>
              <a:rPr lang="en-GB" sz="1100" spc="0" dirty="0" err="1">
                <a:solidFill>
                  <a:schemeClr val="tx2"/>
                </a:solidFill>
              </a:rPr>
              <a:t>Shitara</a:t>
            </a:r>
            <a:r>
              <a:rPr lang="en-GB" sz="1100" spc="0" dirty="0">
                <a:solidFill>
                  <a:schemeClr val="tx2"/>
                </a:solidFill>
              </a:rPr>
              <a:t> K, et al. Ann Oncol. 2022;33 (suppl_7): S555-S580 (ESMO 2022, poster presentation)</a:t>
            </a:r>
          </a:p>
          <a:p>
            <a:endParaRPr lang="en-GB" sz="1100" dirty="0">
              <a:solidFill>
                <a:schemeClr val="tx2"/>
              </a:solidFill>
            </a:endParaRPr>
          </a:p>
        </p:txBody>
      </p:sp>
      <p:graphicFrame>
        <p:nvGraphicFramePr>
          <p:cNvPr id="6" name="Table 5">
            <a:extLst>
              <a:ext uri="{FF2B5EF4-FFF2-40B4-BE49-F238E27FC236}">
                <a16:creationId xmlns="" xmlns:a16="http://schemas.microsoft.com/office/drawing/2014/main" id="{24F23764-525C-42F7-B41F-CDF908835B5A}"/>
              </a:ext>
            </a:extLst>
          </p:cNvPr>
          <p:cNvGraphicFramePr>
            <a:graphicFrameLocks/>
          </p:cNvGraphicFramePr>
          <p:nvPr>
            <p:extLst>
              <p:ext uri="{D42A27DB-BD31-4B8C-83A1-F6EECF244321}">
                <p14:modId xmlns:p14="http://schemas.microsoft.com/office/powerpoint/2010/main" val="2452513043"/>
              </p:ext>
            </p:extLst>
          </p:nvPr>
        </p:nvGraphicFramePr>
        <p:xfrm>
          <a:off x="695400" y="728816"/>
          <a:ext cx="3768825" cy="5364480"/>
        </p:xfrm>
        <a:graphic>
          <a:graphicData uri="http://schemas.openxmlformats.org/drawingml/2006/table">
            <a:tbl>
              <a:tblPr firstRow="1" bandRow="1">
                <a:tableStyleId>{5C22544A-7EE6-4342-B048-85BDC9FD1C3A}</a:tableStyleId>
              </a:tblPr>
              <a:tblGrid>
                <a:gridCol w="3024336">
                  <a:extLst>
                    <a:ext uri="{9D8B030D-6E8A-4147-A177-3AD203B41FA5}">
                      <a16:colId xmlns="" xmlns:a16="http://schemas.microsoft.com/office/drawing/2014/main" val="4084792377"/>
                    </a:ext>
                  </a:extLst>
                </a:gridCol>
                <a:gridCol w="744489">
                  <a:extLst>
                    <a:ext uri="{9D8B030D-6E8A-4147-A177-3AD203B41FA5}">
                      <a16:colId xmlns="" xmlns:a16="http://schemas.microsoft.com/office/drawing/2014/main" val="1750257400"/>
                    </a:ext>
                  </a:extLst>
                </a:gridCol>
              </a:tblGrid>
              <a:tr h="0">
                <a:tc>
                  <a:txBody>
                    <a:bodyPr/>
                    <a:lstStyle/>
                    <a:p>
                      <a:pPr algn="l"/>
                      <a:r>
                        <a:rPr lang="en-GB" sz="1000" dirty="0">
                          <a:latin typeface="Arial" panose="020B0604020202020204" pitchFamily="34" charset="0"/>
                          <a:cs typeface="Arial" panose="020B0604020202020204" pitchFamily="34" charset="0"/>
                        </a:rPr>
                        <a:t>Summary of Safety and Tolerability</a:t>
                      </a:r>
                    </a:p>
                  </a:txBody>
                  <a:tcPr marL="55440" marR="55440"/>
                </a:tc>
                <a:tc>
                  <a:txBody>
                    <a:bodyPr/>
                    <a:lstStyle/>
                    <a:p>
                      <a:pPr algn="ctr"/>
                      <a:r>
                        <a:rPr lang="en-GB" sz="1000" dirty="0">
                          <a:latin typeface="Arial" panose="020B0604020202020204" pitchFamily="34" charset="0"/>
                          <a:cs typeface="Arial" panose="020B0604020202020204" pitchFamily="34" charset="0"/>
                        </a:rPr>
                        <a:t>N=15</a:t>
                      </a:r>
                    </a:p>
                  </a:txBody>
                  <a:tcPr marL="55440" marR="55440"/>
                </a:tc>
                <a:extLst>
                  <a:ext uri="{0D108BD9-81ED-4DB2-BD59-A6C34878D82A}">
                    <a16:rowId xmlns="" xmlns:a16="http://schemas.microsoft.com/office/drawing/2014/main" val="3783712714"/>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All-cause AEs, N (%)</a:t>
                      </a:r>
                    </a:p>
                  </a:txBody>
                  <a:tcPr marL="55440" marR="55440"/>
                </a:tc>
                <a:tc>
                  <a:txBody>
                    <a:bodyPr/>
                    <a:lstStyle/>
                    <a:p>
                      <a:pPr algn="ctr"/>
                      <a:r>
                        <a:rPr lang="en-US" sz="1000" baseline="0" dirty="0">
                          <a:latin typeface="Arial" panose="020B0604020202020204" pitchFamily="34" charset="0"/>
                          <a:cs typeface="Arial" panose="020B0604020202020204" pitchFamily="34" charset="0"/>
                        </a:rPr>
                        <a:t>15 (100)</a:t>
                      </a:r>
                    </a:p>
                  </a:txBody>
                  <a:tcPr marL="55440" marR="55440"/>
                </a:tc>
                <a:extLst>
                  <a:ext uri="{0D108BD9-81ED-4DB2-BD59-A6C34878D82A}">
                    <a16:rowId xmlns="" xmlns:a16="http://schemas.microsoft.com/office/drawing/2014/main" val="2273570569"/>
                  </a:ext>
                </a:extLst>
              </a:tr>
              <a:tr h="226348">
                <a:tc>
                  <a:txBody>
                    <a:bodyPr/>
                    <a:lstStyle/>
                    <a:p>
                      <a:pPr marL="457189" marR="0" lvl="1" indent="0" algn="l"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Grade 3-5</a:t>
                      </a:r>
                    </a:p>
                  </a:txBody>
                  <a:tcPr marL="55440" marR="55440"/>
                </a:tc>
                <a:tc>
                  <a:txBody>
                    <a:bodyPr/>
                    <a:lstStyle/>
                    <a:p>
                      <a:pPr algn="ctr"/>
                      <a:r>
                        <a:rPr lang="en-US" sz="1000" baseline="0" dirty="0">
                          <a:latin typeface="Arial" panose="020B0604020202020204" pitchFamily="34" charset="0"/>
                          <a:cs typeface="Arial" panose="020B0604020202020204" pitchFamily="34" charset="0"/>
                        </a:rPr>
                        <a:t>10 (67)</a:t>
                      </a:r>
                    </a:p>
                  </a:txBody>
                  <a:tcPr marL="55440" marR="55440"/>
                </a:tc>
                <a:extLst>
                  <a:ext uri="{0D108BD9-81ED-4DB2-BD59-A6C34878D82A}">
                    <a16:rowId xmlns="" xmlns:a16="http://schemas.microsoft.com/office/drawing/2014/main" val="809118160"/>
                  </a:ext>
                </a:extLst>
              </a:tr>
              <a:tr h="226348">
                <a:tc>
                  <a:txBody>
                    <a:bodyPr/>
                    <a:lstStyle/>
                    <a:p>
                      <a:pPr marL="457189" marR="0" lvl="1"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Serious AE</a:t>
                      </a:r>
                    </a:p>
                  </a:txBody>
                  <a:tcPr marL="55440" marR="55440"/>
                </a:tc>
                <a:tc>
                  <a:txBody>
                    <a:bodyPr/>
                    <a:lstStyle/>
                    <a:p>
                      <a:pPr algn="ctr"/>
                      <a:r>
                        <a:rPr lang="en-US" sz="1000" baseline="0" dirty="0">
                          <a:latin typeface="Arial" panose="020B0604020202020204" pitchFamily="34" charset="0"/>
                          <a:cs typeface="Arial" panose="020B0604020202020204" pitchFamily="34" charset="0"/>
                        </a:rPr>
                        <a:t>5 (33)</a:t>
                      </a:r>
                    </a:p>
                  </a:txBody>
                  <a:tcPr marL="55440" marR="55440"/>
                </a:tc>
                <a:extLst>
                  <a:ext uri="{0D108BD9-81ED-4DB2-BD59-A6C34878D82A}">
                    <a16:rowId xmlns="" xmlns:a16="http://schemas.microsoft.com/office/drawing/2014/main" val="1938252212"/>
                  </a:ext>
                </a:extLst>
              </a:tr>
              <a:tr h="226348">
                <a:tc>
                  <a:txBody>
                    <a:bodyPr/>
                    <a:lstStyle/>
                    <a:p>
                      <a:pPr marL="457189" marR="0" lvl="1"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Leading to death</a:t>
                      </a:r>
                    </a:p>
                  </a:txBody>
                  <a:tcPr marL="55440" marR="55440"/>
                </a:tc>
                <a:tc>
                  <a:txBody>
                    <a:bodyPr/>
                    <a:lstStyle/>
                    <a:p>
                      <a:pPr algn="ctr"/>
                      <a:r>
                        <a:rPr lang="en-US" sz="1000" baseline="0" dirty="0">
                          <a:latin typeface="Arial" panose="020B0604020202020204" pitchFamily="34" charset="0"/>
                          <a:cs typeface="Arial" panose="020B0604020202020204" pitchFamily="34" charset="0"/>
                        </a:rPr>
                        <a:t>0 (0)</a:t>
                      </a:r>
                    </a:p>
                  </a:txBody>
                  <a:tcPr marL="55440" marR="55440"/>
                </a:tc>
                <a:extLst>
                  <a:ext uri="{0D108BD9-81ED-4DB2-BD59-A6C34878D82A}">
                    <a16:rowId xmlns="" xmlns:a16="http://schemas.microsoft.com/office/drawing/2014/main" val="2841873366"/>
                  </a:ext>
                </a:extLst>
              </a:tr>
              <a:tr h="226348">
                <a:tc>
                  <a:txBody>
                    <a:bodyPr/>
                    <a:lstStyle/>
                    <a:p>
                      <a:pPr marL="457189" marR="0" lvl="1"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Dose interruption of PEM</a:t>
                      </a:r>
                    </a:p>
                  </a:txBody>
                  <a:tcPr marL="55440" marR="55440"/>
                </a:tc>
                <a:tc>
                  <a:txBody>
                    <a:bodyPr/>
                    <a:lstStyle/>
                    <a:p>
                      <a:pPr algn="ctr"/>
                      <a:r>
                        <a:rPr lang="en-US" sz="1000" baseline="0" dirty="0">
                          <a:latin typeface="Arial" panose="020B0604020202020204" pitchFamily="34" charset="0"/>
                          <a:cs typeface="Arial" panose="020B0604020202020204" pitchFamily="34" charset="0"/>
                        </a:rPr>
                        <a:t>10 (67)</a:t>
                      </a:r>
                    </a:p>
                  </a:txBody>
                  <a:tcPr marL="55440" marR="55440"/>
                </a:tc>
                <a:extLst>
                  <a:ext uri="{0D108BD9-81ED-4DB2-BD59-A6C34878D82A}">
                    <a16:rowId xmlns="" xmlns:a16="http://schemas.microsoft.com/office/drawing/2014/main" val="850440280"/>
                  </a:ext>
                </a:extLst>
              </a:tr>
              <a:tr h="226348">
                <a:tc>
                  <a:txBody>
                    <a:bodyPr/>
                    <a:lstStyle/>
                    <a:p>
                      <a:pPr marL="457189" marR="0" lvl="1"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Dose interruption of LEN</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 (67)</a:t>
                      </a:r>
                    </a:p>
                  </a:txBody>
                  <a:tcPr marL="55440" marR="55440"/>
                </a:tc>
                <a:extLst>
                  <a:ext uri="{0D108BD9-81ED-4DB2-BD59-A6C34878D82A}">
                    <a16:rowId xmlns="" xmlns:a16="http://schemas.microsoft.com/office/drawing/2014/main" val="1035001653"/>
                  </a:ext>
                </a:extLst>
              </a:tr>
              <a:tr h="226348">
                <a:tc>
                  <a:txBody>
                    <a:bodyPr/>
                    <a:lstStyle/>
                    <a:p>
                      <a:pPr marL="457189" marR="0" lvl="1"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Dose interruption of both LEN and PEM</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 (40)</a:t>
                      </a:r>
                    </a:p>
                  </a:txBody>
                  <a:tcPr marL="55440" marR="55440"/>
                </a:tc>
                <a:extLst>
                  <a:ext uri="{0D108BD9-81ED-4DB2-BD59-A6C34878D82A}">
                    <a16:rowId xmlns="" xmlns:a16="http://schemas.microsoft.com/office/drawing/2014/main" val="1740031615"/>
                  </a:ext>
                </a:extLst>
              </a:tr>
              <a:tr h="226348">
                <a:tc>
                  <a:txBody>
                    <a:bodyPr/>
                    <a:lstStyle/>
                    <a:p>
                      <a:pPr marL="457189" marR="0" lvl="1"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Dose </a:t>
                      </a:r>
                      <a:r>
                        <a:rPr lang="en-GB" sz="1000" kern="1200" baseline="0" dirty="0" err="1">
                          <a:solidFill>
                            <a:schemeClr val="dk1"/>
                          </a:solidFill>
                          <a:latin typeface="Arial" panose="020B0604020202020204" pitchFamily="34" charset="0"/>
                          <a:ea typeface="+mn-ea"/>
                          <a:cs typeface="Arial" panose="020B0604020202020204" pitchFamily="34" charset="0"/>
                        </a:rPr>
                        <a:t>reduction</a:t>
                      </a:r>
                      <a:r>
                        <a:rPr lang="en-GB" sz="1000" kern="1200" baseline="30000" dirty="0" err="1">
                          <a:solidFill>
                            <a:schemeClr val="dk1"/>
                          </a:solidFill>
                          <a:latin typeface="Arial" panose="020B0604020202020204" pitchFamily="34" charset="0"/>
                          <a:ea typeface="+mn-ea"/>
                          <a:cs typeface="Arial" panose="020B0604020202020204" pitchFamily="34" charset="0"/>
                        </a:rPr>
                        <a:t>a</a:t>
                      </a:r>
                      <a:endParaRPr lang="en-GB" sz="1000" kern="1200" baseline="30000" dirty="0">
                        <a:solidFill>
                          <a:schemeClr val="dk1"/>
                        </a:solidFill>
                        <a:latin typeface="Arial" panose="020B0604020202020204" pitchFamily="34" charset="0"/>
                        <a:ea typeface="+mn-ea"/>
                        <a:cs typeface="Arial" panose="020B0604020202020204" pitchFamily="34" charset="0"/>
                      </a:endParaRPr>
                    </a:p>
                  </a:txBody>
                  <a:tcPr marL="55440" marR="55440"/>
                </a:tc>
                <a:tc>
                  <a:txBody>
                    <a:bodyPr/>
                    <a:lstStyle/>
                    <a:p>
                      <a:pPr algn="ctr"/>
                      <a:r>
                        <a:rPr lang="en-US" sz="1000" baseline="0" dirty="0">
                          <a:latin typeface="Arial" panose="020B0604020202020204" pitchFamily="34" charset="0"/>
                          <a:cs typeface="Arial" panose="020B0604020202020204" pitchFamily="34" charset="0"/>
                        </a:rPr>
                        <a:t>4 (27)</a:t>
                      </a:r>
                    </a:p>
                  </a:txBody>
                  <a:tcPr marL="55440" marR="55440"/>
                </a:tc>
                <a:extLst>
                  <a:ext uri="{0D108BD9-81ED-4DB2-BD59-A6C34878D82A}">
                    <a16:rowId xmlns="" xmlns:a16="http://schemas.microsoft.com/office/drawing/2014/main" val="2529867530"/>
                  </a:ext>
                </a:extLst>
              </a:tr>
              <a:tr h="226348">
                <a:tc>
                  <a:txBody>
                    <a:bodyPr/>
                    <a:lstStyle/>
                    <a:p>
                      <a:pPr marL="457189" marR="0" lvl="1"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Discontinued any study treatments</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4 (27)</a:t>
                      </a:r>
                    </a:p>
                  </a:txBody>
                  <a:tcPr marL="55440" marR="55440"/>
                </a:tc>
                <a:extLst>
                  <a:ext uri="{0D108BD9-81ED-4DB2-BD59-A6C34878D82A}">
                    <a16:rowId xmlns="" xmlns:a16="http://schemas.microsoft.com/office/drawing/2014/main" val="759895285"/>
                  </a:ext>
                </a:extLst>
              </a:tr>
              <a:tr h="226348">
                <a:tc>
                  <a:txBody>
                    <a:bodyPr/>
                    <a:lstStyle/>
                    <a:p>
                      <a:pPr marL="457189" marR="0" lvl="1"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Discontinued all study treatments</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0 (0)</a:t>
                      </a:r>
                    </a:p>
                  </a:txBody>
                  <a:tcPr marL="55440" marR="55440"/>
                </a:tc>
                <a:extLst>
                  <a:ext uri="{0D108BD9-81ED-4DB2-BD59-A6C34878D82A}">
                    <a16:rowId xmlns="" xmlns:a16="http://schemas.microsoft.com/office/drawing/2014/main" val="3946382032"/>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Treatment-related AEs, </a:t>
                      </a:r>
                      <a:r>
                        <a:rPr lang="en-GB" sz="1000" b="0" dirty="0">
                          <a:latin typeface="Arial" panose="020B0604020202020204" pitchFamily="34" charset="0"/>
                          <a:cs typeface="Arial" panose="020B0604020202020204" pitchFamily="34" charset="0"/>
                        </a:rPr>
                        <a:t>N (%)</a:t>
                      </a:r>
                      <a:endParaRPr lang="en-GB" sz="1000" kern="1200" baseline="0" dirty="0">
                        <a:solidFill>
                          <a:schemeClr val="dk1"/>
                        </a:solidFill>
                        <a:latin typeface="Arial" panose="020B0604020202020204" pitchFamily="34" charset="0"/>
                        <a:ea typeface="+mn-ea"/>
                        <a:cs typeface="Arial" panose="020B0604020202020204" pitchFamily="34" charset="0"/>
                      </a:endParaRP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14 (93)</a:t>
                      </a:r>
                    </a:p>
                  </a:txBody>
                  <a:tcPr marL="55440" marR="55440"/>
                </a:tc>
                <a:extLst>
                  <a:ext uri="{0D108BD9-81ED-4DB2-BD59-A6C34878D82A}">
                    <a16:rowId xmlns="" xmlns:a16="http://schemas.microsoft.com/office/drawing/2014/main" val="2751854821"/>
                  </a:ext>
                </a:extLst>
              </a:tr>
              <a:tr h="226348">
                <a:tc>
                  <a:txBody>
                    <a:bodyPr/>
                    <a:lstStyle/>
                    <a:p>
                      <a:pPr marL="457189" marR="0" lvl="1"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Grade 3-5</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8 (53)</a:t>
                      </a:r>
                    </a:p>
                  </a:txBody>
                  <a:tcPr marL="55440" marR="55440"/>
                </a:tc>
                <a:extLst>
                  <a:ext uri="{0D108BD9-81ED-4DB2-BD59-A6C34878D82A}">
                    <a16:rowId xmlns="" xmlns:a16="http://schemas.microsoft.com/office/drawing/2014/main" val="2459915559"/>
                  </a:ext>
                </a:extLst>
              </a:tr>
              <a:tr h="226348">
                <a:tc>
                  <a:txBody>
                    <a:bodyPr/>
                    <a:lstStyle/>
                    <a:p>
                      <a:pPr marL="457189" marR="0" lvl="1"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Serious AE</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2 (13)</a:t>
                      </a:r>
                    </a:p>
                  </a:txBody>
                  <a:tcPr marL="55440" marR="55440"/>
                </a:tc>
                <a:extLst>
                  <a:ext uri="{0D108BD9-81ED-4DB2-BD59-A6C34878D82A}">
                    <a16:rowId xmlns="" xmlns:a16="http://schemas.microsoft.com/office/drawing/2014/main" val="2140628073"/>
                  </a:ext>
                </a:extLst>
              </a:tr>
              <a:tr h="226348">
                <a:tc>
                  <a:txBody>
                    <a:bodyPr/>
                    <a:lstStyle/>
                    <a:p>
                      <a:pPr marL="457189" marR="0" lvl="1"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Leading to death</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0 (0)</a:t>
                      </a:r>
                    </a:p>
                  </a:txBody>
                  <a:tcPr marL="55440" marR="55440"/>
                </a:tc>
                <a:extLst>
                  <a:ext uri="{0D108BD9-81ED-4DB2-BD59-A6C34878D82A}">
                    <a16:rowId xmlns="" xmlns:a16="http://schemas.microsoft.com/office/drawing/2014/main" val="3587983631"/>
                  </a:ext>
                </a:extLst>
              </a:tr>
              <a:tr h="226348">
                <a:tc>
                  <a:txBody>
                    <a:bodyPr/>
                    <a:lstStyle/>
                    <a:p>
                      <a:pPr marL="457189" marR="0" lvl="1"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Discontinued any study treatments</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4 (27)</a:t>
                      </a:r>
                    </a:p>
                  </a:txBody>
                  <a:tcPr marL="55440" marR="55440"/>
                </a:tc>
                <a:extLst>
                  <a:ext uri="{0D108BD9-81ED-4DB2-BD59-A6C34878D82A}">
                    <a16:rowId xmlns="" xmlns:a16="http://schemas.microsoft.com/office/drawing/2014/main" val="3899778079"/>
                  </a:ext>
                </a:extLst>
              </a:tr>
              <a:tr h="226348">
                <a:tc>
                  <a:txBody>
                    <a:bodyPr/>
                    <a:lstStyle/>
                    <a:p>
                      <a:pPr marL="457189" marR="0" lvl="1"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Discontinued all study treatments</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0 (0)</a:t>
                      </a:r>
                    </a:p>
                  </a:txBody>
                  <a:tcPr marL="55440" marR="55440"/>
                </a:tc>
                <a:extLst>
                  <a:ext uri="{0D108BD9-81ED-4DB2-BD59-A6C34878D82A}">
                    <a16:rowId xmlns="" xmlns:a16="http://schemas.microsoft.com/office/drawing/2014/main" val="980022365"/>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Immune-mediated AEs or infusion reactions, </a:t>
                      </a:r>
                      <a:r>
                        <a:rPr lang="en-GB" sz="1000" b="0" dirty="0">
                          <a:latin typeface="Arial" panose="020B0604020202020204" pitchFamily="34" charset="0"/>
                          <a:cs typeface="Arial" panose="020B0604020202020204" pitchFamily="34" charset="0"/>
                        </a:rPr>
                        <a:t>N (%)</a:t>
                      </a:r>
                      <a:endParaRPr lang="en-GB" sz="1000" kern="1200" baseline="0" dirty="0">
                        <a:solidFill>
                          <a:schemeClr val="dk1"/>
                        </a:solidFill>
                        <a:latin typeface="Arial" panose="020B0604020202020204" pitchFamily="34" charset="0"/>
                        <a:ea typeface="+mn-ea"/>
                        <a:cs typeface="Arial" panose="020B0604020202020204" pitchFamily="34" charset="0"/>
                      </a:endParaRP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4 (27)</a:t>
                      </a:r>
                    </a:p>
                  </a:txBody>
                  <a:tcPr marL="55440" marR="55440"/>
                </a:tc>
                <a:extLst>
                  <a:ext uri="{0D108BD9-81ED-4DB2-BD59-A6C34878D82A}">
                    <a16:rowId xmlns="" xmlns:a16="http://schemas.microsoft.com/office/drawing/2014/main" val="1242043191"/>
                  </a:ext>
                </a:extLst>
              </a:tr>
              <a:tr h="226348">
                <a:tc>
                  <a:txBody>
                    <a:bodyPr/>
                    <a:lstStyle/>
                    <a:p>
                      <a:pPr marL="457189" marR="0" lvl="1"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Grade 3-5</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0 (0)</a:t>
                      </a:r>
                    </a:p>
                  </a:txBody>
                  <a:tcPr marL="55440" marR="55440"/>
                </a:tc>
                <a:extLst>
                  <a:ext uri="{0D108BD9-81ED-4DB2-BD59-A6C34878D82A}">
                    <a16:rowId xmlns="" xmlns:a16="http://schemas.microsoft.com/office/drawing/2014/main" val="2411736126"/>
                  </a:ext>
                </a:extLst>
              </a:tr>
              <a:tr h="226348">
                <a:tc>
                  <a:txBody>
                    <a:bodyPr/>
                    <a:lstStyle/>
                    <a:p>
                      <a:pPr marL="457189" marR="0" lvl="1"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Serious AE</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0 (0)</a:t>
                      </a:r>
                    </a:p>
                  </a:txBody>
                  <a:tcPr marL="55440" marR="55440"/>
                </a:tc>
                <a:extLst>
                  <a:ext uri="{0D108BD9-81ED-4DB2-BD59-A6C34878D82A}">
                    <a16:rowId xmlns="" xmlns:a16="http://schemas.microsoft.com/office/drawing/2014/main" val="3009622937"/>
                  </a:ext>
                </a:extLst>
              </a:tr>
              <a:tr h="226348">
                <a:tc>
                  <a:txBody>
                    <a:bodyPr/>
                    <a:lstStyle/>
                    <a:p>
                      <a:pPr marL="457189" marR="0" lvl="1"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Discontinued any study treatments</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1 (7)</a:t>
                      </a:r>
                    </a:p>
                  </a:txBody>
                  <a:tcPr marL="55440" marR="55440"/>
                </a:tc>
                <a:extLst>
                  <a:ext uri="{0D108BD9-81ED-4DB2-BD59-A6C34878D82A}">
                    <a16:rowId xmlns="" xmlns:a16="http://schemas.microsoft.com/office/drawing/2014/main" val="1032884488"/>
                  </a:ext>
                </a:extLst>
              </a:tr>
              <a:tr h="226348">
                <a:tc>
                  <a:txBody>
                    <a:bodyPr/>
                    <a:lstStyle/>
                    <a:p>
                      <a:pPr marL="457189" marR="0" lvl="1"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Discontinued all study treatments</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0 (0)</a:t>
                      </a:r>
                    </a:p>
                  </a:txBody>
                  <a:tcPr marL="55440" marR="55440"/>
                </a:tc>
                <a:extLst>
                  <a:ext uri="{0D108BD9-81ED-4DB2-BD59-A6C34878D82A}">
                    <a16:rowId xmlns="" xmlns:a16="http://schemas.microsoft.com/office/drawing/2014/main" val="376381327"/>
                  </a:ext>
                </a:extLst>
              </a:tr>
            </a:tbl>
          </a:graphicData>
        </a:graphic>
      </p:graphicFrame>
      <p:graphicFrame>
        <p:nvGraphicFramePr>
          <p:cNvPr id="9" name="Table 8">
            <a:extLst>
              <a:ext uri="{FF2B5EF4-FFF2-40B4-BE49-F238E27FC236}">
                <a16:creationId xmlns="" xmlns:a16="http://schemas.microsoft.com/office/drawing/2014/main" id="{CAFB7AF5-ABC3-1A2C-61E9-32FB3561F71D}"/>
              </a:ext>
            </a:extLst>
          </p:cNvPr>
          <p:cNvGraphicFramePr>
            <a:graphicFrameLocks/>
          </p:cNvGraphicFramePr>
          <p:nvPr>
            <p:extLst>
              <p:ext uri="{D42A27DB-BD31-4B8C-83A1-F6EECF244321}">
                <p14:modId xmlns:p14="http://schemas.microsoft.com/office/powerpoint/2010/main" val="246030817"/>
              </p:ext>
            </p:extLst>
          </p:nvPr>
        </p:nvGraphicFramePr>
        <p:xfrm>
          <a:off x="5231904" y="728816"/>
          <a:ext cx="2982023" cy="5273040"/>
        </p:xfrm>
        <a:graphic>
          <a:graphicData uri="http://schemas.openxmlformats.org/drawingml/2006/table">
            <a:tbl>
              <a:tblPr firstRow="1" bandRow="1">
                <a:tableStyleId>{5C22544A-7EE6-4342-B048-85BDC9FD1C3A}</a:tableStyleId>
              </a:tblPr>
              <a:tblGrid>
                <a:gridCol w="1974864">
                  <a:extLst>
                    <a:ext uri="{9D8B030D-6E8A-4147-A177-3AD203B41FA5}">
                      <a16:colId xmlns="" xmlns:a16="http://schemas.microsoft.com/office/drawing/2014/main" val="4084792377"/>
                    </a:ext>
                  </a:extLst>
                </a:gridCol>
                <a:gridCol w="1007159">
                  <a:extLst>
                    <a:ext uri="{9D8B030D-6E8A-4147-A177-3AD203B41FA5}">
                      <a16:colId xmlns="" xmlns:a16="http://schemas.microsoft.com/office/drawing/2014/main" val="1750257400"/>
                    </a:ext>
                  </a:extLst>
                </a:gridCol>
              </a:tblGrid>
              <a:tr h="175739">
                <a:tc>
                  <a:txBody>
                    <a:bodyPr/>
                    <a:lstStyle/>
                    <a:p>
                      <a:pPr algn="l"/>
                      <a:r>
                        <a:rPr lang="en-GB" sz="1000" dirty="0">
                          <a:latin typeface="Arial" panose="020B0604020202020204" pitchFamily="34" charset="0"/>
                          <a:cs typeface="Arial" panose="020B0604020202020204" pitchFamily="34" charset="0"/>
                        </a:rPr>
                        <a:t>Treatment-related AEs with a frequency of ≥ 10%</a:t>
                      </a:r>
                    </a:p>
                  </a:txBody>
                  <a:tcPr marL="55440" marR="55440"/>
                </a:tc>
                <a:tc>
                  <a:txBody>
                    <a:bodyPr/>
                    <a:lstStyle/>
                    <a:p>
                      <a:pPr algn="ctr"/>
                      <a:r>
                        <a:rPr lang="en-GB" sz="1000" dirty="0">
                          <a:latin typeface="Arial" panose="020B0604020202020204" pitchFamily="34" charset="0"/>
                          <a:cs typeface="Arial" panose="020B0604020202020204" pitchFamily="34" charset="0"/>
                        </a:rPr>
                        <a:t>Frequency</a:t>
                      </a:r>
                    </a:p>
                    <a:p>
                      <a:pPr algn="ctr"/>
                      <a:r>
                        <a:rPr lang="en-GB" sz="1000" dirty="0">
                          <a:latin typeface="Arial" panose="020B0604020202020204" pitchFamily="34" charset="0"/>
                          <a:cs typeface="Arial" panose="020B0604020202020204" pitchFamily="34" charset="0"/>
                        </a:rPr>
                        <a:t>%</a:t>
                      </a:r>
                    </a:p>
                  </a:txBody>
                  <a:tcPr marL="55440" marR="55440"/>
                </a:tc>
                <a:extLst>
                  <a:ext uri="{0D108BD9-81ED-4DB2-BD59-A6C34878D82A}">
                    <a16:rowId xmlns="" xmlns:a16="http://schemas.microsoft.com/office/drawing/2014/main" val="3783712714"/>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Nausea</a:t>
                      </a:r>
                    </a:p>
                  </a:txBody>
                  <a:tcPr marL="55440" marR="55440"/>
                </a:tc>
                <a:tc>
                  <a:txBody>
                    <a:bodyPr/>
                    <a:lstStyle/>
                    <a:p>
                      <a:pPr algn="ctr"/>
                      <a:r>
                        <a:rPr lang="en-US" sz="1000" baseline="0" dirty="0">
                          <a:latin typeface="Arial" panose="020B0604020202020204" pitchFamily="34" charset="0"/>
                          <a:cs typeface="Arial" panose="020B0604020202020204" pitchFamily="34" charset="0"/>
                        </a:rPr>
                        <a:t>47</a:t>
                      </a:r>
                    </a:p>
                  </a:txBody>
                  <a:tcPr marL="55440" marR="55440"/>
                </a:tc>
                <a:extLst>
                  <a:ext uri="{0D108BD9-81ED-4DB2-BD59-A6C34878D82A}">
                    <a16:rowId xmlns="" xmlns:a16="http://schemas.microsoft.com/office/drawing/2014/main" val="2273570569"/>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000" baseline="0" dirty="0" err="1">
                          <a:latin typeface="Arial" panose="020B0604020202020204" pitchFamily="34" charset="0"/>
                          <a:cs typeface="Arial" panose="020B0604020202020204" pitchFamily="34" charset="0"/>
                        </a:rPr>
                        <a:t>Diarrhoea</a:t>
                      </a:r>
                      <a:endParaRPr lang="en-US" sz="1000" baseline="0" dirty="0">
                        <a:latin typeface="Arial" panose="020B0604020202020204" pitchFamily="34" charset="0"/>
                        <a:cs typeface="Arial" panose="020B0604020202020204" pitchFamily="34" charset="0"/>
                      </a:endParaRPr>
                    </a:p>
                  </a:txBody>
                  <a:tcPr marL="55440" marR="55440"/>
                </a:tc>
                <a:tc>
                  <a:txBody>
                    <a:bodyPr/>
                    <a:lstStyle/>
                    <a:p>
                      <a:pPr algn="ctr"/>
                      <a:r>
                        <a:rPr lang="en-US" sz="1000" baseline="0" dirty="0">
                          <a:latin typeface="Arial" panose="020B0604020202020204" pitchFamily="34" charset="0"/>
                          <a:cs typeface="Arial" panose="020B0604020202020204" pitchFamily="34" charset="0"/>
                        </a:rPr>
                        <a:t>40</a:t>
                      </a:r>
                    </a:p>
                  </a:txBody>
                  <a:tcPr marL="55440" marR="55440"/>
                </a:tc>
                <a:extLst>
                  <a:ext uri="{0D108BD9-81ED-4DB2-BD59-A6C34878D82A}">
                    <a16:rowId xmlns="" xmlns:a16="http://schemas.microsoft.com/office/drawing/2014/main" val="809118160"/>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Asthenia</a:t>
                      </a:r>
                    </a:p>
                  </a:txBody>
                  <a:tcPr marL="55440" marR="55440"/>
                </a:tc>
                <a:tc>
                  <a:txBody>
                    <a:bodyPr/>
                    <a:lstStyle/>
                    <a:p>
                      <a:pPr algn="ctr"/>
                      <a:r>
                        <a:rPr lang="en-US" sz="1000" baseline="0" dirty="0">
                          <a:latin typeface="Arial" panose="020B0604020202020204" pitchFamily="34" charset="0"/>
                          <a:cs typeface="Arial" panose="020B0604020202020204" pitchFamily="34" charset="0"/>
                        </a:rPr>
                        <a:t>33</a:t>
                      </a:r>
                    </a:p>
                  </a:txBody>
                  <a:tcPr marL="55440" marR="55440"/>
                </a:tc>
                <a:extLst>
                  <a:ext uri="{0D108BD9-81ED-4DB2-BD59-A6C34878D82A}">
                    <a16:rowId xmlns="" xmlns:a16="http://schemas.microsoft.com/office/drawing/2014/main" val="1938252212"/>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Peripheral neuropathy</a:t>
                      </a:r>
                    </a:p>
                  </a:txBody>
                  <a:tcPr marL="55440" marR="55440"/>
                </a:tc>
                <a:tc>
                  <a:txBody>
                    <a:bodyPr/>
                    <a:lstStyle/>
                    <a:p>
                      <a:pPr algn="ctr"/>
                      <a:r>
                        <a:rPr lang="en-US" sz="1000" baseline="0" dirty="0">
                          <a:latin typeface="Arial" panose="020B0604020202020204" pitchFamily="34" charset="0"/>
                          <a:cs typeface="Arial" panose="020B0604020202020204" pitchFamily="34" charset="0"/>
                        </a:rPr>
                        <a:t>33</a:t>
                      </a:r>
                    </a:p>
                  </a:txBody>
                  <a:tcPr marL="55440" marR="55440"/>
                </a:tc>
                <a:extLst>
                  <a:ext uri="{0D108BD9-81ED-4DB2-BD59-A6C34878D82A}">
                    <a16:rowId xmlns="" xmlns:a16="http://schemas.microsoft.com/office/drawing/2014/main" val="2841873366"/>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PPE</a:t>
                      </a:r>
                    </a:p>
                  </a:txBody>
                  <a:tcPr marL="55440" marR="55440"/>
                </a:tc>
                <a:tc>
                  <a:txBody>
                    <a:bodyPr/>
                    <a:lstStyle/>
                    <a:p>
                      <a:pPr algn="ctr"/>
                      <a:r>
                        <a:rPr lang="en-US" sz="1000" baseline="0" dirty="0">
                          <a:latin typeface="Arial" panose="020B0604020202020204" pitchFamily="34" charset="0"/>
                          <a:cs typeface="Arial" panose="020B0604020202020204" pitchFamily="34" charset="0"/>
                        </a:rPr>
                        <a:t>33</a:t>
                      </a:r>
                    </a:p>
                  </a:txBody>
                  <a:tcPr marL="55440" marR="55440"/>
                </a:tc>
                <a:extLst>
                  <a:ext uri="{0D108BD9-81ED-4DB2-BD59-A6C34878D82A}">
                    <a16:rowId xmlns="" xmlns:a16="http://schemas.microsoft.com/office/drawing/2014/main" val="850440280"/>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Vomiting</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33</a:t>
                      </a:r>
                    </a:p>
                  </a:txBody>
                  <a:tcPr marL="55440" marR="55440"/>
                </a:tc>
                <a:extLst>
                  <a:ext uri="{0D108BD9-81ED-4DB2-BD59-A6C34878D82A}">
                    <a16:rowId xmlns="" xmlns:a16="http://schemas.microsoft.com/office/drawing/2014/main" val="1035001653"/>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Decreased appetite</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27</a:t>
                      </a:r>
                    </a:p>
                  </a:txBody>
                  <a:tcPr marL="55440" marR="55440"/>
                </a:tc>
                <a:extLst>
                  <a:ext uri="{0D108BD9-81ED-4DB2-BD59-A6C34878D82A}">
                    <a16:rowId xmlns="" xmlns:a16="http://schemas.microsoft.com/office/drawing/2014/main" val="1740031615"/>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Neutrophil count decreased</a:t>
                      </a:r>
                    </a:p>
                  </a:txBody>
                  <a:tcPr marL="55440" marR="55440"/>
                </a:tc>
                <a:tc>
                  <a:txBody>
                    <a:bodyPr/>
                    <a:lstStyle/>
                    <a:p>
                      <a:pPr algn="ctr"/>
                      <a:r>
                        <a:rPr lang="en-US" sz="1000" baseline="0" dirty="0">
                          <a:latin typeface="Arial" panose="020B0604020202020204" pitchFamily="34" charset="0"/>
                          <a:cs typeface="Arial" panose="020B0604020202020204" pitchFamily="34" charset="0"/>
                        </a:rPr>
                        <a:t>27</a:t>
                      </a:r>
                    </a:p>
                  </a:txBody>
                  <a:tcPr marL="55440" marR="55440"/>
                </a:tc>
                <a:extLst>
                  <a:ext uri="{0D108BD9-81ED-4DB2-BD59-A6C34878D82A}">
                    <a16:rowId xmlns="" xmlns:a16="http://schemas.microsoft.com/office/drawing/2014/main" val="2529867530"/>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Lipase increased</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20</a:t>
                      </a:r>
                    </a:p>
                  </a:txBody>
                  <a:tcPr marL="55440" marR="55440"/>
                </a:tc>
                <a:extLst>
                  <a:ext uri="{0D108BD9-81ED-4DB2-BD59-A6C34878D82A}">
                    <a16:rowId xmlns="" xmlns:a16="http://schemas.microsoft.com/office/drawing/2014/main" val="759895285"/>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Neutropenia</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20</a:t>
                      </a:r>
                    </a:p>
                  </a:txBody>
                  <a:tcPr marL="55440" marR="55440"/>
                </a:tc>
                <a:extLst>
                  <a:ext uri="{0D108BD9-81ED-4DB2-BD59-A6C34878D82A}">
                    <a16:rowId xmlns="" xmlns:a16="http://schemas.microsoft.com/office/drawing/2014/main" val="3946382032"/>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Stomatitis</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20</a:t>
                      </a:r>
                    </a:p>
                  </a:txBody>
                  <a:tcPr marL="55440" marR="55440"/>
                </a:tc>
                <a:extLst>
                  <a:ext uri="{0D108BD9-81ED-4DB2-BD59-A6C34878D82A}">
                    <a16:rowId xmlns="" xmlns:a16="http://schemas.microsoft.com/office/drawing/2014/main" val="2751854821"/>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Blood TSH increased</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13</a:t>
                      </a:r>
                    </a:p>
                  </a:txBody>
                  <a:tcPr marL="55440" marR="55440"/>
                </a:tc>
                <a:extLst>
                  <a:ext uri="{0D108BD9-81ED-4DB2-BD59-A6C34878D82A}">
                    <a16:rowId xmlns="" xmlns:a16="http://schemas.microsoft.com/office/drawing/2014/main" val="2459915559"/>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Fatigue</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13</a:t>
                      </a:r>
                    </a:p>
                  </a:txBody>
                  <a:tcPr marL="55440" marR="55440"/>
                </a:tc>
                <a:extLst>
                  <a:ext uri="{0D108BD9-81ED-4DB2-BD59-A6C34878D82A}">
                    <a16:rowId xmlns="" xmlns:a16="http://schemas.microsoft.com/office/drawing/2014/main" val="2140628073"/>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Gingivitis</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13</a:t>
                      </a:r>
                    </a:p>
                  </a:txBody>
                  <a:tcPr marL="55440" marR="55440"/>
                </a:tc>
                <a:extLst>
                  <a:ext uri="{0D108BD9-81ED-4DB2-BD59-A6C34878D82A}">
                    <a16:rowId xmlns="" xmlns:a16="http://schemas.microsoft.com/office/drawing/2014/main" val="3587983631"/>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Hypertension</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13</a:t>
                      </a:r>
                    </a:p>
                  </a:txBody>
                  <a:tcPr marL="55440" marR="55440"/>
                </a:tc>
                <a:extLst>
                  <a:ext uri="{0D108BD9-81ED-4DB2-BD59-A6C34878D82A}">
                    <a16:rowId xmlns="" xmlns:a16="http://schemas.microsoft.com/office/drawing/2014/main" val="3899778079"/>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baseline="0" dirty="0" err="1">
                          <a:solidFill>
                            <a:schemeClr val="dk1"/>
                          </a:solidFill>
                          <a:latin typeface="Arial" panose="020B0604020202020204" pitchFamily="34" charset="0"/>
                          <a:ea typeface="+mn-ea"/>
                          <a:cs typeface="Arial" panose="020B0604020202020204" pitchFamily="34" charset="0"/>
                        </a:rPr>
                        <a:t>Hyopthyroidism</a:t>
                      </a:r>
                      <a:endParaRPr lang="en-GB" sz="1000" kern="1200" baseline="0" dirty="0">
                        <a:solidFill>
                          <a:schemeClr val="dk1"/>
                        </a:solidFill>
                        <a:latin typeface="Arial" panose="020B0604020202020204" pitchFamily="34" charset="0"/>
                        <a:ea typeface="+mn-ea"/>
                        <a:cs typeface="Arial" panose="020B0604020202020204" pitchFamily="34" charset="0"/>
                      </a:endParaRP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13</a:t>
                      </a:r>
                    </a:p>
                  </a:txBody>
                  <a:tcPr marL="55440" marR="55440"/>
                </a:tc>
                <a:extLst>
                  <a:ext uri="{0D108BD9-81ED-4DB2-BD59-A6C34878D82A}">
                    <a16:rowId xmlns="" xmlns:a16="http://schemas.microsoft.com/office/drawing/2014/main" val="980022365"/>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Mucosal inflammation</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13</a:t>
                      </a:r>
                    </a:p>
                  </a:txBody>
                  <a:tcPr marL="55440" marR="55440"/>
                </a:tc>
                <a:extLst>
                  <a:ext uri="{0D108BD9-81ED-4DB2-BD59-A6C34878D82A}">
                    <a16:rowId xmlns="" xmlns:a16="http://schemas.microsoft.com/office/drawing/2014/main" val="1242043191"/>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Platelet count decreased</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13</a:t>
                      </a:r>
                    </a:p>
                  </a:txBody>
                  <a:tcPr marL="55440" marR="55440"/>
                </a:tc>
                <a:extLst>
                  <a:ext uri="{0D108BD9-81ED-4DB2-BD59-A6C34878D82A}">
                    <a16:rowId xmlns="" xmlns:a16="http://schemas.microsoft.com/office/drawing/2014/main" val="2411736126"/>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Rash</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13</a:t>
                      </a:r>
                    </a:p>
                  </a:txBody>
                  <a:tcPr marL="55440" marR="55440"/>
                </a:tc>
                <a:extLst>
                  <a:ext uri="{0D108BD9-81ED-4DB2-BD59-A6C34878D82A}">
                    <a16:rowId xmlns="" xmlns:a16="http://schemas.microsoft.com/office/drawing/2014/main" val="3009622937"/>
                  </a:ext>
                </a:extLst>
              </a:tr>
              <a:tr h="2263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Arial" panose="020B0604020202020204" pitchFamily="34" charset="0"/>
                          <a:ea typeface="+mn-ea"/>
                          <a:cs typeface="Arial" panose="020B0604020202020204" pitchFamily="34" charset="0"/>
                        </a:rPr>
                        <a:t>White blood cell count decreased</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00" baseline="0" dirty="0">
                          <a:latin typeface="Arial" panose="020B0604020202020204" pitchFamily="34" charset="0"/>
                          <a:cs typeface="Arial" panose="020B0604020202020204" pitchFamily="34" charset="0"/>
                        </a:rPr>
                        <a:t>13</a:t>
                      </a:r>
                    </a:p>
                  </a:txBody>
                  <a:tcPr marL="55440" marR="55440"/>
                </a:tc>
                <a:extLst>
                  <a:ext uri="{0D108BD9-81ED-4DB2-BD59-A6C34878D82A}">
                    <a16:rowId xmlns="" xmlns:a16="http://schemas.microsoft.com/office/drawing/2014/main" val="1032884488"/>
                  </a:ext>
                </a:extLst>
              </a:tr>
            </a:tbl>
          </a:graphicData>
        </a:graphic>
      </p:graphicFrame>
      <p:graphicFrame>
        <p:nvGraphicFramePr>
          <p:cNvPr id="12" name="Table 5">
            <a:extLst>
              <a:ext uri="{FF2B5EF4-FFF2-40B4-BE49-F238E27FC236}">
                <a16:creationId xmlns="" xmlns:a16="http://schemas.microsoft.com/office/drawing/2014/main" id="{8C79E230-DF6F-F259-DFA1-D2484C839A1D}"/>
              </a:ext>
            </a:extLst>
          </p:cNvPr>
          <p:cNvGraphicFramePr>
            <a:graphicFrameLocks/>
          </p:cNvGraphicFramePr>
          <p:nvPr>
            <p:extLst>
              <p:ext uri="{D42A27DB-BD31-4B8C-83A1-F6EECF244321}">
                <p14:modId xmlns:p14="http://schemas.microsoft.com/office/powerpoint/2010/main" val="1728110762"/>
              </p:ext>
            </p:extLst>
          </p:nvPr>
        </p:nvGraphicFramePr>
        <p:xfrm>
          <a:off x="8760296" y="2640792"/>
          <a:ext cx="2664296" cy="1965960"/>
        </p:xfrm>
        <a:graphic>
          <a:graphicData uri="http://schemas.openxmlformats.org/drawingml/2006/table">
            <a:tbl>
              <a:tblPr firstRow="1" bandRow="1">
                <a:tableStyleId>{5C22544A-7EE6-4342-B048-85BDC9FD1C3A}</a:tableStyleId>
              </a:tblPr>
              <a:tblGrid>
                <a:gridCol w="1429622">
                  <a:extLst>
                    <a:ext uri="{9D8B030D-6E8A-4147-A177-3AD203B41FA5}">
                      <a16:colId xmlns="" xmlns:a16="http://schemas.microsoft.com/office/drawing/2014/main" val="4084792377"/>
                    </a:ext>
                  </a:extLst>
                </a:gridCol>
                <a:gridCol w="1234674">
                  <a:extLst>
                    <a:ext uri="{9D8B030D-6E8A-4147-A177-3AD203B41FA5}">
                      <a16:colId xmlns="" xmlns:a16="http://schemas.microsoft.com/office/drawing/2014/main" val="1750257400"/>
                    </a:ext>
                  </a:extLst>
                </a:gridCol>
              </a:tblGrid>
              <a:tr h="0">
                <a:tc>
                  <a:txBody>
                    <a:bodyPr/>
                    <a:lstStyle/>
                    <a:p>
                      <a:pPr algn="l"/>
                      <a:r>
                        <a:rPr lang="en-US" sz="1200" dirty="0" err="1">
                          <a:latin typeface="Arial" panose="020B0604020202020204" pitchFamily="34" charset="0"/>
                          <a:cs typeface="Arial" panose="020B0604020202020204" pitchFamily="34" charset="0"/>
                        </a:rPr>
                        <a:t>Tumour</a:t>
                      </a:r>
                      <a:r>
                        <a:rPr lang="en-US" sz="1200" dirty="0">
                          <a:latin typeface="Arial" panose="020B0604020202020204" pitchFamily="34" charset="0"/>
                          <a:cs typeface="Arial" panose="020B0604020202020204" pitchFamily="34" charset="0"/>
                        </a:rPr>
                        <a:t> response per RECIST v1.1</a:t>
                      </a:r>
                      <a:endParaRPr lang="en-GB" sz="1200" dirty="0">
                        <a:latin typeface="Arial" panose="020B0604020202020204" pitchFamily="34" charset="0"/>
                        <a:cs typeface="Arial" panose="020B0604020202020204" pitchFamily="34" charset="0"/>
                      </a:endParaRPr>
                    </a:p>
                  </a:txBody>
                  <a:tcPr marL="55440" marR="55440"/>
                </a:tc>
                <a:tc>
                  <a:txBody>
                    <a:bodyPr/>
                    <a:lstStyle/>
                    <a:p>
                      <a:pPr algn="ctr"/>
                      <a:r>
                        <a:rPr lang="en-GB" sz="1100" dirty="0">
                          <a:latin typeface="Arial" panose="020B0604020202020204" pitchFamily="34" charset="0"/>
                          <a:cs typeface="Arial" panose="020B0604020202020204" pitchFamily="34" charset="0"/>
                        </a:rPr>
                        <a:t>N=15</a:t>
                      </a:r>
                    </a:p>
                    <a:p>
                      <a:pPr algn="ctr"/>
                      <a:r>
                        <a:rPr lang="en-GB" sz="1100" dirty="0">
                          <a:latin typeface="Arial" panose="020B0604020202020204" pitchFamily="34" charset="0"/>
                          <a:cs typeface="Arial" panose="020B0604020202020204" pitchFamily="34" charset="0"/>
                        </a:rPr>
                        <a:t>N (% [95% CI])</a:t>
                      </a:r>
                    </a:p>
                  </a:txBody>
                  <a:tcPr marL="55440" marR="55440"/>
                </a:tc>
                <a:extLst>
                  <a:ext uri="{0D108BD9-81ED-4DB2-BD59-A6C34878D82A}">
                    <a16:rowId xmlns="" xmlns:a16="http://schemas.microsoft.com/office/drawing/2014/main" val="3783712714"/>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b="0" dirty="0">
                          <a:latin typeface="Arial" panose="020B0604020202020204" pitchFamily="34" charset="0"/>
                          <a:cs typeface="Arial" panose="020B0604020202020204" pitchFamily="34" charset="0"/>
                        </a:rPr>
                        <a:t>ORR</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11 (73 [45-92])</a:t>
                      </a:r>
                    </a:p>
                  </a:txBody>
                  <a:tcPr marL="55440" marR="55440"/>
                </a:tc>
                <a:extLst>
                  <a:ext uri="{0D108BD9-81ED-4DB2-BD59-A6C34878D82A}">
                    <a16:rowId xmlns="" xmlns:a16="http://schemas.microsoft.com/office/drawing/2014/main" val="2273570569"/>
                  </a:ext>
                </a:extLst>
              </a:tr>
              <a:tr h="0">
                <a:tc>
                  <a:txBody>
                    <a:bodyPr/>
                    <a:lstStyle/>
                    <a:p>
                      <a:pPr marL="457189" marR="0" lvl="1" indent="0" algn="l" defTabSz="457189" rtl="0" eaLnBrk="1" fontAlgn="auto" latinLnBrk="0" hangingPunct="1">
                        <a:lnSpc>
                          <a:spcPct val="100000"/>
                        </a:lnSpc>
                        <a:spcBef>
                          <a:spcPts val="0"/>
                        </a:spcBef>
                        <a:spcAft>
                          <a:spcPts val="0"/>
                        </a:spcAft>
                        <a:buClrTx/>
                        <a:buSzTx/>
                        <a:buFontTx/>
                        <a:buNone/>
                        <a:tabLst/>
                        <a:defRPr/>
                      </a:pPr>
                      <a:r>
                        <a:rPr lang="en-US" sz="1050" baseline="0" dirty="0">
                          <a:latin typeface="Arial" panose="020B0604020202020204" pitchFamily="34" charset="0"/>
                          <a:cs typeface="Arial" panose="020B0604020202020204" pitchFamily="34" charset="0"/>
                        </a:rPr>
                        <a:t>CR</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1 (7 [0-32])</a:t>
                      </a:r>
                    </a:p>
                  </a:txBody>
                  <a:tcPr marL="55440" marR="55440"/>
                </a:tc>
                <a:extLst>
                  <a:ext uri="{0D108BD9-81ED-4DB2-BD59-A6C34878D82A}">
                    <a16:rowId xmlns="" xmlns:a16="http://schemas.microsoft.com/office/drawing/2014/main" val="809118160"/>
                  </a:ext>
                </a:extLst>
              </a:tr>
              <a:tr h="238855">
                <a:tc>
                  <a:txBody>
                    <a:bodyPr/>
                    <a:lstStyle/>
                    <a:p>
                      <a:pPr marL="457189" marR="0" lvl="1" indent="0" algn="l" defTabSz="457189" rtl="0" eaLnBrk="1" fontAlgn="auto" latinLnBrk="0" hangingPunct="1">
                        <a:lnSpc>
                          <a:spcPct val="10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PR</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10 (67 [38-88])</a:t>
                      </a:r>
                    </a:p>
                  </a:txBody>
                  <a:tcPr marL="55440" marR="55440"/>
                </a:tc>
                <a:extLst>
                  <a:ext uri="{0D108BD9-81ED-4DB2-BD59-A6C34878D82A}">
                    <a16:rowId xmlns="" xmlns:a16="http://schemas.microsoft.com/office/drawing/2014/main" val="1938252212"/>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kern="1200" baseline="0" dirty="0" err="1">
                          <a:solidFill>
                            <a:schemeClr val="dk1"/>
                          </a:solidFill>
                          <a:latin typeface="Arial" panose="020B0604020202020204" pitchFamily="34" charset="0"/>
                          <a:ea typeface="+mn-ea"/>
                          <a:cs typeface="Arial" panose="020B0604020202020204" pitchFamily="34" charset="0"/>
                        </a:rPr>
                        <a:t>SD</a:t>
                      </a:r>
                      <a:r>
                        <a:rPr lang="en-GB" sz="1050" kern="1200" baseline="30000" dirty="0" err="1">
                          <a:solidFill>
                            <a:schemeClr val="dk1"/>
                          </a:solidFill>
                          <a:latin typeface="Arial" panose="020B0604020202020204" pitchFamily="34" charset="0"/>
                          <a:ea typeface="+mn-ea"/>
                          <a:cs typeface="Arial" panose="020B0604020202020204" pitchFamily="34" charset="0"/>
                        </a:rPr>
                        <a:t>b</a:t>
                      </a:r>
                      <a:endParaRPr lang="en-GB" sz="1050" kern="1200" baseline="30000" dirty="0">
                        <a:solidFill>
                          <a:schemeClr val="dk1"/>
                        </a:solidFill>
                        <a:latin typeface="Arial" panose="020B0604020202020204" pitchFamily="34" charset="0"/>
                        <a:ea typeface="+mn-ea"/>
                        <a:cs typeface="Arial" panose="020B0604020202020204" pitchFamily="34" charset="0"/>
                      </a:endParaRPr>
                    </a:p>
                  </a:txBody>
                  <a:tcPr marL="55440" marR="55440"/>
                </a:tc>
                <a:tc>
                  <a:txBody>
                    <a:bodyPr/>
                    <a:lstStyle/>
                    <a:p>
                      <a:pPr algn="ctr"/>
                      <a:r>
                        <a:rPr lang="en-US" sz="1050" baseline="0" dirty="0">
                          <a:latin typeface="Arial" panose="020B0604020202020204" pitchFamily="34" charset="0"/>
                          <a:cs typeface="Arial" panose="020B0604020202020204" pitchFamily="34" charset="0"/>
                        </a:rPr>
                        <a:t>3 (20 [4-48])</a:t>
                      </a:r>
                    </a:p>
                  </a:txBody>
                  <a:tcPr marL="55440" marR="55440"/>
                </a:tc>
                <a:extLst>
                  <a:ext uri="{0D108BD9-81ED-4DB2-BD59-A6C34878D82A}">
                    <a16:rowId xmlns="" xmlns:a16="http://schemas.microsoft.com/office/drawing/2014/main" val="2128570644"/>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kern="1200" baseline="0" dirty="0" err="1">
                          <a:solidFill>
                            <a:schemeClr val="dk1"/>
                          </a:solidFill>
                          <a:latin typeface="Arial" panose="020B0604020202020204" pitchFamily="34" charset="0"/>
                          <a:ea typeface="+mn-ea"/>
                          <a:cs typeface="Arial" panose="020B0604020202020204" pitchFamily="34" charset="0"/>
                        </a:rPr>
                        <a:t>DCR</a:t>
                      </a:r>
                      <a:r>
                        <a:rPr lang="en-GB" sz="1050" kern="1200" baseline="30000" dirty="0" err="1">
                          <a:solidFill>
                            <a:schemeClr val="dk1"/>
                          </a:solidFill>
                          <a:latin typeface="Arial" panose="020B0604020202020204" pitchFamily="34" charset="0"/>
                          <a:ea typeface="+mn-ea"/>
                          <a:cs typeface="Arial" panose="020B0604020202020204" pitchFamily="34" charset="0"/>
                        </a:rPr>
                        <a:t>c</a:t>
                      </a:r>
                      <a:endParaRPr lang="en-GB" sz="1050" kern="1200" baseline="30000" dirty="0">
                        <a:solidFill>
                          <a:schemeClr val="dk1"/>
                        </a:solidFill>
                        <a:latin typeface="Arial" panose="020B0604020202020204" pitchFamily="34" charset="0"/>
                        <a:ea typeface="+mn-ea"/>
                        <a:cs typeface="Arial" panose="020B0604020202020204" pitchFamily="34" charset="0"/>
                      </a:endParaRPr>
                    </a:p>
                  </a:txBody>
                  <a:tcPr marL="55440" marR="55440"/>
                </a:tc>
                <a:tc>
                  <a:txBody>
                    <a:bodyPr/>
                    <a:lstStyle/>
                    <a:p>
                      <a:pPr algn="ctr"/>
                      <a:r>
                        <a:rPr lang="en-US" sz="1050" baseline="0" dirty="0">
                          <a:latin typeface="Arial" panose="020B0604020202020204" pitchFamily="34" charset="0"/>
                          <a:cs typeface="Arial" panose="020B0604020202020204" pitchFamily="34" charset="0"/>
                        </a:rPr>
                        <a:t>14 (93 [68-100])</a:t>
                      </a:r>
                    </a:p>
                  </a:txBody>
                  <a:tcPr marL="55440" marR="55440"/>
                </a:tc>
                <a:extLst>
                  <a:ext uri="{0D108BD9-81ED-4DB2-BD59-A6C34878D82A}">
                    <a16:rowId xmlns="" xmlns:a16="http://schemas.microsoft.com/office/drawing/2014/main" val="3229630549"/>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PD</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1 (7 [0-32])</a:t>
                      </a:r>
                    </a:p>
                  </a:txBody>
                  <a:tcPr marL="55440" marR="55440"/>
                </a:tc>
                <a:extLst>
                  <a:ext uri="{0D108BD9-81ED-4DB2-BD59-A6C34878D82A}">
                    <a16:rowId xmlns="" xmlns:a16="http://schemas.microsoft.com/office/drawing/2014/main" val="2990977868"/>
                  </a:ext>
                </a:extLst>
              </a:tr>
            </a:tbl>
          </a:graphicData>
        </a:graphic>
      </p:graphicFrame>
    </p:spTree>
    <p:extLst>
      <p:ext uri="{BB962C8B-B14F-4D97-AF65-F5344CB8AC3E}">
        <p14:creationId xmlns:p14="http://schemas.microsoft.com/office/powerpoint/2010/main" val="15840942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E4B23D4B-CB15-AFF9-433E-977B6CB59E2E}"/>
              </a:ext>
            </a:extLst>
          </p:cNvPr>
          <p:cNvSpPr>
            <a:spLocks noGrp="1"/>
          </p:cNvSpPr>
          <p:nvPr>
            <p:ph sz="quarter" idx="12"/>
          </p:nvPr>
        </p:nvSpPr>
        <p:spPr/>
        <p:txBody>
          <a:bodyPr/>
          <a:lstStyle/>
          <a:p>
            <a:r>
              <a:rPr lang="en-US" sz="1800" b="0" i="0" dirty="0">
                <a:solidFill>
                  <a:schemeClr val="tx2"/>
                </a:solidFill>
                <a:effectLst/>
              </a:rPr>
              <a:t>In the safety run-in of LEAP-015, </a:t>
            </a:r>
            <a:r>
              <a:rPr lang="en-US" sz="1800" b="1" i="0" dirty="0">
                <a:solidFill>
                  <a:schemeClr val="accent1"/>
                </a:solidFill>
                <a:effectLst/>
              </a:rPr>
              <a:t>LEN + PEM + CHEMO was associated with a manageable safety profile in the first-line treatment of advanced/metastatic gastroesophageal adenocarcinoma</a:t>
            </a:r>
          </a:p>
          <a:p>
            <a:r>
              <a:rPr lang="en-GB" sz="1800" dirty="0">
                <a:solidFill>
                  <a:schemeClr val="tx2"/>
                </a:solidFill>
              </a:rPr>
              <a:t>Preliminary antitumor activity was observed for </a:t>
            </a:r>
            <a:r>
              <a:rPr lang="en-GB" sz="1800" dirty="0" err="1">
                <a:solidFill>
                  <a:schemeClr val="tx2"/>
                </a:solidFill>
              </a:rPr>
              <a:t>lenvatinib</a:t>
            </a:r>
            <a:r>
              <a:rPr lang="en-GB" sz="1800" dirty="0">
                <a:solidFill>
                  <a:schemeClr val="tx2"/>
                </a:solidFill>
              </a:rPr>
              <a:t> plus pembrolizumab plus chemotherapy (ORR, 73%; DCR, 93%) </a:t>
            </a:r>
          </a:p>
          <a:p>
            <a:r>
              <a:rPr lang="en-US" sz="1800" b="0" i="0" dirty="0">
                <a:solidFill>
                  <a:schemeClr val="tx2"/>
                </a:solidFill>
                <a:effectLst/>
              </a:rPr>
              <a:t>Part 2 is currently enrolling and will evaluate the efficacy and safety of LEN + PEM + CHEMO vs CHEMO in this same patient population</a:t>
            </a:r>
          </a:p>
          <a:p>
            <a:endParaRPr lang="en-GB" sz="1800" dirty="0">
              <a:solidFill>
                <a:schemeClr val="tx2"/>
              </a:solidFill>
            </a:endParaRPr>
          </a:p>
        </p:txBody>
      </p:sp>
      <p:sp>
        <p:nvSpPr>
          <p:cNvPr id="5" name="Title 4">
            <a:extLst>
              <a:ext uri="{FF2B5EF4-FFF2-40B4-BE49-F238E27FC236}">
                <a16:creationId xmlns="" xmlns:a16="http://schemas.microsoft.com/office/drawing/2014/main" id="{20E86B00-7163-BFF5-1020-985DBCE4E284}"/>
              </a:ext>
            </a:extLst>
          </p:cNvPr>
          <p:cNvSpPr>
            <a:spLocks noGrp="1"/>
          </p:cNvSpPr>
          <p:nvPr>
            <p:ph type="title"/>
          </p:nvPr>
        </p:nvSpPr>
        <p:spPr/>
        <p:txBody>
          <a:bodyPr/>
          <a:lstStyle/>
          <a:p>
            <a:r>
              <a:rPr lang="en-GB" dirty="0"/>
              <a:t>Leap-015: summary</a:t>
            </a:r>
          </a:p>
        </p:txBody>
      </p:sp>
      <p:sp>
        <p:nvSpPr>
          <p:cNvPr id="4" name="Slide Number Placeholder 3">
            <a:extLst>
              <a:ext uri="{FF2B5EF4-FFF2-40B4-BE49-F238E27FC236}">
                <a16:creationId xmlns="" xmlns:a16="http://schemas.microsoft.com/office/drawing/2014/main" id="{4866AD3A-A1CF-9615-6FB6-6585F0642ABE}"/>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7" name="Content Placeholder 6">
            <a:extLst>
              <a:ext uri="{FF2B5EF4-FFF2-40B4-BE49-F238E27FC236}">
                <a16:creationId xmlns="" xmlns:a16="http://schemas.microsoft.com/office/drawing/2014/main" id="{17EEFE10-D1C6-4004-0FC9-6542460A521E}"/>
              </a:ext>
            </a:extLst>
          </p:cNvPr>
          <p:cNvSpPr>
            <a:spLocks noGrp="1"/>
          </p:cNvSpPr>
          <p:nvPr>
            <p:ph sz="quarter" idx="15"/>
          </p:nvPr>
        </p:nvSpPr>
        <p:spPr/>
        <p:txBody>
          <a:bodyPr/>
          <a:lstStyle/>
          <a:p>
            <a:endParaRPr lang="en-GB" dirty="0">
              <a:solidFill>
                <a:schemeClr val="tx2"/>
              </a:solidFill>
            </a:endParaRPr>
          </a:p>
          <a:p>
            <a:r>
              <a:rPr lang="en-GB" dirty="0">
                <a:solidFill>
                  <a:schemeClr val="tx2"/>
                </a:solidFill>
              </a:rPr>
              <a:t>CHEMO, chemotherapy; DCR, disease control rate; LEN, Lenvatinib; ORR, objective response rate; PEM, pembrolizumab</a:t>
            </a:r>
          </a:p>
          <a:p>
            <a:r>
              <a:rPr lang="en-GB" dirty="0" err="1">
                <a:solidFill>
                  <a:schemeClr val="tx2"/>
                </a:solidFill>
              </a:rPr>
              <a:t>Shitara</a:t>
            </a:r>
            <a:r>
              <a:rPr lang="en-GB" dirty="0">
                <a:solidFill>
                  <a:schemeClr val="tx2"/>
                </a:solidFill>
              </a:rPr>
              <a:t> K, et al. </a:t>
            </a:r>
            <a:r>
              <a:rPr lang="en-GB" sz="1200" dirty="0">
                <a:solidFill>
                  <a:schemeClr val="tx2"/>
                </a:solidFill>
                <a:effectLst/>
                <a:ea typeface="Calibri" panose="020F0502020204030204" pitchFamily="34" charset="0"/>
              </a:rPr>
              <a:t>Ann Oncol. 2022;33 (suppl_7): S555-S580 (ESMO 2022, poster presentation)</a:t>
            </a:r>
            <a:endParaRPr lang="en-GB" dirty="0">
              <a:solidFill>
                <a:schemeClr val="tx2"/>
              </a:solidFill>
            </a:endParaRPr>
          </a:p>
          <a:p>
            <a:endParaRPr lang="en-GB" dirty="0">
              <a:solidFill>
                <a:schemeClr val="tx2"/>
              </a:solidFill>
            </a:endParaRPr>
          </a:p>
        </p:txBody>
      </p:sp>
    </p:spTree>
    <p:extLst>
      <p:ext uri="{BB962C8B-B14F-4D97-AF65-F5344CB8AC3E}">
        <p14:creationId xmlns:p14="http://schemas.microsoft.com/office/powerpoint/2010/main" val="404869150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E1C903-EB03-4C5A-984B-750C2EB65CA1}"/>
              </a:ext>
            </a:extLst>
          </p:cNvPr>
          <p:cNvSpPr>
            <a:spLocks noGrp="1"/>
          </p:cNvSpPr>
          <p:nvPr>
            <p:ph type="title"/>
          </p:nvPr>
        </p:nvSpPr>
        <p:spPr/>
        <p:txBody>
          <a:bodyPr>
            <a:noAutofit/>
          </a:bodyPr>
          <a:lstStyle/>
          <a:p>
            <a:pPr>
              <a:spcAft>
                <a:spcPts val="750"/>
              </a:spcAft>
            </a:pPr>
            <a:r>
              <a:rPr lang="en-GB" b="1" i="0" dirty="0">
                <a:effectLst/>
              </a:rPr>
              <a:t>DKN-01 and tislelizumab + chemotherapy as 1L investigational therapy in GEA: </a:t>
            </a:r>
            <a:r>
              <a:rPr lang="en-GB" b="1" i="0" dirty="0" err="1">
                <a:effectLst/>
              </a:rPr>
              <a:t>D</a:t>
            </a:r>
            <a:r>
              <a:rPr lang="en-GB" b="1" i="0" cap="none" dirty="0" err="1">
                <a:effectLst/>
              </a:rPr>
              <a:t>is</a:t>
            </a:r>
            <a:r>
              <a:rPr lang="en-GB" b="1" i="0" dirty="0" err="1">
                <a:effectLst/>
              </a:rPr>
              <a:t>T</a:t>
            </a:r>
            <a:r>
              <a:rPr lang="en-GB" b="1" i="0" cap="none" dirty="0" err="1">
                <a:effectLst/>
              </a:rPr>
              <a:t>in</a:t>
            </a:r>
            <a:r>
              <a:rPr lang="en-GB" b="1" i="0" dirty="0" err="1">
                <a:effectLst/>
              </a:rPr>
              <a:t>G</a:t>
            </a:r>
            <a:r>
              <a:rPr lang="en-GB" b="1" i="0" cap="none" dirty="0" err="1">
                <a:effectLst/>
              </a:rPr>
              <a:t>uish</a:t>
            </a:r>
            <a:r>
              <a:rPr lang="en-GB" b="1" i="0" dirty="0">
                <a:effectLst/>
              </a:rPr>
              <a:t> trial</a:t>
            </a:r>
            <a:endParaRPr lang="en-GB" dirty="0"/>
          </a:p>
        </p:txBody>
      </p:sp>
      <p:sp>
        <p:nvSpPr>
          <p:cNvPr id="3" name="Subtitle 2">
            <a:extLst>
              <a:ext uri="{FF2B5EF4-FFF2-40B4-BE49-F238E27FC236}">
                <a16:creationId xmlns="" xmlns:a16="http://schemas.microsoft.com/office/drawing/2014/main" id="{E08ACCF1-33A6-41A4-915C-64F86C0DDB3C}"/>
              </a:ext>
            </a:extLst>
          </p:cNvPr>
          <p:cNvSpPr>
            <a:spLocks noGrp="1"/>
          </p:cNvSpPr>
          <p:nvPr>
            <p:ph type="subTitle" idx="1"/>
          </p:nvPr>
        </p:nvSpPr>
        <p:spPr>
          <a:xfrm>
            <a:off x="609600" y="5301208"/>
            <a:ext cx="10972800" cy="875001"/>
          </a:xfrm>
        </p:spPr>
        <p:txBody>
          <a:bodyPr>
            <a:normAutofit/>
          </a:bodyPr>
          <a:lstStyle/>
          <a:p>
            <a:pPr marL="342900" lvl="0" indent="-342900">
              <a:buSzPts val="1000"/>
              <a:buFont typeface="Symbol" panose="05050102010706020507" pitchFamily="18" charset="2"/>
              <a:buChar char=""/>
              <a:tabLst>
                <a:tab pos="457200" algn="l"/>
              </a:tabLst>
            </a:pPr>
            <a:r>
              <a:rPr lang="en-GB" sz="2400" b="1" dirty="0" err="1">
                <a:effectLst/>
                <a:ea typeface="Calibri" panose="020F0502020204030204" pitchFamily="34" charset="0"/>
              </a:rPr>
              <a:t>Klempner</a:t>
            </a:r>
            <a:r>
              <a:rPr lang="en-GB" sz="2400" b="1" dirty="0">
                <a:effectLst/>
                <a:ea typeface="Calibri" panose="020F0502020204030204" pitchFamily="34" charset="0"/>
              </a:rPr>
              <a:t> S, et al. ESMO 2022. Abstract #1213P</a:t>
            </a:r>
          </a:p>
        </p:txBody>
      </p:sp>
      <p:sp>
        <p:nvSpPr>
          <p:cNvPr id="4" name="Slide Number Placeholder 3"/>
          <p:cNvSpPr>
            <a:spLocks noGrp="1"/>
          </p:cNvSpPr>
          <p:nvPr>
            <p:ph type="sldNum" sz="quarter" idx="4"/>
          </p:nvPr>
        </p:nvSpPr>
        <p:spPr/>
        <p:txBody>
          <a:bodyPr/>
          <a:lstStyle/>
          <a:p>
            <a:fld id="{FCE43C0F-8A7B-3A4B-9DB5-B3472E36E833}" type="slidenum">
              <a:rPr lang="en-GB" smtClean="0"/>
              <a:pPr/>
              <a:t>14</a:t>
            </a:fld>
            <a:endParaRPr lang="en-GB" dirty="0"/>
          </a:p>
        </p:txBody>
      </p:sp>
      <p:sp>
        <p:nvSpPr>
          <p:cNvPr id="5" name="TextBox 4">
            <a:extLst>
              <a:ext uri="{FF2B5EF4-FFF2-40B4-BE49-F238E27FC236}">
                <a16:creationId xmlns="" xmlns:a16="http://schemas.microsoft.com/office/drawing/2014/main" id="{B9D634D8-CD81-25A5-FE88-4BCA044024B5}"/>
              </a:ext>
            </a:extLst>
          </p:cNvPr>
          <p:cNvSpPr txBox="1"/>
          <p:nvPr/>
        </p:nvSpPr>
        <p:spPr>
          <a:xfrm>
            <a:off x="407368" y="6413781"/>
            <a:ext cx="3996607" cy="276999"/>
          </a:xfrm>
          <a:prstGeom prst="rect">
            <a:avLst/>
          </a:prstGeom>
          <a:noFill/>
        </p:spPr>
        <p:txBody>
          <a:bodyPr wrap="none" rtlCol="0">
            <a:spAutoFit/>
          </a:bodyPr>
          <a:lstStyle/>
          <a:p>
            <a:r>
              <a:rPr lang="en-GB" sz="1200" dirty="0">
                <a:solidFill>
                  <a:schemeClr val="bg1"/>
                </a:solidFill>
                <a:latin typeface="Arial" panose="020B0604020202020204" pitchFamily="34" charset="0"/>
                <a:ea typeface="Aileron" charset="0"/>
                <a:cs typeface="Arial" panose="020B0604020202020204" pitchFamily="34" charset="0"/>
              </a:rPr>
              <a:t>1L, first line; GEA, gastro-oesophageal adenocarcinoma</a:t>
            </a:r>
          </a:p>
        </p:txBody>
      </p:sp>
    </p:spTree>
    <p:extLst>
      <p:ext uri="{BB962C8B-B14F-4D97-AF65-F5344CB8AC3E}">
        <p14:creationId xmlns:p14="http://schemas.microsoft.com/office/powerpoint/2010/main" val="255004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F5E70A3-3AB6-5E34-05A9-11E22E1C6F38}"/>
              </a:ext>
            </a:extLst>
          </p:cNvPr>
          <p:cNvSpPr>
            <a:spLocks noGrp="1"/>
          </p:cNvSpPr>
          <p:nvPr>
            <p:ph sz="quarter" idx="12"/>
          </p:nvPr>
        </p:nvSpPr>
        <p:spPr/>
        <p:txBody>
          <a:bodyPr/>
          <a:lstStyle/>
          <a:p>
            <a:r>
              <a:rPr lang="en-US" sz="1800" dirty="0"/>
              <a:t>Despite recent approval of anti-PD-1 antibodies as 1L therapy in advanced GEA, benefit is largely limited to PD-L1 combined positive scores (CPS) ≥5 patients (pts); novel therapeutic approaches are needed </a:t>
            </a:r>
          </a:p>
          <a:p>
            <a:r>
              <a:rPr lang="en-US" sz="1800" dirty="0"/>
              <a:t>DKN-01 is a targeted anti-DKK1 </a:t>
            </a:r>
            <a:r>
              <a:rPr lang="en-US" sz="1800" dirty="0" err="1"/>
              <a:t>mAb</a:t>
            </a:r>
            <a:r>
              <a:rPr lang="en-US" sz="1800" dirty="0"/>
              <a:t> which has demonstrated activity in GEA pts with elevated </a:t>
            </a:r>
            <a:r>
              <a:rPr lang="en-US" sz="1800" dirty="0" err="1"/>
              <a:t>tumoral</a:t>
            </a:r>
            <a:r>
              <a:rPr lang="en-US" sz="1800" dirty="0"/>
              <a:t> DKK1 expression, a subset of pts with more aggressive disease and shorter overall survival</a:t>
            </a:r>
          </a:p>
          <a:p>
            <a:r>
              <a:rPr lang="en-US" sz="1800" b="1" dirty="0" err="1">
                <a:solidFill>
                  <a:schemeClr val="accent1"/>
                </a:solidFill>
              </a:rPr>
              <a:t>DisTinGuish</a:t>
            </a:r>
            <a:r>
              <a:rPr lang="en-US" sz="1800" b="1" dirty="0">
                <a:solidFill>
                  <a:schemeClr val="accent1"/>
                </a:solidFill>
              </a:rPr>
              <a:t> is a phase 2a, single arm, two-part trial. Part A is reported</a:t>
            </a:r>
          </a:p>
        </p:txBody>
      </p:sp>
      <p:sp>
        <p:nvSpPr>
          <p:cNvPr id="3" name="Title 2">
            <a:extLst>
              <a:ext uri="{FF2B5EF4-FFF2-40B4-BE49-F238E27FC236}">
                <a16:creationId xmlns="" xmlns:a16="http://schemas.microsoft.com/office/drawing/2014/main" id="{70D88D3D-5C39-2993-3CDD-CAC0968B1788}"/>
              </a:ext>
            </a:extLst>
          </p:cNvPr>
          <p:cNvSpPr>
            <a:spLocks noGrp="1"/>
          </p:cNvSpPr>
          <p:nvPr>
            <p:ph type="title"/>
          </p:nvPr>
        </p:nvSpPr>
        <p:spPr/>
        <p:txBody>
          <a:bodyPr/>
          <a:lstStyle/>
          <a:p>
            <a:r>
              <a:rPr lang="en-GB" dirty="0" err="1"/>
              <a:t>D</a:t>
            </a:r>
            <a:r>
              <a:rPr lang="en-GB" cap="none" dirty="0" err="1"/>
              <a:t>is</a:t>
            </a:r>
            <a:r>
              <a:rPr lang="en-GB" dirty="0" err="1"/>
              <a:t>T</a:t>
            </a:r>
            <a:r>
              <a:rPr lang="en-GB" cap="none" dirty="0" err="1"/>
              <a:t>in</a:t>
            </a:r>
            <a:r>
              <a:rPr lang="en-GB" dirty="0" err="1"/>
              <a:t>G</a:t>
            </a:r>
            <a:r>
              <a:rPr lang="en-GB" cap="none" dirty="0" err="1"/>
              <a:t>uish</a:t>
            </a:r>
            <a:r>
              <a:rPr lang="en-GB" dirty="0"/>
              <a:t> trial: background </a:t>
            </a:r>
            <a:br>
              <a:rPr lang="en-GB" dirty="0"/>
            </a:br>
            <a:r>
              <a:rPr lang="en-GB" dirty="0"/>
              <a:t>and design</a:t>
            </a:r>
          </a:p>
        </p:txBody>
      </p:sp>
      <p:sp>
        <p:nvSpPr>
          <p:cNvPr id="4" name="Slide Number Placeholder 3">
            <a:extLst>
              <a:ext uri="{FF2B5EF4-FFF2-40B4-BE49-F238E27FC236}">
                <a16:creationId xmlns="" xmlns:a16="http://schemas.microsoft.com/office/drawing/2014/main" id="{E6CD2BB7-2513-754C-9309-D3CEBCE1E0D2}"/>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
        <p:nvSpPr>
          <p:cNvPr id="5" name="Content Placeholder 4">
            <a:extLst>
              <a:ext uri="{FF2B5EF4-FFF2-40B4-BE49-F238E27FC236}">
                <a16:creationId xmlns="" xmlns:a16="http://schemas.microsoft.com/office/drawing/2014/main" id="{171CD5A3-29B0-2123-EF8E-189B4DC36C92}"/>
              </a:ext>
            </a:extLst>
          </p:cNvPr>
          <p:cNvSpPr>
            <a:spLocks noGrp="1"/>
          </p:cNvSpPr>
          <p:nvPr>
            <p:ph sz="quarter" idx="15"/>
          </p:nvPr>
        </p:nvSpPr>
        <p:spPr>
          <a:xfrm>
            <a:off x="632091" y="6322543"/>
            <a:ext cx="10516377" cy="365125"/>
          </a:xfrm>
        </p:spPr>
        <p:txBody>
          <a:bodyPr/>
          <a:lstStyle/>
          <a:p>
            <a:r>
              <a:rPr lang="en-GB" sz="1100" dirty="0">
                <a:solidFill>
                  <a:schemeClr val="tx2"/>
                </a:solidFill>
              </a:rPr>
              <a:t>1L, first line; 2L, second line; CAPOX, capecitabine and oxaliplatin; CPS, </a:t>
            </a:r>
            <a:r>
              <a:rPr lang="en-GB" sz="1100" dirty="0">
                <a:solidFill>
                  <a:schemeClr val="tx2"/>
                </a:solidFill>
                <a:effectLst/>
                <a:ea typeface="Calibri" panose="020F0502020204030204" pitchFamily="34" charset="0"/>
              </a:rPr>
              <a:t>combined positive score; </a:t>
            </a:r>
            <a:r>
              <a:rPr lang="en-GB" sz="1100" dirty="0">
                <a:solidFill>
                  <a:schemeClr val="tx2"/>
                </a:solidFill>
              </a:rPr>
              <a:t>DCR, disease control rate; DOR, duration of response; GEA, gastroesophageal adenocarcinoma; ITT, intention-to-treat; ORR, objective response rate; OS, overall survival; PD-L1, programmed death ligand-1; PFS, progression-free survival; </a:t>
            </a:r>
            <a:r>
              <a:rPr lang="en-GB" sz="1100" dirty="0" err="1">
                <a:solidFill>
                  <a:schemeClr val="tx2"/>
                </a:solidFill>
              </a:rPr>
              <a:t>pt</a:t>
            </a:r>
            <a:r>
              <a:rPr lang="en-GB" sz="1100" dirty="0">
                <a:solidFill>
                  <a:schemeClr val="tx2"/>
                </a:solidFill>
              </a:rPr>
              <a:t>, patient</a:t>
            </a:r>
          </a:p>
          <a:p>
            <a:r>
              <a:rPr lang="en-GB" sz="1100" dirty="0" err="1">
                <a:solidFill>
                  <a:schemeClr val="tx2"/>
                </a:solidFill>
              </a:rPr>
              <a:t>Klempner</a:t>
            </a:r>
            <a:r>
              <a:rPr lang="en-GB" sz="1100" dirty="0">
                <a:solidFill>
                  <a:schemeClr val="tx2"/>
                </a:solidFill>
              </a:rPr>
              <a:t> S, et al. Ann of Oncol. 2022;33 (suppl_7): S555-S580 (ESMO 2022, poster presentation)</a:t>
            </a:r>
          </a:p>
        </p:txBody>
      </p:sp>
      <p:sp>
        <p:nvSpPr>
          <p:cNvPr id="6" name="Rectangle: Rounded Corners 5">
            <a:extLst>
              <a:ext uri="{FF2B5EF4-FFF2-40B4-BE49-F238E27FC236}">
                <a16:creationId xmlns="" xmlns:a16="http://schemas.microsoft.com/office/drawing/2014/main" id="{519163E5-5D0A-7873-2ACD-F689F546D3CA}"/>
              </a:ext>
            </a:extLst>
          </p:cNvPr>
          <p:cNvSpPr/>
          <p:nvPr/>
        </p:nvSpPr>
        <p:spPr>
          <a:xfrm>
            <a:off x="7448374" y="4277207"/>
            <a:ext cx="3976218" cy="1488919"/>
          </a:xfrm>
          <a:prstGeom prst="roundRect">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buSzPct val="100000"/>
              <a:defRPr sz="1900" b="0"/>
            </a:pPr>
            <a:r>
              <a:rPr lang="en-GB" sz="1200" b="1" dirty="0">
                <a:solidFill>
                  <a:schemeClr val="accent1"/>
                </a:solidFill>
                <a:latin typeface="Arial" panose="020B0604020202020204" pitchFamily="34" charset="0"/>
                <a:cs typeface="Arial" panose="020B0604020202020204" pitchFamily="34" charset="0"/>
              </a:rPr>
              <a:t>Primary endpoint: </a:t>
            </a:r>
            <a:r>
              <a:rPr lang="en-GB" sz="1200" dirty="0">
                <a:solidFill>
                  <a:schemeClr val="tx1"/>
                </a:solidFill>
                <a:latin typeface="Arial" panose="020B0604020202020204" pitchFamily="34" charset="0"/>
                <a:cs typeface="Arial" panose="020B0604020202020204" pitchFamily="34" charset="0"/>
              </a:rPr>
              <a:t>Safety and tolerability</a:t>
            </a:r>
          </a:p>
          <a:p>
            <a:pPr>
              <a:buClr>
                <a:schemeClr val="accent1"/>
              </a:buClr>
              <a:buSzPct val="100000"/>
              <a:defRPr sz="1900" b="0"/>
            </a:pPr>
            <a:r>
              <a:rPr lang="en-GB" sz="1200" b="1" dirty="0">
                <a:solidFill>
                  <a:schemeClr val="accent1"/>
                </a:solidFill>
                <a:latin typeface="Arial" panose="020B0604020202020204" pitchFamily="34" charset="0"/>
                <a:cs typeface="Arial" panose="020B0604020202020204" pitchFamily="34" charset="0"/>
              </a:rPr>
              <a:t>Secondary endpoints: </a:t>
            </a:r>
            <a:r>
              <a:rPr lang="en-GB" sz="1200" dirty="0">
                <a:solidFill>
                  <a:schemeClr val="tx1"/>
                </a:solidFill>
                <a:latin typeface="Arial" panose="020B0604020202020204" pitchFamily="34" charset="0"/>
                <a:cs typeface="Arial" panose="020B0604020202020204" pitchFamily="34" charset="0"/>
              </a:rPr>
              <a:t>ORR, DOR, DCR, PFS, OS</a:t>
            </a:r>
          </a:p>
          <a:p>
            <a:pPr>
              <a:buClr>
                <a:schemeClr val="accent1"/>
              </a:buClr>
              <a:buSzPct val="100000"/>
              <a:defRPr sz="1900" b="0"/>
            </a:pPr>
            <a:r>
              <a:rPr lang="en-GB" sz="1200" b="1" dirty="0">
                <a:solidFill>
                  <a:schemeClr val="accent1"/>
                </a:solidFill>
                <a:latin typeface="Arial" panose="020B0604020202020204" pitchFamily="34" charset="0"/>
                <a:cs typeface="Arial" panose="020B0604020202020204" pitchFamily="34" charset="0"/>
              </a:rPr>
              <a:t>Analysis populations: </a:t>
            </a:r>
            <a:r>
              <a:rPr lang="en-GB" sz="1200" dirty="0">
                <a:solidFill>
                  <a:schemeClr val="tx1"/>
                </a:solidFill>
                <a:latin typeface="Arial" panose="020B0604020202020204" pitchFamily="34" charset="0"/>
                <a:cs typeface="Arial" panose="020B0604020202020204" pitchFamily="34" charset="0"/>
              </a:rPr>
              <a:t>ITT (safety population), modified ITT (completed &gt;1 dose DKN-01)</a:t>
            </a:r>
          </a:p>
          <a:p>
            <a:pPr>
              <a:buClr>
                <a:schemeClr val="accent1"/>
              </a:buClr>
              <a:buSzPct val="100000"/>
              <a:defRPr sz="1900" b="0"/>
            </a:pPr>
            <a:r>
              <a:rPr lang="en-GB" sz="1200" b="1" dirty="0">
                <a:solidFill>
                  <a:schemeClr val="accent1"/>
                </a:solidFill>
                <a:latin typeface="Arial" panose="020B0604020202020204" pitchFamily="34" charset="0"/>
                <a:cs typeface="Arial" panose="020B0604020202020204" pitchFamily="34" charset="0"/>
              </a:rPr>
              <a:t>Analysis by </a:t>
            </a:r>
            <a:r>
              <a:rPr lang="en-GB" sz="1200" b="1" dirty="0" err="1">
                <a:solidFill>
                  <a:schemeClr val="accent1"/>
                </a:solidFill>
                <a:latin typeface="Arial" panose="020B0604020202020204" pitchFamily="34" charset="0"/>
                <a:cs typeface="Arial" panose="020B0604020202020204" pitchFamily="34" charset="0"/>
              </a:rPr>
              <a:t>tumoural</a:t>
            </a:r>
            <a:r>
              <a:rPr lang="en-GB" sz="1200" b="1" dirty="0">
                <a:solidFill>
                  <a:schemeClr val="accent1"/>
                </a:solidFill>
                <a:latin typeface="Arial" panose="020B0604020202020204" pitchFamily="34" charset="0"/>
                <a:cs typeface="Arial" panose="020B0604020202020204" pitchFamily="34" charset="0"/>
              </a:rPr>
              <a:t> DKK1 expression: </a:t>
            </a:r>
            <a:r>
              <a:rPr lang="en-GB" sz="1200" dirty="0">
                <a:solidFill>
                  <a:schemeClr val="tx1"/>
                </a:solidFill>
                <a:latin typeface="Arial" panose="020B0604020202020204" pitchFamily="34" charset="0"/>
                <a:cs typeface="Arial" panose="020B0604020202020204" pitchFamily="34" charset="0"/>
              </a:rPr>
              <a:t>high </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(H-score ≥35) vs low</a:t>
            </a:r>
          </a:p>
          <a:p>
            <a:pPr>
              <a:buClr>
                <a:schemeClr val="accent1"/>
              </a:buClr>
              <a:buSzPct val="100000"/>
              <a:defRPr sz="1900" b="0"/>
            </a:pPr>
            <a:r>
              <a:rPr lang="en-GB" sz="1200" b="1" dirty="0" err="1">
                <a:solidFill>
                  <a:schemeClr val="accent1"/>
                </a:solidFill>
                <a:latin typeface="Arial" panose="020B0604020202020204" pitchFamily="34" charset="0"/>
                <a:cs typeface="Arial" panose="020B0604020202020204" pitchFamily="34" charset="0"/>
              </a:rPr>
              <a:t>Tumoural</a:t>
            </a:r>
            <a:r>
              <a:rPr lang="en-GB" sz="1200" b="1" dirty="0">
                <a:solidFill>
                  <a:schemeClr val="accent1"/>
                </a:solidFill>
                <a:latin typeface="Arial" panose="020B0604020202020204" pitchFamily="34" charset="0"/>
                <a:cs typeface="Arial" panose="020B0604020202020204" pitchFamily="34" charset="0"/>
              </a:rPr>
              <a:t> DKK1 mRNA expressions</a:t>
            </a:r>
          </a:p>
        </p:txBody>
      </p:sp>
      <p:sp>
        <p:nvSpPr>
          <p:cNvPr id="8" name="Rounded Rectangle 12">
            <a:extLst>
              <a:ext uri="{FF2B5EF4-FFF2-40B4-BE49-F238E27FC236}">
                <a16:creationId xmlns="" xmlns:a16="http://schemas.microsoft.com/office/drawing/2014/main" id="{2F70117D-3F19-E84E-C20B-0644AE6671AD}"/>
              </a:ext>
            </a:extLst>
          </p:cNvPr>
          <p:cNvSpPr/>
          <p:nvPr/>
        </p:nvSpPr>
        <p:spPr>
          <a:xfrm>
            <a:off x="755104" y="4293224"/>
            <a:ext cx="2757700" cy="1437399"/>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400" b="1" dirty="0">
                <a:solidFill>
                  <a:schemeClr val="bg1"/>
                </a:solidFill>
                <a:latin typeface="Arial" panose="020B0604020202020204" pitchFamily="34" charset="0"/>
                <a:cs typeface="Arial" panose="020B0604020202020204" pitchFamily="34" charset="0"/>
              </a:rPr>
              <a:t>DKN-01 (300 mg)</a:t>
            </a:r>
          </a:p>
          <a:p>
            <a:pPr algn="ctr">
              <a:lnSpc>
                <a:spcPct val="90000"/>
              </a:lnSpc>
              <a:buClr>
                <a:schemeClr val="accent1"/>
              </a:buClr>
            </a:pPr>
            <a:r>
              <a:rPr lang="en-GB" sz="1400" b="1" dirty="0">
                <a:solidFill>
                  <a:schemeClr val="bg1"/>
                </a:solidFill>
                <a:latin typeface="Arial" panose="020B0604020202020204" pitchFamily="34" charset="0"/>
                <a:cs typeface="Arial" panose="020B0604020202020204" pitchFamily="34" charset="0"/>
              </a:rPr>
              <a:t>+</a:t>
            </a:r>
          </a:p>
          <a:p>
            <a:pPr algn="ctr">
              <a:lnSpc>
                <a:spcPct val="90000"/>
              </a:lnSpc>
              <a:buClr>
                <a:schemeClr val="accent1"/>
              </a:buClr>
            </a:pPr>
            <a:r>
              <a:rPr lang="en-GB" sz="1400" b="1" dirty="0">
                <a:solidFill>
                  <a:schemeClr val="bg1"/>
                </a:solidFill>
                <a:latin typeface="Arial" panose="020B0604020202020204" pitchFamily="34" charset="0"/>
                <a:cs typeface="Arial" panose="020B0604020202020204" pitchFamily="34" charset="0"/>
              </a:rPr>
              <a:t>Tislelizumab </a:t>
            </a:r>
          </a:p>
          <a:p>
            <a:pPr algn="ctr">
              <a:lnSpc>
                <a:spcPct val="90000"/>
              </a:lnSpc>
              <a:buClr>
                <a:schemeClr val="accent1"/>
              </a:buClr>
            </a:pPr>
            <a:r>
              <a:rPr lang="en-GB" sz="1400" b="1" dirty="0">
                <a:solidFill>
                  <a:schemeClr val="bg1"/>
                </a:solidFill>
                <a:latin typeface="Arial" panose="020B0604020202020204" pitchFamily="34" charset="0"/>
                <a:cs typeface="Arial" panose="020B0604020202020204" pitchFamily="34" charset="0"/>
              </a:rPr>
              <a:t>+</a:t>
            </a:r>
          </a:p>
          <a:p>
            <a:pPr algn="ctr">
              <a:lnSpc>
                <a:spcPct val="90000"/>
              </a:lnSpc>
              <a:buClr>
                <a:schemeClr val="accent1"/>
              </a:buClr>
            </a:pPr>
            <a:r>
              <a:rPr lang="en-GB" sz="1400" b="1" dirty="0">
                <a:solidFill>
                  <a:schemeClr val="bg1"/>
                </a:solidFill>
                <a:latin typeface="Arial" panose="020B0604020202020204" pitchFamily="34" charset="0"/>
                <a:cs typeface="Arial" panose="020B0604020202020204" pitchFamily="34" charset="0"/>
              </a:rPr>
              <a:t>CAPOX</a:t>
            </a:r>
          </a:p>
          <a:p>
            <a:pPr algn="ctr">
              <a:lnSpc>
                <a:spcPct val="90000"/>
              </a:lnSpc>
              <a:buClr>
                <a:schemeClr val="accent1"/>
              </a:buClr>
            </a:pPr>
            <a:endParaRPr lang="en-GB" sz="1400" b="1" dirty="0">
              <a:solidFill>
                <a:schemeClr val="bg1"/>
              </a:solidFill>
              <a:latin typeface="Arial" panose="020B0604020202020204" pitchFamily="34" charset="0"/>
              <a:cs typeface="Arial" panose="020B0604020202020204" pitchFamily="34" charset="0"/>
            </a:endParaRPr>
          </a:p>
          <a:p>
            <a:pPr algn="ctr">
              <a:lnSpc>
                <a:spcPct val="90000"/>
              </a:lnSpc>
              <a:buClr>
                <a:schemeClr val="accent1"/>
              </a:buClr>
            </a:pPr>
            <a:r>
              <a:rPr lang="en-GB" sz="1400" b="1" dirty="0">
                <a:solidFill>
                  <a:schemeClr val="bg1"/>
                </a:solidFill>
                <a:latin typeface="Arial" panose="020B0604020202020204" pitchFamily="34" charset="0"/>
                <a:cs typeface="Arial" panose="020B0604020202020204" pitchFamily="34" charset="0"/>
              </a:rPr>
              <a:t>Advanced GEA patients</a:t>
            </a:r>
            <a:endParaRPr lang="en-GB" sz="1400" dirty="0">
              <a:solidFill>
                <a:schemeClr val="bg1"/>
              </a:solidFill>
              <a:latin typeface="Arial" panose="020B0604020202020204" pitchFamily="34" charset="0"/>
              <a:cs typeface="Arial" panose="020B0604020202020204" pitchFamily="34" charset="0"/>
            </a:endParaRPr>
          </a:p>
        </p:txBody>
      </p:sp>
      <p:cxnSp>
        <p:nvCxnSpPr>
          <p:cNvPr id="11" name="Straight Arrow Connector 10">
            <a:extLst>
              <a:ext uri="{FF2B5EF4-FFF2-40B4-BE49-F238E27FC236}">
                <a16:creationId xmlns="" xmlns:a16="http://schemas.microsoft.com/office/drawing/2014/main" id="{B733926C-46FC-F897-A41F-A0F163634A4A}"/>
              </a:ext>
            </a:extLst>
          </p:cNvPr>
          <p:cNvCxnSpPr/>
          <p:nvPr/>
        </p:nvCxnSpPr>
        <p:spPr>
          <a:xfrm>
            <a:off x="6999434" y="4985863"/>
            <a:ext cx="409073" cy="0"/>
          </a:xfrm>
          <a:prstGeom prst="straightConnector1">
            <a:avLst/>
          </a:prstGeom>
          <a:ln>
            <a:tailEnd type="triangle"/>
          </a:ln>
          <a:effectLst/>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 xmlns:a16="http://schemas.microsoft.com/office/drawing/2014/main" id="{BFF9E360-56E8-EFF0-6F71-7900F41994F2}"/>
              </a:ext>
            </a:extLst>
          </p:cNvPr>
          <p:cNvSpPr txBox="1"/>
          <p:nvPr/>
        </p:nvSpPr>
        <p:spPr>
          <a:xfrm>
            <a:off x="1162887" y="3956731"/>
            <a:ext cx="1942135" cy="307777"/>
          </a:xfrm>
          <a:prstGeom prst="rect">
            <a:avLst/>
          </a:prstGeom>
          <a:noFill/>
        </p:spPr>
        <p:txBody>
          <a:bodyPr wrap="none" rtlCol="0">
            <a:spAutoFit/>
          </a:bodyPr>
          <a:lstStyle/>
          <a:p>
            <a:r>
              <a:rPr lang="en-GB" sz="1400" b="1" cap="all" dirty="0">
                <a:solidFill>
                  <a:schemeClr val="accent1"/>
                </a:solidFill>
                <a:latin typeface="Arial" panose="020B0604020202020204" pitchFamily="34" charset="0"/>
                <a:ea typeface="Aileron" charset="0"/>
                <a:cs typeface="Arial" panose="020B0604020202020204" pitchFamily="34" charset="0"/>
              </a:rPr>
              <a:t>PART A design (1L)</a:t>
            </a:r>
          </a:p>
        </p:txBody>
      </p:sp>
      <p:sp>
        <p:nvSpPr>
          <p:cNvPr id="14" name="Rounded Rectangle 12">
            <a:extLst>
              <a:ext uri="{FF2B5EF4-FFF2-40B4-BE49-F238E27FC236}">
                <a16:creationId xmlns="" xmlns:a16="http://schemas.microsoft.com/office/drawing/2014/main" id="{9D2D43EE-C009-3C5B-1877-99A706C13452}"/>
              </a:ext>
            </a:extLst>
          </p:cNvPr>
          <p:cNvSpPr/>
          <p:nvPr/>
        </p:nvSpPr>
        <p:spPr>
          <a:xfrm>
            <a:off x="4187545" y="4277207"/>
            <a:ext cx="2757700" cy="1437399"/>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400" b="1" dirty="0">
                <a:solidFill>
                  <a:schemeClr val="bg1"/>
                </a:solidFill>
                <a:latin typeface="Arial" panose="020B0604020202020204" pitchFamily="34" charset="0"/>
                <a:cs typeface="Arial" panose="020B0604020202020204" pitchFamily="34" charset="0"/>
              </a:rPr>
              <a:t>DKN-01 (300 or 600 mg)</a:t>
            </a:r>
          </a:p>
          <a:p>
            <a:pPr algn="ctr">
              <a:lnSpc>
                <a:spcPct val="90000"/>
              </a:lnSpc>
              <a:buClr>
                <a:schemeClr val="accent1"/>
              </a:buClr>
            </a:pPr>
            <a:r>
              <a:rPr lang="en-GB" sz="1400" b="1" dirty="0">
                <a:solidFill>
                  <a:schemeClr val="bg1"/>
                </a:solidFill>
                <a:latin typeface="Arial" panose="020B0604020202020204" pitchFamily="34" charset="0"/>
                <a:cs typeface="Arial" panose="020B0604020202020204" pitchFamily="34" charset="0"/>
              </a:rPr>
              <a:t>+</a:t>
            </a:r>
          </a:p>
          <a:p>
            <a:pPr algn="ctr">
              <a:lnSpc>
                <a:spcPct val="90000"/>
              </a:lnSpc>
              <a:buClr>
                <a:schemeClr val="accent1"/>
              </a:buClr>
            </a:pPr>
            <a:r>
              <a:rPr lang="en-GB" sz="1400" b="1" dirty="0">
                <a:solidFill>
                  <a:schemeClr val="bg1"/>
                </a:solidFill>
                <a:latin typeface="Arial" panose="020B0604020202020204" pitchFamily="34" charset="0"/>
                <a:cs typeface="Arial" panose="020B0604020202020204" pitchFamily="34" charset="0"/>
              </a:rPr>
              <a:t>Tislelizumab </a:t>
            </a:r>
          </a:p>
          <a:p>
            <a:pPr algn="ctr">
              <a:lnSpc>
                <a:spcPct val="90000"/>
              </a:lnSpc>
              <a:buClr>
                <a:schemeClr val="accent1"/>
              </a:buClr>
            </a:pPr>
            <a:r>
              <a:rPr lang="en-GB" sz="1400" b="1" dirty="0">
                <a:solidFill>
                  <a:schemeClr val="bg1"/>
                </a:solidFill>
                <a:latin typeface="Arial" panose="020B0604020202020204" pitchFamily="34" charset="0"/>
                <a:cs typeface="Arial" panose="020B0604020202020204" pitchFamily="34" charset="0"/>
              </a:rPr>
              <a:t> </a:t>
            </a:r>
          </a:p>
          <a:p>
            <a:pPr algn="ctr">
              <a:lnSpc>
                <a:spcPct val="90000"/>
              </a:lnSpc>
              <a:buClr>
                <a:schemeClr val="accent1"/>
              </a:buClr>
            </a:pPr>
            <a:r>
              <a:rPr lang="en-GB" sz="1400" b="1" dirty="0">
                <a:solidFill>
                  <a:schemeClr val="bg1"/>
                </a:solidFill>
                <a:latin typeface="Arial" panose="020B0604020202020204" pitchFamily="34" charset="0"/>
                <a:cs typeface="Arial" panose="020B0604020202020204" pitchFamily="34" charset="0"/>
              </a:rPr>
              <a:t>Advanced GEA patients with high </a:t>
            </a:r>
            <a:r>
              <a:rPr lang="en-GB" sz="1400" b="1" dirty="0" err="1">
                <a:solidFill>
                  <a:schemeClr val="bg1"/>
                </a:solidFill>
                <a:latin typeface="Arial" panose="020B0604020202020204" pitchFamily="34" charset="0"/>
                <a:cs typeface="Arial" panose="020B0604020202020204" pitchFamily="34" charset="0"/>
              </a:rPr>
              <a:t>tumoural</a:t>
            </a:r>
            <a:r>
              <a:rPr lang="en-GB" sz="1400" b="1" dirty="0">
                <a:solidFill>
                  <a:schemeClr val="bg1"/>
                </a:solidFill>
                <a:latin typeface="Arial" panose="020B0604020202020204" pitchFamily="34" charset="0"/>
                <a:cs typeface="Arial" panose="020B0604020202020204" pitchFamily="34" charset="0"/>
              </a:rPr>
              <a:t> DKK1 expression</a:t>
            </a:r>
            <a:endParaRPr lang="en-GB" sz="1400" dirty="0">
              <a:solidFill>
                <a:schemeClr val="bg1"/>
              </a:solidFill>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 xmlns:a16="http://schemas.microsoft.com/office/drawing/2014/main" id="{63F7D6F0-835B-8183-5A7F-53CBD1718869}"/>
              </a:ext>
            </a:extLst>
          </p:cNvPr>
          <p:cNvCxnSpPr/>
          <p:nvPr/>
        </p:nvCxnSpPr>
        <p:spPr>
          <a:xfrm>
            <a:off x="3745621" y="4985863"/>
            <a:ext cx="409073" cy="0"/>
          </a:xfrm>
          <a:prstGeom prst="straightConnector1">
            <a:avLst/>
          </a:prstGeom>
          <a:ln>
            <a:tailEnd type="triangle"/>
          </a:ln>
          <a:effectLst/>
        </p:spPr>
        <p:style>
          <a:lnRef idx="2">
            <a:schemeClr val="accent6"/>
          </a:lnRef>
          <a:fillRef idx="0">
            <a:schemeClr val="accent6"/>
          </a:fillRef>
          <a:effectRef idx="1">
            <a:schemeClr val="accent6"/>
          </a:effectRef>
          <a:fontRef idx="minor">
            <a:schemeClr val="tx1"/>
          </a:fontRef>
        </p:style>
      </p:cxnSp>
      <p:sp>
        <p:nvSpPr>
          <p:cNvPr id="17" name="TextBox 16">
            <a:extLst>
              <a:ext uri="{FF2B5EF4-FFF2-40B4-BE49-F238E27FC236}">
                <a16:creationId xmlns="" xmlns:a16="http://schemas.microsoft.com/office/drawing/2014/main" id="{A85D0A74-EB75-E4E5-3615-D503AFCAA55A}"/>
              </a:ext>
            </a:extLst>
          </p:cNvPr>
          <p:cNvSpPr txBox="1"/>
          <p:nvPr/>
        </p:nvSpPr>
        <p:spPr>
          <a:xfrm>
            <a:off x="4588659" y="3929015"/>
            <a:ext cx="1955472" cy="307777"/>
          </a:xfrm>
          <a:prstGeom prst="rect">
            <a:avLst/>
          </a:prstGeom>
          <a:noFill/>
        </p:spPr>
        <p:txBody>
          <a:bodyPr wrap="none" rtlCol="0">
            <a:spAutoFit/>
          </a:bodyPr>
          <a:lstStyle/>
          <a:p>
            <a:r>
              <a:rPr lang="en-GB" sz="1400" b="1" cap="all" dirty="0">
                <a:solidFill>
                  <a:schemeClr val="accent1"/>
                </a:solidFill>
                <a:latin typeface="Arial" panose="020B0604020202020204" pitchFamily="34" charset="0"/>
                <a:ea typeface="Aileron" charset="0"/>
                <a:cs typeface="Arial" panose="020B0604020202020204" pitchFamily="34" charset="0"/>
              </a:rPr>
              <a:t>PART B design (2L)</a:t>
            </a:r>
          </a:p>
        </p:txBody>
      </p:sp>
      <p:sp>
        <p:nvSpPr>
          <p:cNvPr id="18" name="Rectangle 17">
            <a:extLst>
              <a:ext uri="{FF2B5EF4-FFF2-40B4-BE49-F238E27FC236}">
                <a16:creationId xmlns="" xmlns:a16="http://schemas.microsoft.com/office/drawing/2014/main" id="{217C3F6E-471E-561E-08B9-107862F08C4F}"/>
              </a:ext>
            </a:extLst>
          </p:cNvPr>
          <p:cNvSpPr/>
          <p:nvPr/>
        </p:nvSpPr>
        <p:spPr>
          <a:xfrm>
            <a:off x="620182" y="3861048"/>
            <a:ext cx="3027545" cy="2061995"/>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9442450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B02CED86-5E2E-2F2D-2EF7-04D3021B55B6}"/>
              </a:ext>
            </a:extLst>
          </p:cNvPr>
          <p:cNvSpPr>
            <a:spLocks noGrp="1"/>
          </p:cNvSpPr>
          <p:nvPr>
            <p:ph type="title"/>
          </p:nvPr>
        </p:nvSpPr>
        <p:spPr/>
        <p:txBody>
          <a:bodyPr/>
          <a:lstStyle/>
          <a:p>
            <a:r>
              <a:rPr lang="en-GB" b="1" i="0" dirty="0" err="1">
                <a:effectLst/>
              </a:rPr>
              <a:t>D</a:t>
            </a:r>
            <a:r>
              <a:rPr lang="en-GB" b="1" i="0" cap="none" dirty="0" err="1">
                <a:effectLst/>
              </a:rPr>
              <a:t>is</a:t>
            </a:r>
            <a:r>
              <a:rPr lang="en-GB" b="1" i="0" dirty="0" err="1">
                <a:effectLst/>
              </a:rPr>
              <a:t>T</a:t>
            </a:r>
            <a:r>
              <a:rPr lang="en-GB" b="1" i="0" cap="none" dirty="0" err="1">
                <a:effectLst/>
              </a:rPr>
              <a:t>in</a:t>
            </a:r>
            <a:r>
              <a:rPr lang="en-GB" b="1" i="0" dirty="0" err="1">
                <a:effectLst/>
              </a:rPr>
              <a:t>G</a:t>
            </a:r>
            <a:r>
              <a:rPr lang="en-GB" b="1" i="0" cap="none" dirty="0" err="1">
                <a:effectLst/>
              </a:rPr>
              <a:t>uish</a:t>
            </a:r>
            <a:r>
              <a:rPr lang="en-GB" b="1" i="0" dirty="0">
                <a:effectLst/>
              </a:rPr>
              <a:t> trial: results</a:t>
            </a:r>
            <a:endParaRPr lang="en-GB" dirty="0"/>
          </a:p>
        </p:txBody>
      </p:sp>
      <p:sp>
        <p:nvSpPr>
          <p:cNvPr id="4" name="Slide Number Placeholder 3">
            <a:extLst>
              <a:ext uri="{FF2B5EF4-FFF2-40B4-BE49-F238E27FC236}">
                <a16:creationId xmlns="" xmlns:a16="http://schemas.microsoft.com/office/drawing/2014/main" id="{1678745A-3D55-CBA5-1EB3-438F234F09E0}"/>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
        <p:nvSpPr>
          <p:cNvPr id="5" name="Content Placeholder 4">
            <a:extLst>
              <a:ext uri="{FF2B5EF4-FFF2-40B4-BE49-F238E27FC236}">
                <a16:creationId xmlns="" xmlns:a16="http://schemas.microsoft.com/office/drawing/2014/main" id="{25476DC5-2959-024D-4904-CB24EBDF6025}"/>
              </a:ext>
            </a:extLst>
          </p:cNvPr>
          <p:cNvSpPr>
            <a:spLocks noGrp="1"/>
          </p:cNvSpPr>
          <p:nvPr>
            <p:ph sz="quarter" idx="15"/>
          </p:nvPr>
        </p:nvSpPr>
        <p:spPr>
          <a:xfrm>
            <a:off x="623459" y="6236429"/>
            <a:ext cx="10180339" cy="365125"/>
          </a:xfrm>
        </p:spPr>
        <p:txBody>
          <a:bodyPr/>
          <a:lstStyle/>
          <a:p>
            <a:endParaRPr lang="en-GB" sz="1100" dirty="0">
              <a:solidFill>
                <a:schemeClr val="tx2"/>
              </a:solidFill>
              <a:effectLst/>
              <a:ea typeface="Calibri" panose="020F0502020204030204" pitchFamily="34" charset="0"/>
            </a:endParaRPr>
          </a:p>
          <a:p>
            <a:pPr>
              <a:spcBef>
                <a:spcPts val="0"/>
              </a:spcBef>
            </a:pPr>
            <a:r>
              <a:rPr lang="en-GB" sz="1100" dirty="0">
                <a:solidFill>
                  <a:schemeClr val="tx2"/>
                </a:solidFill>
                <a:ea typeface="Calibri" panose="020F0502020204030204" pitchFamily="34" charset="0"/>
              </a:rPr>
              <a:t>AE, adverse event; </a:t>
            </a:r>
            <a:r>
              <a:rPr lang="en-GB" sz="1100" dirty="0">
                <a:solidFill>
                  <a:schemeClr val="tx2"/>
                </a:solidFill>
              </a:rPr>
              <a:t>CAPOX, capecitabine and oxaliplatin; </a:t>
            </a:r>
            <a:r>
              <a:rPr lang="en-GB" sz="1100" dirty="0">
                <a:solidFill>
                  <a:schemeClr val="tx2"/>
                </a:solidFill>
                <a:ea typeface="Calibri" panose="020F0502020204030204" pitchFamily="34" charset="0"/>
              </a:rPr>
              <a:t>CR, complete response; </a:t>
            </a:r>
            <a:r>
              <a:rPr lang="en-GB" sz="1100" dirty="0" err="1">
                <a:solidFill>
                  <a:schemeClr val="tx2"/>
                </a:solidFill>
                <a:ea typeface="Calibri" panose="020F0502020204030204" pitchFamily="34" charset="0"/>
              </a:rPr>
              <a:t>DoR</a:t>
            </a:r>
            <a:r>
              <a:rPr lang="en-GB" sz="1100" dirty="0">
                <a:solidFill>
                  <a:schemeClr val="tx2"/>
                </a:solidFill>
                <a:ea typeface="Calibri" panose="020F0502020204030204" pitchFamily="34" charset="0"/>
              </a:rPr>
              <a:t>, duration of response; </a:t>
            </a:r>
            <a:r>
              <a:rPr lang="en-GB" sz="1100" dirty="0" err="1">
                <a:solidFill>
                  <a:schemeClr val="tx2"/>
                </a:solidFill>
                <a:ea typeface="Calibri" panose="020F0502020204030204" pitchFamily="34" charset="0"/>
              </a:rPr>
              <a:t>mITT</a:t>
            </a:r>
            <a:r>
              <a:rPr lang="en-GB" sz="1100" dirty="0">
                <a:solidFill>
                  <a:schemeClr val="tx2"/>
                </a:solidFill>
                <a:ea typeface="Calibri" panose="020F0502020204030204" pitchFamily="34" charset="0"/>
              </a:rPr>
              <a:t>, modified intention-to-treat; </a:t>
            </a:r>
            <a:r>
              <a:rPr lang="en-GB" sz="1100" dirty="0" err="1">
                <a:solidFill>
                  <a:schemeClr val="tx2"/>
                </a:solidFill>
                <a:ea typeface="Calibri" panose="020F0502020204030204" pitchFamily="34" charset="0"/>
              </a:rPr>
              <a:t>mos</a:t>
            </a:r>
            <a:r>
              <a:rPr lang="en-GB" sz="1100" dirty="0">
                <a:solidFill>
                  <a:schemeClr val="tx2"/>
                </a:solidFill>
                <a:ea typeface="Calibri" panose="020F0502020204030204" pitchFamily="34" charset="0"/>
              </a:rPr>
              <a:t>, months; NE, not evaluable; ORR, objective response rate; PD, progressive disease; PFS, progression-free survival; pop, population; PR, partial response; SD, stable disease; </a:t>
            </a:r>
            <a:r>
              <a:rPr lang="en-GB" sz="1100" dirty="0" err="1">
                <a:solidFill>
                  <a:schemeClr val="tx2"/>
                </a:solidFill>
                <a:ea typeface="Calibri" panose="020F0502020204030204" pitchFamily="34" charset="0"/>
              </a:rPr>
              <a:t>pt</a:t>
            </a:r>
            <a:r>
              <a:rPr lang="en-GB" sz="1100" dirty="0">
                <a:solidFill>
                  <a:schemeClr val="tx2"/>
                </a:solidFill>
                <a:ea typeface="Calibri" panose="020F0502020204030204" pitchFamily="34" charset="0"/>
              </a:rPr>
              <a:t>, patient; </a:t>
            </a:r>
            <a:r>
              <a:rPr lang="en-GB" sz="1100" dirty="0" err="1">
                <a:solidFill>
                  <a:schemeClr val="tx2"/>
                </a:solidFill>
                <a:ea typeface="Calibri" panose="020F0502020204030204" pitchFamily="34" charset="0"/>
              </a:rPr>
              <a:t>Unk</a:t>
            </a:r>
            <a:r>
              <a:rPr lang="en-GB" sz="1100" dirty="0">
                <a:solidFill>
                  <a:schemeClr val="tx2"/>
                </a:solidFill>
                <a:ea typeface="Calibri" panose="020F0502020204030204" pitchFamily="34" charset="0"/>
              </a:rPr>
              <a:t>, unknown</a:t>
            </a:r>
          </a:p>
          <a:p>
            <a:pPr>
              <a:lnSpc>
                <a:spcPct val="90000"/>
              </a:lnSpc>
              <a:spcBef>
                <a:spcPts val="0"/>
              </a:spcBef>
            </a:pPr>
            <a:r>
              <a:rPr lang="en-GB" sz="1100" dirty="0" err="1">
                <a:solidFill>
                  <a:schemeClr val="tx2"/>
                </a:solidFill>
              </a:rPr>
              <a:t>Klempner</a:t>
            </a:r>
            <a:r>
              <a:rPr lang="en-GB" sz="1100" dirty="0">
                <a:solidFill>
                  <a:schemeClr val="tx2"/>
                </a:solidFill>
              </a:rPr>
              <a:t> S, et al. Ann of Oncol. 2022;33 (suppl_7): S555-S580 (ESMO 2022, poster presentation)</a:t>
            </a:r>
          </a:p>
        </p:txBody>
      </p:sp>
      <p:graphicFrame>
        <p:nvGraphicFramePr>
          <p:cNvPr id="6" name="Table 5">
            <a:extLst>
              <a:ext uri="{FF2B5EF4-FFF2-40B4-BE49-F238E27FC236}">
                <a16:creationId xmlns="" xmlns:a16="http://schemas.microsoft.com/office/drawing/2014/main" id="{64CF82DE-A102-6B90-5254-D7AC6A0B6E5E}"/>
              </a:ext>
            </a:extLst>
          </p:cNvPr>
          <p:cNvGraphicFramePr>
            <a:graphicFrameLocks/>
          </p:cNvGraphicFramePr>
          <p:nvPr>
            <p:extLst>
              <p:ext uri="{D42A27DB-BD31-4B8C-83A1-F6EECF244321}">
                <p14:modId xmlns:p14="http://schemas.microsoft.com/office/powerpoint/2010/main" val="2088445652"/>
              </p:ext>
            </p:extLst>
          </p:nvPr>
        </p:nvGraphicFramePr>
        <p:xfrm>
          <a:off x="623392" y="1124744"/>
          <a:ext cx="7847296" cy="1600200"/>
        </p:xfrm>
        <a:graphic>
          <a:graphicData uri="http://schemas.openxmlformats.org/drawingml/2006/table">
            <a:tbl>
              <a:tblPr firstRow="1" bandRow="1">
                <a:tableStyleId>{5C22544A-7EE6-4342-B048-85BDC9FD1C3A}</a:tableStyleId>
              </a:tblPr>
              <a:tblGrid>
                <a:gridCol w="1152128">
                  <a:extLst>
                    <a:ext uri="{9D8B030D-6E8A-4147-A177-3AD203B41FA5}">
                      <a16:colId xmlns="" xmlns:a16="http://schemas.microsoft.com/office/drawing/2014/main" val="4084792377"/>
                    </a:ext>
                  </a:extLst>
                </a:gridCol>
                <a:gridCol w="576064">
                  <a:extLst>
                    <a:ext uri="{9D8B030D-6E8A-4147-A177-3AD203B41FA5}">
                      <a16:colId xmlns="" xmlns:a16="http://schemas.microsoft.com/office/drawing/2014/main" val="1750257400"/>
                    </a:ext>
                  </a:extLst>
                </a:gridCol>
                <a:gridCol w="758080">
                  <a:extLst>
                    <a:ext uri="{9D8B030D-6E8A-4147-A177-3AD203B41FA5}">
                      <a16:colId xmlns="" xmlns:a16="http://schemas.microsoft.com/office/drawing/2014/main" val="1660611347"/>
                    </a:ext>
                  </a:extLst>
                </a:gridCol>
                <a:gridCol w="893504">
                  <a:extLst>
                    <a:ext uri="{9D8B030D-6E8A-4147-A177-3AD203B41FA5}">
                      <a16:colId xmlns="" xmlns:a16="http://schemas.microsoft.com/office/drawing/2014/main" val="377125291"/>
                    </a:ext>
                  </a:extLst>
                </a:gridCol>
                <a:gridCol w="893504">
                  <a:extLst>
                    <a:ext uri="{9D8B030D-6E8A-4147-A177-3AD203B41FA5}">
                      <a16:colId xmlns="" xmlns:a16="http://schemas.microsoft.com/office/drawing/2014/main" val="3707685216"/>
                    </a:ext>
                  </a:extLst>
                </a:gridCol>
                <a:gridCol w="893504">
                  <a:extLst>
                    <a:ext uri="{9D8B030D-6E8A-4147-A177-3AD203B41FA5}">
                      <a16:colId xmlns="" xmlns:a16="http://schemas.microsoft.com/office/drawing/2014/main" val="2598491160"/>
                    </a:ext>
                  </a:extLst>
                </a:gridCol>
                <a:gridCol w="893504">
                  <a:extLst>
                    <a:ext uri="{9D8B030D-6E8A-4147-A177-3AD203B41FA5}">
                      <a16:colId xmlns="" xmlns:a16="http://schemas.microsoft.com/office/drawing/2014/main" val="159467261"/>
                    </a:ext>
                  </a:extLst>
                </a:gridCol>
                <a:gridCol w="893504">
                  <a:extLst>
                    <a:ext uri="{9D8B030D-6E8A-4147-A177-3AD203B41FA5}">
                      <a16:colId xmlns="" xmlns:a16="http://schemas.microsoft.com/office/drawing/2014/main" val="3026044088"/>
                    </a:ext>
                  </a:extLst>
                </a:gridCol>
                <a:gridCol w="893504">
                  <a:extLst>
                    <a:ext uri="{9D8B030D-6E8A-4147-A177-3AD203B41FA5}">
                      <a16:colId xmlns="" xmlns:a16="http://schemas.microsoft.com/office/drawing/2014/main" val="845474960"/>
                    </a:ext>
                  </a:extLst>
                </a:gridCol>
              </a:tblGrid>
              <a:tr h="0">
                <a:tc>
                  <a:txBody>
                    <a:bodyPr/>
                    <a:lstStyle/>
                    <a:p>
                      <a:pPr algn="l"/>
                      <a:r>
                        <a:rPr lang="en-GB" sz="1200" dirty="0">
                          <a:latin typeface="Arial" panose="020B0604020202020204" pitchFamily="34" charset="0"/>
                          <a:cs typeface="Arial" panose="020B0604020202020204" pitchFamily="34" charset="0"/>
                        </a:rPr>
                        <a:t>EFFICACY</a:t>
                      </a:r>
                    </a:p>
                  </a:txBody>
                  <a:tcPr marL="55440" marR="55440"/>
                </a:tc>
                <a:tc>
                  <a:txBody>
                    <a:bodyPr/>
                    <a:lstStyle/>
                    <a:p>
                      <a:pPr algn="ctr"/>
                      <a:r>
                        <a:rPr lang="en-GB" sz="1100" dirty="0">
                          <a:latin typeface="Arial" panose="020B0604020202020204" pitchFamily="34" charset="0"/>
                          <a:cs typeface="Arial" panose="020B0604020202020204" pitchFamily="34" charset="0"/>
                        </a:rPr>
                        <a:t>ORR</a:t>
                      </a:r>
                    </a:p>
                    <a:p>
                      <a:pPr algn="ctr"/>
                      <a:r>
                        <a:rPr lang="en-GB" sz="1100" dirty="0">
                          <a:latin typeface="Arial" panose="020B0604020202020204" pitchFamily="34" charset="0"/>
                          <a:cs typeface="Arial" panose="020B0604020202020204" pitchFamily="34" charset="0"/>
                        </a:rPr>
                        <a:t>N (%)</a:t>
                      </a:r>
                    </a:p>
                  </a:txBody>
                  <a:tcPr marL="55440" marR="55440"/>
                </a:tc>
                <a:tc>
                  <a:txBody>
                    <a:bodyPr/>
                    <a:lstStyle/>
                    <a:p>
                      <a:pPr algn="ctr"/>
                      <a:r>
                        <a:rPr lang="en-GB" sz="1100" dirty="0">
                          <a:latin typeface="Arial" panose="020B0604020202020204" pitchFamily="34" charset="0"/>
                          <a:cs typeface="Arial" panose="020B0604020202020204" pitchFamily="34" charset="0"/>
                        </a:rPr>
                        <a:t>CR</a:t>
                      </a:r>
                    </a:p>
                    <a:p>
                      <a:pPr marL="0" marR="0" lvl="0" indent="0" algn="ctr" defTabSz="457189"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N (%)</a:t>
                      </a:r>
                    </a:p>
                  </a:txBody>
                  <a:tcPr marL="55440" marR="55440"/>
                </a:tc>
                <a:tc>
                  <a:txBody>
                    <a:bodyPr/>
                    <a:lstStyle/>
                    <a:p>
                      <a:pPr algn="ctr"/>
                      <a:r>
                        <a:rPr lang="en-GB" sz="1100" dirty="0">
                          <a:latin typeface="Arial" panose="020B0604020202020204" pitchFamily="34" charset="0"/>
                          <a:cs typeface="Arial" panose="020B0604020202020204" pitchFamily="34" charset="0"/>
                        </a:rPr>
                        <a:t>PR</a:t>
                      </a:r>
                    </a:p>
                    <a:p>
                      <a:pPr marL="0" marR="0" lvl="0" indent="0" algn="ctr" defTabSz="457189"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N (%)</a:t>
                      </a:r>
                    </a:p>
                  </a:txBody>
                  <a:tcPr marL="55440" marR="55440"/>
                </a:tc>
                <a:tc>
                  <a:txBody>
                    <a:bodyPr/>
                    <a:lstStyle/>
                    <a:p>
                      <a:pPr algn="ctr"/>
                      <a:r>
                        <a:rPr lang="en-GB" sz="1100" dirty="0">
                          <a:latin typeface="Arial" panose="020B0604020202020204" pitchFamily="34" charset="0"/>
                          <a:cs typeface="Arial" panose="020B0604020202020204" pitchFamily="34" charset="0"/>
                        </a:rPr>
                        <a:t>SD</a:t>
                      </a:r>
                    </a:p>
                    <a:p>
                      <a:pPr marL="0" marR="0" lvl="0" indent="0" algn="ctr" defTabSz="457189"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N (%)</a:t>
                      </a:r>
                    </a:p>
                  </a:txBody>
                  <a:tcPr marL="55440" marR="55440"/>
                </a:tc>
                <a:tc>
                  <a:txBody>
                    <a:bodyPr/>
                    <a:lstStyle/>
                    <a:p>
                      <a:pPr algn="ctr"/>
                      <a:r>
                        <a:rPr lang="en-GB" sz="1100" dirty="0">
                          <a:latin typeface="Arial" panose="020B0604020202020204" pitchFamily="34" charset="0"/>
                          <a:cs typeface="Arial" panose="020B0604020202020204" pitchFamily="34" charset="0"/>
                        </a:rPr>
                        <a:t>PD</a:t>
                      </a:r>
                    </a:p>
                    <a:p>
                      <a:pPr marL="0" marR="0" lvl="0" indent="0" algn="ctr" defTabSz="457189"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N (%)</a:t>
                      </a:r>
                    </a:p>
                  </a:txBody>
                  <a:tcPr marL="55440" marR="55440"/>
                </a:tc>
                <a:tc>
                  <a:txBody>
                    <a:bodyPr/>
                    <a:lstStyle/>
                    <a:p>
                      <a:pPr algn="ctr"/>
                      <a:r>
                        <a:rPr lang="en-GB" sz="1100" dirty="0">
                          <a:latin typeface="Arial" panose="020B0604020202020204" pitchFamily="34" charset="0"/>
                          <a:cs typeface="Arial" panose="020B0604020202020204" pitchFamily="34" charset="0"/>
                        </a:rPr>
                        <a:t>NE</a:t>
                      </a:r>
                    </a:p>
                    <a:p>
                      <a:pPr marL="0" marR="0" lvl="0" indent="0" algn="ctr" defTabSz="457189"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N (%)</a:t>
                      </a:r>
                    </a:p>
                  </a:txBody>
                  <a:tcPr marL="55440" marR="55440"/>
                </a:tc>
                <a:tc>
                  <a:txBody>
                    <a:bodyPr/>
                    <a:lstStyle/>
                    <a:p>
                      <a:pPr algn="ctr"/>
                      <a:r>
                        <a:rPr lang="en-GB" sz="1100" dirty="0">
                          <a:latin typeface="Arial" panose="020B0604020202020204" pitchFamily="34" charset="0"/>
                          <a:cs typeface="Arial" panose="020B0604020202020204" pitchFamily="34" charset="0"/>
                        </a:rPr>
                        <a:t>Median DOR, (</a:t>
                      </a:r>
                      <a:r>
                        <a:rPr lang="en-GB" sz="1100" dirty="0" err="1">
                          <a:latin typeface="Arial" panose="020B0604020202020204" pitchFamily="34" charset="0"/>
                          <a:cs typeface="Arial" panose="020B0604020202020204" pitchFamily="34" charset="0"/>
                        </a:rPr>
                        <a:t>mos</a:t>
                      </a:r>
                      <a:r>
                        <a:rPr lang="en-GB" sz="1100" dirty="0">
                          <a:latin typeface="Arial" panose="020B0604020202020204" pitchFamily="34" charset="0"/>
                          <a:cs typeface="Arial" panose="020B0604020202020204" pitchFamily="34" charset="0"/>
                        </a:rPr>
                        <a:t>) N=15 </a:t>
                      </a:r>
                      <a:r>
                        <a:rPr lang="en-GB" sz="1100" baseline="30000" dirty="0">
                          <a:latin typeface="Arial" panose="020B0604020202020204" pitchFamily="34" charset="0"/>
                          <a:cs typeface="Arial" panose="020B0604020202020204" pitchFamily="34" charset="0"/>
                        </a:rPr>
                        <a:t>a</a:t>
                      </a:r>
                    </a:p>
                  </a:txBody>
                  <a:tcPr marL="55440" marR="55440"/>
                </a:tc>
                <a:tc>
                  <a:txBody>
                    <a:bodyPr/>
                    <a:lstStyle/>
                    <a:p>
                      <a:pPr algn="ctr"/>
                      <a:r>
                        <a:rPr lang="en-GB" sz="1100" dirty="0">
                          <a:latin typeface="Arial" panose="020B0604020202020204" pitchFamily="34" charset="0"/>
                          <a:cs typeface="Arial" panose="020B0604020202020204" pitchFamily="34" charset="0"/>
                        </a:rPr>
                        <a:t>Median PFS, (</a:t>
                      </a:r>
                      <a:r>
                        <a:rPr lang="en-GB" sz="1100" dirty="0" err="1">
                          <a:latin typeface="Arial" panose="020B0604020202020204" pitchFamily="34" charset="0"/>
                          <a:cs typeface="Arial" panose="020B0604020202020204" pitchFamily="34" charset="0"/>
                        </a:rPr>
                        <a:t>mos</a:t>
                      </a:r>
                      <a:r>
                        <a:rPr lang="en-GB" sz="1100" dirty="0">
                          <a:latin typeface="Arial" panose="020B0604020202020204" pitchFamily="34" charset="0"/>
                          <a:cs typeface="Arial" panose="020B0604020202020204" pitchFamily="34" charset="0"/>
                        </a:rPr>
                        <a:t>)</a:t>
                      </a:r>
                    </a:p>
                    <a:p>
                      <a:pPr algn="ctr"/>
                      <a:r>
                        <a:rPr lang="en-GB" sz="1100" dirty="0">
                          <a:latin typeface="Arial" panose="020B0604020202020204" pitchFamily="34" charset="0"/>
                          <a:cs typeface="Arial" panose="020B0604020202020204" pitchFamily="34" charset="0"/>
                        </a:rPr>
                        <a:t>N=25</a:t>
                      </a:r>
                    </a:p>
                  </a:txBody>
                  <a:tcPr marL="55440" marR="55440"/>
                </a:tc>
                <a:extLst>
                  <a:ext uri="{0D108BD9-81ED-4DB2-BD59-A6C34878D82A}">
                    <a16:rowId xmlns="" xmlns:a16="http://schemas.microsoft.com/office/drawing/2014/main" val="3783712714"/>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b="0" dirty="0" err="1">
                          <a:latin typeface="Arial" panose="020B0604020202020204" pitchFamily="34" charset="0"/>
                          <a:cs typeface="Arial" panose="020B0604020202020204" pitchFamily="34" charset="0"/>
                        </a:rPr>
                        <a:t>mITT</a:t>
                      </a:r>
                      <a:r>
                        <a:rPr lang="en-GB" sz="1050" b="0" dirty="0">
                          <a:latin typeface="Arial" panose="020B0604020202020204" pitchFamily="34" charset="0"/>
                          <a:cs typeface="Arial" panose="020B0604020202020204" pitchFamily="34" charset="0"/>
                        </a:rPr>
                        <a:t> </a:t>
                      </a:r>
                      <a:r>
                        <a:rPr lang="en-GB" sz="1050" b="0" dirty="0" err="1">
                          <a:latin typeface="Arial" panose="020B0604020202020204" pitchFamily="34" charset="0"/>
                          <a:cs typeface="Arial" panose="020B0604020202020204" pitchFamily="34" charset="0"/>
                        </a:rPr>
                        <a:t>pop</a:t>
                      </a:r>
                      <a:r>
                        <a:rPr lang="en-GB" sz="1050" b="0" baseline="30000" dirty="0" err="1">
                          <a:latin typeface="Arial" panose="020B0604020202020204" pitchFamily="34" charset="0"/>
                          <a:cs typeface="Arial" panose="020B0604020202020204" pitchFamily="34" charset="0"/>
                        </a:rPr>
                        <a:t>n</a:t>
                      </a:r>
                      <a:r>
                        <a:rPr lang="en-GB" sz="1050" b="0" baseline="30000" dirty="0">
                          <a:latin typeface="Arial" panose="020B0604020202020204" pitchFamily="34" charset="0"/>
                          <a:cs typeface="Arial" panose="020B0604020202020204" pitchFamily="34" charset="0"/>
                        </a:rPr>
                        <a:t>,</a:t>
                      </a:r>
                      <a:r>
                        <a:rPr lang="en-GB" sz="1050" b="0" baseline="0" dirty="0">
                          <a:latin typeface="Arial" panose="020B0604020202020204" pitchFamily="34" charset="0"/>
                          <a:cs typeface="Arial" panose="020B0604020202020204" pitchFamily="34" charset="0"/>
                        </a:rPr>
                        <a:t> n=22</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15 (68)</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1 (5)</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14 (64)</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6 (27)</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0</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1 (5)</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10.0</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11.3</a:t>
                      </a:r>
                    </a:p>
                  </a:txBody>
                  <a:tcPr marL="55440" marR="55440"/>
                </a:tc>
                <a:extLst>
                  <a:ext uri="{0D108BD9-81ED-4DB2-BD59-A6C34878D82A}">
                    <a16:rowId xmlns="" xmlns:a16="http://schemas.microsoft.com/office/drawing/2014/main" val="2273570569"/>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050" baseline="0" dirty="0">
                          <a:latin typeface="Arial" panose="020B0604020202020204" pitchFamily="34" charset="0"/>
                          <a:cs typeface="Arial" panose="020B0604020202020204" pitchFamily="34" charset="0"/>
                        </a:rPr>
                        <a:t>DKK1 high, n=10</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9 (90)</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0</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9 (90)</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0</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0</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1 (10)</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10.6</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11.3</a:t>
                      </a:r>
                    </a:p>
                  </a:txBody>
                  <a:tcPr marL="55440" marR="55440"/>
                </a:tc>
                <a:extLst>
                  <a:ext uri="{0D108BD9-81ED-4DB2-BD59-A6C34878D82A}">
                    <a16:rowId xmlns="" xmlns:a16="http://schemas.microsoft.com/office/drawing/2014/main" val="809118160"/>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DKK1 low, n=9</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5 (56)</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1 (11)</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4 (44)</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4 (44)</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0</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0</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10.6</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12.0</a:t>
                      </a:r>
                    </a:p>
                  </a:txBody>
                  <a:tcPr marL="55440" marR="55440"/>
                </a:tc>
                <a:extLst>
                  <a:ext uri="{0D108BD9-81ED-4DB2-BD59-A6C34878D82A}">
                    <a16:rowId xmlns="" xmlns:a16="http://schemas.microsoft.com/office/drawing/2014/main" val="1938252212"/>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DKK1 </a:t>
                      </a:r>
                      <a:r>
                        <a:rPr lang="en-GB" sz="1050" kern="1200" baseline="0" dirty="0" err="1">
                          <a:solidFill>
                            <a:schemeClr val="dk1"/>
                          </a:solidFill>
                          <a:latin typeface="Arial" panose="020B0604020202020204" pitchFamily="34" charset="0"/>
                          <a:ea typeface="+mn-ea"/>
                          <a:cs typeface="Arial" panose="020B0604020202020204" pitchFamily="34" charset="0"/>
                        </a:rPr>
                        <a:t>Unk</a:t>
                      </a:r>
                      <a:r>
                        <a:rPr lang="en-GB" sz="1050" kern="1200" baseline="0" dirty="0">
                          <a:solidFill>
                            <a:schemeClr val="dk1"/>
                          </a:solidFill>
                          <a:latin typeface="Arial" panose="020B0604020202020204" pitchFamily="34" charset="0"/>
                          <a:ea typeface="+mn-ea"/>
                          <a:cs typeface="Arial" panose="020B0604020202020204" pitchFamily="34" charset="0"/>
                        </a:rPr>
                        <a:t>, n=3</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1 (33)</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0</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1 (33)</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2 (67)</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0</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0</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7.0</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8.4</a:t>
                      </a:r>
                    </a:p>
                  </a:txBody>
                  <a:tcPr marL="55440" marR="55440"/>
                </a:tc>
                <a:extLst>
                  <a:ext uri="{0D108BD9-81ED-4DB2-BD59-A6C34878D82A}">
                    <a16:rowId xmlns="" xmlns:a16="http://schemas.microsoft.com/office/drawing/2014/main" val="3919280329"/>
                  </a:ext>
                </a:extLst>
              </a:tr>
            </a:tbl>
          </a:graphicData>
        </a:graphic>
      </p:graphicFrame>
      <p:graphicFrame>
        <p:nvGraphicFramePr>
          <p:cNvPr id="8" name="Table 5">
            <a:extLst>
              <a:ext uri="{FF2B5EF4-FFF2-40B4-BE49-F238E27FC236}">
                <a16:creationId xmlns="" xmlns:a16="http://schemas.microsoft.com/office/drawing/2014/main" id="{CF32916E-24BE-2AD5-DE78-41EE5CC03A5A}"/>
              </a:ext>
            </a:extLst>
          </p:cNvPr>
          <p:cNvGraphicFramePr>
            <a:graphicFrameLocks/>
          </p:cNvGraphicFramePr>
          <p:nvPr>
            <p:extLst>
              <p:ext uri="{D42A27DB-BD31-4B8C-83A1-F6EECF244321}">
                <p14:modId xmlns:p14="http://schemas.microsoft.com/office/powerpoint/2010/main" val="133614200"/>
              </p:ext>
            </p:extLst>
          </p:nvPr>
        </p:nvGraphicFramePr>
        <p:xfrm>
          <a:off x="7164737" y="2914529"/>
          <a:ext cx="4440856" cy="2747772"/>
        </p:xfrm>
        <a:graphic>
          <a:graphicData uri="http://schemas.openxmlformats.org/drawingml/2006/table">
            <a:tbl>
              <a:tblPr firstRow="1" bandRow="1">
                <a:tableStyleId>{5C22544A-7EE6-4342-B048-85BDC9FD1C3A}</a:tableStyleId>
              </a:tblPr>
              <a:tblGrid>
                <a:gridCol w="3072704">
                  <a:extLst>
                    <a:ext uri="{9D8B030D-6E8A-4147-A177-3AD203B41FA5}">
                      <a16:colId xmlns="" xmlns:a16="http://schemas.microsoft.com/office/drawing/2014/main" val="4084792377"/>
                    </a:ext>
                  </a:extLst>
                </a:gridCol>
                <a:gridCol w="1368152">
                  <a:extLst>
                    <a:ext uri="{9D8B030D-6E8A-4147-A177-3AD203B41FA5}">
                      <a16:colId xmlns="" xmlns:a16="http://schemas.microsoft.com/office/drawing/2014/main" val="1750257400"/>
                    </a:ext>
                  </a:extLst>
                </a:gridCol>
              </a:tblGrid>
              <a:tr h="313616">
                <a:tc>
                  <a:txBody>
                    <a:bodyPr/>
                    <a:lstStyle/>
                    <a:p>
                      <a:pPr algn="l">
                        <a:lnSpc>
                          <a:spcPct val="90000"/>
                        </a:lnSpc>
                      </a:pPr>
                      <a:r>
                        <a:rPr lang="en-GB" sz="1200" dirty="0">
                          <a:latin typeface="Arial" panose="020B0604020202020204" pitchFamily="34" charset="0"/>
                          <a:cs typeface="Arial" panose="020B0604020202020204" pitchFamily="34" charset="0"/>
                        </a:rPr>
                        <a:t>SAFETY – AE preferred term</a:t>
                      </a:r>
                    </a:p>
                  </a:txBody>
                  <a:tcPr marL="55440" marR="55440"/>
                </a:tc>
                <a:tc>
                  <a:txBody>
                    <a:bodyPr/>
                    <a:lstStyle/>
                    <a:p>
                      <a:pPr algn="ctr">
                        <a:lnSpc>
                          <a:spcPct val="90000"/>
                        </a:lnSpc>
                      </a:pPr>
                      <a:r>
                        <a:rPr lang="en-GB" sz="1100" dirty="0">
                          <a:latin typeface="Arial" panose="020B0604020202020204" pitchFamily="34" charset="0"/>
                          <a:cs typeface="Arial" panose="020B0604020202020204" pitchFamily="34" charset="0"/>
                        </a:rPr>
                        <a:t>Patients</a:t>
                      </a:r>
                    </a:p>
                    <a:p>
                      <a:pPr algn="ctr">
                        <a:lnSpc>
                          <a:spcPct val="90000"/>
                        </a:lnSpc>
                      </a:pPr>
                      <a:r>
                        <a:rPr lang="en-GB" sz="1100" dirty="0">
                          <a:latin typeface="Arial" panose="020B0604020202020204" pitchFamily="34" charset="0"/>
                          <a:cs typeface="Arial" panose="020B0604020202020204" pitchFamily="34" charset="0"/>
                        </a:rPr>
                        <a:t>N=25; N, (%)</a:t>
                      </a:r>
                    </a:p>
                  </a:txBody>
                  <a:tcPr marL="55440" marR="55440"/>
                </a:tc>
                <a:extLst>
                  <a:ext uri="{0D108BD9-81ED-4DB2-BD59-A6C34878D82A}">
                    <a16:rowId xmlns="" xmlns:a16="http://schemas.microsoft.com/office/drawing/2014/main" val="3783712714"/>
                  </a:ext>
                </a:extLst>
              </a:tr>
              <a:tr h="184809">
                <a:tc>
                  <a:txBody>
                    <a:bodyPr/>
                    <a:lstStyle/>
                    <a:p>
                      <a:pPr marL="0" marR="0" lvl="0" indent="0" algn="l" defTabSz="457189" rtl="0" eaLnBrk="1" fontAlgn="auto" latinLnBrk="0" hangingPunct="1">
                        <a:lnSpc>
                          <a:spcPct val="90000"/>
                        </a:lnSpc>
                        <a:spcBef>
                          <a:spcPts val="0"/>
                        </a:spcBef>
                        <a:spcAft>
                          <a:spcPts val="0"/>
                        </a:spcAft>
                        <a:buClrTx/>
                        <a:buSzTx/>
                        <a:buFontTx/>
                        <a:buNone/>
                        <a:tabLst/>
                        <a:defRPr/>
                      </a:pPr>
                      <a:r>
                        <a:rPr lang="en-GB" sz="1050" b="0" dirty="0">
                          <a:latin typeface="Arial" panose="020B0604020202020204" pitchFamily="34" charset="0"/>
                          <a:cs typeface="Arial" panose="020B0604020202020204" pitchFamily="34" charset="0"/>
                        </a:rPr>
                        <a:t>TEAEs leading to </a:t>
                      </a:r>
                      <a:r>
                        <a:rPr lang="en-GB" sz="1050" b="0" dirty="0" err="1">
                          <a:latin typeface="Arial" panose="020B0604020202020204" pitchFamily="34" charset="0"/>
                          <a:cs typeface="Arial" panose="020B0604020202020204" pitchFamily="34" charset="0"/>
                        </a:rPr>
                        <a:t>death</a:t>
                      </a:r>
                      <a:r>
                        <a:rPr lang="en-GB" sz="1050" b="0" baseline="30000" dirty="0" err="1">
                          <a:latin typeface="Arial" panose="020B0604020202020204" pitchFamily="34" charset="0"/>
                          <a:cs typeface="Arial" panose="020B0604020202020204" pitchFamily="34" charset="0"/>
                        </a:rPr>
                        <a:t>a</a:t>
                      </a:r>
                      <a:endParaRPr lang="en-GB" sz="1050" b="0" baseline="30000" dirty="0">
                        <a:latin typeface="Arial" panose="020B0604020202020204" pitchFamily="34" charset="0"/>
                        <a:cs typeface="Arial" panose="020B0604020202020204" pitchFamily="34" charset="0"/>
                      </a:endParaRPr>
                    </a:p>
                  </a:txBody>
                  <a:tcPr marL="55440" marR="55440"/>
                </a:tc>
                <a:tc>
                  <a:txBody>
                    <a:bodyPr/>
                    <a:lstStyle/>
                    <a:p>
                      <a:pPr algn="ctr">
                        <a:lnSpc>
                          <a:spcPct val="90000"/>
                        </a:lnSpc>
                      </a:pPr>
                      <a:r>
                        <a:rPr lang="en-US" sz="1050" baseline="0" dirty="0">
                          <a:latin typeface="Arial" panose="020B0604020202020204" pitchFamily="34" charset="0"/>
                          <a:cs typeface="Arial" panose="020B0604020202020204" pitchFamily="34" charset="0"/>
                        </a:rPr>
                        <a:t>3 (12%)</a:t>
                      </a:r>
                    </a:p>
                  </a:txBody>
                  <a:tcPr marL="55440" marR="55440"/>
                </a:tc>
                <a:extLst>
                  <a:ext uri="{0D108BD9-81ED-4DB2-BD59-A6C34878D82A}">
                    <a16:rowId xmlns="" xmlns:a16="http://schemas.microsoft.com/office/drawing/2014/main" val="2273570569"/>
                  </a:ext>
                </a:extLst>
              </a:tr>
              <a:tr h="184809">
                <a:tc>
                  <a:txBody>
                    <a:bodyPr/>
                    <a:lstStyle/>
                    <a:p>
                      <a:pPr marL="0" marR="0" lvl="0" indent="0" algn="l" defTabSz="457189" rtl="0" eaLnBrk="1" fontAlgn="auto" latinLnBrk="0" hangingPunct="1">
                        <a:lnSpc>
                          <a:spcPct val="90000"/>
                        </a:lnSpc>
                        <a:spcBef>
                          <a:spcPts val="0"/>
                        </a:spcBef>
                        <a:spcAft>
                          <a:spcPts val="0"/>
                        </a:spcAft>
                        <a:buClrTx/>
                        <a:buSzTx/>
                        <a:buFontTx/>
                        <a:buNone/>
                        <a:tabLst/>
                        <a:defRPr/>
                      </a:pPr>
                      <a:r>
                        <a:rPr lang="en-US" sz="1050" b="0" baseline="0" dirty="0">
                          <a:latin typeface="Arial" panose="020B0604020202020204" pitchFamily="34" charset="0"/>
                          <a:cs typeface="Arial" panose="020B0604020202020204" pitchFamily="34" charset="0"/>
                        </a:rPr>
                        <a:t>Any adverse event</a:t>
                      </a:r>
                    </a:p>
                  </a:txBody>
                  <a:tcPr marL="55440" marR="55440"/>
                </a:tc>
                <a:tc>
                  <a:txBody>
                    <a:bodyPr/>
                    <a:lstStyle/>
                    <a:p>
                      <a:pPr algn="ctr">
                        <a:lnSpc>
                          <a:spcPct val="90000"/>
                        </a:lnSpc>
                      </a:pPr>
                      <a:r>
                        <a:rPr lang="en-US" sz="1050" baseline="0" dirty="0">
                          <a:latin typeface="Arial" panose="020B0604020202020204" pitchFamily="34" charset="0"/>
                          <a:cs typeface="Arial" panose="020B0604020202020204" pitchFamily="34" charset="0"/>
                        </a:rPr>
                        <a:t>25 (100%)</a:t>
                      </a:r>
                    </a:p>
                  </a:txBody>
                  <a:tcPr marL="55440" marR="55440"/>
                </a:tc>
                <a:extLst>
                  <a:ext uri="{0D108BD9-81ED-4DB2-BD59-A6C34878D82A}">
                    <a16:rowId xmlns="" xmlns:a16="http://schemas.microsoft.com/office/drawing/2014/main" val="809118160"/>
                  </a:ext>
                </a:extLst>
              </a:tr>
              <a:tr h="184809">
                <a:tc>
                  <a:txBody>
                    <a:bodyPr/>
                    <a:lstStyle/>
                    <a:p>
                      <a:pPr marL="455613" marR="0" lvl="1" indent="-277813" algn="l" defTabSz="457189" rtl="0" eaLnBrk="1" fontAlgn="auto" latinLnBrk="0" hangingPunct="1">
                        <a:lnSpc>
                          <a:spcPct val="9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DKN-01 related</a:t>
                      </a:r>
                    </a:p>
                  </a:txBody>
                  <a:tcPr marL="55440" marR="55440"/>
                </a:tc>
                <a:tc>
                  <a:txBody>
                    <a:bodyPr/>
                    <a:lstStyle/>
                    <a:p>
                      <a:pPr algn="ctr">
                        <a:lnSpc>
                          <a:spcPct val="90000"/>
                        </a:lnSpc>
                      </a:pPr>
                      <a:r>
                        <a:rPr lang="en-US" sz="1050" baseline="0" dirty="0">
                          <a:latin typeface="Arial" panose="020B0604020202020204" pitchFamily="34" charset="0"/>
                          <a:cs typeface="Arial" panose="020B0604020202020204" pitchFamily="34" charset="0"/>
                        </a:rPr>
                        <a:t>14 (56%)</a:t>
                      </a:r>
                    </a:p>
                  </a:txBody>
                  <a:tcPr marL="55440" marR="55440"/>
                </a:tc>
                <a:extLst>
                  <a:ext uri="{0D108BD9-81ED-4DB2-BD59-A6C34878D82A}">
                    <a16:rowId xmlns="" xmlns:a16="http://schemas.microsoft.com/office/drawing/2014/main" val="1938252212"/>
                  </a:ext>
                </a:extLst>
              </a:tr>
              <a:tr h="184809">
                <a:tc>
                  <a:txBody>
                    <a:bodyPr/>
                    <a:lstStyle/>
                    <a:p>
                      <a:pPr marL="455613" marR="0" lvl="1" indent="-277813" algn="l" defTabSz="457189" rtl="0" eaLnBrk="1" fontAlgn="auto" latinLnBrk="0" hangingPunct="1">
                        <a:lnSpc>
                          <a:spcPct val="9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Grade ≥3 events</a:t>
                      </a:r>
                    </a:p>
                  </a:txBody>
                  <a:tcPr marL="55440" marR="55440"/>
                </a:tc>
                <a:tc>
                  <a:txBody>
                    <a:bodyPr/>
                    <a:lstStyle/>
                    <a:p>
                      <a:pPr algn="ctr">
                        <a:lnSpc>
                          <a:spcPct val="90000"/>
                        </a:lnSpc>
                      </a:pPr>
                      <a:r>
                        <a:rPr lang="en-US" sz="1050" baseline="0" dirty="0">
                          <a:latin typeface="Arial" panose="020B0604020202020204" pitchFamily="34" charset="0"/>
                          <a:cs typeface="Arial" panose="020B0604020202020204" pitchFamily="34" charset="0"/>
                        </a:rPr>
                        <a:t>16 (64%)</a:t>
                      </a:r>
                    </a:p>
                  </a:txBody>
                  <a:tcPr marL="55440" marR="55440"/>
                </a:tc>
                <a:extLst>
                  <a:ext uri="{0D108BD9-81ED-4DB2-BD59-A6C34878D82A}">
                    <a16:rowId xmlns="" xmlns:a16="http://schemas.microsoft.com/office/drawing/2014/main" val="2841873366"/>
                  </a:ext>
                </a:extLst>
              </a:tr>
              <a:tr h="184809">
                <a:tc>
                  <a:txBody>
                    <a:bodyPr/>
                    <a:lstStyle/>
                    <a:p>
                      <a:pPr marL="912813" marR="0" lvl="2" indent="-557213" algn="l" defTabSz="457189" rtl="0" eaLnBrk="1" fontAlgn="auto" latinLnBrk="0" hangingPunct="1">
                        <a:lnSpc>
                          <a:spcPct val="9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DKN-01 related</a:t>
                      </a:r>
                    </a:p>
                  </a:txBody>
                  <a:tcPr marL="55440" marR="55440"/>
                </a:tc>
                <a:tc>
                  <a:txBody>
                    <a:bodyPr/>
                    <a:lstStyle/>
                    <a:p>
                      <a:pPr algn="ctr">
                        <a:lnSpc>
                          <a:spcPct val="90000"/>
                        </a:lnSpc>
                      </a:pPr>
                      <a:r>
                        <a:rPr lang="en-US" sz="1050" baseline="0" dirty="0">
                          <a:latin typeface="Arial" panose="020B0604020202020204" pitchFamily="34" charset="0"/>
                          <a:cs typeface="Arial" panose="020B0604020202020204" pitchFamily="34" charset="0"/>
                        </a:rPr>
                        <a:t>5 (20%)</a:t>
                      </a:r>
                    </a:p>
                  </a:txBody>
                  <a:tcPr marL="55440" marR="55440"/>
                </a:tc>
                <a:extLst>
                  <a:ext uri="{0D108BD9-81ED-4DB2-BD59-A6C34878D82A}">
                    <a16:rowId xmlns="" xmlns:a16="http://schemas.microsoft.com/office/drawing/2014/main" val="850440280"/>
                  </a:ext>
                </a:extLst>
              </a:tr>
              <a:tr h="184809">
                <a:tc>
                  <a:txBody>
                    <a:bodyPr/>
                    <a:lstStyle/>
                    <a:p>
                      <a:pPr marL="455613" marR="0" lvl="1" indent="-277813" algn="l" defTabSz="457189" rtl="0" eaLnBrk="1" fontAlgn="auto" latinLnBrk="0" hangingPunct="1">
                        <a:lnSpc>
                          <a:spcPct val="9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Serious adverse events</a:t>
                      </a:r>
                    </a:p>
                  </a:txBody>
                  <a:tcPr marL="55440" marR="55440"/>
                </a:tc>
                <a:tc>
                  <a:txBody>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 (40%)</a:t>
                      </a:r>
                    </a:p>
                  </a:txBody>
                  <a:tcPr marL="55440" marR="55440"/>
                </a:tc>
                <a:extLst>
                  <a:ext uri="{0D108BD9-81ED-4DB2-BD59-A6C34878D82A}">
                    <a16:rowId xmlns="" xmlns:a16="http://schemas.microsoft.com/office/drawing/2014/main" val="1035001653"/>
                  </a:ext>
                </a:extLst>
              </a:tr>
              <a:tr h="184809">
                <a:tc>
                  <a:txBody>
                    <a:bodyPr/>
                    <a:lstStyle/>
                    <a:p>
                      <a:pPr marL="912813" marR="0" lvl="2" indent="-557213" algn="l" defTabSz="457189" rtl="0" eaLnBrk="1" fontAlgn="auto" latinLnBrk="0" hangingPunct="1">
                        <a:lnSpc>
                          <a:spcPct val="9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DKN-01 related</a:t>
                      </a:r>
                    </a:p>
                  </a:txBody>
                  <a:tcPr marL="55440" marR="55440"/>
                </a:tc>
                <a:tc>
                  <a:txBody>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 (8%)</a:t>
                      </a:r>
                    </a:p>
                  </a:txBody>
                  <a:tcPr marL="55440" marR="55440"/>
                </a:tc>
                <a:extLst>
                  <a:ext uri="{0D108BD9-81ED-4DB2-BD59-A6C34878D82A}">
                    <a16:rowId xmlns="" xmlns:a16="http://schemas.microsoft.com/office/drawing/2014/main" val="1740031615"/>
                  </a:ext>
                </a:extLst>
              </a:tr>
              <a:tr h="184809">
                <a:tc>
                  <a:txBody>
                    <a:bodyPr/>
                    <a:lstStyle/>
                    <a:p>
                      <a:pPr marL="455613" marR="0" lvl="1" indent="-277813" algn="l" defTabSz="457189" rtl="0" eaLnBrk="1" fontAlgn="auto" latinLnBrk="0" hangingPunct="1">
                        <a:lnSpc>
                          <a:spcPct val="9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Events leading to DKN-01 discontinuation</a:t>
                      </a:r>
                    </a:p>
                  </a:txBody>
                  <a:tcPr marL="55440" marR="55440"/>
                </a:tc>
                <a:tc>
                  <a:txBody>
                    <a:bodyPr/>
                    <a:lstStyle/>
                    <a:p>
                      <a:pPr algn="ctr">
                        <a:lnSpc>
                          <a:spcPct val="90000"/>
                        </a:lnSpc>
                      </a:pPr>
                      <a:r>
                        <a:rPr lang="en-US" sz="1050" baseline="0" dirty="0">
                          <a:latin typeface="Arial" panose="020B0604020202020204" pitchFamily="34" charset="0"/>
                          <a:cs typeface="Arial" panose="020B0604020202020204" pitchFamily="34" charset="0"/>
                        </a:rPr>
                        <a:t>3 (12%)</a:t>
                      </a:r>
                    </a:p>
                  </a:txBody>
                  <a:tcPr marL="55440" marR="55440"/>
                </a:tc>
                <a:extLst>
                  <a:ext uri="{0D108BD9-81ED-4DB2-BD59-A6C34878D82A}">
                    <a16:rowId xmlns="" xmlns:a16="http://schemas.microsoft.com/office/drawing/2014/main" val="2529867530"/>
                  </a:ext>
                </a:extLst>
              </a:tr>
              <a:tr h="184809">
                <a:tc>
                  <a:txBody>
                    <a:bodyPr/>
                    <a:lstStyle/>
                    <a:p>
                      <a:pPr marL="912813" marR="0" lvl="2" indent="-557213" algn="l" defTabSz="457189" rtl="0" eaLnBrk="1" fontAlgn="auto" latinLnBrk="0" hangingPunct="1">
                        <a:lnSpc>
                          <a:spcPct val="9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DKN-01 related</a:t>
                      </a:r>
                    </a:p>
                  </a:txBody>
                  <a:tcPr marL="55440" marR="55440"/>
                </a:tc>
                <a:tc>
                  <a:txBody>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lang="en-US" sz="1050" baseline="0" dirty="0">
                          <a:latin typeface="Arial" panose="020B0604020202020204" pitchFamily="34" charset="0"/>
                          <a:cs typeface="Arial" panose="020B0604020202020204" pitchFamily="34" charset="0"/>
                        </a:rPr>
                        <a:t>1 (4%)</a:t>
                      </a:r>
                    </a:p>
                  </a:txBody>
                  <a:tcPr marL="55440" marR="55440"/>
                </a:tc>
                <a:extLst>
                  <a:ext uri="{0D108BD9-81ED-4DB2-BD59-A6C34878D82A}">
                    <a16:rowId xmlns="" xmlns:a16="http://schemas.microsoft.com/office/drawing/2014/main" val="759895285"/>
                  </a:ext>
                </a:extLst>
              </a:tr>
              <a:tr h="184809">
                <a:tc>
                  <a:txBody>
                    <a:bodyPr/>
                    <a:lstStyle/>
                    <a:p>
                      <a:pPr marL="455613" marR="0" lvl="1" indent="-277813" algn="l" defTabSz="457189" rtl="0" eaLnBrk="1" fontAlgn="auto" latinLnBrk="0" hangingPunct="1">
                        <a:lnSpc>
                          <a:spcPct val="9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Events leading to DKN-01 dose reduction</a:t>
                      </a:r>
                    </a:p>
                  </a:txBody>
                  <a:tcPr marL="55440" marR="55440"/>
                </a:tc>
                <a:tc>
                  <a:txBody>
                    <a:bodyPr/>
                    <a:lstStyle/>
                    <a:p>
                      <a:pPr marL="0" marR="0" lvl="0" indent="0" algn="ctr" defTabSz="457189" rtl="0" eaLnBrk="1" fontAlgn="auto" latinLnBrk="0" hangingPunct="1">
                        <a:lnSpc>
                          <a:spcPct val="90000"/>
                        </a:lnSpc>
                        <a:spcBef>
                          <a:spcPts val="0"/>
                        </a:spcBef>
                        <a:spcAft>
                          <a:spcPts val="0"/>
                        </a:spcAft>
                        <a:buClrTx/>
                        <a:buSzTx/>
                        <a:buFontTx/>
                        <a:buNone/>
                        <a:tabLst/>
                        <a:defRPr/>
                      </a:pPr>
                      <a:r>
                        <a:rPr lang="en-US" sz="1050" baseline="0" dirty="0">
                          <a:latin typeface="Arial" panose="020B0604020202020204" pitchFamily="34" charset="0"/>
                          <a:cs typeface="Arial" panose="020B0604020202020204" pitchFamily="34" charset="0"/>
                        </a:rPr>
                        <a:t>2 (8%)</a:t>
                      </a:r>
                    </a:p>
                  </a:txBody>
                  <a:tcPr marL="55440" marR="55440"/>
                </a:tc>
                <a:extLst>
                  <a:ext uri="{0D108BD9-81ED-4DB2-BD59-A6C34878D82A}">
                    <a16:rowId xmlns="" xmlns:a16="http://schemas.microsoft.com/office/drawing/2014/main" val="1716899255"/>
                  </a:ext>
                </a:extLst>
              </a:tr>
            </a:tbl>
          </a:graphicData>
        </a:graphic>
      </p:graphicFrame>
      <p:sp>
        <p:nvSpPr>
          <p:cNvPr id="9" name="TextBox 8">
            <a:extLst>
              <a:ext uri="{FF2B5EF4-FFF2-40B4-BE49-F238E27FC236}">
                <a16:creationId xmlns="" xmlns:a16="http://schemas.microsoft.com/office/drawing/2014/main" id="{1EA72618-F6F3-2CF8-B4FE-461626210759}"/>
              </a:ext>
            </a:extLst>
          </p:cNvPr>
          <p:cNvSpPr txBox="1"/>
          <p:nvPr/>
        </p:nvSpPr>
        <p:spPr>
          <a:xfrm>
            <a:off x="7141246" y="5670194"/>
            <a:ext cx="4440856" cy="415498"/>
          </a:xfrm>
          <a:prstGeom prst="rect">
            <a:avLst/>
          </a:prstGeom>
          <a:noFill/>
        </p:spPr>
        <p:txBody>
          <a:bodyPr wrap="square" rtlCol="0">
            <a:spAutoFit/>
          </a:bodyPr>
          <a:lstStyle/>
          <a:p>
            <a:r>
              <a:rPr lang="en-GB" sz="1050" baseline="30000" dirty="0">
                <a:latin typeface="Arial" panose="020B0604020202020204" pitchFamily="34" charset="0"/>
                <a:ea typeface="Aileron" charset="0"/>
                <a:cs typeface="Arial" panose="020B0604020202020204" pitchFamily="34" charset="0"/>
              </a:rPr>
              <a:t>a </a:t>
            </a:r>
            <a:r>
              <a:rPr lang="en-GB" sz="1050" dirty="0">
                <a:latin typeface="Arial" panose="020B0604020202020204" pitchFamily="34" charset="0"/>
                <a:ea typeface="Aileron" charset="0"/>
                <a:cs typeface="Arial" panose="020B0604020202020204" pitchFamily="34" charset="0"/>
              </a:rPr>
              <a:t>within 30 days of last dose – pulmonary embolism, aspiration</a:t>
            </a:r>
            <a:br>
              <a:rPr lang="en-GB" sz="1050" dirty="0">
                <a:latin typeface="Arial" panose="020B0604020202020204" pitchFamily="34" charset="0"/>
                <a:ea typeface="Aileron" charset="0"/>
                <a:cs typeface="Arial" panose="020B0604020202020204" pitchFamily="34" charset="0"/>
              </a:rPr>
            </a:br>
            <a:r>
              <a:rPr lang="en-GB" sz="1050" dirty="0">
                <a:latin typeface="Arial" panose="020B0604020202020204" pitchFamily="34" charset="0"/>
                <a:ea typeface="Aileron" charset="0"/>
                <a:cs typeface="Arial" panose="020B0604020202020204" pitchFamily="34" charset="0"/>
              </a:rPr>
              <a:t>pneumonia and hepatic failure</a:t>
            </a:r>
          </a:p>
        </p:txBody>
      </p:sp>
      <p:sp>
        <p:nvSpPr>
          <p:cNvPr id="10" name="TextBox 9">
            <a:extLst>
              <a:ext uri="{FF2B5EF4-FFF2-40B4-BE49-F238E27FC236}">
                <a16:creationId xmlns="" xmlns:a16="http://schemas.microsoft.com/office/drawing/2014/main" id="{3220164E-F454-3017-AD92-15A4E1469CB4}"/>
              </a:ext>
            </a:extLst>
          </p:cNvPr>
          <p:cNvSpPr txBox="1"/>
          <p:nvPr/>
        </p:nvSpPr>
        <p:spPr>
          <a:xfrm>
            <a:off x="619200" y="3052119"/>
            <a:ext cx="5846735" cy="2800767"/>
          </a:xfrm>
          <a:prstGeom prst="rect">
            <a:avLst/>
          </a:prstGeom>
          <a:noFill/>
        </p:spPr>
        <p:txBody>
          <a:bodyPr wrap="square" lIns="0">
            <a:spAutoFit/>
          </a:bodyPr>
          <a:lstStyle/>
          <a:p>
            <a:pPr>
              <a:buClr>
                <a:schemeClr val="accent1"/>
              </a:buClr>
            </a:pPr>
            <a:r>
              <a:rPr lang="en-GB" sz="1600" b="1" dirty="0">
                <a:solidFill>
                  <a:schemeClr val="accent1"/>
                </a:solidFill>
                <a:latin typeface="Arial" panose="020B0604020202020204" pitchFamily="34" charset="0"/>
                <a:cs typeface="Arial" panose="020B0604020202020204" pitchFamily="34" charset="0"/>
              </a:rPr>
              <a:t>EFFICACY</a:t>
            </a:r>
          </a:p>
          <a:p>
            <a:pPr marL="285750" indent="-285750">
              <a:buClr>
                <a:schemeClr val="accent1"/>
              </a:buClr>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Median duration of treatment 11.3 </a:t>
            </a:r>
            <a:r>
              <a:rPr lang="en-GB" sz="1600" dirty="0" err="1">
                <a:solidFill>
                  <a:schemeClr val="tx2"/>
                </a:solidFill>
                <a:latin typeface="Arial" panose="020B0604020202020204" pitchFamily="34" charset="0"/>
                <a:cs typeface="Arial" panose="020B0604020202020204" pitchFamily="34" charset="0"/>
              </a:rPr>
              <a:t>mos</a:t>
            </a:r>
            <a:r>
              <a:rPr lang="en-GB" sz="1600" dirty="0">
                <a:solidFill>
                  <a:schemeClr val="tx2"/>
                </a:solidFill>
                <a:latin typeface="Arial" panose="020B0604020202020204" pitchFamily="34" charset="0"/>
                <a:cs typeface="Arial" panose="020B0604020202020204" pitchFamily="34" charset="0"/>
              </a:rPr>
              <a:t> </a:t>
            </a:r>
          </a:p>
          <a:p>
            <a:pPr marL="285750" indent="-285750">
              <a:buClr>
                <a:schemeClr val="accent1"/>
              </a:buClr>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Median OS not mature with 14/25 pts (56%) still alive at </a:t>
            </a:r>
            <a:br>
              <a:rPr lang="en-GB" sz="1600" dirty="0">
                <a:solidFill>
                  <a:schemeClr val="tx2"/>
                </a:solidFill>
                <a:latin typeface="Arial" panose="020B0604020202020204" pitchFamily="34" charset="0"/>
                <a:cs typeface="Arial" panose="020B0604020202020204" pitchFamily="34" charset="0"/>
              </a:rPr>
            </a:br>
            <a:r>
              <a:rPr lang="en-GB" sz="1600" dirty="0">
                <a:solidFill>
                  <a:schemeClr val="tx2"/>
                </a:solidFill>
                <a:latin typeface="Arial" panose="020B0604020202020204" pitchFamily="34" charset="0"/>
                <a:cs typeface="Arial" panose="020B0604020202020204" pitchFamily="34" charset="0"/>
              </a:rPr>
              <a:t>data cut</a:t>
            </a:r>
          </a:p>
          <a:p>
            <a:pPr>
              <a:buClr>
                <a:schemeClr val="accent1"/>
              </a:buClr>
            </a:pPr>
            <a:endParaRPr lang="en-GB" sz="1600" dirty="0">
              <a:solidFill>
                <a:schemeClr val="tx2"/>
              </a:solidFill>
              <a:latin typeface="Arial" panose="020B0604020202020204" pitchFamily="34" charset="0"/>
              <a:cs typeface="Arial" panose="020B0604020202020204" pitchFamily="34" charset="0"/>
            </a:endParaRPr>
          </a:p>
          <a:p>
            <a:pPr>
              <a:buClr>
                <a:schemeClr val="accent1"/>
              </a:buClr>
            </a:pPr>
            <a:r>
              <a:rPr lang="en-GB" sz="1600" b="1" dirty="0">
                <a:solidFill>
                  <a:schemeClr val="accent1"/>
                </a:solidFill>
                <a:latin typeface="Arial" panose="020B0604020202020204" pitchFamily="34" charset="0"/>
                <a:cs typeface="Arial" panose="020B0604020202020204" pitchFamily="34" charset="0"/>
              </a:rPr>
              <a:t>SAFETY</a:t>
            </a:r>
          </a:p>
          <a:p>
            <a:pPr marL="285750" indent="-285750">
              <a:buClr>
                <a:schemeClr val="accent1"/>
              </a:buClr>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Combination of DKN-01 + tislelizumab + CAPOX was well tolerated with manageable toxicity</a:t>
            </a:r>
          </a:p>
          <a:p>
            <a:pPr marL="285750" indent="-285750">
              <a:buClr>
                <a:schemeClr val="accent1"/>
              </a:buClr>
              <a:buFont typeface="Arial" panose="020B0604020202020204" pitchFamily="34" charset="0"/>
              <a:buChar char="•"/>
            </a:pPr>
            <a:r>
              <a:rPr lang="en-GB" sz="1600" dirty="0">
                <a:solidFill>
                  <a:schemeClr val="tx2"/>
                </a:solidFill>
                <a:latin typeface="Arial" panose="020B0604020202020204" pitchFamily="34" charset="0"/>
                <a:cs typeface="Arial" panose="020B0604020202020204" pitchFamily="34" charset="0"/>
              </a:rPr>
              <a:t>Most common DKN-01 AEs were G1 or 2: fatigue, nausea, diarrhoea, decreased neutrophil count or platelet count, decreased appetite, headache</a:t>
            </a:r>
          </a:p>
        </p:txBody>
      </p:sp>
      <p:sp>
        <p:nvSpPr>
          <p:cNvPr id="2" name="TextBox 1">
            <a:extLst>
              <a:ext uri="{FF2B5EF4-FFF2-40B4-BE49-F238E27FC236}">
                <a16:creationId xmlns="" xmlns:a16="http://schemas.microsoft.com/office/drawing/2014/main" id="{AD34597F-8D25-0321-E2B7-43FB1FAE243B}"/>
              </a:ext>
            </a:extLst>
          </p:cNvPr>
          <p:cNvSpPr txBox="1"/>
          <p:nvPr/>
        </p:nvSpPr>
        <p:spPr>
          <a:xfrm>
            <a:off x="590057" y="2685359"/>
            <a:ext cx="2452916" cy="253916"/>
          </a:xfrm>
          <a:prstGeom prst="rect">
            <a:avLst/>
          </a:prstGeom>
          <a:noFill/>
        </p:spPr>
        <p:txBody>
          <a:bodyPr wrap="none" rtlCol="0">
            <a:spAutoFit/>
          </a:bodyPr>
          <a:lstStyle/>
          <a:p>
            <a:r>
              <a:rPr lang="en-US" sz="1050" baseline="30000" dirty="0">
                <a:solidFill>
                  <a:schemeClr val="dk1"/>
                </a:solidFill>
                <a:latin typeface="Arial" panose="020B0604020202020204" pitchFamily="34" charset="0"/>
                <a:cs typeface="Arial" panose="020B0604020202020204" pitchFamily="34" charset="0"/>
              </a:rPr>
              <a:t>a</a:t>
            </a:r>
            <a:r>
              <a:rPr lang="en-US" sz="1050" dirty="0">
                <a:solidFill>
                  <a:schemeClr val="dk1"/>
                </a:solidFill>
                <a:latin typeface="Arial" panose="020B0604020202020204" pitchFamily="34" charset="0"/>
                <a:cs typeface="Arial" panose="020B0604020202020204" pitchFamily="34" charset="0"/>
              </a:rPr>
              <a:t>4 responders ongoing (2 low, 2 high)</a:t>
            </a:r>
            <a:endParaRPr lang="en-GB" sz="1050"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801891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F5E70A3-3AB6-5E34-05A9-11E22E1C6F38}"/>
              </a:ext>
            </a:extLst>
          </p:cNvPr>
          <p:cNvSpPr>
            <a:spLocks noGrp="1"/>
          </p:cNvSpPr>
          <p:nvPr>
            <p:ph sz="quarter" idx="12"/>
          </p:nvPr>
        </p:nvSpPr>
        <p:spPr/>
        <p:txBody>
          <a:bodyPr/>
          <a:lstStyle/>
          <a:p>
            <a:r>
              <a:rPr lang="en-US" sz="2000">
                <a:solidFill>
                  <a:schemeClr val="tx2"/>
                </a:solidFill>
                <a:latin typeface="Arial" panose="020B0604020202020204" pitchFamily="34" charset="0"/>
                <a:cs typeface="Arial" panose="020B0604020202020204" pitchFamily="34" charset="0"/>
              </a:rPr>
              <a:t>DKN-01 plus tislelizumab and CAPOX </a:t>
            </a:r>
            <a:r>
              <a:rPr lang="en-US"/>
              <a:t>was well-tolerated and an active 1L combination, including in DKK1-high and CPS low patients, aggressive subpopulations of GEA </a:t>
            </a:r>
          </a:p>
          <a:p>
            <a:r>
              <a:rPr lang="en-US"/>
              <a:t>With only 44% of pts deceased as of the data cut, OS is not mature </a:t>
            </a:r>
          </a:p>
          <a:p>
            <a:r>
              <a:rPr lang="en-US"/>
              <a:t>Further study with DKN-01 plus standard of care therapy in IL GEA is warranted </a:t>
            </a:r>
            <a:endParaRPr lang="en-GB" dirty="0"/>
          </a:p>
        </p:txBody>
      </p:sp>
      <p:sp>
        <p:nvSpPr>
          <p:cNvPr id="3" name="Title 2">
            <a:extLst>
              <a:ext uri="{FF2B5EF4-FFF2-40B4-BE49-F238E27FC236}">
                <a16:creationId xmlns="" xmlns:a16="http://schemas.microsoft.com/office/drawing/2014/main" id="{70D88D3D-5C39-2993-3CDD-CAC0968B1788}"/>
              </a:ext>
            </a:extLst>
          </p:cNvPr>
          <p:cNvSpPr>
            <a:spLocks noGrp="1"/>
          </p:cNvSpPr>
          <p:nvPr>
            <p:ph type="title"/>
          </p:nvPr>
        </p:nvSpPr>
        <p:spPr/>
        <p:txBody>
          <a:bodyPr/>
          <a:lstStyle/>
          <a:p>
            <a:r>
              <a:rPr lang="en-GB" b="1" i="0">
                <a:effectLst/>
              </a:rPr>
              <a:t>D</a:t>
            </a:r>
            <a:r>
              <a:rPr lang="en-GB" b="1" i="0" cap="none">
                <a:effectLst/>
              </a:rPr>
              <a:t>is</a:t>
            </a:r>
            <a:r>
              <a:rPr lang="en-GB" b="1" i="0">
                <a:effectLst/>
              </a:rPr>
              <a:t>T</a:t>
            </a:r>
            <a:r>
              <a:rPr lang="en-GB" b="1" i="0" cap="none">
                <a:effectLst/>
              </a:rPr>
              <a:t>in</a:t>
            </a:r>
            <a:r>
              <a:rPr lang="en-GB" b="1" i="0">
                <a:effectLst/>
              </a:rPr>
              <a:t>G</a:t>
            </a:r>
            <a:r>
              <a:rPr lang="en-GB" b="1" i="0" cap="none">
                <a:effectLst/>
              </a:rPr>
              <a:t>uish</a:t>
            </a:r>
            <a:r>
              <a:rPr lang="en-GB" b="1" i="0">
                <a:effectLst/>
              </a:rPr>
              <a:t> trial: summary</a:t>
            </a:r>
            <a:endParaRPr lang="en-GB" dirty="0"/>
          </a:p>
        </p:txBody>
      </p:sp>
      <p:sp>
        <p:nvSpPr>
          <p:cNvPr id="4" name="Slide Number Placeholder 3">
            <a:extLst>
              <a:ext uri="{FF2B5EF4-FFF2-40B4-BE49-F238E27FC236}">
                <a16:creationId xmlns="" xmlns:a16="http://schemas.microsoft.com/office/drawing/2014/main" id="{E6CD2BB7-2513-754C-9309-D3CEBCE1E0D2}"/>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5" name="Content Placeholder 4">
            <a:extLst>
              <a:ext uri="{FF2B5EF4-FFF2-40B4-BE49-F238E27FC236}">
                <a16:creationId xmlns="" xmlns:a16="http://schemas.microsoft.com/office/drawing/2014/main" id="{171CD5A3-29B0-2123-EF8E-189B4DC36C92}"/>
              </a:ext>
            </a:extLst>
          </p:cNvPr>
          <p:cNvSpPr>
            <a:spLocks noGrp="1"/>
          </p:cNvSpPr>
          <p:nvPr>
            <p:ph sz="quarter" idx="15"/>
          </p:nvPr>
        </p:nvSpPr>
        <p:spPr>
          <a:xfrm>
            <a:off x="609599" y="6356351"/>
            <a:ext cx="10180339" cy="365125"/>
          </a:xfrm>
        </p:spPr>
        <p:txBody>
          <a:bodyPr/>
          <a:lstStyle/>
          <a:p>
            <a:r>
              <a:rPr lang="en-GB" sz="1200" dirty="0">
                <a:solidFill>
                  <a:schemeClr val="tx2"/>
                </a:solidFill>
                <a:effectLst/>
                <a:ea typeface="Calibri" panose="020F0502020204030204" pitchFamily="34" charset="0"/>
              </a:rPr>
              <a:t>1L, first line; </a:t>
            </a:r>
            <a:r>
              <a:rPr lang="en-GB" sz="1200" dirty="0">
                <a:solidFill>
                  <a:schemeClr val="tx2"/>
                </a:solidFill>
              </a:rPr>
              <a:t>CAPOX, capecitabine and oxaliplatin; </a:t>
            </a:r>
            <a:r>
              <a:rPr lang="en-GB" sz="1200" dirty="0">
                <a:solidFill>
                  <a:schemeClr val="tx2"/>
                </a:solidFill>
                <a:effectLst/>
                <a:ea typeface="Calibri" panose="020F0502020204030204" pitchFamily="34" charset="0"/>
              </a:rPr>
              <a:t>CPS, combined positive score; GEA, </a:t>
            </a:r>
            <a:r>
              <a:rPr lang="en-GB" sz="1200" dirty="0">
                <a:solidFill>
                  <a:schemeClr val="tx2"/>
                </a:solidFill>
                <a:latin typeface="Arial" panose="020B0604020202020204" pitchFamily="34" charset="0"/>
                <a:ea typeface="Aileron" charset="0"/>
                <a:cs typeface="Arial" panose="020B0604020202020204" pitchFamily="34" charset="0"/>
              </a:rPr>
              <a:t>gastro-oesophageal adenocarcinoma; OS, overall survival; </a:t>
            </a:r>
            <a:r>
              <a:rPr lang="en-GB" sz="1200" dirty="0" err="1">
                <a:solidFill>
                  <a:schemeClr val="tx2"/>
                </a:solidFill>
                <a:latin typeface="Arial" panose="020B0604020202020204" pitchFamily="34" charset="0"/>
                <a:ea typeface="Aileron" charset="0"/>
                <a:cs typeface="Arial" panose="020B0604020202020204" pitchFamily="34" charset="0"/>
              </a:rPr>
              <a:t>pt</a:t>
            </a:r>
            <a:r>
              <a:rPr lang="en-GB" sz="1200" dirty="0">
                <a:solidFill>
                  <a:schemeClr val="tx2"/>
                </a:solidFill>
                <a:latin typeface="Arial" panose="020B0604020202020204" pitchFamily="34" charset="0"/>
                <a:ea typeface="Aileron" charset="0"/>
                <a:cs typeface="Arial" panose="020B0604020202020204" pitchFamily="34" charset="0"/>
              </a:rPr>
              <a:t>, patient</a:t>
            </a:r>
            <a:endParaRPr lang="en-GB" sz="1200" dirty="0">
              <a:solidFill>
                <a:schemeClr val="tx2"/>
              </a:solidFill>
              <a:effectLst/>
              <a:ea typeface="Calibri" panose="020F0502020204030204" pitchFamily="34" charset="0"/>
            </a:endParaRPr>
          </a:p>
          <a:p>
            <a:pPr>
              <a:lnSpc>
                <a:spcPct val="90000"/>
              </a:lnSpc>
            </a:pPr>
            <a:r>
              <a:rPr lang="en-GB" sz="1200" dirty="0" err="1">
                <a:solidFill>
                  <a:schemeClr val="tx2"/>
                </a:solidFill>
              </a:rPr>
              <a:t>Klempner</a:t>
            </a:r>
            <a:r>
              <a:rPr lang="en-GB" sz="1200" dirty="0">
                <a:solidFill>
                  <a:schemeClr val="tx2"/>
                </a:solidFill>
              </a:rPr>
              <a:t> S, et al. Ann of Oncol. 2022;33 (suppl_7): S555-S580 (ESMO 2022, poster presentation)</a:t>
            </a:r>
          </a:p>
        </p:txBody>
      </p:sp>
      <p:sp>
        <p:nvSpPr>
          <p:cNvPr id="6" name="TextBox 5">
            <a:extLst>
              <a:ext uri="{FF2B5EF4-FFF2-40B4-BE49-F238E27FC236}">
                <a16:creationId xmlns="" xmlns:a16="http://schemas.microsoft.com/office/drawing/2014/main" id="{B9EAC9A5-0AEB-FC94-7B5C-6BD34601BF65}"/>
              </a:ext>
            </a:extLst>
          </p:cNvPr>
          <p:cNvSpPr txBox="1"/>
          <p:nvPr/>
        </p:nvSpPr>
        <p:spPr>
          <a:xfrm>
            <a:off x="1415480" y="3789040"/>
            <a:ext cx="9409046" cy="1827853"/>
          </a:xfrm>
          <a:prstGeom prst="rect">
            <a:avLst/>
          </a:prstGeom>
          <a:solidFill>
            <a:schemeClr val="bg1"/>
          </a:solidFill>
          <a:ln w="28575">
            <a:solidFill>
              <a:schemeClr val="accent1"/>
            </a:solidFill>
          </a:ln>
        </p:spPr>
        <p:txBody>
          <a:bodyPr wrap="square" lIns="288000" tIns="108000" rIns="288000" bIns="108000" rtlCol="0" anchor="ctr" anchorCtr="0">
            <a:no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Initial results demonstrated encouraging clinical activity with the first line combination of DKN-01 plus tislelizumab and CAPOX in patients with advanced GEA</a:t>
            </a:r>
            <a:endParaRPr lang="en-GB" sz="20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492674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E1C903-EB03-4C5A-984B-750C2EB65CA1}"/>
              </a:ext>
            </a:extLst>
          </p:cNvPr>
          <p:cNvSpPr>
            <a:spLocks noGrp="1"/>
          </p:cNvSpPr>
          <p:nvPr>
            <p:ph type="title"/>
          </p:nvPr>
        </p:nvSpPr>
        <p:spPr/>
        <p:txBody>
          <a:bodyPr>
            <a:noAutofit/>
          </a:bodyPr>
          <a:lstStyle/>
          <a:p>
            <a:pPr>
              <a:spcAft>
                <a:spcPts val="750"/>
              </a:spcAft>
            </a:pPr>
            <a:r>
              <a:rPr lang="en-GB" sz="3600" dirty="0"/>
              <a:t>FOLFOX plus </a:t>
            </a:r>
            <a:r>
              <a:rPr lang="en-GB" sz="3600" dirty="0" err="1"/>
              <a:t>nivo</a:t>
            </a:r>
            <a:r>
              <a:rPr lang="en-GB" sz="3600" dirty="0"/>
              <a:t> and </a:t>
            </a:r>
            <a:r>
              <a:rPr lang="en-GB" sz="3600" dirty="0" err="1"/>
              <a:t>ipi</a:t>
            </a:r>
            <a:r>
              <a:rPr lang="en-GB" sz="3600" dirty="0"/>
              <a:t> versus FOLFOX induction followed by </a:t>
            </a:r>
            <a:r>
              <a:rPr lang="en-GB" sz="3600" dirty="0" err="1"/>
              <a:t>nivo</a:t>
            </a:r>
            <a:r>
              <a:rPr lang="en-GB" sz="3600" dirty="0"/>
              <a:t> and </a:t>
            </a:r>
            <a:r>
              <a:rPr lang="en-GB" sz="3600" dirty="0" err="1"/>
              <a:t>ipi</a:t>
            </a:r>
            <a:r>
              <a:rPr lang="en-GB" sz="3600" dirty="0"/>
              <a:t> in pts with previously untreated advanced or metastatic adenocarcinoma of the stomach or GEJ: Results from the randomised phase 2 Moonlight trial of the AIO</a:t>
            </a:r>
          </a:p>
        </p:txBody>
      </p:sp>
      <p:sp>
        <p:nvSpPr>
          <p:cNvPr id="3" name="Subtitle 2">
            <a:extLst>
              <a:ext uri="{FF2B5EF4-FFF2-40B4-BE49-F238E27FC236}">
                <a16:creationId xmlns="" xmlns:a16="http://schemas.microsoft.com/office/drawing/2014/main" id="{E08ACCF1-33A6-41A4-915C-64F86C0DDB3C}"/>
              </a:ext>
            </a:extLst>
          </p:cNvPr>
          <p:cNvSpPr>
            <a:spLocks noGrp="1"/>
          </p:cNvSpPr>
          <p:nvPr>
            <p:ph type="subTitle" idx="1"/>
          </p:nvPr>
        </p:nvSpPr>
        <p:spPr>
          <a:xfrm>
            <a:off x="609600" y="5301208"/>
            <a:ext cx="10972800" cy="875001"/>
          </a:xfrm>
        </p:spPr>
        <p:txBody>
          <a:bodyPr>
            <a:normAutofit/>
          </a:bodyPr>
          <a:lstStyle/>
          <a:p>
            <a:pPr marL="342900" lvl="0" indent="-342900">
              <a:buSzPts val="1000"/>
              <a:buFont typeface="Symbol" panose="05050102010706020507" pitchFamily="18" charset="2"/>
              <a:buChar char=""/>
              <a:tabLst>
                <a:tab pos="457200" algn="l"/>
              </a:tabLst>
            </a:pPr>
            <a:r>
              <a:rPr lang="en-GB" sz="2400" b="1" dirty="0">
                <a:effectLst/>
                <a:ea typeface="Calibri" panose="020F0502020204030204" pitchFamily="34" charset="0"/>
              </a:rPr>
              <a:t>Lorenzen S, et al. ESMO 2022. Abstract #1203O</a:t>
            </a:r>
          </a:p>
        </p:txBody>
      </p:sp>
      <p:sp>
        <p:nvSpPr>
          <p:cNvPr id="4" name="Slide Number Placeholder 3"/>
          <p:cNvSpPr>
            <a:spLocks noGrp="1"/>
          </p:cNvSpPr>
          <p:nvPr>
            <p:ph type="sldNum" sz="quarter" idx="4"/>
          </p:nvPr>
        </p:nvSpPr>
        <p:spPr/>
        <p:txBody>
          <a:bodyPr/>
          <a:lstStyle/>
          <a:p>
            <a:fld id="{FCE43C0F-8A7B-3A4B-9DB5-B3472E36E833}" type="slidenum">
              <a:rPr lang="en-GB" smtClean="0"/>
              <a:pPr/>
              <a:t>18</a:t>
            </a:fld>
            <a:endParaRPr lang="en-GB" dirty="0"/>
          </a:p>
        </p:txBody>
      </p:sp>
      <p:sp>
        <p:nvSpPr>
          <p:cNvPr id="6" name="TextBox 5">
            <a:extLst>
              <a:ext uri="{FF2B5EF4-FFF2-40B4-BE49-F238E27FC236}">
                <a16:creationId xmlns="" xmlns:a16="http://schemas.microsoft.com/office/drawing/2014/main" id="{43EA3206-72D7-11A9-A57E-2376E49923A1}"/>
              </a:ext>
            </a:extLst>
          </p:cNvPr>
          <p:cNvSpPr txBox="1"/>
          <p:nvPr/>
        </p:nvSpPr>
        <p:spPr>
          <a:xfrm>
            <a:off x="609600" y="6309320"/>
            <a:ext cx="9374831" cy="461665"/>
          </a:xfrm>
          <a:prstGeom prst="rect">
            <a:avLst/>
          </a:prstGeom>
          <a:noFill/>
        </p:spPr>
        <p:txBody>
          <a:bodyPr wrap="square" rtlCol="0">
            <a:spAutoFit/>
          </a:bodyPr>
          <a:lstStyle/>
          <a:p>
            <a:r>
              <a:rPr lang="en-GB" sz="1200" dirty="0">
                <a:solidFill>
                  <a:schemeClr val="bg1"/>
                </a:solidFill>
                <a:latin typeface="Arial" panose="020B0604020202020204" pitchFamily="34" charset="0"/>
                <a:ea typeface="Aileron" charset="0"/>
                <a:cs typeface="Arial" panose="020B0604020202020204" pitchFamily="34" charset="0"/>
              </a:rPr>
              <a:t>AIO, </a:t>
            </a:r>
            <a:r>
              <a:rPr lang="en-GB" sz="1200" dirty="0" err="1">
                <a:solidFill>
                  <a:schemeClr val="bg1"/>
                </a:solidFill>
                <a:latin typeface="Arial" panose="020B0604020202020204" pitchFamily="34" charset="0"/>
                <a:ea typeface="Aileron" charset="0"/>
                <a:cs typeface="Arial" panose="020B0604020202020204" pitchFamily="34" charset="0"/>
              </a:rPr>
              <a:t>Arbeitsgemeinschaft</a:t>
            </a:r>
            <a:r>
              <a:rPr lang="en-GB" sz="1200" dirty="0">
                <a:solidFill>
                  <a:schemeClr val="bg1"/>
                </a:solidFill>
                <a:latin typeface="Arial" panose="020B0604020202020204" pitchFamily="34" charset="0"/>
                <a:ea typeface="Aileron" charset="0"/>
                <a:cs typeface="Arial" panose="020B0604020202020204" pitchFamily="34" charset="0"/>
              </a:rPr>
              <a:t> </a:t>
            </a:r>
            <a:r>
              <a:rPr lang="en-GB" sz="1200" dirty="0" err="1">
                <a:solidFill>
                  <a:schemeClr val="bg1"/>
                </a:solidFill>
                <a:latin typeface="Arial" panose="020B0604020202020204" pitchFamily="34" charset="0"/>
                <a:ea typeface="Aileron" charset="0"/>
                <a:cs typeface="Arial" panose="020B0604020202020204" pitchFamily="34" charset="0"/>
              </a:rPr>
              <a:t>Internistische</a:t>
            </a:r>
            <a:r>
              <a:rPr lang="en-GB" sz="1200" dirty="0">
                <a:solidFill>
                  <a:schemeClr val="bg1"/>
                </a:solidFill>
                <a:latin typeface="Arial" panose="020B0604020202020204" pitchFamily="34" charset="0"/>
                <a:ea typeface="Aileron" charset="0"/>
                <a:cs typeface="Arial" panose="020B0604020202020204" pitchFamily="34" charset="0"/>
              </a:rPr>
              <a:t> </a:t>
            </a:r>
            <a:r>
              <a:rPr lang="en-GB" sz="1200" dirty="0" err="1">
                <a:solidFill>
                  <a:schemeClr val="bg1"/>
                </a:solidFill>
                <a:latin typeface="Arial" panose="020B0604020202020204" pitchFamily="34" charset="0"/>
                <a:ea typeface="Aileron" charset="0"/>
                <a:cs typeface="Arial" panose="020B0604020202020204" pitchFamily="34" charset="0"/>
              </a:rPr>
              <a:t>Onkologie</a:t>
            </a:r>
            <a:r>
              <a:rPr lang="en-GB" sz="1200" dirty="0">
                <a:solidFill>
                  <a:schemeClr val="bg1"/>
                </a:solidFill>
                <a:latin typeface="Arial" panose="020B0604020202020204" pitchFamily="34" charset="0"/>
                <a:ea typeface="Aileron" charset="0"/>
                <a:cs typeface="Arial" panose="020B0604020202020204" pitchFamily="34" charset="0"/>
              </a:rPr>
              <a:t> (Working Group for Internal Oncology); FOLFOX, </a:t>
            </a:r>
            <a:r>
              <a:rPr lang="en-GB" sz="1200" dirty="0" err="1">
                <a:solidFill>
                  <a:schemeClr val="bg1"/>
                </a:solidFill>
                <a:latin typeface="Arial" panose="020B0604020202020204" pitchFamily="34" charset="0"/>
                <a:ea typeface="Aileron" charset="0"/>
                <a:cs typeface="Arial" panose="020B0604020202020204" pitchFamily="34" charset="0"/>
              </a:rPr>
              <a:t>folinic</a:t>
            </a:r>
            <a:r>
              <a:rPr lang="en-GB" sz="1200" dirty="0">
                <a:solidFill>
                  <a:schemeClr val="bg1"/>
                </a:solidFill>
                <a:latin typeface="Arial" panose="020B0604020202020204" pitchFamily="34" charset="0"/>
                <a:ea typeface="Aileron" charset="0"/>
                <a:cs typeface="Arial" panose="020B0604020202020204" pitchFamily="34" charset="0"/>
              </a:rPr>
              <a:t> acid/fluorouracil/oxaliplatin; GEJ, gastroesophageal junction; IPI, ipilimumab; NIVO, nivolumab; PTS, patients </a:t>
            </a:r>
          </a:p>
        </p:txBody>
      </p:sp>
    </p:spTree>
    <p:extLst>
      <p:ext uri="{BB962C8B-B14F-4D97-AF65-F5344CB8AC3E}">
        <p14:creationId xmlns:p14="http://schemas.microsoft.com/office/powerpoint/2010/main" val="45167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09C7235-1601-4110-B808-BD18FA347F55}"/>
              </a:ext>
            </a:extLst>
          </p:cNvPr>
          <p:cNvSpPr>
            <a:spLocks noGrp="1"/>
          </p:cNvSpPr>
          <p:nvPr>
            <p:ph sz="quarter" idx="12"/>
          </p:nvPr>
        </p:nvSpPr>
        <p:spPr>
          <a:xfrm>
            <a:off x="424354" y="1049893"/>
            <a:ext cx="10963200" cy="1710283"/>
          </a:xfrm>
        </p:spPr>
        <p:txBody>
          <a:bodyPr/>
          <a:lstStyle/>
          <a:p>
            <a:r>
              <a:rPr lang="en-US" sz="1800" b="0" i="0" dirty="0">
                <a:solidFill>
                  <a:schemeClr val="tx2"/>
                </a:solidFill>
                <a:effectLst/>
              </a:rPr>
              <a:t>Chemotherapy plus nivolumab is a new standard of care for 1L therapy of patients with </a:t>
            </a:r>
            <a:r>
              <a:rPr lang="en-US" sz="1800" b="0" i="0" dirty="0" err="1">
                <a:solidFill>
                  <a:schemeClr val="tx2"/>
                </a:solidFill>
                <a:effectLst/>
              </a:rPr>
              <a:t>oesophagogastric</a:t>
            </a:r>
            <a:r>
              <a:rPr lang="en-US" sz="1800" b="0" i="0" dirty="0">
                <a:solidFill>
                  <a:schemeClr val="tx2"/>
                </a:solidFill>
                <a:effectLst/>
              </a:rPr>
              <a:t> adenocarcinomas</a:t>
            </a:r>
            <a:r>
              <a:rPr lang="en-US" sz="1800" b="0" i="0" baseline="30000" dirty="0">
                <a:solidFill>
                  <a:schemeClr val="tx2"/>
                </a:solidFill>
                <a:effectLst/>
              </a:rPr>
              <a:t>1</a:t>
            </a:r>
            <a:r>
              <a:rPr lang="en-US" sz="1800" b="0" i="0" dirty="0">
                <a:solidFill>
                  <a:schemeClr val="tx2"/>
                </a:solidFill>
                <a:effectLst/>
              </a:rPr>
              <a:t> </a:t>
            </a:r>
          </a:p>
          <a:p>
            <a:r>
              <a:rPr lang="en-US" sz="1800" b="0" i="0" dirty="0">
                <a:solidFill>
                  <a:schemeClr val="tx2"/>
                </a:solidFill>
                <a:effectLst/>
              </a:rPr>
              <a:t>Nivolumab plus </a:t>
            </a:r>
            <a:r>
              <a:rPr lang="en-US" sz="1800" b="0" i="0" dirty="0" err="1">
                <a:solidFill>
                  <a:schemeClr val="tx2"/>
                </a:solidFill>
                <a:effectLst/>
              </a:rPr>
              <a:t>ipiliumumab</a:t>
            </a:r>
            <a:r>
              <a:rPr lang="en-US" sz="1800" b="0" i="0" dirty="0">
                <a:solidFill>
                  <a:schemeClr val="tx2"/>
                </a:solidFill>
                <a:effectLst/>
              </a:rPr>
              <a:t> has demonstrated clinically meaningful anti-</a:t>
            </a:r>
            <a:r>
              <a:rPr lang="en-US" sz="1800" b="0" i="0" dirty="0" err="1">
                <a:solidFill>
                  <a:schemeClr val="tx2"/>
                </a:solidFill>
                <a:effectLst/>
              </a:rPr>
              <a:t>tumour</a:t>
            </a:r>
            <a:r>
              <a:rPr lang="en-US" sz="1800" b="0" i="0" dirty="0">
                <a:solidFill>
                  <a:schemeClr val="tx2"/>
                </a:solidFill>
                <a:effectLst/>
              </a:rPr>
              <a:t> benefit in patients with chemo-refractory </a:t>
            </a:r>
            <a:r>
              <a:rPr lang="en-US" sz="1800" b="0" i="0" dirty="0" err="1">
                <a:solidFill>
                  <a:schemeClr val="tx2"/>
                </a:solidFill>
                <a:effectLst/>
              </a:rPr>
              <a:t>oesophagogastric</a:t>
            </a:r>
            <a:r>
              <a:rPr lang="en-US" sz="1800" b="0" i="0" dirty="0">
                <a:solidFill>
                  <a:schemeClr val="tx2"/>
                </a:solidFill>
                <a:effectLst/>
              </a:rPr>
              <a:t> cancer</a:t>
            </a:r>
            <a:r>
              <a:rPr lang="en-US" sz="1800" b="0" i="0" baseline="30000" dirty="0">
                <a:solidFill>
                  <a:schemeClr val="tx2"/>
                </a:solidFill>
                <a:effectLst/>
              </a:rPr>
              <a:t>2</a:t>
            </a:r>
          </a:p>
          <a:p>
            <a:r>
              <a:rPr lang="en-US" sz="1800" b="1" i="0" dirty="0">
                <a:solidFill>
                  <a:schemeClr val="accent1"/>
                </a:solidFill>
                <a:effectLst/>
              </a:rPr>
              <a:t>Moonlight trial is a four-arm investigator-initiated trial. Two arms (A1/A2 are presented here): </a:t>
            </a:r>
          </a:p>
          <a:p>
            <a:pPr lvl="1"/>
            <a:r>
              <a:rPr lang="en-US" sz="1600" b="0" i="0" dirty="0">
                <a:solidFill>
                  <a:schemeClr val="tx2"/>
                </a:solidFill>
                <a:effectLst/>
              </a:rPr>
              <a:t>The aim of this part of the Moonlight trial was to evaluate if </a:t>
            </a:r>
            <a:r>
              <a:rPr lang="en-US" sz="1600" b="0" i="0" dirty="0" err="1">
                <a:solidFill>
                  <a:schemeClr val="tx2"/>
                </a:solidFill>
                <a:effectLst/>
              </a:rPr>
              <a:t>mFOLFOX</a:t>
            </a:r>
            <a:r>
              <a:rPr lang="en-US" sz="1600" b="0" i="0" dirty="0">
                <a:solidFill>
                  <a:schemeClr val="tx2"/>
                </a:solidFill>
                <a:effectLst/>
              </a:rPr>
              <a:t> induction therapy followed by </a:t>
            </a:r>
            <a:r>
              <a:rPr lang="en-US" sz="1600" dirty="0">
                <a:solidFill>
                  <a:schemeClr val="tx2"/>
                </a:solidFill>
              </a:rPr>
              <a:t>n</a:t>
            </a:r>
            <a:r>
              <a:rPr lang="en-US" sz="1600" b="0" i="0" dirty="0">
                <a:solidFill>
                  <a:schemeClr val="tx2"/>
                </a:solidFill>
                <a:effectLst/>
              </a:rPr>
              <a:t>ivolumab plus </a:t>
            </a:r>
            <a:r>
              <a:rPr lang="en-US" sz="1600" b="0" i="0" dirty="0" err="1">
                <a:solidFill>
                  <a:schemeClr val="tx2"/>
                </a:solidFill>
                <a:effectLst/>
              </a:rPr>
              <a:t>ipiliumumab</a:t>
            </a:r>
            <a:r>
              <a:rPr lang="en-US" sz="1600" b="0" i="0" dirty="0">
                <a:solidFill>
                  <a:schemeClr val="tx2"/>
                </a:solidFill>
                <a:effectLst/>
              </a:rPr>
              <a:t> is less toxic but equally effective compared to both regimens combined together</a:t>
            </a:r>
          </a:p>
          <a:p>
            <a:pPr lvl="1"/>
            <a:r>
              <a:rPr lang="en-US" sz="1600" dirty="0">
                <a:solidFill>
                  <a:schemeClr val="tx2"/>
                </a:solidFill>
              </a:rPr>
              <a:t>The study also explored whether outcomes varied for the subgroup of patients with high PD-L1 expression</a:t>
            </a:r>
            <a:endParaRPr lang="en-GB" sz="1600" dirty="0">
              <a:solidFill>
                <a:schemeClr val="tx2"/>
              </a:solidFill>
            </a:endParaRPr>
          </a:p>
        </p:txBody>
      </p:sp>
      <p:sp>
        <p:nvSpPr>
          <p:cNvPr id="3" name="Title 2">
            <a:extLst>
              <a:ext uri="{FF2B5EF4-FFF2-40B4-BE49-F238E27FC236}">
                <a16:creationId xmlns="" xmlns:a16="http://schemas.microsoft.com/office/drawing/2014/main" id="{75F1A2E3-911C-4E12-831B-42FF626604DE}"/>
              </a:ext>
            </a:extLst>
          </p:cNvPr>
          <p:cNvSpPr>
            <a:spLocks noGrp="1"/>
          </p:cNvSpPr>
          <p:nvPr>
            <p:ph type="title"/>
          </p:nvPr>
        </p:nvSpPr>
        <p:spPr/>
        <p:txBody>
          <a:bodyPr/>
          <a:lstStyle/>
          <a:p>
            <a:r>
              <a:rPr lang="en-GB" sz="2800" dirty="0">
                <a:effectLst/>
                <a:latin typeface="Arial" panose="020B0604020202020204" pitchFamily="34" charset="0"/>
                <a:ea typeface="Times New Roman" panose="02020603050405020304" pitchFamily="18" charset="0"/>
              </a:rPr>
              <a:t>Moonlight</a:t>
            </a:r>
            <a:r>
              <a:rPr lang="en-GB" dirty="0"/>
              <a:t>: background and study design</a:t>
            </a:r>
          </a:p>
        </p:txBody>
      </p:sp>
      <p:sp>
        <p:nvSpPr>
          <p:cNvPr id="5" name="Slide Number Placeholder 4">
            <a:extLst>
              <a:ext uri="{FF2B5EF4-FFF2-40B4-BE49-F238E27FC236}">
                <a16:creationId xmlns=""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
        <p:nvSpPr>
          <p:cNvPr id="9" name="Content Placeholder 8">
            <a:extLst>
              <a:ext uri="{FF2B5EF4-FFF2-40B4-BE49-F238E27FC236}">
                <a16:creationId xmlns="" xmlns:a16="http://schemas.microsoft.com/office/drawing/2014/main" id="{69789941-5D24-AB4C-8B60-4480B8932309}"/>
              </a:ext>
            </a:extLst>
          </p:cNvPr>
          <p:cNvSpPr>
            <a:spLocks noGrp="1"/>
          </p:cNvSpPr>
          <p:nvPr>
            <p:ph sz="quarter" idx="15"/>
          </p:nvPr>
        </p:nvSpPr>
        <p:spPr>
          <a:xfrm>
            <a:off x="592581" y="6309320"/>
            <a:ext cx="10180339" cy="365125"/>
          </a:xfrm>
        </p:spPr>
        <p:txBody>
          <a:bodyPr/>
          <a:lstStyle/>
          <a:p>
            <a:pPr lvl="0">
              <a:spcBef>
                <a:spcPts val="0"/>
              </a:spcBef>
              <a:buSzPts val="1000"/>
              <a:tabLst>
                <a:tab pos="457200" algn="l"/>
              </a:tabLst>
            </a:pPr>
            <a:r>
              <a:rPr lang="en-GB" sz="1050" dirty="0">
                <a:solidFill>
                  <a:schemeClr val="tx2"/>
                </a:solidFill>
              </a:rPr>
              <a:t>1L, first line; ECOG PS, Eastern Cooperative Oncology Group performance status; EGC, esophagogastric cancer; FOLFOX, </a:t>
            </a:r>
            <a:r>
              <a:rPr lang="en-GB" sz="1050" dirty="0" err="1">
                <a:solidFill>
                  <a:schemeClr val="tx2"/>
                </a:solidFill>
              </a:rPr>
              <a:t>folinic</a:t>
            </a:r>
            <a:r>
              <a:rPr lang="en-GB" sz="1050" dirty="0">
                <a:solidFill>
                  <a:schemeClr val="tx2"/>
                </a:solidFill>
              </a:rPr>
              <a:t> acid/fluorouracil/oxaliplatin; HER2, human epidermal growth factor receptor 2; </a:t>
            </a:r>
            <a:r>
              <a:rPr lang="en-GB" sz="1050" dirty="0" err="1">
                <a:solidFill>
                  <a:schemeClr val="tx2"/>
                </a:solidFill>
              </a:rPr>
              <a:t>mFOLFOX</a:t>
            </a:r>
            <a:r>
              <a:rPr lang="en-GB" sz="1050" dirty="0">
                <a:solidFill>
                  <a:schemeClr val="tx2"/>
                </a:solidFill>
              </a:rPr>
              <a:t>, modified FOLFOX; </a:t>
            </a:r>
            <a:r>
              <a:rPr lang="en-GB" sz="1050" dirty="0">
                <a:solidFill>
                  <a:schemeClr val="tx2"/>
                </a:solidFill>
                <a:effectLst/>
                <a:ea typeface="Calibri" panose="020F0502020204030204" pitchFamily="34" charset="0"/>
              </a:rPr>
              <a:t>PD-L1, programmed death ligand-1; q2W, every 2 weeks; q6W, every 6 weeks</a:t>
            </a:r>
          </a:p>
          <a:p>
            <a:pPr lvl="0">
              <a:spcBef>
                <a:spcPts val="0"/>
              </a:spcBef>
              <a:buSzPts val="1000"/>
              <a:tabLst>
                <a:tab pos="457200" algn="l"/>
              </a:tabLst>
            </a:pPr>
            <a:r>
              <a:rPr lang="en-GB" sz="1050" dirty="0">
                <a:solidFill>
                  <a:schemeClr val="tx2"/>
                </a:solidFill>
                <a:effectLst/>
                <a:ea typeface="Calibri" panose="020F0502020204030204" pitchFamily="34" charset="0"/>
              </a:rPr>
              <a:t>1. </a:t>
            </a:r>
            <a:r>
              <a:rPr lang="en-GB" sz="1050" dirty="0" err="1">
                <a:solidFill>
                  <a:schemeClr val="tx2"/>
                </a:solidFill>
                <a:effectLst/>
                <a:ea typeface="Calibri" panose="020F0502020204030204" pitchFamily="34" charset="0"/>
              </a:rPr>
              <a:t>Janjigian</a:t>
            </a:r>
            <a:r>
              <a:rPr lang="en-GB" sz="1050" dirty="0">
                <a:solidFill>
                  <a:schemeClr val="tx2"/>
                </a:solidFill>
                <a:effectLst/>
                <a:ea typeface="Calibri" panose="020F0502020204030204" pitchFamily="34" charset="0"/>
              </a:rPr>
              <a:t> Y, et al. Lancet 2021; 398: 27-40; 2. </a:t>
            </a:r>
            <a:r>
              <a:rPr lang="en-GB" sz="1050" dirty="0" err="1">
                <a:solidFill>
                  <a:schemeClr val="tx2"/>
                </a:solidFill>
                <a:effectLst/>
                <a:ea typeface="Calibri" panose="020F0502020204030204" pitchFamily="34" charset="0"/>
              </a:rPr>
              <a:t>Janjigian</a:t>
            </a:r>
            <a:r>
              <a:rPr lang="en-GB" sz="1050" dirty="0">
                <a:solidFill>
                  <a:schemeClr val="tx2"/>
                </a:solidFill>
                <a:effectLst/>
                <a:ea typeface="Calibri" panose="020F0502020204030204" pitchFamily="34" charset="0"/>
              </a:rPr>
              <a:t> Y, et al. J Clin Oncol 2018; 36: 2836-2844; 3. Lorenzen S, et al. Ann Oncol. 2022;33 (suppl_7): S555-S580 (ESMO 2022, oral presentation)</a:t>
            </a:r>
          </a:p>
        </p:txBody>
      </p:sp>
      <p:cxnSp>
        <p:nvCxnSpPr>
          <p:cNvPr id="10" name="Straight Connector 9">
            <a:extLst>
              <a:ext uri="{FF2B5EF4-FFF2-40B4-BE49-F238E27FC236}">
                <a16:creationId xmlns="" xmlns:a16="http://schemas.microsoft.com/office/drawing/2014/main" id="{3BE570A0-C4AA-9046-B9C2-8253333CF5E1}"/>
              </a:ext>
            </a:extLst>
          </p:cNvPr>
          <p:cNvCxnSpPr>
            <a:cxnSpLocks/>
          </p:cNvCxnSpPr>
          <p:nvPr/>
        </p:nvCxnSpPr>
        <p:spPr>
          <a:xfrm>
            <a:off x="5905954" y="4088397"/>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 xmlns:a16="http://schemas.microsoft.com/office/drawing/2014/main" id="{6B3DD538-35D3-E94D-B195-1E2F7EE2C2EC}"/>
              </a:ext>
            </a:extLst>
          </p:cNvPr>
          <p:cNvCxnSpPr>
            <a:cxnSpLocks/>
          </p:cNvCxnSpPr>
          <p:nvPr/>
        </p:nvCxnSpPr>
        <p:spPr>
          <a:xfrm>
            <a:off x="4947499" y="4617715"/>
            <a:ext cx="965543"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 xmlns:a16="http://schemas.microsoft.com/office/drawing/2014/main" id="{0E76CD0C-DE99-EE48-8827-B9D81E4657BA}"/>
              </a:ext>
            </a:extLst>
          </p:cNvPr>
          <p:cNvSpPr/>
          <p:nvPr/>
        </p:nvSpPr>
        <p:spPr>
          <a:xfrm>
            <a:off x="5180111" y="4367520"/>
            <a:ext cx="502640" cy="50264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1100" b="1" dirty="0">
                <a:latin typeface="Arial" panose="020B0604020202020204" pitchFamily="34" charset="0"/>
                <a:cs typeface="Arial" panose="020B0604020202020204" pitchFamily="34" charset="0"/>
              </a:rPr>
              <a:t>R</a:t>
            </a:r>
            <a:br>
              <a:rPr lang="en-GB" sz="1100" b="1"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2:1</a:t>
            </a:r>
          </a:p>
        </p:txBody>
      </p:sp>
      <p:cxnSp>
        <p:nvCxnSpPr>
          <p:cNvPr id="13" name="Straight Connector 12">
            <a:extLst>
              <a:ext uri="{FF2B5EF4-FFF2-40B4-BE49-F238E27FC236}">
                <a16:creationId xmlns="" xmlns:a16="http://schemas.microsoft.com/office/drawing/2014/main" id="{8677C2FC-FA5B-B643-AC9F-2B5702B0A68E}"/>
              </a:ext>
            </a:extLst>
          </p:cNvPr>
          <p:cNvCxnSpPr>
            <a:cxnSpLocks/>
          </p:cNvCxnSpPr>
          <p:nvPr/>
        </p:nvCxnSpPr>
        <p:spPr>
          <a:xfrm flipV="1">
            <a:off x="5919779" y="4085301"/>
            <a:ext cx="0" cy="1066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 xmlns:a16="http://schemas.microsoft.com/office/drawing/2014/main" id="{4D8DADD4-15C2-1441-94A7-DE16CB27F29F}"/>
              </a:ext>
            </a:extLst>
          </p:cNvPr>
          <p:cNvCxnSpPr>
            <a:cxnSpLocks/>
          </p:cNvCxnSpPr>
          <p:nvPr/>
        </p:nvCxnSpPr>
        <p:spPr>
          <a:xfrm>
            <a:off x="5905954" y="5145672"/>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5" name="Rounded Rectangle 34">
            <a:extLst>
              <a:ext uri="{FF2B5EF4-FFF2-40B4-BE49-F238E27FC236}">
                <a16:creationId xmlns="" xmlns:a16="http://schemas.microsoft.com/office/drawing/2014/main" id="{234F8520-3B67-6A4B-9131-BBB8DE9DF5B1}"/>
              </a:ext>
            </a:extLst>
          </p:cNvPr>
          <p:cNvSpPr/>
          <p:nvPr/>
        </p:nvSpPr>
        <p:spPr>
          <a:xfrm>
            <a:off x="3366404" y="4108901"/>
            <a:ext cx="1659223" cy="1066984"/>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Stratification:</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ECOG PS (0 vs 1)</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Tumour status (prior resection vs no prior resection</a:t>
            </a:r>
          </a:p>
        </p:txBody>
      </p:sp>
      <p:sp>
        <p:nvSpPr>
          <p:cNvPr id="36" name="TextBox 35">
            <a:extLst>
              <a:ext uri="{FF2B5EF4-FFF2-40B4-BE49-F238E27FC236}">
                <a16:creationId xmlns="" xmlns:a16="http://schemas.microsoft.com/office/drawing/2014/main" id="{34D71B10-E251-314F-9028-958530E603AD}"/>
              </a:ext>
            </a:extLst>
          </p:cNvPr>
          <p:cNvSpPr txBox="1"/>
          <p:nvPr/>
        </p:nvSpPr>
        <p:spPr>
          <a:xfrm>
            <a:off x="8236458" y="3752243"/>
            <a:ext cx="3155068" cy="1785104"/>
          </a:xfrm>
          <a:prstGeom prst="rect">
            <a:avLst/>
          </a:prstGeom>
          <a:noFill/>
        </p:spPr>
        <p:txBody>
          <a:bodyPr wrap="square" rtlCol="0">
            <a:spAutoFit/>
          </a:bodyPr>
          <a:lstStyle/>
          <a:p>
            <a:pPr marL="180975" indent="-180975">
              <a:buClr>
                <a:schemeClr val="accent1"/>
              </a:buClr>
              <a:buFont typeface="Arial" panose="020B0604020202020204" pitchFamily="34" charset="0"/>
              <a:buChar char="•"/>
            </a:pPr>
            <a:r>
              <a:rPr lang="en-US" sz="1100" i="0" dirty="0">
                <a:effectLst/>
                <a:latin typeface="Arial" panose="020B0604020202020204" pitchFamily="34" charset="0"/>
                <a:cs typeface="Arial" panose="020B0604020202020204" pitchFamily="34" charset="0"/>
              </a:rPr>
              <a:t>Phase II trial</a:t>
            </a:r>
          </a:p>
          <a:p>
            <a:pPr marL="180975" indent="-180975">
              <a:buClr>
                <a:schemeClr val="accent1"/>
              </a:buClr>
              <a:buFont typeface="Arial" panose="020B0604020202020204" pitchFamily="34" charset="0"/>
              <a:buChar char="•"/>
            </a:pPr>
            <a:r>
              <a:rPr lang="en-US" sz="1100" dirty="0">
                <a:latin typeface="Arial" panose="020B0604020202020204" pitchFamily="34" charset="0"/>
                <a:ea typeface="Aileron" charset="0"/>
                <a:cs typeface="Arial" panose="020B0604020202020204" pitchFamily="34" charset="0"/>
              </a:rPr>
              <a:t>240 mg nivolumab, 1 mg/kg ipilimumab</a:t>
            </a:r>
          </a:p>
          <a:p>
            <a:pPr marL="180975" indent="-180975">
              <a:buClr>
                <a:schemeClr val="accent1"/>
              </a:buClr>
              <a:buFont typeface="Arial" panose="020B0604020202020204" pitchFamily="34" charset="0"/>
              <a:buChar char="•"/>
            </a:pPr>
            <a:r>
              <a:rPr lang="en-US" sz="1100" b="1" dirty="0">
                <a:solidFill>
                  <a:schemeClr val="accent1"/>
                </a:solidFill>
                <a:latin typeface="Arial" panose="020B0604020202020204" pitchFamily="34" charset="0"/>
                <a:ea typeface="Aileron" charset="0"/>
                <a:cs typeface="Arial" panose="020B0604020202020204" pitchFamily="34" charset="0"/>
              </a:rPr>
              <a:t>Primary endpoint: </a:t>
            </a:r>
            <a:r>
              <a:rPr lang="en-US" sz="1100" dirty="0">
                <a:latin typeface="Arial" panose="020B0604020202020204" pitchFamily="34" charset="0"/>
                <a:ea typeface="Aileron" charset="0"/>
                <a:cs typeface="Arial" panose="020B0604020202020204" pitchFamily="34" charset="0"/>
              </a:rPr>
              <a:t>Progression-free survival at 6 months</a:t>
            </a:r>
          </a:p>
          <a:p>
            <a:pPr marL="180975" indent="-180975">
              <a:buClr>
                <a:schemeClr val="accent1"/>
              </a:buClr>
              <a:buFont typeface="Arial" panose="020B0604020202020204" pitchFamily="34" charset="0"/>
              <a:buChar char="•"/>
            </a:pPr>
            <a:r>
              <a:rPr lang="en-US" sz="1100" b="1" dirty="0">
                <a:solidFill>
                  <a:schemeClr val="accent1"/>
                </a:solidFill>
                <a:latin typeface="Arial" panose="020B0604020202020204" pitchFamily="34" charset="0"/>
                <a:ea typeface="Aileron" charset="0"/>
                <a:cs typeface="Arial" panose="020B0604020202020204" pitchFamily="34" charset="0"/>
              </a:rPr>
              <a:t>Main secondary endpoints: </a:t>
            </a:r>
            <a:r>
              <a:rPr lang="en-US" sz="1100" dirty="0">
                <a:latin typeface="Arial" panose="020B0604020202020204" pitchFamily="34" charset="0"/>
                <a:cs typeface="Arial" panose="020B0604020202020204" pitchFamily="34" charset="0"/>
              </a:rPr>
              <a:t>OS, </a:t>
            </a:r>
            <a:r>
              <a:rPr lang="en-US" sz="1100" dirty="0">
                <a:latin typeface="Arial" panose="020B0604020202020204" pitchFamily="34" charset="0"/>
                <a:ea typeface="Aileron" charset="0"/>
                <a:cs typeface="Arial" panose="020B0604020202020204" pitchFamily="34" charset="0"/>
              </a:rPr>
              <a:t>PFS, response rate and safety</a:t>
            </a:r>
          </a:p>
          <a:p>
            <a:pPr marL="180975" indent="-180975">
              <a:buClr>
                <a:schemeClr val="accent1"/>
              </a:buClr>
              <a:buFont typeface="Arial" panose="020B0604020202020204" pitchFamily="34" charset="0"/>
              <a:buChar char="•"/>
            </a:pPr>
            <a:r>
              <a:rPr lang="en-US" sz="1100" dirty="0">
                <a:latin typeface="Arial" panose="020B0604020202020204" pitchFamily="34" charset="0"/>
                <a:ea typeface="Aileron" charset="0"/>
                <a:cs typeface="Arial" panose="020B0604020202020204" pitchFamily="34" charset="0"/>
              </a:rPr>
              <a:t>90 patients were </a:t>
            </a:r>
            <a:r>
              <a:rPr lang="en-US" sz="1100" dirty="0" err="1">
                <a:latin typeface="Arial" panose="020B0604020202020204" pitchFamily="34" charset="0"/>
                <a:ea typeface="Aileron" charset="0"/>
                <a:cs typeface="Arial" panose="020B0604020202020204" pitchFamily="34" charset="0"/>
              </a:rPr>
              <a:t>randomised</a:t>
            </a:r>
            <a:r>
              <a:rPr lang="en-US" sz="1100" dirty="0">
                <a:latin typeface="Arial" panose="020B0604020202020204" pitchFamily="34" charset="0"/>
                <a:ea typeface="Aileron" charset="0"/>
                <a:cs typeface="Arial" panose="020B0604020202020204" pitchFamily="34" charset="0"/>
              </a:rPr>
              <a:t> (30 Arm A1 </a:t>
            </a:r>
            <a:br>
              <a:rPr lang="en-US" sz="1100" dirty="0">
                <a:latin typeface="Arial" panose="020B0604020202020204" pitchFamily="34" charset="0"/>
                <a:ea typeface="Aileron" charset="0"/>
                <a:cs typeface="Arial" panose="020B0604020202020204" pitchFamily="34" charset="0"/>
              </a:rPr>
            </a:br>
            <a:r>
              <a:rPr lang="en-US" sz="1100" dirty="0">
                <a:latin typeface="Arial" panose="020B0604020202020204" pitchFamily="34" charset="0"/>
                <a:ea typeface="Aileron" charset="0"/>
                <a:cs typeface="Arial" panose="020B0604020202020204" pitchFamily="34" charset="0"/>
              </a:rPr>
              <a:t>60 Arm A2) at 27 German sites from June 2020 through March 2021</a:t>
            </a:r>
          </a:p>
          <a:p>
            <a:pPr marL="180975" indent="-180975">
              <a:buClr>
                <a:schemeClr val="accent1"/>
              </a:buClr>
              <a:buFont typeface="Arial" panose="020B0604020202020204" pitchFamily="34" charset="0"/>
              <a:buChar char="•"/>
            </a:pPr>
            <a:r>
              <a:rPr lang="en-US" sz="1100" dirty="0">
                <a:latin typeface="Arial" panose="020B0604020202020204" pitchFamily="34" charset="0"/>
                <a:ea typeface="Aileron" charset="0"/>
                <a:cs typeface="Arial" panose="020B0604020202020204" pitchFamily="34" charset="0"/>
              </a:rPr>
              <a:t>PD-L1 expression assessed centrally</a:t>
            </a:r>
            <a:endParaRPr lang="en-GB" sz="1100" dirty="0">
              <a:latin typeface="Arial" panose="020B0604020202020204" pitchFamily="34" charset="0"/>
              <a:ea typeface="Aileron" charset="0"/>
              <a:cs typeface="Arial" panose="020B0604020202020204" pitchFamily="34" charset="0"/>
            </a:endParaRPr>
          </a:p>
        </p:txBody>
      </p:sp>
      <p:sp>
        <p:nvSpPr>
          <p:cNvPr id="38" name="Rectangle 68">
            <a:extLst>
              <a:ext uri="{FF2B5EF4-FFF2-40B4-BE49-F238E27FC236}">
                <a16:creationId xmlns="" xmlns:a16="http://schemas.microsoft.com/office/drawing/2014/main" id="{93FB485D-7323-D045-BD08-EB30A0A76895}"/>
              </a:ext>
            </a:extLst>
          </p:cNvPr>
          <p:cNvSpPr>
            <a:spLocks noChangeArrowheads="1"/>
          </p:cNvSpPr>
          <p:nvPr/>
        </p:nvSpPr>
        <p:spPr bwMode="auto">
          <a:xfrm>
            <a:off x="754640" y="5815855"/>
            <a:ext cx="9792625"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90000"/>
              </a:lnSpc>
              <a:spcBef>
                <a:spcPct val="0"/>
              </a:spcBef>
              <a:spcAft>
                <a:spcPct val="0"/>
              </a:spcAft>
              <a:buClrTx/>
              <a:buSzTx/>
              <a:buFontTx/>
              <a:buNone/>
              <a:tabLst/>
              <a:defRPr/>
            </a:pPr>
            <a:r>
              <a:rPr lang="en-US" altLang="en-US" sz="1050" spc="-30" dirty="0">
                <a:solidFill>
                  <a:srgbClr val="000000"/>
                </a:solidFill>
              </a:rPr>
              <a:t>At data cutoff (July 22, 2022), the median follow-up was 9.3 months. </a:t>
            </a:r>
            <a:r>
              <a:rPr lang="en-US" altLang="en-US" sz="1050" spc="-30" baseline="30000" dirty="0" err="1">
                <a:solidFill>
                  <a:srgbClr val="000000"/>
                </a:solidFill>
              </a:rPr>
              <a:t>a</a:t>
            </a:r>
            <a:r>
              <a:rPr lang="en-US" altLang="en-US" sz="1050" spc="-30" dirty="0" err="1">
                <a:solidFill>
                  <a:srgbClr val="000000"/>
                </a:solidFill>
              </a:rPr>
              <a:t>In</a:t>
            </a:r>
            <a:r>
              <a:rPr lang="en-US" altLang="en-US" sz="1050" spc="-30" dirty="0">
                <a:solidFill>
                  <a:srgbClr val="000000"/>
                </a:solidFill>
              </a:rPr>
              <a:t> arm A2, upon investigators decision the sequence may be repeated if medically reasonable. After discontinuation of chemotherapy, immunotherapy will be continued with nivolumab Q2W and ipilimumab Q6W</a:t>
            </a:r>
            <a:endParaRPr kumimoji="0" lang="en-US" altLang="en-US" sz="1050" i="0" u="none" strike="noStrike" kern="1200" cap="none" spc="-30" normalizeH="0" baseline="30000" noProof="0" dirty="0">
              <a:ln>
                <a:noFill/>
              </a:ln>
              <a:solidFill>
                <a:schemeClr val="accent2"/>
              </a:solidFill>
              <a:effectLst/>
              <a:uLnTx/>
              <a:uFillTx/>
            </a:endParaRPr>
          </a:p>
        </p:txBody>
      </p:sp>
      <p:sp>
        <p:nvSpPr>
          <p:cNvPr id="39" name="Rounded Rectangle 38">
            <a:extLst>
              <a:ext uri="{FF2B5EF4-FFF2-40B4-BE49-F238E27FC236}">
                <a16:creationId xmlns="" xmlns:a16="http://schemas.microsoft.com/office/drawing/2014/main" id="{C269FEAE-3643-4444-8AD6-D6797CF13D00}"/>
              </a:ext>
            </a:extLst>
          </p:cNvPr>
          <p:cNvSpPr/>
          <p:nvPr/>
        </p:nvSpPr>
        <p:spPr>
          <a:xfrm>
            <a:off x="6127890" y="3657109"/>
            <a:ext cx="2052000" cy="786384"/>
          </a:xfrm>
          <a:prstGeom prst="roundRect">
            <a:avLst>
              <a:gd name="adj" fmla="val 6673"/>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288000" rtlCol="0" anchor="ctr"/>
          <a:lstStyle/>
          <a:p>
            <a:pPr>
              <a:spcAft>
                <a:spcPts val="300"/>
              </a:spcAft>
              <a:buClr>
                <a:schemeClr val="accent1"/>
              </a:buClr>
            </a:pPr>
            <a:r>
              <a:rPr lang="en-GB" sz="1200" b="1" dirty="0">
                <a:solidFill>
                  <a:schemeClr val="bg1"/>
                </a:solidFill>
                <a:latin typeface="Arial" panose="020B0604020202020204" pitchFamily="34" charset="0"/>
                <a:cs typeface="Arial" panose="020B0604020202020204" pitchFamily="34" charset="0"/>
              </a:rPr>
              <a:t>Parallel treatment</a:t>
            </a:r>
            <a:br>
              <a:rPr lang="en-GB" sz="1200" b="1" dirty="0">
                <a:solidFill>
                  <a:schemeClr val="bg1"/>
                </a:solidFill>
                <a:latin typeface="Arial" panose="020B0604020202020204" pitchFamily="34" charset="0"/>
                <a:cs typeface="Arial" panose="020B0604020202020204" pitchFamily="34" charset="0"/>
              </a:rPr>
            </a:br>
            <a:r>
              <a:rPr lang="en-GB" sz="1100" dirty="0" err="1">
                <a:solidFill>
                  <a:schemeClr val="bg1"/>
                </a:solidFill>
                <a:latin typeface="Arial" panose="020B0604020202020204" pitchFamily="34" charset="0"/>
                <a:cs typeface="Arial" panose="020B0604020202020204" pitchFamily="34" charset="0"/>
              </a:rPr>
              <a:t>mFOLFOX</a:t>
            </a:r>
            <a:r>
              <a:rPr lang="en-GB" sz="1100" dirty="0">
                <a:solidFill>
                  <a:schemeClr val="bg1"/>
                </a:solidFill>
                <a:latin typeface="Arial" panose="020B0604020202020204" pitchFamily="34" charset="0"/>
                <a:cs typeface="Arial" panose="020B0604020202020204" pitchFamily="34" charset="0"/>
              </a:rPr>
              <a:t> q2W plus nivolumab q2W plus ipilimumab q6W</a:t>
            </a:r>
            <a:endParaRPr lang="en-GB" sz="1100" b="1" dirty="0">
              <a:solidFill>
                <a:schemeClr val="bg1"/>
              </a:solidFill>
              <a:latin typeface="Arial" panose="020B0604020202020204" pitchFamily="34" charset="0"/>
              <a:cs typeface="Arial" panose="020B0604020202020204" pitchFamily="34" charset="0"/>
            </a:endParaRPr>
          </a:p>
        </p:txBody>
      </p:sp>
      <p:sp>
        <p:nvSpPr>
          <p:cNvPr id="40" name="Rectangle 68">
            <a:extLst>
              <a:ext uri="{FF2B5EF4-FFF2-40B4-BE49-F238E27FC236}">
                <a16:creationId xmlns="" xmlns:a16="http://schemas.microsoft.com/office/drawing/2014/main" id="{333F259B-C526-E546-BE4A-94B006CCB840}"/>
              </a:ext>
            </a:extLst>
          </p:cNvPr>
          <p:cNvSpPr>
            <a:spLocks noChangeArrowheads="1"/>
          </p:cNvSpPr>
          <p:nvPr/>
        </p:nvSpPr>
        <p:spPr bwMode="auto">
          <a:xfrm rot="16200000">
            <a:off x="5982226" y="3985277"/>
            <a:ext cx="613932"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en-US" sz="1200" b="1" spc="-30" dirty="0">
                <a:solidFill>
                  <a:schemeClr val="bg1"/>
                </a:solidFill>
              </a:rPr>
              <a:t>Arm A1</a:t>
            </a:r>
            <a:endParaRPr kumimoji="0" lang="en-US" altLang="en-US" sz="1200" b="1" i="0" u="none" strike="noStrike" kern="1200" cap="none" spc="-30" normalizeH="0" baseline="30000" noProof="0" dirty="0">
              <a:ln>
                <a:noFill/>
              </a:ln>
              <a:solidFill>
                <a:schemeClr val="bg1"/>
              </a:solidFill>
              <a:effectLst/>
              <a:uLnTx/>
              <a:uFillTx/>
            </a:endParaRPr>
          </a:p>
        </p:txBody>
      </p:sp>
      <p:sp>
        <p:nvSpPr>
          <p:cNvPr id="41" name="Rounded Rectangle 40">
            <a:extLst>
              <a:ext uri="{FF2B5EF4-FFF2-40B4-BE49-F238E27FC236}">
                <a16:creationId xmlns="" xmlns:a16="http://schemas.microsoft.com/office/drawing/2014/main" id="{41B2B4BD-E547-3241-8B61-0B6D5772110A}"/>
              </a:ext>
            </a:extLst>
          </p:cNvPr>
          <p:cNvSpPr/>
          <p:nvPr/>
        </p:nvSpPr>
        <p:spPr>
          <a:xfrm>
            <a:off x="6127890" y="4647524"/>
            <a:ext cx="2052000" cy="1140137"/>
          </a:xfrm>
          <a:prstGeom prst="roundRect">
            <a:avLst>
              <a:gd name="adj" fmla="val 6673"/>
            </a:avLst>
          </a:prstGeom>
          <a:solidFill>
            <a:schemeClr val="accent1"/>
          </a:solidFill>
          <a:ln w="22225">
            <a:noFill/>
          </a:ln>
          <a:effectLst/>
        </p:spPr>
        <p:style>
          <a:lnRef idx="1">
            <a:schemeClr val="accent1"/>
          </a:lnRef>
          <a:fillRef idx="3">
            <a:schemeClr val="accent1"/>
          </a:fillRef>
          <a:effectRef idx="2">
            <a:schemeClr val="accent1"/>
          </a:effectRef>
          <a:fontRef idx="minor">
            <a:schemeClr val="lt1"/>
          </a:fontRef>
        </p:style>
        <p:txBody>
          <a:bodyPr lIns="288000" rtlCol="0" anchor="ctr"/>
          <a:lstStyle/>
          <a:p>
            <a:pPr>
              <a:spcAft>
                <a:spcPts val="300"/>
              </a:spcAft>
              <a:buClr>
                <a:schemeClr val="accent1"/>
              </a:buClr>
            </a:pPr>
            <a:r>
              <a:rPr lang="en-GB" sz="1200" b="1" dirty="0">
                <a:solidFill>
                  <a:schemeClr val="bg1"/>
                </a:solidFill>
                <a:latin typeface="Arial" panose="020B0604020202020204" pitchFamily="34" charset="0"/>
                <a:cs typeface="Arial" panose="020B0604020202020204" pitchFamily="34" charset="0"/>
              </a:rPr>
              <a:t>Sequential treatment</a:t>
            </a:r>
            <a:br>
              <a:rPr lang="en-GB" sz="1200" b="1" dirty="0">
                <a:solidFill>
                  <a:schemeClr val="bg1"/>
                </a:solidFill>
                <a:latin typeface="Arial" panose="020B0604020202020204" pitchFamily="34" charset="0"/>
                <a:cs typeface="Arial" panose="020B0604020202020204" pitchFamily="34" charset="0"/>
              </a:rPr>
            </a:br>
            <a:r>
              <a:rPr lang="en-GB" sz="1100" dirty="0" err="1">
                <a:solidFill>
                  <a:schemeClr val="bg1"/>
                </a:solidFill>
                <a:latin typeface="Arial" panose="020B0604020202020204" pitchFamily="34" charset="0"/>
                <a:cs typeface="Arial" panose="020B0604020202020204" pitchFamily="34" charset="0"/>
              </a:rPr>
              <a:t>mFOLFOX</a:t>
            </a:r>
            <a:r>
              <a:rPr lang="en-GB" sz="1100" dirty="0">
                <a:solidFill>
                  <a:schemeClr val="bg1"/>
                </a:solidFill>
                <a:latin typeface="Arial" panose="020B0604020202020204" pitchFamily="34" charset="0"/>
                <a:cs typeface="Arial" panose="020B0604020202020204" pitchFamily="34" charset="0"/>
              </a:rPr>
              <a:t> q2W 3× → nivolumab q2W 4× plus ipilimumab q6W 2×</a:t>
            </a:r>
            <a:r>
              <a:rPr lang="en-GB" sz="1100" baseline="30000" dirty="0">
                <a:solidFill>
                  <a:schemeClr val="bg1"/>
                </a:solidFill>
                <a:latin typeface="Arial" panose="020B0604020202020204" pitchFamily="34" charset="0"/>
                <a:cs typeface="Arial" panose="020B0604020202020204" pitchFamily="34" charset="0"/>
              </a:rPr>
              <a:t>a</a:t>
            </a:r>
          </a:p>
          <a:p>
            <a:pPr>
              <a:spcAft>
                <a:spcPts val="300"/>
              </a:spcAft>
              <a:buClr>
                <a:schemeClr val="accent1"/>
              </a:buClr>
            </a:pPr>
            <a:r>
              <a:rPr lang="en-GB" sz="1100" b="1" dirty="0">
                <a:solidFill>
                  <a:schemeClr val="bg1"/>
                </a:solidFill>
                <a:latin typeface="Arial" panose="020B0604020202020204" pitchFamily="34" charset="0"/>
                <a:cs typeface="Arial" panose="020B0604020202020204" pitchFamily="34" charset="0"/>
              </a:rPr>
              <a:t>→ </a:t>
            </a:r>
            <a:r>
              <a:rPr lang="en-GB" sz="1100" dirty="0">
                <a:solidFill>
                  <a:schemeClr val="bg1"/>
                </a:solidFill>
                <a:latin typeface="Arial" panose="020B0604020202020204" pitchFamily="34" charset="0"/>
                <a:cs typeface="Arial" panose="020B0604020202020204" pitchFamily="34" charset="0"/>
              </a:rPr>
              <a:t>nivolumab q2W plus ipilimumab q6W</a:t>
            </a:r>
          </a:p>
        </p:txBody>
      </p:sp>
      <p:sp>
        <p:nvSpPr>
          <p:cNvPr id="42" name="Rectangle 68">
            <a:extLst>
              <a:ext uri="{FF2B5EF4-FFF2-40B4-BE49-F238E27FC236}">
                <a16:creationId xmlns="" xmlns:a16="http://schemas.microsoft.com/office/drawing/2014/main" id="{75B0884A-A495-424D-8201-349F770B0A28}"/>
              </a:ext>
            </a:extLst>
          </p:cNvPr>
          <p:cNvSpPr>
            <a:spLocks noChangeArrowheads="1"/>
          </p:cNvSpPr>
          <p:nvPr/>
        </p:nvSpPr>
        <p:spPr bwMode="auto">
          <a:xfrm rot="16200000">
            <a:off x="5982227" y="5164854"/>
            <a:ext cx="613932"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en-US" sz="1200" b="1" spc="-30" dirty="0">
                <a:solidFill>
                  <a:schemeClr val="bg1"/>
                </a:solidFill>
              </a:rPr>
              <a:t>Arm A2</a:t>
            </a:r>
            <a:endParaRPr kumimoji="0" lang="en-US" altLang="en-US" sz="1200" b="1" i="0" u="none" strike="noStrike" kern="1200" cap="none" spc="-30" normalizeH="0" baseline="30000" noProof="0" dirty="0">
              <a:ln>
                <a:noFill/>
              </a:ln>
              <a:solidFill>
                <a:schemeClr val="bg1"/>
              </a:solidFill>
              <a:effectLst/>
              <a:uLnTx/>
              <a:uFillTx/>
            </a:endParaRPr>
          </a:p>
        </p:txBody>
      </p:sp>
      <p:cxnSp>
        <p:nvCxnSpPr>
          <p:cNvPr id="43" name="Straight Connector 42">
            <a:extLst>
              <a:ext uri="{FF2B5EF4-FFF2-40B4-BE49-F238E27FC236}">
                <a16:creationId xmlns="" xmlns:a16="http://schemas.microsoft.com/office/drawing/2014/main" id="{1B9E15D3-5412-F24E-9602-F1F523546ED7}"/>
              </a:ext>
            </a:extLst>
          </p:cNvPr>
          <p:cNvCxnSpPr>
            <a:cxnSpLocks/>
          </p:cNvCxnSpPr>
          <p:nvPr/>
        </p:nvCxnSpPr>
        <p:spPr>
          <a:xfrm>
            <a:off x="2368891" y="4617715"/>
            <a:ext cx="965543"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4" name="Rounded Rectangle 33">
            <a:extLst>
              <a:ext uri="{FF2B5EF4-FFF2-40B4-BE49-F238E27FC236}">
                <a16:creationId xmlns="" xmlns:a16="http://schemas.microsoft.com/office/drawing/2014/main" id="{1260085D-FCA7-7F4B-A525-323389B08868}"/>
              </a:ext>
            </a:extLst>
          </p:cNvPr>
          <p:cNvSpPr/>
          <p:nvPr/>
        </p:nvSpPr>
        <p:spPr>
          <a:xfrm>
            <a:off x="1127448" y="3825395"/>
            <a:ext cx="1957057" cy="1633996"/>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Patients:</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Previously untreated HER2 negative metastatic or locally advanced adenocarcinoma stomach/EGJ</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ECOG ≤1 </a:t>
            </a:r>
          </a:p>
        </p:txBody>
      </p:sp>
      <p:sp>
        <p:nvSpPr>
          <p:cNvPr id="24" name="Rectangle 68">
            <a:extLst>
              <a:ext uri="{FF2B5EF4-FFF2-40B4-BE49-F238E27FC236}">
                <a16:creationId xmlns="" xmlns:a16="http://schemas.microsoft.com/office/drawing/2014/main" id="{1238B5CE-CD6D-5446-BC46-F5B28DC47142}"/>
              </a:ext>
            </a:extLst>
          </p:cNvPr>
          <p:cNvSpPr>
            <a:spLocks noChangeArrowheads="1"/>
          </p:cNvSpPr>
          <p:nvPr/>
        </p:nvSpPr>
        <p:spPr bwMode="auto">
          <a:xfrm>
            <a:off x="7680176" y="4275401"/>
            <a:ext cx="467054"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en-US" sz="1100" b="1" spc="-30" dirty="0">
                <a:solidFill>
                  <a:srgbClr val="000000"/>
                </a:solidFill>
              </a:rPr>
              <a:t>N=30</a:t>
            </a:r>
            <a:endParaRPr kumimoji="0" lang="en-US" altLang="en-US" sz="1100" b="1" i="0" u="none" strike="noStrike" kern="1200" cap="none" spc="-30" normalizeH="0" baseline="30000" noProof="0" dirty="0">
              <a:ln>
                <a:noFill/>
              </a:ln>
              <a:solidFill>
                <a:schemeClr val="accent2"/>
              </a:solidFill>
              <a:effectLst/>
              <a:uLnTx/>
              <a:uFillTx/>
            </a:endParaRPr>
          </a:p>
        </p:txBody>
      </p:sp>
      <p:sp>
        <p:nvSpPr>
          <p:cNvPr id="37" name="Rectangle 68">
            <a:extLst>
              <a:ext uri="{FF2B5EF4-FFF2-40B4-BE49-F238E27FC236}">
                <a16:creationId xmlns="" xmlns:a16="http://schemas.microsoft.com/office/drawing/2014/main" id="{265C49EB-4089-5241-9A31-30BFBD3CB46C}"/>
              </a:ext>
            </a:extLst>
          </p:cNvPr>
          <p:cNvSpPr>
            <a:spLocks noChangeArrowheads="1"/>
          </p:cNvSpPr>
          <p:nvPr/>
        </p:nvSpPr>
        <p:spPr bwMode="auto">
          <a:xfrm>
            <a:off x="7712836" y="5607438"/>
            <a:ext cx="467054" cy="15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en-US" sz="1100" b="1" spc="-30" dirty="0">
                <a:solidFill>
                  <a:srgbClr val="000000"/>
                </a:solidFill>
              </a:rPr>
              <a:t>N=59</a:t>
            </a:r>
            <a:endParaRPr kumimoji="0" lang="en-US" altLang="en-US" sz="1100" b="1" i="0" u="none" strike="noStrike" kern="1200" cap="none" spc="-30" normalizeH="0" baseline="30000" noProof="0" dirty="0">
              <a:ln>
                <a:noFill/>
              </a:ln>
              <a:solidFill>
                <a:schemeClr val="accent2"/>
              </a:solidFill>
              <a:effectLst/>
              <a:uLnTx/>
              <a:uFillTx/>
            </a:endParaRPr>
          </a:p>
        </p:txBody>
      </p:sp>
    </p:spTree>
    <p:extLst>
      <p:ext uri="{BB962C8B-B14F-4D97-AF65-F5344CB8AC3E}">
        <p14:creationId xmlns:p14="http://schemas.microsoft.com/office/powerpoint/2010/main" val="33945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FFDFC1-14C9-46EB-AAE1-4ED58FD77AA7}"/>
              </a:ext>
            </a:extLst>
          </p:cNvPr>
          <p:cNvSpPr>
            <a:spLocks noGrp="1"/>
          </p:cNvSpPr>
          <p:nvPr>
            <p:ph type="title"/>
          </p:nvPr>
        </p:nvSpPr>
        <p:spPr/>
        <p:txBody>
          <a:bodyPr>
            <a:normAutofit fontScale="90000"/>
          </a:bodyPr>
          <a:lstStyle/>
          <a:p>
            <a:r>
              <a:rPr lang="en-GB" sz="4400" dirty="0"/>
              <a:t>GI CONNECT </a:t>
            </a:r>
            <a:r>
              <a:rPr lang="en-GB" dirty="0"/>
              <a:t/>
            </a:r>
            <a:br>
              <a:rPr lang="en-GB" dirty="0"/>
            </a:br>
            <a:r>
              <a:rPr lang="en-GB" dirty="0"/>
              <a:t/>
            </a:r>
            <a:br>
              <a:rPr lang="en-GB" dirty="0"/>
            </a:br>
            <a:r>
              <a:rPr lang="en-US" sz="3600" dirty="0"/>
              <a:t>MEETING SUMMARY</a:t>
            </a:r>
            <a:br>
              <a:rPr lang="en-US" sz="3600" dirty="0"/>
            </a:br>
            <a:r>
              <a:rPr lang="en-US" sz="3600" dirty="0"/>
              <a:t>upper </a:t>
            </a:r>
            <a:r>
              <a:rPr lang="en-US" sz="3600" dirty="0" err="1"/>
              <a:t>gi</a:t>
            </a:r>
            <a:r>
              <a:rPr lang="en-US" sz="3600" dirty="0"/>
              <a:t> cancer HIGHLIGHTS </a:t>
            </a:r>
            <a:br>
              <a:rPr lang="en-US" sz="3600" dirty="0"/>
            </a:br>
            <a:r>
              <a:rPr lang="en-US" sz="3600" dirty="0"/>
              <a:t>FROM ESMO 2022</a:t>
            </a:r>
            <a:br>
              <a:rPr lang="en-US" sz="3600" dirty="0"/>
            </a:br>
            <a:r>
              <a:rPr lang="en-US" sz="3200" dirty="0"/>
              <a:t/>
            </a:r>
            <a:br>
              <a:rPr lang="en-US" sz="3200" dirty="0"/>
            </a:br>
            <a:r>
              <a:rPr lang="en-GB" sz="3600" cap="none" dirty="0" err="1"/>
              <a:t>Dr.</a:t>
            </a:r>
            <a:r>
              <a:rPr lang="en-GB" sz="3600" dirty="0"/>
              <a:t> </a:t>
            </a:r>
            <a:r>
              <a:rPr lang="en-GB" sz="3600" cap="none" dirty="0"/>
              <a:t>Samuel J. </a:t>
            </a:r>
            <a:r>
              <a:rPr lang="en-GB" sz="3600" cap="none" dirty="0" err="1"/>
              <a:t>Klempner</a:t>
            </a:r>
            <a:r>
              <a:rPr lang="en-GB" sz="3600" cap="none" dirty="0"/>
              <a:t>, MD</a:t>
            </a:r>
            <a:br>
              <a:rPr lang="en-GB" sz="3600" cap="none" dirty="0"/>
            </a:br>
            <a:r>
              <a:rPr lang="en-GB" sz="2400" cap="none" dirty="0"/>
              <a:t>Medical Oncologist, Massachusetts General Hospital, Boston, USA</a:t>
            </a:r>
            <a:r>
              <a:rPr lang="en-GB" sz="2200" cap="none" dirty="0"/>
              <a:t/>
            </a:r>
            <a:br>
              <a:rPr lang="en-GB" sz="2200" cap="none" dirty="0"/>
            </a:br>
            <a:r>
              <a:rPr lang="en-GB" sz="2200" cap="none" dirty="0"/>
              <a:t/>
            </a:r>
            <a:br>
              <a:rPr lang="en-GB" sz="2200" cap="none" dirty="0"/>
            </a:br>
            <a:r>
              <a:rPr lang="en-GB" sz="3600" cap="none" dirty="0" err="1"/>
              <a:t>Dr.</a:t>
            </a:r>
            <a:r>
              <a:rPr lang="en-GB" sz="3600" cap="none" dirty="0"/>
              <a:t> Yelena Y. </a:t>
            </a:r>
            <a:r>
              <a:rPr lang="en-GB" sz="3600" cap="none" dirty="0" err="1"/>
              <a:t>Janjigian</a:t>
            </a:r>
            <a:r>
              <a:rPr lang="en-GB" sz="3600" cap="none" dirty="0"/>
              <a:t>, MD</a:t>
            </a:r>
            <a:r>
              <a:rPr lang="en-GB" sz="4000" cap="none" dirty="0"/>
              <a:t/>
            </a:r>
            <a:br>
              <a:rPr lang="en-GB" sz="4000" cap="none" dirty="0"/>
            </a:br>
            <a:r>
              <a:rPr lang="en-GB" sz="2400" cap="none" spc="80" dirty="0"/>
              <a:t>Medical Oncologist, Memorial Sloan Kettering Cancer </a:t>
            </a:r>
            <a:r>
              <a:rPr lang="en-GB" sz="2400" cap="none" spc="80" dirty="0" err="1"/>
              <a:t>Center</a:t>
            </a:r>
            <a:r>
              <a:rPr lang="en-GB" sz="2400" cap="none" spc="80" dirty="0"/>
              <a:t>, New York, USA</a:t>
            </a:r>
            <a:r>
              <a:rPr lang="en-US" sz="3200" dirty="0"/>
              <a:t/>
            </a:r>
            <a:br>
              <a:rPr lang="en-US" sz="3200" dirty="0"/>
            </a:br>
            <a:r>
              <a:rPr lang="en-US" sz="3200" dirty="0"/>
              <a:t/>
            </a:r>
            <a:br>
              <a:rPr lang="en-US" sz="3200" dirty="0"/>
            </a:br>
            <a:r>
              <a:rPr lang="en-GB" sz="2700" cap="none" dirty="0"/>
              <a:t>SEPTEMBER 2022</a:t>
            </a:r>
          </a:p>
        </p:txBody>
      </p:sp>
      <p:sp>
        <p:nvSpPr>
          <p:cNvPr id="5" name="Slide Number Placeholder 4">
            <a:extLst>
              <a:ext uri="{FF2B5EF4-FFF2-40B4-BE49-F238E27FC236}">
                <a16:creationId xmlns="" xmlns:a16="http://schemas.microsoft.com/office/drawing/2014/main" id="{7DE1A25A-CE70-1A4E-9535-E7C008038397}"/>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302372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EA9DF51-6F7C-9B17-BD96-39D4D61F59C4}"/>
              </a:ext>
            </a:extLst>
          </p:cNvPr>
          <p:cNvSpPr>
            <a:spLocks noGrp="1"/>
          </p:cNvSpPr>
          <p:nvPr>
            <p:ph type="title"/>
          </p:nvPr>
        </p:nvSpPr>
        <p:spPr/>
        <p:txBody>
          <a:bodyPr/>
          <a:lstStyle/>
          <a:p>
            <a:r>
              <a:rPr lang="en-GB" sz="2800" dirty="0">
                <a:effectLst/>
                <a:latin typeface="Arial" panose="020B0604020202020204" pitchFamily="34" charset="0"/>
                <a:ea typeface="Times New Roman" panose="02020603050405020304" pitchFamily="18" charset="0"/>
              </a:rPr>
              <a:t>Moonlight</a:t>
            </a:r>
            <a:r>
              <a:rPr lang="en-GB" dirty="0"/>
              <a:t>: results</a:t>
            </a:r>
          </a:p>
        </p:txBody>
      </p:sp>
      <p:sp>
        <p:nvSpPr>
          <p:cNvPr id="4" name="Slide Number Placeholder 3">
            <a:extLst>
              <a:ext uri="{FF2B5EF4-FFF2-40B4-BE49-F238E27FC236}">
                <a16:creationId xmlns="" xmlns:a16="http://schemas.microsoft.com/office/drawing/2014/main" id="{EB520FA5-68A6-43EE-8153-FA9BCC45C76C}"/>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
        <p:nvSpPr>
          <p:cNvPr id="5" name="Content Placeholder 4">
            <a:extLst>
              <a:ext uri="{FF2B5EF4-FFF2-40B4-BE49-F238E27FC236}">
                <a16:creationId xmlns="" xmlns:a16="http://schemas.microsoft.com/office/drawing/2014/main" id="{60BEBCFC-00CF-C0CF-8949-B41A5C4F8281}"/>
              </a:ext>
            </a:extLst>
          </p:cNvPr>
          <p:cNvSpPr>
            <a:spLocks noGrp="1"/>
          </p:cNvSpPr>
          <p:nvPr>
            <p:ph sz="quarter" idx="15"/>
          </p:nvPr>
        </p:nvSpPr>
        <p:spPr>
          <a:xfrm>
            <a:off x="656014" y="6329860"/>
            <a:ext cx="10552554" cy="365125"/>
          </a:xfrm>
        </p:spPr>
        <p:txBody>
          <a:bodyPr/>
          <a:lstStyle/>
          <a:p>
            <a:r>
              <a:rPr lang="en-GB" sz="1050" dirty="0">
                <a:solidFill>
                  <a:schemeClr val="tx2"/>
                </a:solidFill>
                <a:effectLst/>
                <a:ea typeface="Calibri" panose="020F0502020204030204" pitchFamily="34" charset="0"/>
              </a:rPr>
              <a:t>AE, adverse event; CI, confidence interval; CR, complete response; CPS, combined positive score; </a:t>
            </a:r>
            <a:r>
              <a:rPr lang="en-GB" sz="1050" dirty="0" err="1">
                <a:solidFill>
                  <a:schemeClr val="tx2"/>
                </a:solidFill>
                <a:effectLst/>
                <a:ea typeface="Calibri" panose="020F0502020204030204" pitchFamily="34" charset="0"/>
              </a:rPr>
              <a:t>DoR</a:t>
            </a:r>
            <a:r>
              <a:rPr lang="en-GB" sz="1050" dirty="0">
                <a:solidFill>
                  <a:schemeClr val="tx2"/>
                </a:solidFill>
                <a:effectLst/>
                <a:ea typeface="Calibri" panose="020F0502020204030204" pitchFamily="34" charset="0"/>
              </a:rPr>
              <a:t>, duration of response; </a:t>
            </a:r>
            <a:r>
              <a:rPr lang="en-GB" sz="1050" dirty="0">
                <a:solidFill>
                  <a:schemeClr val="tx2"/>
                </a:solidFill>
              </a:rPr>
              <a:t>GEJ, gastro-oesophageal junction</a:t>
            </a:r>
            <a:r>
              <a:rPr lang="en-GB" sz="1050" dirty="0">
                <a:solidFill>
                  <a:schemeClr val="tx2"/>
                </a:solidFill>
                <a:ea typeface="Calibri" panose="020F0502020204030204" pitchFamily="34" charset="0"/>
              </a:rPr>
              <a:t>; ORR, objective response rate; </a:t>
            </a:r>
            <a:r>
              <a:rPr lang="en-GB" sz="1050" dirty="0">
                <a:solidFill>
                  <a:schemeClr val="tx2"/>
                </a:solidFill>
                <a:effectLst/>
                <a:ea typeface="Calibri" panose="020F0502020204030204" pitchFamily="34" charset="0"/>
              </a:rPr>
              <a:t>OS, overall survival; PD, progressive disease; PD-L1, programmed death ligand-1; PFS, progression-free survival;  PR, partial response; SAE, </a:t>
            </a:r>
            <a:r>
              <a:rPr lang="en-GB" sz="1050" dirty="0">
                <a:solidFill>
                  <a:schemeClr val="tx2"/>
                </a:solidFill>
                <a:ea typeface="Calibri" panose="020F0502020204030204" pitchFamily="34" charset="0"/>
              </a:rPr>
              <a:t>serious adverse event; </a:t>
            </a:r>
            <a:r>
              <a:rPr lang="en-GB" sz="1050" dirty="0">
                <a:solidFill>
                  <a:schemeClr val="tx2"/>
                </a:solidFill>
                <a:effectLst/>
                <a:ea typeface="Calibri" panose="020F0502020204030204" pitchFamily="34" charset="0"/>
              </a:rPr>
              <a:t>SD, stable disease </a:t>
            </a:r>
          </a:p>
          <a:p>
            <a:r>
              <a:rPr lang="en-GB" sz="1050" dirty="0">
                <a:solidFill>
                  <a:schemeClr val="tx2"/>
                </a:solidFill>
                <a:effectLst/>
                <a:ea typeface="Calibri" panose="020F0502020204030204" pitchFamily="34" charset="0"/>
              </a:rPr>
              <a:t>Lorenzen S, et al. Ann Oncol. 2022;33 (suppl_7): S555-S580 (ESMO 2022, oral presentation)</a:t>
            </a:r>
          </a:p>
        </p:txBody>
      </p:sp>
      <p:graphicFrame>
        <p:nvGraphicFramePr>
          <p:cNvPr id="7" name="Table 5">
            <a:extLst>
              <a:ext uri="{FF2B5EF4-FFF2-40B4-BE49-F238E27FC236}">
                <a16:creationId xmlns="" xmlns:a16="http://schemas.microsoft.com/office/drawing/2014/main" id="{3B8C879C-3727-E0A5-DBDC-13E851265E6D}"/>
              </a:ext>
            </a:extLst>
          </p:cNvPr>
          <p:cNvGraphicFramePr>
            <a:graphicFrameLocks/>
          </p:cNvGraphicFramePr>
          <p:nvPr>
            <p:extLst>
              <p:ext uri="{D42A27DB-BD31-4B8C-83A1-F6EECF244321}">
                <p14:modId xmlns:p14="http://schemas.microsoft.com/office/powerpoint/2010/main" val="3780820102"/>
              </p:ext>
            </p:extLst>
          </p:nvPr>
        </p:nvGraphicFramePr>
        <p:xfrm>
          <a:off x="620183" y="1772816"/>
          <a:ext cx="5126001" cy="4046220"/>
        </p:xfrm>
        <a:graphic>
          <a:graphicData uri="http://schemas.openxmlformats.org/drawingml/2006/table">
            <a:tbl>
              <a:tblPr firstRow="1" bandRow="1">
                <a:tableStyleId>{5C22544A-7EE6-4342-B048-85BDC9FD1C3A}</a:tableStyleId>
              </a:tblPr>
              <a:tblGrid>
                <a:gridCol w="2632835">
                  <a:extLst>
                    <a:ext uri="{9D8B030D-6E8A-4147-A177-3AD203B41FA5}">
                      <a16:colId xmlns="" xmlns:a16="http://schemas.microsoft.com/office/drawing/2014/main" val="4084792377"/>
                    </a:ext>
                  </a:extLst>
                </a:gridCol>
                <a:gridCol w="1209680">
                  <a:extLst>
                    <a:ext uri="{9D8B030D-6E8A-4147-A177-3AD203B41FA5}">
                      <a16:colId xmlns="" xmlns:a16="http://schemas.microsoft.com/office/drawing/2014/main" val="1750257400"/>
                    </a:ext>
                  </a:extLst>
                </a:gridCol>
                <a:gridCol w="1283486">
                  <a:extLst>
                    <a:ext uri="{9D8B030D-6E8A-4147-A177-3AD203B41FA5}">
                      <a16:colId xmlns="" xmlns:a16="http://schemas.microsoft.com/office/drawing/2014/main" val="1764266844"/>
                    </a:ext>
                  </a:extLst>
                </a:gridCol>
              </a:tblGrid>
              <a:tr h="252905">
                <a:tc>
                  <a:txBody>
                    <a:bodyPr/>
                    <a:lstStyle/>
                    <a:p>
                      <a:pPr algn="l"/>
                      <a:r>
                        <a:rPr lang="en-US" sz="1200" dirty="0">
                          <a:latin typeface="Arial" panose="020B0604020202020204" pitchFamily="34" charset="0"/>
                          <a:cs typeface="Arial" panose="020B0604020202020204" pitchFamily="34" charset="0"/>
                        </a:rPr>
                        <a:t>Efficacy</a:t>
                      </a:r>
                      <a:endParaRPr lang="en-GB" sz="1200" dirty="0">
                        <a:latin typeface="Arial" panose="020B0604020202020204" pitchFamily="34" charset="0"/>
                        <a:cs typeface="Arial" panose="020B0604020202020204" pitchFamily="34" charset="0"/>
                      </a:endParaRPr>
                    </a:p>
                  </a:txBody>
                  <a:tcPr marL="55440" marR="55440"/>
                </a:tc>
                <a:tc>
                  <a:txBody>
                    <a:bodyPr/>
                    <a:lstStyle/>
                    <a:p>
                      <a:pPr algn="ctr"/>
                      <a:r>
                        <a:rPr lang="en-GB" sz="1100" dirty="0">
                          <a:latin typeface="Arial" panose="020B0604020202020204" pitchFamily="34" charset="0"/>
                          <a:cs typeface="Arial" panose="020B0604020202020204" pitchFamily="34" charset="0"/>
                        </a:rPr>
                        <a:t>A1</a:t>
                      </a:r>
                    </a:p>
                  </a:txBody>
                  <a:tcPr marL="55440" marR="55440"/>
                </a:tc>
                <a:tc>
                  <a:txBody>
                    <a:bodyPr/>
                    <a:lstStyle/>
                    <a:p>
                      <a:pPr algn="ctr"/>
                      <a:r>
                        <a:rPr lang="en-GB" sz="1100" dirty="0">
                          <a:latin typeface="Arial" panose="020B0604020202020204" pitchFamily="34" charset="0"/>
                          <a:cs typeface="Arial" panose="020B0604020202020204" pitchFamily="34" charset="0"/>
                        </a:rPr>
                        <a:t>A2 </a:t>
                      </a:r>
                    </a:p>
                  </a:txBody>
                  <a:tcPr marL="55440" marR="55440"/>
                </a:tc>
                <a:extLst>
                  <a:ext uri="{0D108BD9-81ED-4DB2-BD59-A6C34878D82A}">
                    <a16:rowId xmlns="" xmlns:a16="http://schemas.microsoft.com/office/drawing/2014/main" val="3783712714"/>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b="0" dirty="0">
                          <a:latin typeface="Arial" panose="020B0604020202020204" pitchFamily="34" charset="0"/>
                          <a:cs typeface="Arial" panose="020B0604020202020204" pitchFamily="34" charset="0"/>
                        </a:rPr>
                        <a:t>PFS at 6 months (All patients)</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N= 30</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N=60</a:t>
                      </a:r>
                      <a:endParaRPr lang="en-GB" sz="1050" baseline="0" dirty="0">
                        <a:latin typeface="Arial" panose="020B0604020202020204" pitchFamily="34" charset="0"/>
                        <a:cs typeface="Arial" panose="020B0604020202020204" pitchFamily="34" charset="0"/>
                      </a:endParaRPr>
                    </a:p>
                  </a:txBody>
                  <a:tcPr marL="55440" marR="55440"/>
                </a:tc>
                <a:extLst>
                  <a:ext uri="{0D108BD9-81ED-4DB2-BD59-A6C34878D82A}">
                    <a16:rowId xmlns="" xmlns:a16="http://schemas.microsoft.com/office/drawing/2014/main" val="2058403853"/>
                  </a:ext>
                </a:extLst>
              </a:tr>
              <a:tr h="238855">
                <a:tc>
                  <a:txBody>
                    <a:bodyPr/>
                    <a:lstStyle/>
                    <a:p>
                      <a:pPr marL="455613" marR="0" lvl="1" indent="-274638" algn="l" defTabSz="457189" rtl="0" eaLnBrk="1" fontAlgn="auto" latinLnBrk="0" hangingPunct="1">
                        <a:lnSpc>
                          <a:spcPct val="100000"/>
                        </a:lnSpc>
                        <a:spcBef>
                          <a:spcPts val="0"/>
                        </a:spcBef>
                        <a:spcAft>
                          <a:spcPts val="0"/>
                        </a:spcAft>
                        <a:buClrTx/>
                        <a:buSzTx/>
                        <a:buFontTx/>
                        <a:buNone/>
                        <a:tabLst/>
                        <a:defRPr/>
                      </a:pPr>
                      <a:r>
                        <a:rPr lang="en-US" sz="1050" b="0" kern="1200" baseline="0" dirty="0">
                          <a:solidFill>
                            <a:schemeClr val="dk1"/>
                          </a:solidFill>
                          <a:latin typeface="Arial" panose="020B0604020202020204" pitchFamily="34" charset="0"/>
                          <a:ea typeface="+mn-ea"/>
                          <a:cs typeface="Arial" panose="020B0604020202020204" pitchFamily="34" charset="0"/>
                        </a:rPr>
                        <a:t>Median (95% CI), months</a:t>
                      </a:r>
                      <a:endParaRPr lang="en-GB" sz="1050" b="0" kern="1200" baseline="0" dirty="0">
                        <a:solidFill>
                          <a:schemeClr val="dk1"/>
                        </a:solidFill>
                        <a:latin typeface="Arial" panose="020B0604020202020204" pitchFamily="34" charset="0"/>
                        <a:ea typeface="+mn-ea"/>
                        <a:cs typeface="Arial" panose="020B0604020202020204" pitchFamily="34" charset="0"/>
                      </a:endParaRPr>
                    </a:p>
                  </a:txBody>
                  <a:tcPr marL="55440" marR="55440"/>
                </a:tc>
                <a:tc>
                  <a:txBody>
                    <a:bodyPr/>
                    <a:lstStyle/>
                    <a:p>
                      <a:pPr algn="ctr"/>
                      <a:r>
                        <a:rPr lang="en-US" sz="1050" baseline="0" dirty="0">
                          <a:latin typeface="Arial" panose="020B0604020202020204" pitchFamily="34" charset="0"/>
                          <a:cs typeface="Arial" panose="020B0604020202020204" pitchFamily="34" charset="0"/>
                        </a:rPr>
                        <a:t>7.29 (4.99-10.68)</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3.98 (3.55-5.39)</a:t>
                      </a:r>
                      <a:endParaRPr lang="en-GB" sz="1050" baseline="0" dirty="0">
                        <a:latin typeface="Arial" panose="020B0604020202020204" pitchFamily="34" charset="0"/>
                        <a:cs typeface="Arial" panose="020B0604020202020204" pitchFamily="34" charset="0"/>
                      </a:endParaRPr>
                    </a:p>
                  </a:txBody>
                  <a:tcPr marL="55440" marR="55440"/>
                </a:tc>
                <a:extLst>
                  <a:ext uri="{0D108BD9-81ED-4DB2-BD59-A6C34878D82A}">
                    <a16:rowId xmlns="" xmlns:a16="http://schemas.microsoft.com/office/drawing/2014/main" val="206417103"/>
                  </a:ext>
                </a:extLst>
              </a:tr>
              <a:tr h="238855">
                <a:tc>
                  <a:txBody>
                    <a:bodyPr/>
                    <a:lstStyle/>
                    <a:p>
                      <a:pPr marL="455613" marR="0" lvl="1" indent="-274638" algn="l" defTabSz="457189" rtl="0" eaLnBrk="1" fontAlgn="auto" latinLnBrk="0" hangingPunct="1">
                        <a:lnSpc>
                          <a:spcPct val="100000"/>
                        </a:lnSpc>
                        <a:spcBef>
                          <a:spcPts val="0"/>
                        </a:spcBef>
                        <a:spcAft>
                          <a:spcPts val="0"/>
                        </a:spcAft>
                        <a:buClrTx/>
                        <a:buSzTx/>
                        <a:buFontTx/>
                        <a:buNone/>
                        <a:tabLst/>
                        <a:defRPr/>
                      </a:pPr>
                      <a:r>
                        <a:rPr lang="en-US" sz="1050" b="0" kern="1200" baseline="0" dirty="0">
                          <a:solidFill>
                            <a:schemeClr val="dk1"/>
                          </a:solidFill>
                          <a:latin typeface="Arial" panose="020B0604020202020204" pitchFamily="34" charset="0"/>
                          <a:ea typeface="+mn-ea"/>
                          <a:cs typeface="Arial" panose="020B0604020202020204" pitchFamily="34" charset="0"/>
                        </a:rPr>
                        <a:t>P-value (censored log-rank)</a:t>
                      </a:r>
                      <a:endParaRPr lang="en-GB" sz="1050" b="0" kern="1200" baseline="0" dirty="0">
                        <a:solidFill>
                          <a:schemeClr val="dk1"/>
                        </a:solidFill>
                        <a:latin typeface="Arial" panose="020B0604020202020204" pitchFamily="34" charset="0"/>
                        <a:ea typeface="+mn-ea"/>
                        <a:cs typeface="Arial" panose="020B0604020202020204" pitchFamily="34" charset="0"/>
                      </a:endParaRPr>
                    </a:p>
                  </a:txBody>
                  <a:tcPr marL="55440" marR="55440"/>
                </a:tc>
                <a:tc gridSpan="2">
                  <a:txBody>
                    <a:bodyPr/>
                    <a:lstStyle/>
                    <a:p>
                      <a:pPr algn="ctr"/>
                      <a:r>
                        <a:rPr lang="en-US" sz="1050" baseline="0" dirty="0">
                          <a:latin typeface="Arial" panose="020B0604020202020204" pitchFamily="34" charset="0"/>
                          <a:cs typeface="Arial" panose="020B0604020202020204" pitchFamily="34" charset="0"/>
                        </a:rPr>
                        <a:t>P=0.0261</a:t>
                      </a:r>
                    </a:p>
                  </a:txBody>
                  <a:tcPr marL="55440" marR="55440"/>
                </a:tc>
                <a:tc hMerge="1">
                  <a:txBody>
                    <a:bodyPr/>
                    <a:lstStyle/>
                    <a:p>
                      <a:pPr algn="ctr"/>
                      <a:endParaRPr lang="en-GB" sz="1050" baseline="0" dirty="0">
                        <a:latin typeface="Arial" panose="020B0604020202020204" pitchFamily="34" charset="0"/>
                        <a:cs typeface="Arial" panose="020B0604020202020204" pitchFamily="34" charset="0"/>
                      </a:endParaRPr>
                    </a:p>
                  </a:txBody>
                  <a:tcPr marL="55440" marR="55440"/>
                </a:tc>
                <a:extLst>
                  <a:ext uri="{0D108BD9-81ED-4DB2-BD59-A6C34878D82A}">
                    <a16:rowId xmlns="" xmlns:a16="http://schemas.microsoft.com/office/drawing/2014/main" val="3877456049"/>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b="0" dirty="0">
                          <a:latin typeface="Arial" panose="020B0604020202020204" pitchFamily="34" charset="0"/>
                          <a:cs typeface="Arial" panose="020B0604020202020204" pitchFamily="34" charset="0"/>
                        </a:rPr>
                        <a:t>OS (All patients)</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N= 30</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N=60</a:t>
                      </a:r>
                      <a:endParaRPr lang="en-GB" sz="1050" baseline="0" dirty="0">
                        <a:latin typeface="Arial" panose="020B0604020202020204" pitchFamily="34" charset="0"/>
                        <a:cs typeface="Arial" panose="020B0604020202020204" pitchFamily="34" charset="0"/>
                      </a:endParaRPr>
                    </a:p>
                  </a:txBody>
                  <a:tcPr marL="55440" marR="55440"/>
                </a:tc>
                <a:extLst>
                  <a:ext uri="{0D108BD9-81ED-4DB2-BD59-A6C34878D82A}">
                    <a16:rowId xmlns="" xmlns:a16="http://schemas.microsoft.com/office/drawing/2014/main" val="2273570569"/>
                  </a:ext>
                </a:extLst>
              </a:tr>
              <a:tr h="238855">
                <a:tc>
                  <a:txBody>
                    <a:bodyPr/>
                    <a:lstStyle/>
                    <a:p>
                      <a:pPr marL="455613" lvl="1" indent="-274638" algn="l">
                        <a:tabLst/>
                      </a:pPr>
                      <a:r>
                        <a:rPr lang="en-US" sz="1050" b="0" baseline="0" dirty="0">
                          <a:latin typeface="Arial" panose="020B0604020202020204" pitchFamily="34" charset="0"/>
                          <a:cs typeface="Arial" panose="020B0604020202020204" pitchFamily="34" charset="0"/>
                        </a:rPr>
                        <a:t>Median (95% CI)</a:t>
                      </a:r>
                      <a:r>
                        <a:rPr lang="en-US" sz="1050" b="0" kern="1200" baseline="0" dirty="0">
                          <a:solidFill>
                            <a:schemeClr val="dk1"/>
                          </a:solidFill>
                          <a:latin typeface="Arial" panose="020B0604020202020204" pitchFamily="34" charset="0"/>
                          <a:ea typeface="+mn-ea"/>
                          <a:cs typeface="Arial" panose="020B0604020202020204" pitchFamily="34" charset="0"/>
                        </a:rPr>
                        <a:t> , months</a:t>
                      </a:r>
                      <a:endParaRPr lang="en-US" sz="1050" b="0" baseline="0" dirty="0">
                        <a:latin typeface="Arial" panose="020B0604020202020204" pitchFamily="34" charset="0"/>
                        <a:cs typeface="Arial" panose="020B0604020202020204" pitchFamily="34" charset="0"/>
                      </a:endParaRPr>
                    </a:p>
                  </a:txBody>
                  <a:tcPr marL="55440" marR="55440"/>
                </a:tc>
                <a:tc>
                  <a:txBody>
                    <a:bodyPr/>
                    <a:lstStyle/>
                    <a:p>
                      <a:pPr algn="ctr"/>
                      <a:r>
                        <a:rPr lang="en-US" sz="1050" baseline="0" dirty="0">
                          <a:latin typeface="Arial" panose="020B0604020202020204" pitchFamily="34" charset="0"/>
                          <a:cs typeface="Arial" panose="020B0604020202020204" pitchFamily="34" charset="0"/>
                        </a:rPr>
                        <a:t>10.12 (6.60-/)</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7.85 (6.44-12.25)</a:t>
                      </a:r>
                      <a:endParaRPr lang="en-GB" sz="1050" baseline="0" dirty="0">
                        <a:latin typeface="Arial" panose="020B0604020202020204" pitchFamily="34" charset="0"/>
                        <a:cs typeface="Arial" panose="020B0604020202020204" pitchFamily="34" charset="0"/>
                      </a:endParaRPr>
                    </a:p>
                  </a:txBody>
                  <a:tcPr marL="55440" marR="55440"/>
                </a:tc>
                <a:extLst>
                  <a:ext uri="{0D108BD9-81ED-4DB2-BD59-A6C34878D82A}">
                    <a16:rowId xmlns="" xmlns:a16="http://schemas.microsoft.com/office/drawing/2014/main" val="809118160"/>
                  </a:ext>
                </a:extLst>
              </a:tr>
              <a:tr h="238855">
                <a:tc>
                  <a:txBody>
                    <a:bodyPr/>
                    <a:lstStyle/>
                    <a:p>
                      <a:pPr marL="455613" lvl="1" indent="-274638" algn="l">
                        <a:tabLst/>
                      </a:pPr>
                      <a:r>
                        <a:rPr lang="en-US" sz="1050" b="0" baseline="0" dirty="0">
                          <a:latin typeface="Arial" panose="020B0604020202020204" pitchFamily="34" charset="0"/>
                          <a:cs typeface="Arial" panose="020B0604020202020204" pitchFamily="34" charset="0"/>
                        </a:rPr>
                        <a:t>p-value (censored log-rank)</a:t>
                      </a:r>
                      <a:endParaRPr lang="en-GB" sz="1050" b="0" baseline="0" dirty="0">
                        <a:latin typeface="Arial" panose="020B0604020202020204" pitchFamily="34" charset="0"/>
                        <a:cs typeface="Arial" panose="020B0604020202020204" pitchFamily="34" charset="0"/>
                      </a:endParaRPr>
                    </a:p>
                  </a:txBody>
                  <a:tcPr marL="55440" marR="55440"/>
                </a:tc>
                <a:tc gridSpan="2">
                  <a:txBody>
                    <a:bodyPr/>
                    <a:lstStyle/>
                    <a:p>
                      <a:pPr algn="ctr"/>
                      <a:r>
                        <a:rPr lang="en-US" sz="1050" baseline="0" dirty="0">
                          <a:latin typeface="Arial" panose="020B0604020202020204" pitchFamily="34" charset="0"/>
                          <a:cs typeface="Arial" panose="020B0604020202020204" pitchFamily="34" charset="0"/>
                        </a:rPr>
                        <a:t>P=0.3604</a:t>
                      </a:r>
                    </a:p>
                  </a:txBody>
                  <a:tcPr marL="55440" marR="55440"/>
                </a:tc>
                <a:tc hMerge="1">
                  <a:txBody>
                    <a:bodyPr/>
                    <a:lstStyle/>
                    <a:p>
                      <a:pPr algn="ctr"/>
                      <a:endParaRPr lang="en-GB" sz="1100" baseline="0" dirty="0">
                        <a:latin typeface="Arial" panose="020B0604020202020204" pitchFamily="34" charset="0"/>
                        <a:cs typeface="Arial" panose="020B0604020202020204" pitchFamily="34" charset="0"/>
                      </a:endParaRPr>
                    </a:p>
                  </a:txBody>
                  <a:tcPr marL="55440" marR="55440"/>
                </a:tc>
                <a:extLst>
                  <a:ext uri="{0D108BD9-81ED-4DB2-BD59-A6C34878D82A}">
                    <a16:rowId xmlns="" xmlns:a16="http://schemas.microsoft.com/office/drawing/2014/main" val="1938252212"/>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b="0" dirty="0">
                          <a:latin typeface="Arial" panose="020B0604020202020204" pitchFamily="34" charset="0"/>
                          <a:cs typeface="Arial" panose="020B0604020202020204" pitchFamily="34" charset="0"/>
                        </a:rPr>
                        <a:t>OS (PD-L1 CPS ≥ 1)</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N= 13</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N=24</a:t>
                      </a:r>
                      <a:endParaRPr lang="en-GB" sz="1050" baseline="0" dirty="0">
                        <a:latin typeface="Arial" panose="020B0604020202020204" pitchFamily="34" charset="0"/>
                        <a:cs typeface="Arial" panose="020B0604020202020204" pitchFamily="34" charset="0"/>
                      </a:endParaRPr>
                    </a:p>
                  </a:txBody>
                  <a:tcPr marL="55440" marR="55440"/>
                </a:tc>
                <a:extLst>
                  <a:ext uri="{0D108BD9-81ED-4DB2-BD59-A6C34878D82A}">
                    <a16:rowId xmlns="" xmlns:a16="http://schemas.microsoft.com/office/drawing/2014/main" val="2774207388"/>
                  </a:ext>
                </a:extLst>
              </a:tr>
              <a:tr h="238855">
                <a:tc>
                  <a:txBody>
                    <a:bodyPr/>
                    <a:lstStyle/>
                    <a:p>
                      <a:pPr marL="455613" lvl="1" indent="-274638" algn="l">
                        <a:tabLst/>
                      </a:pPr>
                      <a:r>
                        <a:rPr lang="en-US" sz="1050" b="0" baseline="0" dirty="0">
                          <a:latin typeface="Arial" panose="020B0604020202020204" pitchFamily="34" charset="0"/>
                          <a:cs typeface="Arial" panose="020B0604020202020204" pitchFamily="34" charset="0"/>
                        </a:rPr>
                        <a:t>Median (95% CI)</a:t>
                      </a:r>
                      <a:r>
                        <a:rPr lang="en-US" sz="1050" b="0" kern="1200" baseline="0" dirty="0">
                          <a:solidFill>
                            <a:schemeClr val="dk1"/>
                          </a:solidFill>
                          <a:latin typeface="Arial" panose="020B0604020202020204" pitchFamily="34" charset="0"/>
                          <a:ea typeface="+mn-ea"/>
                          <a:cs typeface="Arial" panose="020B0604020202020204" pitchFamily="34" charset="0"/>
                        </a:rPr>
                        <a:t> , months</a:t>
                      </a:r>
                      <a:endParaRPr lang="en-US" sz="1050" b="0" baseline="0" dirty="0">
                        <a:latin typeface="Arial" panose="020B0604020202020204" pitchFamily="34" charset="0"/>
                        <a:cs typeface="Arial" panose="020B0604020202020204" pitchFamily="34" charset="0"/>
                      </a:endParaRPr>
                    </a:p>
                  </a:txBody>
                  <a:tcPr marL="55440" marR="55440"/>
                </a:tc>
                <a:tc>
                  <a:txBody>
                    <a:bodyPr/>
                    <a:lstStyle/>
                    <a:p>
                      <a:pPr algn="ctr"/>
                      <a:r>
                        <a:rPr lang="en-US" sz="1050" baseline="0" dirty="0">
                          <a:latin typeface="Arial" panose="020B0604020202020204" pitchFamily="34" charset="0"/>
                          <a:cs typeface="Arial" panose="020B0604020202020204" pitchFamily="34" charset="0"/>
                        </a:rPr>
                        <a:t>16.46 (2.07-/)</a:t>
                      </a:r>
                    </a:p>
                  </a:txBody>
                  <a:tcPr marL="55440" marR="55440"/>
                </a:tc>
                <a:tc>
                  <a:txBody>
                    <a:bodyPr/>
                    <a:lstStyle/>
                    <a:p>
                      <a:pPr marL="0" algn="ctr" defTabSz="457189" rtl="0" eaLnBrk="1" latinLnBrk="0" hangingPunct="1"/>
                      <a:r>
                        <a:rPr lang="en-US" sz="1050" kern="1200" baseline="0" dirty="0">
                          <a:solidFill>
                            <a:schemeClr val="dk1"/>
                          </a:solidFill>
                          <a:latin typeface="Arial" panose="020B0604020202020204" pitchFamily="34" charset="0"/>
                          <a:ea typeface="+mn-ea"/>
                          <a:cs typeface="Arial" panose="020B0604020202020204" pitchFamily="34" charset="0"/>
                        </a:rPr>
                        <a:t>6.87 (5.13-7.59)</a:t>
                      </a:r>
                      <a:endParaRPr lang="en-GB" sz="1050" kern="1200" baseline="0" dirty="0">
                        <a:solidFill>
                          <a:schemeClr val="dk1"/>
                        </a:solidFill>
                        <a:latin typeface="Arial" panose="020B0604020202020204" pitchFamily="34" charset="0"/>
                        <a:ea typeface="+mn-ea"/>
                        <a:cs typeface="Arial" panose="020B0604020202020204" pitchFamily="34" charset="0"/>
                      </a:endParaRPr>
                    </a:p>
                  </a:txBody>
                  <a:tcPr marL="55440" marR="55440"/>
                </a:tc>
                <a:extLst>
                  <a:ext uri="{0D108BD9-81ED-4DB2-BD59-A6C34878D82A}">
                    <a16:rowId xmlns="" xmlns:a16="http://schemas.microsoft.com/office/drawing/2014/main" val="301369036"/>
                  </a:ext>
                </a:extLst>
              </a:tr>
              <a:tr h="238855">
                <a:tc>
                  <a:txBody>
                    <a:bodyPr/>
                    <a:lstStyle/>
                    <a:p>
                      <a:pPr marL="455613" lvl="1" indent="-274638" algn="l">
                        <a:tabLst/>
                      </a:pPr>
                      <a:r>
                        <a:rPr lang="en-US" sz="1050" b="0" baseline="0" dirty="0">
                          <a:latin typeface="Arial" panose="020B0604020202020204" pitchFamily="34" charset="0"/>
                          <a:cs typeface="Arial" panose="020B0604020202020204" pitchFamily="34" charset="0"/>
                        </a:rPr>
                        <a:t>Stratified p-value (censored log-rank)</a:t>
                      </a:r>
                      <a:endParaRPr lang="en-GB" sz="1050" b="0" baseline="0" dirty="0">
                        <a:latin typeface="Arial" panose="020B0604020202020204" pitchFamily="34" charset="0"/>
                        <a:cs typeface="Arial" panose="020B0604020202020204" pitchFamily="34" charset="0"/>
                      </a:endParaRPr>
                    </a:p>
                  </a:txBody>
                  <a:tcPr marL="55440" marR="55440"/>
                </a:tc>
                <a:tc gridSpan="2">
                  <a:txBody>
                    <a:bodyPr/>
                    <a:lstStyle/>
                    <a:p>
                      <a:pPr algn="ctr"/>
                      <a:r>
                        <a:rPr lang="en-US" sz="1050" baseline="0" dirty="0">
                          <a:latin typeface="Arial" panose="020B0604020202020204" pitchFamily="34" charset="0"/>
                          <a:cs typeface="Arial" panose="020B0604020202020204" pitchFamily="34" charset="0"/>
                        </a:rPr>
                        <a:t>P=0.4512</a:t>
                      </a:r>
                    </a:p>
                  </a:txBody>
                  <a:tcPr marL="55440" marR="55440"/>
                </a:tc>
                <a:tc hMerge="1">
                  <a:txBody>
                    <a:bodyPr/>
                    <a:lstStyle/>
                    <a:p>
                      <a:pPr algn="ctr"/>
                      <a:endParaRPr lang="en-GB" sz="1100" baseline="0" dirty="0">
                        <a:latin typeface="Arial" panose="020B0604020202020204" pitchFamily="34" charset="0"/>
                        <a:cs typeface="Arial" panose="020B0604020202020204" pitchFamily="34" charset="0"/>
                      </a:endParaRPr>
                    </a:p>
                  </a:txBody>
                  <a:tcPr marL="55440" marR="55440"/>
                </a:tc>
                <a:extLst>
                  <a:ext uri="{0D108BD9-81ED-4DB2-BD59-A6C34878D82A}">
                    <a16:rowId xmlns="" xmlns:a16="http://schemas.microsoft.com/office/drawing/2014/main" val="2309572458"/>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b="0" dirty="0">
                          <a:latin typeface="Arial" panose="020B0604020202020204" pitchFamily="34" charset="0"/>
                          <a:cs typeface="Arial" panose="020B0604020202020204" pitchFamily="34" charset="0"/>
                        </a:rPr>
                        <a:t>PFS (PD-L1 CPS &lt; 1)</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N = 14</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N = 17</a:t>
                      </a:r>
                      <a:endParaRPr lang="en-GB" sz="1050" baseline="0" dirty="0">
                        <a:latin typeface="Arial" panose="020B0604020202020204" pitchFamily="34" charset="0"/>
                        <a:cs typeface="Arial" panose="020B0604020202020204" pitchFamily="34" charset="0"/>
                      </a:endParaRPr>
                    </a:p>
                  </a:txBody>
                  <a:tcPr marL="55440" marR="55440"/>
                </a:tc>
                <a:extLst>
                  <a:ext uri="{0D108BD9-81ED-4DB2-BD59-A6C34878D82A}">
                    <a16:rowId xmlns="" xmlns:a16="http://schemas.microsoft.com/office/drawing/2014/main" val="264436717"/>
                  </a:ext>
                </a:extLst>
              </a:tr>
              <a:tr h="238855">
                <a:tc>
                  <a:txBody>
                    <a:bodyPr/>
                    <a:lstStyle/>
                    <a:p>
                      <a:pPr marL="455613" lvl="1" indent="-274638" algn="l">
                        <a:tabLst/>
                      </a:pPr>
                      <a:r>
                        <a:rPr lang="en-US" sz="1050" b="0" baseline="0" dirty="0">
                          <a:latin typeface="Arial" panose="020B0604020202020204" pitchFamily="34" charset="0"/>
                          <a:cs typeface="Arial" panose="020B0604020202020204" pitchFamily="34" charset="0"/>
                        </a:rPr>
                        <a:t>Median (95% CI)</a:t>
                      </a:r>
                      <a:r>
                        <a:rPr lang="en-US" sz="1050" b="0" kern="1200" baseline="0" dirty="0">
                          <a:solidFill>
                            <a:schemeClr val="dk1"/>
                          </a:solidFill>
                          <a:latin typeface="Arial" panose="020B0604020202020204" pitchFamily="34" charset="0"/>
                          <a:ea typeface="+mn-ea"/>
                          <a:cs typeface="Arial" panose="020B0604020202020204" pitchFamily="34" charset="0"/>
                        </a:rPr>
                        <a:t> , months</a:t>
                      </a:r>
                      <a:endParaRPr lang="en-US" sz="1050" b="0" baseline="0" dirty="0">
                        <a:latin typeface="Arial" panose="020B0604020202020204" pitchFamily="34" charset="0"/>
                        <a:cs typeface="Arial" panose="020B0604020202020204" pitchFamily="34" charset="0"/>
                      </a:endParaRPr>
                    </a:p>
                  </a:txBody>
                  <a:tcPr marL="55440" marR="55440"/>
                </a:tc>
                <a:tc>
                  <a:txBody>
                    <a:bodyPr/>
                    <a:lstStyle/>
                    <a:p>
                      <a:pPr algn="ctr"/>
                      <a:r>
                        <a:rPr lang="en-US" sz="1050" baseline="0" dirty="0">
                          <a:latin typeface="Arial" panose="020B0604020202020204" pitchFamily="34" charset="0"/>
                          <a:cs typeface="Arial" panose="020B0604020202020204" pitchFamily="34" charset="0"/>
                        </a:rPr>
                        <a:t>6.87 (2.07-9.53)</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3.98 (2.23-6.21)</a:t>
                      </a:r>
                      <a:endParaRPr lang="en-GB" sz="1050" baseline="0" dirty="0">
                        <a:latin typeface="Arial" panose="020B0604020202020204" pitchFamily="34" charset="0"/>
                        <a:cs typeface="Arial" panose="020B0604020202020204" pitchFamily="34" charset="0"/>
                      </a:endParaRPr>
                    </a:p>
                  </a:txBody>
                  <a:tcPr marL="55440" marR="55440"/>
                </a:tc>
                <a:extLst>
                  <a:ext uri="{0D108BD9-81ED-4DB2-BD59-A6C34878D82A}">
                    <a16:rowId xmlns="" xmlns:a16="http://schemas.microsoft.com/office/drawing/2014/main" val="605758150"/>
                  </a:ext>
                </a:extLst>
              </a:tr>
              <a:tr h="238855">
                <a:tc>
                  <a:txBody>
                    <a:bodyPr/>
                    <a:lstStyle/>
                    <a:p>
                      <a:pPr marL="455613" lvl="1" indent="-274638" algn="l">
                        <a:tabLst/>
                      </a:pPr>
                      <a:r>
                        <a:rPr lang="en-US" sz="1050" b="0" baseline="0" dirty="0">
                          <a:latin typeface="Arial" panose="020B0604020202020204" pitchFamily="34" charset="0"/>
                          <a:cs typeface="Arial" panose="020B0604020202020204" pitchFamily="34" charset="0"/>
                        </a:rPr>
                        <a:t>Stratified p-value (censored log-rank)</a:t>
                      </a:r>
                      <a:endParaRPr lang="en-GB" sz="1050" b="0" baseline="0" dirty="0">
                        <a:latin typeface="Arial" panose="020B0604020202020204" pitchFamily="34" charset="0"/>
                        <a:cs typeface="Arial" panose="020B0604020202020204" pitchFamily="34" charset="0"/>
                      </a:endParaRPr>
                    </a:p>
                  </a:txBody>
                  <a:tcPr marL="55440" marR="55440"/>
                </a:tc>
                <a:tc gridSpan="2">
                  <a:txBody>
                    <a:bodyPr/>
                    <a:lstStyle/>
                    <a:p>
                      <a:pPr algn="ctr"/>
                      <a:r>
                        <a:rPr lang="en-US" sz="1050" baseline="0" dirty="0">
                          <a:latin typeface="Arial" panose="020B0604020202020204" pitchFamily="34" charset="0"/>
                          <a:cs typeface="Arial" panose="020B0604020202020204" pitchFamily="34" charset="0"/>
                        </a:rPr>
                        <a:t>0.6009</a:t>
                      </a:r>
                    </a:p>
                  </a:txBody>
                  <a:tcPr marL="55440" marR="55440"/>
                </a:tc>
                <a:tc hMerge="1">
                  <a:txBody>
                    <a:bodyPr/>
                    <a:lstStyle/>
                    <a:p>
                      <a:pPr algn="ctr"/>
                      <a:endParaRPr lang="en-GB" sz="1100" baseline="0" dirty="0">
                        <a:latin typeface="Arial" panose="020B0604020202020204" pitchFamily="34" charset="0"/>
                        <a:cs typeface="Arial" panose="020B0604020202020204" pitchFamily="34" charset="0"/>
                      </a:endParaRPr>
                    </a:p>
                  </a:txBody>
                  <a:tcPr marL="55440" marR="55440"/>
                </a:tc>
                <a:extLst>
                  <a:ext uri="{0D108BD9-81ED-4DB2-BD59-A6C34878D82A}">
                    <a16:rowId xmlns="" xmlns:a16="http://schemas.microsoft.com/office/drawing/2014/main" val="4089761285"/>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b="0" dirty="0">
                          <a:latin typeface="Arial" panose="020B0604020202020204" pitchFamily="34" charset="0"/>
                          <a:cs typeface="Arial" panose="020B0604020202020204" pitchFamily="34" charset="0"/>
                        </a:rPr>
                        <a:t>PFS (PD-L1 CPS ≥ 1)</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N=13</a:t>
                      </a:r>
                    </a:p>
                  </a:txBody>
                  <a:tcPr marL="55440" marR="55440"/>
                </a:tc>
                <a:tc>
                  <a:txBody>
                    <a:bodyPr/>
                    <a:lstStyle/>
                    <a:p>
                      <a:pPr marL="0" algn="ctr" defTabSz="457189" rtl="0" eaLnBrk="1" latinLnBrk="0" hangingPunct="1"/>
                      <a:r>
                        <a:rPr lang="en-US" sz="1050" kern="1200" baseline="0" dirty="0">
                          <a:solidFill>
                            <a:schemeClr val="dk1"/>
                          </a:solidFill>
                          <a:latin typeface="Arial" panose="020B0604020202020204" pitchFamily="34" charset="0"/>
                          <a:ea typeface="+mn-ea"/>
                          <a:cs typeface="Arial" panose="020B0604020202020204" pitchFamily="34" charset="0"/>
                        </a:rPr>
                        <a:t>N=24</a:t>
                      </a:r>
                      <a:endParaRPr lang="en-GB" sz="1050" kern="1200" baseline="0" dirty="0">
                        <a:solidFill>
                          <a:schemeClr val="dk1"/>
                        </a:solidFill>
                        <a:latin typeface="Arial" panose="020B0604020202020204" pitchFamily="34" charset="0"/>
                        <a:ea typeface="+mn-ea"/>
                        <a:cs typeface="Arial" panose="020B0604020202020204" pitchFamily="34" charset="0"/>
                      </a:endParaRPr>
                    </a:p>
                  </a:txBody>
                  <a:tcPr marL="55440" marR="55440"/>
                </a:tc>
                <a:extLst>
                  <a:ext uri="{0D108BD9-81ED-4DB2-BD59-A6C34878D82A}">
                    <a16:rowId xmlns="" xmlns:a16="http://schemas.microsoft.com/office/drawing/2014/main" val="3543329822"/>
                  </a:ext>
                </a:extLst>
              </a:tr>
              <a:tr h="238855">
                <a:tc>
                  <a:txBody>
                    <a:bodyPr/>
                    <a:lstStyle/>
                    <a:p>
                      <a:pPr marL="455613" lvl="1" indent="-274638" algn="l">
                        <a:tabLst/>
                      </a:pPr>
                      <a:r>
                        <a:rPr lang="en-US" sz="1050" baseline="0" dirty="0">
                          <a:latin typeface="Arial" panose="020B0604020202020204" pitchFamily="34" charset="0"/>
                          <a:cs typeface="Arial" panose="020B0604020202020204" pitchFamily="34" charset="0"/>
                        </a:rPr>
                        <a:t>Median (95% CI)</a:t>
                      </a:r>
                      <a:r>
                        <a:rPr lang="en-US" sz="1050" kern="1200" baseline="0" dirty="0">
                          <a:solidFill>
                            <a:schemeClr val="dk1"/>
                          </a:solidFill>
                          <a:latin typeface="Arial" panose="020B0604020202020204" pitchFamily="34" charset="0"/>
                          <a:ea typeface="+mn-ea"/>
                          <a:cs typeface="Arial" panose="020B0604020202020204" pitchFamily="34" charset="0"/>
                        </a:rPr>
                        <a:t> , months</a:t>
                      </a:r>
                      <a:endParaRPr lang="en-US" sz="1050" baseline="0" dirty="0">
                        <a:latin typeface="Arial" panose="020B0604020202020204" pitchFamily="34" charset="0"/>
                        <a:cs typeface="Arial" panose="020B0604020202020204" pitchFamily="34" charset="0"/>
                      </a:endParaRPr>
                    </a:p>
                  </a:txBody>
                  <a:tcPr marL="55440" marR="55440"/>
                </a:tc>
                <a:tc>
                  <a:txBody>
                    <a:bodyPr/>
                    <a:lstStyle/>
                    <a:p>
                      <a:pPr algn="ctr"/>
                      <a:r>
                        <a:rPr lang="en-US" sz="1050" baseline="0" dirty="0">
                          <a:latin typeface="Arial" panose="020B0604020202020204" pitchFamily="34" charset="0"/>
                          <a:cs typeface="Arial" panose="020B0604020202020204" pitchFamily="34" charset="0"/>
                        </a:rPr>
                        <a:t>5.22 (2.07-/)</a:t>
                      </a:r>
                    </a:p>
                  </a:txBody>
                  <a:tcPr marL="55440" marR="55440"/>
                </a:tc>
                <a:tc>
                  <a:txBody>
                    <a:bodyPr/>
                    <a:lstStyle/>
                    <a:p>
                      <a:pPr marL="0" algn="ctr" defTabSz="457189" rtl="0" eaLnBrk="1" latinLnBrk="0" hangingPunct="1"/>
                      <a:r>
                        <a:rPr lang="en-US" sz="1050" kern="1200" baseline="0" dirty="0">
                          <a:solidFill>
                            <a:schemeClr val="dk1"/>
                          </a:solidFill>
                          <a:latin typeface="Arial" panose="020B0604020202020204" pitchFamily="34" charset="0"/>
                          <a:ea typeface="+mn-ea"/>
                          <a:cs typeface="Arial" panose="020B0604020202020204" pitchFamily="34" charset="0"/>
                        </a:rPr>
                        <a:t>3.75 (3.06-5.55)</a:t>
                      </a:r>
                      <a:endParaRPr lang="en-GB" sz="1050" kern="1200" baseline="0" dirty="0">
                        <a:solidFill>
                          <a:schemeClr val="dk1"/>
                        </a:solidFill>
                        <a:latin typeface="Arial" panose="020B0604020202020204" pitchFamily="34" charset="0"/>
                        <a:ea typeface="+mn-ea"/>
                        <a:cs typeface="Arial" panose="020B0604020202020204" pitchFamily="34" charset="0"/>
                      </a:endParaRPr>
                    </a:p>
                  </a:txBody>
                  <a:tcPr marL="55440" marR="55440"/>
                </a:tc>
                <a:extLst>
                  <a:ext uri="{0D108BD9-81ED-4DB2-BD59-A6C34878D82A}">
                    <a16:rowId xmlns="" xmlns:a16="http://schemas.microsoft.com/office/drawing/2014/main" val="815717133"/>
                  </a:ext>
                </a:extLst>
              </a:tr>
              <a:tr h="238855">
                <a:tc>
                  <a:txBody>
                    <a:bodyPr/>
                    <a:lstStyle/>
                    <a:p>
                      <a:pPr marL="455613" lvl="1" indent="-274638" algn="l">
                        <a:tabLst/>
                      </a:pPr>
                      <a:r>
                        <a:rPr lang="en-US" sz="1050" baseline="0" dirty="0">
                          <a:latin typeface="Arial" panose="020B0604020202020204" pitchFamily="34" charset="0"/>
                          <a:cs typeface="Arial" panose="020B0604020202020204" pitchFamily="34" charset="0"/>
                        </a:rPr>
                        <a:t>Stratified p-value (censored log-rank)</a:t>
                      </a:r>
                      <a:endParaRPr lang="en-GB" sz="1050" baseline="0" dirty="0">
                        <a:latin typeface="Arial" panose="020B0604020202020204" pitchFamily="34" charset="0"/>
                        <a:cs typeface="Arial" panose="020B0604020202020204" pitchFamily="34" charset="0"/>
                      </a:endParaRPr>
                    </a:p>
                  </a:txBody>
                  <a:tcPr marL="55440" marR="55440"/>
                </a:tc>
                <a:tc gridSpan="2">
                  <a:txBody>
                    <a:bodyPr/>
                    <a:lstStyle/>
                    <a:p>
                      <a:pPr algn="ctr"/>
                      <a:r>
                        <a:rPr lang="en-US" sz="1050" baseline="0" dirty="0">
                          <a:latin typeface="Arial" panose="020B0604020202020204" pitchFamily="34" charset="0"/>
                          <a:cs typeface="Arial" panose="020B0604020202020204" pitchFamily="34" charset="0"/>
                        </a:rPr>
                        <a:t>P=0.2876</a:t>
                      </a:r>
                    </a:p>
                  </a:txBody>
                  <a:tcPr marL="55440" marR="55440"/>
                </a:tc>
                <a:tc hMerge="1">
                  <a:txBody>
                    <a:bodyPr/>
                    <a:lstStyle/>
                    <a:p>
                      <a:pPr algn="ctr"/>
                      <a:endParaRPr lang="en-GB" sz="1100" baseline="0" dirty="0">
                        <a:latin typeface="Arial" panose="020B0604020202020204" pitchFamily="34" charset="0"/>
                        <a:cs typeface="Arial" panose="020B0604020202020204" pitchFamily="34" charset="0"/>
                      </a:endParaRPr>
                    </a:p>
                  </a:txBody>
                  <a:tcPr marL="55440" marR="55440"/>
                </a:tc>
                <a:extLst>
                  <a:ext uri="{0D108BD9-81ED-4DB2-BD59-A6C34878D82A}">
                    <a16:rowId xmlns="" xmlns:a16="http://schemas.microsoft.com/office/drawing/2014/main" val="802716685"/>
                  </a:ext>
                </a:extLst>
              </a:tr>
            </a:tbl>
          </a:graphicData>
        </a:graphic>
      </p:graphicFrame>
      <p:graphicFrame>
        <p:nvGraphicFramePr>
          <p:cNvPr id="9" name="Table 5">
            <a:extLst>
              <a:ext uri="{FF2B5EF4-FFF2-40B4-BE49-F238E27FC236}">
                <a16:creationId xmlns="" xmlns:a16="http://schemas.microsoft.com/office/drawing/2014/main" id="{4344C081-9DD8-462C-E457-42472BF92DAC}"/>
              </a:ext>
            </a:extLst>
          </p:cNvPr>
          <p:cNvGraphicFramePr>
            <a:graphicFrameLocks/>
          </p:cNvGraphicFramePr>
          <p:nvPr>
            <p:extLst>
              <p:ext uri="{D42A27DB-BD31-4B8C-83A1-F6EECF244321}">
                <p14:modId xmlns:p14="http://schemas.microsoft.com/office/powerpoint/2010/main" val="595573555"/>
              </p:ext>
            </p:extLst>
          </p:nvPr>
        </p:nvGraphicFramePr>
        <p:xfrm>
          <a:off x="5951984" y="1772816"/>
          <a:ext cx="5169408" cy="1783080"/>
        </p:xfrm>
        <a:graphic>
          <a:graphicData uri="http://schemas.openxmlformats.org/drawingml/2006/table">
            <a:tbl>
              <a:tblPr firstRow="1" bandRow="1">
                <a:tableStyleId>{5C22544A-7EE6-4342-B048-85BDC9FD1C3A}</a:tableStyleId>
              </a:tblPr>
              <a:tblGrid>
                <a:gridCol w="2801112">
                  <a:extLst>
                    <a:ext uri="{9D8B030D-6E8A-4147-A177-3AD203B41FA5}">
                      <a16:colId xmlns="" xmlns:a16="http://schemas.microsoft.com/office/drawing/2014/main" val="4084792377"/>
                    </a:ext>
                  </a:extLst>
                </a:gridCol>
                <a:gridCol w="1184148">
                  <a:extLst>
                    <a:ext uri="{9D8B030D-6E8A-4147-A177-3AD203B41FA5}">
                      <a16:colId xmlns="" xmlns:a16="http://schemas.microsoft.com/office/drawing/2014/main" val="1750257400"/>
                    </a:ext>
                  </a:extLst>
                </a:gridCol>
                <a:gridCol w="1184148">
                  <a:extLst>
                    <a:ext uri="{9D8B030D-6E8A-4147-A177-3AD203B41FA5}">
                      <a16:colId xmlns="" xmlns:a16="http://schemas.microsoft.com/office/drawing/2014/main" val="1764266844"/>
                    </a:ext>
                  </a:extLst>
                </a:gridCol>
              </a:tblGrid>
              <a:tr h="252905">
                <a:tc>
                  <a:txBody>
                    <a:bodyPr/>
                    <a:lstStyle/>
                    <a:p>
                      <a:pPr algn="l"/>
                      <a:r>
                        <a:rPr lang="en-US" sz="1200" dirty="0">
                          <a:latin typeface="Arial" panose="020B0604020202020204" pitchFamily="34" charset="0"/>
                          <a:cs typeface="Arial" panose="020B0604020202020204" pitchFamily="34" charset="0"/>
                        </a:rPr>
                        <a:t>Efficacy</a:t>
                      </a:r>
                      <a:endParaRPr lang="en-GB" sz="1200" dirty="0">
                        <a:latin typeface="Arial" panose="020B0604020202020204" pitchFamily="34" charset="0"/>
                        <a:cs typeface="Arial" panose="020B0604020202020204" pitchFamily="34" charset="0"/>
                      </a:endParaRPr>
                    </a:p>
                  </a:txBody>
                  <a:tcPr marL="55440" marR="55440"/>
                </a:tc>
                <a:tc>
                  <a:txBody>
                    <a:bodyPr/>
                    <a:lstStyle/>
                    <a:p>
                      <a:pPr algn="ctr"/>
                      <a:r>
                        <a:rPr lang="en-GB" sz="1100" dirty="0">
                          <a:latin typeface="Arial" panose="020B0604020202020204" pitchFamily="34" charset="0"/>
                          <a:cs typeface="Arial" panose="020B0604020202020204" pitchFamily="34" charset="0"/>
                        </a:rPr>
                        <a:t>A &amp; A1</a:t>
                      </a:r>
                    </a:p>
                  </a:txBody>
                  <a:tcPr marL="55440" marR="55440"/>
                </a:tc>
                <a:tc>
                  <a:txBody>
                    <a:bodyPr/>
                    <a:lstStyle/>
                    <a:p>
                      <a:pPr algn="ctr"/>
                      <a:r>
                        <a:rPr lang="en-GB" sz="1100" dirty="0">
                          <a:latin typeface="Arial" panose="020B0604020202020204" pitchFamily="34" charset="0"/>
                          <a:cs typeface="Arial" panose="020B0604020202020204" pitchFamily="34" charset="0"/>
                        </a:rPr>
                        <a:t>A2 </a:t>
                      </a:r>
                    </a:p>
                  </a:txBody>
                  <a:tcPr marL="55440" marR="55440"/>
                </a:tc>
                <a:extLst>
                  <a:ext uri="{0D108BD9-81ED-4DB2-BD59-A6C34878D82A}">
                    <a16:rowId xmlns="" xmlns:a16="http://schemas.microsoft.com/office/drawing/2014/main" val="3783712714"/>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b="0" dirty="0">
                          <a:latin typeface="Arial" panose="020B0604020202020204" pitchFamily="34" charset="0"/>
                          <a:cs typeface="Arial" panose="020B0604020202020204" pitchFamily="34" charset="0"/>
                        </a:rPr>
                        <a:t>PFS (All patients)</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N= 90</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N=60</a:t>
                      </a:r>
                      <a:endParaRPr lang="en-GB" sz="1050" baseline="0" dirty="0">
                        <a:latin typeface="Arial" panose="020B0604020202020204" pitchFamily="34" charset="0"/>
                        <a:cs typeface="Arial" panose="020B0604020202020204" pitchFamily="34" charset="0"/>
                      </a:endParaRPr>
                    </a:p>
                  </a:txBody>
                  <a:tcPr marL="55440" marR="55440"/>
                </a:tc>
                <a:extLst>
                  <a:ext uri="{0D108BD9-81ED-4DB2-BD59-A6C34878D82A}">
                    <a16:rowId xmlns="" xmlns:a16="http://schemas.microsoft.com/office/drawing/2014/main" val="2273570569"/>
                  </a:ext>
                </a:extLst>
              </a:tr>
              <a:tr h="238855">
                <a:tc>
                  <a:txBody>
                    <a:bodyPr/>
                    <a:lstStyle/>
                    <a:p>
                      <a:pPr marL="455613" lvl="1" indent="-274638" algn="l">
                        <a:tabLst/>
                      </a:pPr>
                      <a:r>
                        <a:rPr lang="en-US" sz="1050" b="0" baseline="0" dirty="0">
                          <a:latin typeface="Arial" panose="020B0604020202020204" pitchFamily="34" charset="0"/>
                          <a:cs typeface="Arial" panose="020B0604020202020204" pitchFamily="34" charset="0"/>
                        </a:rPr>
                        <a:t>Median (95% CI), months</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5.78 (5.36-7.56)</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3.98 (3.55-5.39)</a:t>
                      </a:r>
                      <a:endParaRPr lang="en-GB" sz="1050" baseline="0" dirty="0">
                        <a:latin typeface="Arial" panose="020B0604020202020204" pitchFamily="34" charset="0"/>
                        <a:cs typeface="Arial" panose="020B0604020202020204" pitchFamily="34" charset="0"/>
                      </a:endParaRPr>
                    </a:p>
                  </a:txBody>
                  <a:tcPr marL="55440" marR="55440"/>
                </a:tc>
                <a:extLst>
                  <a:ext uri="{0D108BD9-81ED-4DB2-BD59-A6C34878D82A}">
                    <a16:rowId xmlns="" xmlns:a16="http://schemas.microsoft.com/office/drawing/2014/main" val="809118160"/>
                  </a:ext>
                </a:extLst>
              </a:tr>
              <a:tr h="146259">
                <a:tc>
                  <a:txBody>
                    <a:bodyPr/>
                    <a:lstStyle/>
                    <a:p>
                      <a:pPr marL="455613" lvl="1" indent="-274638" algn="l">
                        <a:tabLst/>
                      </a:pPr>
                      <a:r>
                        <a:rPr lang="en-US" sz="1050" b="0" baseline="0" dirty="0">
                          <a:latin typeface="Arial" panose="020B0604020202020204" pitchFamily="34" charset="0"/>
                          <a:cs typeface="Arial" panose="020B0604020202020204" pitchFamily="34" charset="0"/>
                        </a:rPr>
                        <a:t>p-value (log-rank)</a:t>
                      </a:r>
                      <a:endParaRPr lang="en-GB" sz="1050" b="0" baseline="0" dirty="0">
                        <a:latin typeface="Arial" panose="020B0604020202020204" pitchFamily="34" charset="0"/>
                        <a:cs typeface="Arial" panose="020B0604020202020204" pitchFamily="34" charset="0"/>
                      </a:endParaRPr>
                    </a:p>
                  </a:txBody>
                  <a:tcPr marL="55440" marR="55440"/>
                </a:tc>
                <a:tc gridSpan="2">
                  <a:txBody>
                    <a:bodyPr/>
                    <a:lstStyle/>
                    <a:p>
                      <a:pPr algn="ctr"/>
                      <a:r>
                        <a:rPr lang="en-US" sz="1050" baseline="0" dirty="0">
                          <a:latin typeface="Arial" panose="020B0604020202020204" pitchFamily="34" charset="0"/>
                          <a:cs typeface="Arial" panose="020B0604020202020204" pitchFamily="34" charset="0"/>
                        </a:rPr>
                        <a:t>P=0.0356</a:t>
                      </a:r>
                    </a:p>
                  </a:txBody>
                  <a:tcPr marL="55440" marR="55440"/>
                </a:tc>
                <a:tc hMerge="1">
                  <a:txBody>
                    <a:bodyPr/>
                    <a:lstStyle/>
                    <a:p>
                      <a:pPr algn="ctr"/>
                      <a:endParaRPr lang="en-GB" sz="1100" baseline="0" dirty="0">
                        <a:latin typeface="Arial" panose="020B0604020202020204" pitchFamily="34" charset="0"/>
                        <a:cs typeface="Arial" panose="020B0604020202020204" pitchFamily="34" charset="0"/>
                      </a:endParaRPr>
                    </a:p>
                  </a:txBody>
                  <a:tcPr marL="55440" marR="55440"/>
                </a:tc>
                <a:extLst>
                  <a:ext uri="{0D108BD9-81ED-4DB2-BD59-A6C34878D82A}">
                    <a16:rowId xmlns="" xmlns:a16="http://schemas.microsoft.com/office/drawing/2014/main" val="1938252212"/>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b="0" dirty="0">
                          <a:latin typeface="Arial" panose="020B0604020202020204" pitchFamily="34" charset="0"/>
                          <a:cs typeface="Arial" panose="020B0604020202020204" pitchFamily="34" charset="0"/>
                        </a:rPr>
                        <a:t>PFS (PD-L1 CPS ≥ 1)</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N= 40</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N=24</a:t>
                      </a:r>
                      <a:endParaRPr lang="en-GB" sz="1050" baseline="0" dirty="0">
                        <a:latin typeface="Arial" panose="020B0604020202020204" pitchFamily="34" charset="0"/>
                        <a:cs typeface="Arial" panose="020B0604020202020204" pitchFamily="34" charset="0"/>
                      </a:endParaRPr>
                    </a:p>
                  </a:txBody>
                  <a:tcPr marL="55440" marR="55440"/>
                </a:tc>
                <a:extLst>
                  <a:ext uri="{0D108BD9-81ED-4DB2-BD59-A6C34878D82A}">
                    <a16:rowId xmlns="" xmlns:a16="http://schemas.microsoft.com/office/drawing/2014/main" val="2774207388"/>
                  </a:ext>
                </a:extLst>
              </a:tr>
              <a:tr h="238855">
                <a:tc>
                  <a:txBody>
                    <a:bodyPr/>
                    <a:lstStyle/>
                    <a:p>
                      <a:pPr marL="455613" lvl="1" indent="-274638" algn="l">
                        <a:tabLst/>
                      </a:pPr>
                      <a:r>
                        <a:rPr lang="en-US" sz="1050" baseline="0" dirty="0">
                          <a:latin typeface="Arial" panose="020B0604020202020204" pitchFamily="34" charset="0"/>
                          <a:cs typeface="Arial" panose="020B0604020202020204" pitchFamily="34" charset="0"/>
                        </a:rPr>
                        <a:t>Median (95% CI), months</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5.36 (3.45-6.08)</a:t>
                      </a:r>
                    </a:p>
                  </a:txBody>
                  <a:tcPr marL="55440" marR="55440"/>
                </a:tc>
                <a:tc>
                  <a:txBody>
                    <a:bodyPr/>
                    <a:lstStyle/>
                    <a:p>
                      <a:pPr marL="0" algn="ctr" defTabSz="457189" rtl="0" eaLnBrk="1" latinLnBrk="0" hangingPunct="1"/>
                      <a:r>
                        <a:rPr lang="en-US" sz="1050" kern="1200" baseline="0" dirty="0">
                          <a:solidFill>
                            <a:schemeClr val="dk1"/>
                          </a:solidFill>
                          <a:latin typeface="Arial" panose="020B0604020202020204" pitchFamily="34" charset="0"/>
                          <a:ea typeface="+mn-ea"/>
                          <a:cs typeface="Arial" panose="020B0604020202020204" pitchFamily="34" charset="0"/>
                        </a:rPr>
                        <a:t>3.75 (3.06-5.55)</a:t>
                      </a:r>
                      <a:endParaRPr lang="en-GB" sz="1050" kern="1200" baseline="0" dirty="0">
                        <a:solidFill>
                          <a:schemeClr val="dk1"/>
                        </a:solidFill>
                        <a:latin typeface="Arial" panose="020B0604020202020204" pitchFamily="34" charset="0"/>
                        <a:ea typeface="+mn-ea"/>
                        <a:cs typeface="Arial" panose="020B0604020202020204" pitchFamily="34" charset="0"/>
                      </a:endParaRPr>
                    </a:p>
                  </a:txBody>
                  <a:tcPr marL="55440" marR="55440"/>
                </a:tc>
                <a:extLst>
                  <a:ext uri="{0D108BD9-81ED-4DB2-BD59-A6C34878D82A}">
                    <a16:rowId xmlns="" xmlns:a16="http://schemas.microsoft.com/office/drawing/2014/main" val="301369036"/>
                  </a:ext>
                </a:extLst>
              </a:tr>
              <a:tr h="238855">
                <a:tc>
                  <a:txBody>
                    <a:bodyPr/>
                    <a:lstStyle/>
                    <a:p>
                      <a:pPr marL="455613" lvl="1" indent="-274638" algn="l">
                        <a:tabLst/>
                      </a:pPr>
                      <a:r>
                        <a:rPr lang="en-US" sz="1050" baseline="0" dirty="0">
                          <a:latin typeface="Arial" panose="020B0604020202020204" pitchFamily="34" charset="0"/>
                          <a:cs typeface="Arial" panose="020B0604020202020204" pitchFamily="34" charset="0"/>
                        </a:rPr>
                        <a:t>Stratified p-value (log-rank)</a:t>
                      </a:r>
                      <a:endParaRPr lang="en-GB" sz="1050" baseline="0" dirty="0">
                        <a:latin typeface="Arial" panose="020B0604020202020204" pitchFamily="34" charset="0"/>
                        <a:cs typeface="Arial" panose="020B0604020202020204" pitchFamily="34" charset="0"/>
                      </a:endParaRPr>
                    </a:p>
                  </a:txBody>
                  <a:tcPr marL="55440" marR="55440"/>
                </a:tc>
                <a:tc gridSpan="2">
                  <a:txBody>
                    <a:bodyPr/>
                    <a:lstStyle/>
                    <a:p>
                      <a:pPr algn="ctr"/>
                      <a:r>
                        <a:rPr lang="en-US" sz="1050" baseline="0" dirty="0">
                          <a:latin typeface="Arial" panose="020B0604020202020204" pitchFamily="34" charset="0"/>
                          <a:cs typeface="Arial" panose="020B0604020202020204" pitchFamily="34" charset="0"/>
                        </a:rPr>
                        <a:t>P=0.5196</a:t>
                      </a:r>
                    </a:p>
                  </a:txBody>
                  <a:tcPr marL="55440" marR="55440"/>
                </a:tc>
                <a:tc hMerge="1">
                  <a:txBody>
                    <a:bodyPr/>
                    <a:lstStyle/>
                    <a:p>
                      <a:pPr algn="ctr"/>
                      <a:endParaRPr lang="en-GB" sz="1100" baseline="0" dirty="0">
                        <a:latin typeface="Arial" panose="020B0604020202020204" pitchFamily="34" charset="0"/>
                        <a:cs typeface="Arial" panose="020B0604020202020204" pitchFamily="34" charset="0"/>
                      </a:endParaRPr>
                    </a:p>
                  </a:txBody>
                  <a:tcPr marL="55440" marR="55440"/>
                </a:tc>
                <a:extLst>
                  <a:ext uri="{0D108BD9-81ED-4DB2-BD59-A6C34878D82A}">
                    <a16:rowId xmlns="" xmlns:a16="http://schemas.microsoft.com/office/drawing/2014/main" val="2309572458"/>
                  </a:ext>
                </a:extLst>
              </a:tr>
            </a:tbl>
          </a:graphicData>
        </a:graphic>
      </p:graphicFrame>
      <p:graphicFrame>
        <p:nvGraphicFramePr>
          <p:cNvPr id="2" name="Table 5">
            <a:extLst>
              <a:ext uri="{FF2B5EF4-FFF2-40B4-BE49-F238E27FC236}">
                <a16:creationId xmlns="" xmlns:a16="http://schemas.microsoft.com/office/drawing/2014/main" id="{7353CB50-C855-EF61-473A-53FFDD240E58}"/>
              </a:ext>
            </a:extLst>
          </p:cNvPr>
          <p:cNvGraphicFramePr>
            <a:graphicFrameLocks/>
          </p:cNvGraphicFramePr>
          <p:nvPr>
            <p:extLst>
              <p:ext uri="{D42A27DB-BD31-4B8C-83A1-F6EECF244321}">
                <p14:modId xmlns:p14="http://schemas.microsoft.com/office/powerpoint/2010/main" val="4240574035"/>
              </p:ext>
            </p:extLst>
          </p:nvPr>
        </p:nvGraphicFramePr>
        <p:xfrm>
          <a:off x="5951984" y="3552036"/>
          <a:ext cx="5169408" cy="1821180"/>
        </p:xfrm>
        <a:graphic>
          <a:graphicData uri="http://schemas.openxmlformats.org/drawingml/2006/table">
            <a:tbl>
              <a:tblPr firstRow="1" bandRow="1">
                <a:tableStyleId>{5C22544A-7EE6-4342-B048-85BDC9FD1C3A}</a:tableStyleId>
              </a:tblPr>
              <a:tblGrid>
                <a:gridCol w="2801112">
                  <a:extLst>
                    <a:ext uri="{9D8B030D-6E8A-4147-A177-3AD203B41FA5}">
                      <a16:colId xmlns="" xmlns:a16="http://schemas.microsoft.com/office/drawing/2014/main" val="4084792377"/>
                    </a:ext>
                  </a:extLst>
                </a:gridCol>
                <a:gridCol w="1184148">
                  <a:extLst>
                    <a:ext uri="{9D8B030D-6E8A-4147-A177-3AD203B41FA5}">
                      <a16:colId xmlns="" xmlns:a16="http://schemas.microsoft.com/office/drawing/2014/main" val="1750257400"/>
                    </a:ext>
                  </a:extLst>
                </a:gridCol>
                <a:gridCol w="1184148">
                  <a:extLst>
                    <a:ext uri="{9D8B030D-6E8A-4147-A177-3AD203B41FA5}">
                      <a16:colId xmlns="" xmlns:a16="http://schemas.microsoft.com/office/drawing/2014/main" val="1764266844"/>
                    </a:ext>
                  </a:extLst>
                </a:gridCol>
              </a:tblGrid>
              <a:tr h="252905">
                <a:tc>
                  <a:txBody>
                    <a:bodyPr/>
                    <a:lstStyle/>
                    <a:p>
                      <a:pPr algn="l"/>
                      <a:r>
                        <a:rPr lang="en-US" sz="1200" dirty="0">
                          <a:latin typeface="Arial" panose="020B0604020202020204" pitchFamily="34" charset="0"/>
                          <a:cs typeface="Arial" panose="020B0604020202020204" pitchFamily="34" charset="0"/>
                        </a:rPr>
                        <a:t>Response and duration of response</a:t>
                      </a:r>
                      <a:endParaRPr lang="en-GB" sz="1200" dirty="0">
                        <a:latin typeface="Arial" panose="020B0604020202020204" pitchFamily="34" charset="0"/>
                        <a:cs typeface="Arial" panose="020B0604020202020204" pitchFamily="34" charset="0"/>
                      </a:endParaRPr>
                    </a:p>
                  </a:txBody>
                  <a:tcPr marL="55440" marR="55440"/>
                </a:tc>
                <a:tc>
                  <a:txBody>
                    <a:bodyPr/>
                    <a:lstStyle/>
                    <a:p>
                      <a:pPr algn="ctr"/>
                      <a:r>
                        <a:rPr lang="en-GB" sz="1100" dirty="0">
                          <a:latin typeface="Arial" panose="020B0604020202020204" pitchFamily="34" charset="0"/>
                          <a:cs typeface="Arial" panose="020B0604020202020204" pitchFamily="34" charset="0"/>
                        </a:rPr>
                        <a:t>A1</a:t>
                      </a:r>
                    </a:p>
                    <a:p>
                      <a:pPr algn="ctr"/>
                      <a:r>
                        <a:rPr lang="en-GB" sz="1100" dirty="0">
                          <a:latin typeface="Arial" panose="020B0604020202020204" pitchFamily="34" charset="0"/>
                          <a:cs typeface="Arial" panose="020B0604020202020204" pitchFamily="34" charset="0"/>
                        </a:rPr>
                        <a:t>N=30</a:t>
                      </a:r>
                    </a:p>
                  </a:txBody>
                  <a:tcPr marL="55440" marR="55440"/>
                </a:tc>
                <a:tc>
                  <a:txBody>
                    <a:bodyPr/>
                    <a:lstStyle/>
                    <a:p>
                      <a:pPr algn="ctr"/>
                      <a:r>
                        <a:rPr lang="en-GB" sz="1100" dirty="0">
                          <a:latin typeface="Arial" panose="020B0604020202020204" pitchFamily="34" charset="0"/>
                          <a:cs typeface="Arial" panose="020B0604020202020204" pitchFamily="34" charset="0"/>
                        </a:rPr>
                        <a:t>A2</a:t>
                      </a:r>
                    </a:p>
                    <a:p>
                      <a:pPr algn="ctr"/>
                      <a:r>
                        <a:rPr lang="en-GB" sz="1100" dirty="0">
                          <a:latin typeface="Arial" panose="020B0604020202020204" pitchFamily="34" charset="0"/>
                          <a:cs typeface="Arial" panose="020B0604020202020204" pitchFamily="34" charset="0"/>
                        </a:rPr>
                        <a:t>N=60 </a:t>
                      </a:r>
                    </a:p>
                  </a:txBody>
                  <a:tcPr marL="55440" marR="55440"/>
                </a:tc>
                <a:extLst>
                  <a:ext uri="{0D108BD9-81ED-4DB2-BD59-A6C34878D82A}">
                    <a16:rowId xmlns="" xmlns:a16="http://schemas.microsoft.com/office/drawing/2014/main" val="3783712714"/>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050" b="0" dirty="0">
                          <a:latin typeface="Arial" panose="020B0604020202020204" pitchFamily="34" charset="0"/>
                          <a:cs typeface="Arial" panose="020B0604020202020204" pitchFamily="34" charset="0"/>
                        </a:rPr>
                        <a:t>ORR (%), (95% CI)</a:t>
                      </a:r>
                      <a:endParaRPr lang="en-GB" sz="1050" b="0" dirty="0">
                        <a:latin typeface="Arial" panose="020B0604020202020204" pitchFamily="34" charset="0"/>
                        <a:cs typeface="Arial" panose="020B0604020202020204" pitchFamily="34" charset="0"/>
                      </a:endParaRPr>
                    </a:p>
                  </a:txBody>
                  <a:tcPr marL="55440" marR="55440"/>
                </a:tc>
                <a:tc>
                  <a:txBody>
                    <a:bodyPr/>
                    <a:lstStyle/>
                    <a:p>
                      <a:pPr algn="ctr"/>
                      <a:r>
                        <a:rPr lang="en-US" sz="1050" baseline="0" dirty="0">
                          <a:latin typeface="Arial" panose="020B0604020202020204" pitchFamily="34" charset="0"/>
                          <a:cs typeface="Arial" panose="020B0604020202020204" pitchFamily="34" charset="0"/>
                        </a:rPr>
                        <a:t>46.7 (28-66)</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30.0 (19-43)</a:t>
                      </a:r>
                      <a:endParaRPr lang="en-GB" sz="1050" baseline="0" dirty="0">
                        <a:latin typeface="Arial" panose="020B0604020202020204" pitchFamily="34" charset="0"/>
                        <a:cs typeface="Arial" panose="020B0604020202020204" pitchFamily="34" charset="0"/>
                      </a:endParaRPr>
                    </a:p>
                  </a:txBody>
                  <a:tcPr marL="55440" marR="55440"/>
                </a:tc>
                <a:extLst>
                  <a:ext uri="{0D108BD9-81ED-4DB2-BD59-A6C34878D82A}">
                    <a16:rowId xmlns="" xmlns:a16="http://schemas.microsoft.com/office/drawing/2014/main" val="2273570569"/>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050" b="0" kern="1200" dirty="0">
                          <a:solidFill>
                            <a:schemeClr val="dk1"/>
                          </a:solidFill>
                          <a:latin typeface="Arial" panose="020B0604020202020204" pitchFamily="34" charset="0"/>
                          <a:ea typeface="+mn-ea"/>
                          <a:cs typeface="Arial" panose="020B0604020202020204" pitchFamily="34" charset="0"/>
                        </a:rPr>
                        <a:t>Best overall response, (%)</a:t>
                      </a:r>
                    </a:p>
                    <a:p>
                      <a:pPr marL="1369990" lvl="3" indent="-274638" algn="l">
                        <a:tabLst/>
                      </a:pPr>
                      <a:r>
                        <a:rPr lang="en-US" sz="1050" baseline="0" dirty="0">
                          <a:latin typeface="Arial" panose="020B0604020202020204" pitchFamily="34" charset="0"/>
                          <a:cs typeface="Arial" panose="020B0604020202020204" pitchFamily="34" charset="0"/>
                        </a:rPr>
                        <a:t>CR</a:t>
                      </a:r>
                    </a:p>
                    <a:p>
                      <a:pPr marL="1369990" lvl="3" indent="-274638" algn="l">
                        <a:tabLst/>
                      </a:pPr>
                      <a:r>
                        <a:rPr lang="en-US" sz="1050" baseline="0" dirty="0">
                          <a:latin typeface="Arial" panose="020B0604020202020204" pitchFamily="34" charset="0"/>
                          <a:cs typeface="Arial" panose="020B0604020202020204" pitchFamily="34" charset="0"/>
                        </a:rPr>
                        <a:t>PR</a:t>
                      </a:r>
                    </a:p>
                    <a:p>
                      <a:pPr marL="1369990" lvl="3" indent="-274638" algn="l">
                        <a:tabLst/>
                      </a:pPr>
                      <a:r>
                        <a:rPr lang="en-US" sz="1050" baseline="0" dirty="0">
                          <a:latin typeface="Arial" panose="020B0604020202020204" pitchFamily="34" charset="0"/>
                          <a:cs typeface="Arial" panose="020B0604020202020204" pitchFamily="34" charset="0"/>
                        </a:rPr>
                        <a:t>SD</a:t>
                      </a:r>
                    </a:p>
                    <a:p>
                      <a:pPr marL="1369990" lvl="3" indent="-274638" algn="l">
                        <a:tabLst/>
                      </a:pPr>
                      <a:r>
                        <a:rPr lang="en-US" sz="1050" baseline="0" dirty="0">
                          <a:latin typeface="Arial" panose="020B0604020202020204" pitchFamily="34" charset="0"/>
                          <a:cs typeface="Arial" panose="020B0604020202020204" pitchFamily="34" charset="0"/>
                        </a:rPr>
                        <a:t>PD</a:t>
                      </a:r>
                    </a:p>
                  </a:txBody>
                  <a:tcPr marL="55440" marR="55440"/>
                </a:tc>
                <a:tc>
                  <a:txBody>
                    <a:bodyPr/>
                    <a:lstStyle/>
                    <a:p>
                      <a:pPr algn="ctr"/>
                      <a:endParaRPr lang="en-US" sz="1050" baseline="0" dirty="0">
                        <a:latin typeface="Arial" panose="020B0604020202020204" pitchFamily="34" charset="0"/>
                        <a:cs typeface="Arial" panose="020B0604020202020204" pitchFamily="34" charset="0"/>
                      </a:endParaRPr>
                    </a:p>
                    <a:p>
                      <a:pPr algn="ctr"/>
                      <a:r>
                        <a:rPr lang="en-US" sz="1050" baseline="0" dirty="0">
                          <a:latin typeface="Arial" panose="020B0604020202020204" pitchFamily="34" charset="0"/>
                          <a:cs typeface="Arial" panose="020B0604020202020204" pitchFamily="34" charset="0"/>
                        </a:rPr>
                        <a:t>10.0</a:t>
                      </a:r>
                    </a:p>
                    <a:p>
                      <a:pPr algn="ctr"/>
                      <a:r>
                        <a:rPr lang="en-US" sz="1050" baseline="0" dirty="0">
                          <a:latin typeface="Arial" panose="020B0604020202020204" pitchFamily="34" charset="0"/>
                          <a:cs typeface="Arial" panose="020B0604020202020204" pitchFamily="34" charset="0"/>
                        </a:rPr>
                        <a:t>36.7</a:t>
                      </a:r>
                    </a:p>
                    <a:p>
                      <a:pPr algn="ctr"/>
                      <a:r>
                        <a:rPr lang="en-US" sz="1050" baseline="0" dirty="0">
                          <a:latin typeface="Arial" panose="020B0604020202020204" pitchFamily="34" charset="0"/>
                          <a:cs typeface="Arial" panose="020B0604020202020204" pitchFamily="34" charset="0"/>
                        </a:rPr>
                        <a:t>33.3</a:t>
                      </a:r>
                    </a:p>
                    <a:p>
                      <a:pPr algn="ctr"/>
                      <a:r>
                        <a:rPr lang="en-US" sz="1050" baseline="0" dirty="0">
                          <a:latin typeface="Arial" panose="020B0604020202020204" pitchFamily="34" charset="0"/>
                          <a:cs typeface="Arial" panose="020B0604020202020204" pitchFamily="34" charset="0"/>
                        </a:rPr>
                        <a:t>10.0</a:t>
                      </a:r>
                    </a:p>
                  </a:txBody>
                  <a:tcPr marL="55440" marR="55440"/>
                </a:tc>
                <a:tc>
                  <a:txBody>
                    <a:bodyPr/>
                    <a:lstStyle/>
                    <a:p>
                      <a:pPr algn="ctr"/>
                      <a:endParaRPr lang="en-US" sz="1050" baseline="0" dirty="0">
                        <a:latin typeface="Arial" panose="020B0604020202020204" pitchFamily="34" charset="0"/>
                        <a:cs typeface="Arial" panose="020B0604020202020204" pitchFamily="34" charset="0"/>
                      </a:endParaRPr>
                    </a:p>
                    <a:p>
                      <a:pPr algn="ctr"/>
                      <a:r>
                        <a:rPr lang="en-GB" sz="1050" baseline="0" dirty="0">
                          <a:latin typeface="Arial" panose="020B0604020202020204" pitchFamily="34" charset="0"/>
                          <a:cs typeface="Arial" panose="020B0604020202020204" pitchFamily="34" charset="0"/>
                        </a:rPr>
                        <a:t>6.7</a:t>
                      </a:r>
                    </a:p>
                    <a:p>
                      <a:pPr algn="ctr"/>
                      <a:r>
                        <a:rPr lang="en-GB" sz="1050" baseline="0" dirty="0">
                          <a:latin typeface="Arial" panose="020B0604020202020204" pitchFamily="34" charset="0"/>
                          <a:cs typeface="Arial" panose="020B0604020202020204" pitchFamily="34" charset="0"/>
                        </a:rPr>
                        <a:t>23.3</a:t>
                      </a:r>
                    </a:p>
                    <a:p>
                      <a:pPr algn="ctr"/>
                      <a:r>
                        <a:rPr lang="en-GB" sz="1050" baseline="0" dirty="0">
                          <a:latin typeface="Arial" panose="020B0604020202020204" pitchFamily="34" charset="0"/>
                          <a:cs typeface="Arial" panose="020B0604020202020204" pitchFamily="34" charset="0"/>
                        </a:rPr>
                        <a:t>43.3</a:t>
                      </a:r>
                    </a:p>
                    <a:p>
                      <a:pPr algn="ctr"/>
                      <a:r>
                        <a:rPr lang="en-GB" sz="1050" baseline="0" dirty="0">
                          <a:latin typeface="Arial" panose="020B0604020202020204" pitchFamily="34" charset="0"/>
                          <a:cs typeface="Arial" panose="020B0604020202020204" pitchFamily="34" charset="0"/>
                        </a:rPr>
                        <a:t>15.0</a:t>
                      </a:r>
                    </a:p>
                  </a:txBody>
                  <a:tcPr marL="55440" marR="55440"/>
                </a:tc>
                <a:extLst>
                  <a:ext uri="{0D108BD9-81ED-4DB2-BD59-A6C34878D82A}">
                    <a16:rowId xmlns="" xmlns:a16="http://schemas.microsoft.com/office/drawing/2014/main" val="809118160"/>
                  </a:ext>
                </a:extLst>
              </a:tr>
              <a:tr h="238855">
                <a:tc>
                  <a:txBody>
                    <a:bodyPr/>
                    <a:lstStyle/>
                    <a:p>
                      <a:pPr marL="455613" lvl="1" indent="-274638" algn="l">
                        <a:tabLst/>
                      </a:pPr>
                      <a:r>
                        <a:rPr lang="en-US" sz="1050" baseline="0" dirty="0">
                          <a:latin typeface="Arial" panose="020B0604020202020204" pitchFamily="34" charset="0"/>
                          <a:cs typeface="Arial" panose="020B0604020202020204" pitchFamily="34" charset="0"/>
                        </a:rPr>
                        <a:t>Median DOR (range), months</a:t>
                      </a:r>
                      <a:endParaRPr lang="en-GB" sz="1050" baseline="0" dirty="0">
                        <a:latin typeface="Arial" panose="020B0604020202020204" pitchFamily="34" charset="0"/>
                        <a:cs typeface="Arial" panose="020B0604020202020204" pitchFamily="34" charset="0"/>
                      </a:endParaRPr>
                    </a:p>
                  </a:txBody>
                  <a:tcPr marL="55440" marR="55440"/>
                </a:tc>
                <a:tc>
                  <a:txBody>
                    <a:bodyPr/>
                    <a:lstStyle/>
                    <a:p>
                      <a:pPr algn="ctr"/>
                      <a:r>
                        <a:rPr lang="en-US" sz="1050" baseline="0" dirty="0">
                          <a:latin typeface="Arial" panose="020B0604020202020204" pitchFamily="34" charset="0"/>
                          <a:cs typeface="Arial" panose="020B0604020202020204" pitchFamily="34" charset="0"/>
                        </a:rPr>
                        <a:t>8.4 (3.0-18.8)</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4.3 (1.9-8.7)</a:t>
                      </a:r>
                    </a:p>
                  </a:txBody>
                  <a:tcPr marL="55440" marR="55440"/>
                </a:tc>
                <a:extLst>
                  <a:ext uri="{0D108BD9-81ED-4DB2-BD59-A6C34878D82A}">
                    <a16:rowId xmlns="" xmlns:a16="http://schemas.microsoft.com/office/drawing/2014/main" val="1938252212"/>
                  </a:ext>
                </a:extLst>
              </a:tr>
            </a:tbl>
          </a:graphicData>
        </a:graphic>
      </p:graphicFrame>
      <p:sp>
        <p:nvSpPr>
          <p:cNvPr id="6" name="TextBox 5">
            <a:extLst>
              <a:ext uri="{FF2B5EF4-FFF2-40B4-BE49-F238E27FC236}">
                <a16:creationId xmlns="" xmlns:a16="http://schemas.microsoft.com/office/drawing/2014/main" id="{46EB383B-06DA-8276-EA3B-B01CADD6D5D7}"/>
              </a:ext>
            </a:extLst>
          </p:cNvPr>
          <p:cNvSpPr txBox="1"/>
          <p:nvPr/>
        </p:nvSpPr>
        <p:spPr>
          <a:xfrm>
            <a:off x="616585" y="1100051"/>
            <a:ext cx="10425992" cy="646331"/>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b="1" i="0" dirty="0">
                <a:solidFill>
                  <a:schemeClr val="tx2"/>
                </a:solidFill>
                <a:effectLst/>
                <a:latin typeface="Arial" panose="020B0604020202020204" pitchFamily="34" charset="0"/>
                <a:cs typeface="Arial" panose="020B0604020202020204" pitchFamily="34" charset="0"/>
              </a:rPr>
              <a:t>Baseline characteristics: </a:t>
            </a:r>
            <a:r>
              <a:rPr lang="en-US" b="0" i="0" dirty="0">
                <a:solidFill>
                  <a:schemeClr val="tx2"/>
                </a:solidFill>
                <a:effectLst/>
                <a:latin typeface="Arial" panose="020B0604020202020204" pitchFamily="34" charset="0"/>
                <a:cs typeface="Arial" panose="020B0604020202020204" pitchFamily="34" charset="0"/>
              </a:rPr>
              <a:t>median age 62y, GEJ, 51%, intestinal type, 33%. 41% PD-L1 CPS ≥1 (available in 74% of </a:t>
            </a:r>
            <a:r>
              <a:rPr lang="en-US" dirty="0">
                <a:solidFill>
                  <a:schemeClr val="tx2"/>
                </a:solidFill>
                <a:latin typeface="Arial" panose="020B0604020202020204" pitchFamily="34" charset="0"/>
                <a:cs typeface="Arial" panose="020B0604020202020204" pitchFamily="34" charset="0"/>
              </a:rPr>
              <a:t>patients</a:t>
            </a:r>
            <a:r>
              <a:rPr lang="en-US" b="0" i="0" dirty="0">
                <a:solidFill>
                  <a:schemeClr val="tx2"/>
                </a:solidFill>
                <a:effectLst/>
                <a:latin typeface="Arial" panose="020B0604020202020204" pitchFamily="34" charset="0"/>
                <a:cs typeface="Arial" panose="020B0604020202020204" pitchFamily="34" charset="0"/>
              </a:rPr>
              <a:t>), median of 11 cycles in A1 vs 7 cycles in A2 </a:t>
            </a:r>
          </a:p>
        </p:txBody>
      </p:sp>
      <p:sp>
        <p:nvSpPr>
          <p:cNvPr id="8" name="TextBox 7">
            <a:extLst>
              <a:ext uri="{FF2B5EF4-FFF2-40B4-BE49-F238E27FC236}">
                <a16:creationId xmlns="" xmlns:a16="http://schemas.microsoft.com/office/drawing/2014/main" id="{420EA921-D896-9915-68F1-E5AA6188DC61}"/>
              </a:ext>
            </a:extLst>
          </p:cNvPr>
          <p:cNvSpPr txBox="1"/>
          <p:nvPr/>
        </p:nvSpPr>
        <p:spPr>
          <a:xfrm>
            <a:off x="5772260" y="5420195"/>
            <a:ext cx="6228395" cy="584775"/>
          </a:xfrm>
          <a:prstGeom prst="rect">
            <a:avLst/>
          </a:prstGeom>
          <a:noFill/>
        </p:spPr>
        <p:txBody>
          <a:bodyPr wrap="square" rtlCol="0">
            <a:spAutoFit/>
          </a:bodyPr>
          <a:lstStyle/>
          <a:p>
            <a:r>
              <a:rPr lang="en-US" sz="1600" b="1" i="0" dirty="0">
                <a:solidFill>
                  <a:schemeClr val="accent1"/>
                </a:solidFill>
                <a:effectLst/>
                <a:latin typeface="Arial" panose="020B0604020202020204" pitchFamily="34" charset="0"/>
                <a:cs typeface="Arial" panose="020B0604020202020204" pitchFamily="34" charset="0"/>
              </a:rPr>
              <a:t>SAFETY: </a:t>
            </a:r>
            <a:r>
              <a:rPr lang="en-US" sz="1600" b="0" i="0" dirty="0">
                <a:solidFill>
                  <a:schemeClr val="tx2"/>
                </a:solidFill>
                <a:effectLst/>
                <a:latin typeface="Arial" panose="020B0604020202020204" pitchFamily="34" charset="0"/>
                <a:cs typeface="Arial" panose="020B0604020202020204" pitchFamily="34" charset="0"/>
              </a:rPr>
              <a:t>Grade ≥3 AEs: 93% pts in arm A1 and 73% in arm A2. </a:t>
            </a:r>
            <a:r>
              <a:rPr lang="en-US" sz="1600" dirty="0">
                <a:solidFill>
                  <a:schemeClr val="tx2"/>
                </a:solidFill>
                <a:latin typeface="Arial" panose="020B0604020202020204" pitchFamily="34" charset="0"/>
                <a:cs typeface="Arial" panose="020B0604020202020204" pitchFamily="34" charset="0"/>
              </a:rPr>
              <a:t>SAEs: </a:t>
            </a:r>
            <a:r>
              <a:rPr lang="en-US" sz="1600" b="0" i="0" dirty="0">
                <a:solidFill>
                  <a:schemeClr val="tx2"/>
                </a:solidFill>
                <a:effectLst/>
                <a:latin typeface="Arial" panose="020B0604020202020204" pitchFamily="34" charset="0"/>
                <a:cs typeface="Arial" panose="020B0604020202020204" pitchFamily="34" charset="0"/>
              </a:rPr>
              <a:t>70% in arm A1 and 62% in A2. Median follow-up 7.3 months </a:t>
            </a:r>
          </a:p>
        </p:txBody>
      </p:sp>
    </p:spTree>
    <p:extLst>
      <p:ext uri="{BB962C8B-B14F-4D97-AF65-F5344CB8AC3E}">
        <p14:creationId xmlns:p14="http://schemas.microsoft.com/office/powerpoint/2010/main" val="195644315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09C7235-1601-4110-B808-BD18FA347F55}"/>
              </a:ext>
            </a:extLst>
          </p:cNvPr>
          <p:cNvSpPr>
            <a:spLocks noGrp="1"/>
          </p:cNvSpPr>
          <p:nvPr>
            <p:ph sz="quarter" idx="12"/>
          </p:nvPr>
        </p:nvSpPr>
        <p:spPr/>
        <p:txBody>
          <a:bodyPr/>
          <a:lstStyle/>
          <a:p>
            <a:r>
              <a:rPr lang="en-US" dirty="0"/>
              <a:t>FOLFOX chemotherapy plus nivolumab and ipilimumab administered in parallel was clearly more effective than FOLFOX induction followed by nivolumab and ipilimumab. </a:t>
            </a:r>
          </a:p>
          <a:p>
            <a:r>
              <a:rPr lang="en-US" dirty="0"/>
              <a:t>Although associated with lower toxicity, the Moonlight study does not support the use of sequential treatment in the first-line setting</a:t>
            </a:r>
          </a:p>
          <a:p>
            <a:endParaRPr lang="en-GB" dirty="0"/>
          </a:p>
        </p:txBody>
      </p:sp>
      <p:sp>
        <p:nvSpPr>
          <p:cNvPr id="3" name="Title 2">
            <a:extLst>
              <a:ext uri="{FF2B5EF4-FFF2-40B4-BE49-F238E27FC236}">
                <a16:creationId xmlns="" xmlns:a16="http://schemas.microsoft.com/office/drawing/2014/main" id="{75F1A2E3-911C-4E12-831B-42FF626604DE}"/>
              </a:ext>
            </a:extLst>
          </p:cNvPr>
          <p:cNvSpPr>
            <a:spLocks noGrp="1"/>
          </p:cNvSpPr>
          <p:nvPr>
            <p:ph type="title"/>
          </p:nvPr>
        </p:nvSpPr>
        <p:spPr/>
        <p:txBody>
          <a:bodyPr/>
          <a:lstStyle/>
          <a:p>
            <a:r>
              <a:rPr lang="en-GB"/>
              <a:t>Moonlight: summary</a:t>
            </a:r>
            <a:endParaRPr lang="en-GB" dirty="0"/>
          </a:p>
        </p:txBody>
      </p:sp>
      <p:sp>
        <p:nvSpPr>
          <p:cNvPr id="5" name="Slide Number Placeholder 4">
            <a:extLst>
              <a:ext uri="{FF2B5EF4-FFF2-40B4-BE49-F238E27FC236}">
                <a16:creationId xmlns=""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
        <p:nvSpPr>
          <p:cNvPr id="9" name="Content Placeholder 8">
            <a:extLst>
              <a:ext uri="{FF2B5EF4-FFF2-40B4-BE49-F238E27FC236}">
                <a16:creationId xmlns="" xmlns:a16="http://schemas.microsoft.com/office/drawing/2014/main" id="{69789941-5D24-AB4C-8B60-4480B8932309}"/>
              </a:ext>
            </a:extLst>
          </p:cNvPr>
          <p:cNvSpPr>
            <a:spLocks noGrp="1"/>
          </p:cNvSpPr>
          <p:nvPr>
            <p:ph sz="quarter" idx="15"/>
          </p:nvPr>
        </p:nvSpPr>
        <p:spPr/>
        <p:txBody>
          <a:bodyPr/>
          <a:lstStyle/>
          <a:p>
            <a:pPr lvl="0"/>
            <a:r>
              <a:rPr lang="en-GB" dirty="0">
                <a:solidFill>
                  <a:schemeClr val="tx2"/>
                </a:solidFill>
              </a:rPr>
              <a:t>FOLFOX, </a:t>
            </a:r>
            <a:r>
              <a:rPr lang="en-GB" dirty="0" err="1">
                <a:solidFill>
                  <a:schemeClr val="tx2"/>
                </a:solidFill>
              </a:rPr>
              <a:t>folinic</a:t>
            </a:r>
            <a:r>
              <a:rPr lang="en-GB" dirty="0">
                <a:solidFill>
                  <a:schemeClr val="tx2"/>
                </a:solidFill>
              </a:rPr>
              <a:t> acid/fluorouracil/oxaliplatin; PD-L1, programmed death ligand-1</a:t>
            </a:r>
          </a:p>
          <a:p>
            <a:pPr lvl="0"/>
            <a:r>
              <a:rPr lang="en-GB" dirty="0">
                <a:solidFill>
                  <a:schemeClr val="tx2"/>
                </a:solidFill>
              </a:rPr>
              <a:t>Lorenzen S, et al. </a:t>
            </a:r>
            <a:r>
              <a:rPr lang="en-GB" sz="1200" dirty="0">
                <a:solidFill>
                  <a:schemeClr val="tx2"/>
                </a:solidFill>
                <a:effectLst/>
                <a:ea typeface="Calibri" panose="020F0502020204030204" pitchFamily="34" charset="0"/>
              </a:rPr>
              <a:t>Ann Oncol. 2022;33 (suppl_7): S555-S580 (ESMO 2022, oral presentation)</a:t>
            </a:r>
            <a:endParaRPr lang="en-GB" dirty="0">
              <a:solidFill>
                <a:schemeClr val="tx2"/>
              </a:solidFill>
            </a:endParaRPr>
          </a:p>
        </p:txBody>
      </p:sp>
      <p:sp>
        <p:nvSpPr>
          <p:cNvPr id="7" name="TextBox 6">
            <a:extLst>
              <a:ext uri="{FF2B5EF4-FFF2-40B4-BE49-F238E27FC236}">
                <a16:creationId xmlns="" xmlns:a16="http://schemas.microsoft.com/office/drawing/2014/main" id="{3EB4DF50-B2A5-4949-B2B5-74937E57B986}"/>
              </a:ext>
            </a:extLst>
          </p:cNvPr>
          <p:cNvSpPr txBox="1"/>
          <p:nvPr/>
        </p:nvSpPr>
        <p:spPr>
          <a:xfrm>
            <a:off x="1391477" y="3113315"/>
            <a:ext cx="9409046" cy="2187893"/>
          </a:xfrm>
          <a:prstGeom prst="rect">
            <a:avLst/>
          </a:prstGeom>
          <a:solidFill>
            <a:schemeClr val="bg1"/>
          </a:solidFill>
          <a:ln w="28575">
            <a:solidFill>
              <a:schemeClr val="accent1"/>
            </a:solidFill>
          </a:ln>
        </p:spPr>
        <p:txBody>
          <a:bodyPr wrap="square" lIns="288000" tIns="108000" rIns="288000" bIns="108000" rtlCol="0" anchor="ctr" anchorCtr="0">
            <a:no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GB" sz="2000" b="1" dirty="0">
                <a:solidFill>
                  <a:schemeClr val="tx2"/>
                </a:solidFill>
                <a:latin typeface="Arial" panose="020B0604020202020204" pitchFamily="34" charset="0"/>
                <a:ea typeface="Aileron" charset="0"/>
                <a:cs typeface="Arial" panose="020B0604020202020204" pitchFamily="34" charset="0"/>
              </a:rPr>
              <a:t>The Moonlight study does not support the concept of chemotherapy induction followed by immunotherapy as 1L in patients with </a:t>
            </a:r>
            <a:r>
              <a:rPr lang="en-GB" sz="2000" b="1" dirty="0" err="1">
                <a:solidFill>
                  <a:schemeClr val="tx2"/>
                </a:solidFill>
                <a:latin typeface="Arial" panose="020B0604020202020204" pitchFamily="34" charset="0"/>
                <a:ea typeface="Aileron" charset="0"/>
                <a:cs typeface="Arial" panose="020B0604020202020204" pitchFamily="34" charset="0"/>
              </a:rPr>
              <a:t>oesophagogastric</a:t>
            </a:r>
            <a:r>
              <a:rPr lang="en-GB" sz="2000" b="1" dirty="0">
                <a:solidFill>
                  <a:schemeClr val="tx2"/>
                </a:solidFill>
                <a:latin typeface="Arial" panose="020B0604020202020204" pitchFamily="34" charset="0"/>
                <a:ea typeface="Aileron" charset="0"/>
                <a:cs typeface="Arial" panose="020B0604020202020204" pitchFamily="34" charset="0"/>
              </a:rPr>
              <a:t> cancer</a:t>
            </a:r>
          </a:p>
          <a:p>
            <a:pPr marL="342900" indent="-342900">
              <a:spcBef>
                <a:spcPts val="600"/>
              </a:spcBef>
              <a:buClr>
                <a:schemeClr val="accent1"/>
              </a:buClr>
              <a:buFont typeface="Arial" panose="020B0604020202020204" pitchFamily="34" charset="0"/>
              <a:buChar char="•"/>
            </a:pPr>
            <a:r>
              <a:rPr lang="en-GB" sz="2000" b="1" dirty="0">
                <a:solidFill>
                  <a:schemeClr val="tx2"/>
                </a:solidFill>
                <a:latin typeface="Arial" panose="020B0604020202020204" pitchFamily="34" charset="0"/>
                <a:ea typeface="Aileron" charset="0"/>
                <a:cs typeface="Arial" panose="020B0604020202020204" pitchFamily="34" charset="0"/>
              </a:rPr>
              <a:t>Results must be interpreted with caution due to small patient numbers and low PD-L1 expression</a:t>
            </a:r>
          </a:p>
        </p:txBody>
      </p:sp>
    </p:spTree>
    <p:extLst>
      <p:ext uri="{BB962C8B-B14F-4D97-AF65-F5344CB8AC3E}">
        <p14:creationId xmlns:p14="http://schemas.microsoft.com/office/powerpoint/2010/main" val="292593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DF9315-B0BE-4475-B888-FE00BF1D806B}"/>
              </a:ext>
            </a:extLst>
          </p:cNvPr>
          <p:cNvSpPr>
            <a:spLocks noGrp="1"/>
          </p:cNvSpPr>
          <p:nvPr>
            <p:ph type="title"/>
          </p:nvPr>
        </p:nvSpPr>
        <p:spPr/>
        <p:txBody>
          <a:bodyPr/>
          <a:lstStyle/>
          <a:p>
            <a:r>
              <a:rPr lang="en-GB" dirty="0"/>
              <a:t>SECOND LINE DATA</a:t>
            </a:r>
            <a:br>
              <a:rPr lang="en-GB" dirty="0"/>
            </a:br>
            <a:r>
              <a:rPr lang="en-GB" dirty="0"/>
              <a:t>ESMO 2022</a:t>
            </a:r>
          </a:p>
        </p:txBody>
      </p:sp>
      <p:sp>
        <p:nvSpPr>
          <p:cNvPr id="3" name="Slide Number Placeholder 2">
            <a:extLst>
              <a:ext uri="{FF2B5EF4-FFF2-40B4-BE49-F238E27FC236}">
                <a16:creationId xmlns="" xmlns:a16="http://schemas.microsoft.com/office/drawing/2014/main" id="{C1DCE7F2-E383-4D57-9E26-81A96E100C80}"/>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Tree>
    <p:extLst>
      <p:ext uri="{BB962C8B-B14F-4D97-AF65-F5344CB8AC3E}">
        <p14:creationId xmlns:p14="http://schemas.microsoft.com/office/powerpoint/2010/main" val="155721273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E1C903-EB03-4C5A-984B-750C2EB65CA1}"/>
              </a:ext>
            </a:extLst>
          </p:cNvPr>
          <p:cNvSpPr>
            <a:spLocks noGrp="1"/>
          </p:cNvSpPr>
          <p:nvPr>
            <p:ph type="title"/>
          </p:nvPr>
        </p:nvSpPr>
        <p:spPr/>
        <p:txBody>
          <a:bodyPr>
            <a:noAutofit/>
          </a:bodyPr>
          <a:lstStyle/>
          <a:p>
            <a:pPr>
              <a:spcAft>
                <a:spcPts val="750"/>
              </a:spcAft>
            </a:pPr>
            <a:r>
              <a:rPr lang="en-GB" sz="3600" dirty="0">
                <a:effectLst/>
                <a:latin typeface="Arial" panose="020B0604020202020204" pitchFamily="34" charset="0"/>
                <a:ea typeface="Times New Roman" panose="02020603050405020304" pitchFamily="18" charset="0"/>
              </a:rPr>
              <a:t>PRODIGE 59 - DURIGAST trial: A randomised phase 2 study evaluating FOLFIRI plus durvalumab and FOLFIRI plus durvalumab plus </a:t>
            </a:r>
            <a:r>
              <a:rPr lang="en-GB" sz="3600" dirty="0" err="1">
                <a:effectLst/>
                <a:latin typeface="Arial" panose="020B0604020202020204" pitchFamily="34" charset="0"/>
                <a:ea typeface="Times New Roman" panose="02020603050405020304" pitchFamily="18" charset="0"/>
              </a:rPr>
              <a:t>tremelimumab</a:t>
            </a:r>
            <a:r>
              <a:rPr lang="en-GB" sz="3600" dirty="0">
                <a:effectLst/>
                <a:latin typeface="Arial" panose="020B0604020202020204" pitchFamily="34" charset="0"/>
                <a:ea typeface="Times New Roman" panose="02020603050405020304" pitchFamily="18" charset="0"/>
              </a:rPr>
              <a:t> in 2L treatment of patients with advanced gastric or gastro-oesophageal junction adenocarcinoma</a:t>
            </a:r>
            <a:endParaRPr lang="en-GB" sz="3600" dirty="0">
              <a:effectLst/>
              <a:ea typeface="Calibri" panose="020F0502020204030204" pitchFamily="34" charset="0"/>
            </a:endParaRPr>
          </a:p>
        </p:txBody>
      </p:sp>
      <p:sp>
        <p:nvSpPr>
          <p:cNvPr id="3" name="Subtitle 2">
            <a:extLst>
              <a:ext uri="{FF2B5EF4-FFF2-40B4-BE49-F238E27FC236}">
                <a16:creationId xmlns="" xmlns:a16="http://schemas.microsoft.com/office/drawing/2014/main" id="{E08ACCF1-33A6-41A4-915C-64F86C0DDB3C}"/>
              </a:ext>
            </a:extLst>
          </p:cNvPr>
          <p:cNvSpPr>
            <a:spLocks noGrp="1"/>
          </p:cNvSpPr>
          <p:nvPr>
            <p:ph type="subTitle" idx="1"/>
          </p:nvPr>
        </p:nvSpPr>
        <p:spPr>
          <a:xfrm>
            <a:off x="609600" y="5301208"/>
            <a:ext cx="10972800" cy="875001"/>
          </a:xfrm>
        </p:spPr>
        <p:txBody>
          <a:bodyPr>
            <a:normAutofit/>
          </a:bodyPr>
          <a:lstStyle/>
          <a:p>
            <a:pPr marL="342900" lvl="0" indent="-342900">
              <a:buSzPts val="1000"/>
              <a:buFont typeface="Symbol" panose="05050102010706020507" pitchFamily="18" charset="2"/>
              <a:buChar char=""/>
              <a:tabLst>
                <a:tab pos="457200" algn="l"/>
              </a:tabLst>
            </a:pPr>
            <a:r>
              <a:rPr lang="en-GB" sz="2400" b="1" dirty="0" err="1">
                <a:effectLst/>
                <a:ea typeface="Calibri" panose="020F0502020204030204" pitchFamily="34" charset="0"/>
              </a:rPr>
              <a:t>Tougeron</a:t>
            </a:r>
            <a:r>
              <a:rPr lang="en-GB" sz="2400" b="1" dirty="0">
                <a:effectLst/>
                <a:ea typeface="Calibri" panose="020F0502020204030204" pitchFamily="34" charset="0"/>
              </a:rPr>
              <a:t> D, et al. ESMO 2022. Abstract #1204MO</a:t>
            </a:r>
          </a:p>
        </p:txBody>
      </p:sp>
      <p:sp>
        <p:nvSpPr>
          <p:cNvPr id="4" name="Slide Number Placeholder 3"/>
          <p:cNvSpPr>
            <a:spLocks noGrp="1"/>
          </p:cNvSpPr>
          <p:nvPr>
            <p:ph type="sldNum" sz="quarter" idx="4"/>
          </p:nvPr>
        </p:nvSpPr>
        <p:spPr/>
        <p:txBody>
          <a:bodyPr/>
          <a:lstStyle/>
          <a:p>
            <a:fld id="{FCE43C0F-8A7B-3A4B-9DB5-B3472E36E833}" type="slidenum">
              <a:rPr lang="en-GB" smtClean="0"/>
              <a:pPr/>
              <a:t>23</a:t>
            </a:fld>
            <a:endParaRPr lang="en-GB" dirty="0"/>
          </a:p>
        </p:txBody>
      </p:sp>
      <p:sp>
        <p:nvSpPr>
          <p:cNvPr id="6" name="TextBox 5">
            <a:extLst>
              <a:ext uri="{FF2B5EF4-FFF2-40B4-BE49-F238E27FC236}">
                <a16:creationId xmlns="" xmlns:a16="http://schemas.microsoft.com/office/drawing/2014/main" id="{4F4B8E43-CA38-CAF2-422D-78580CEA2864}"/>
              </a:ext>
            </a:extLst>
          </p:cNvPr>
          <p:cNvSpPr txBox="1"/>
          <p:nvPr/>
        </p:nvSpPr>
        <p:spPr>
          <a:xfrm>
            <a:off x="479376" y="6348822"/>
            <a:ext cx="2612939" cy="276999"/>
          </a:xfrm>
          <a:prstGeom prst="rect">
            <a:avLst/>
          </a:prstGeom>
          <a:noFill/>
        </p:spPr>
        <p:txBody>
          <a:bodyPr wrap="square" rtlCol="0">
            <a:spAutoFit/>
          </a:bodyPr>
          <a:lstStyle/>
          <a:p>
            <a:r>
              <a:rPr lang="en-GB" sz="1200" dirty="0">
                <a:solidFill>
                  <a:schemeClr val="bg1"/>
                </a:solidFill>
                <a:latin typeface="Arial" panose="020B0604020202020204" pitchFamily="34" charset="0"/>
                <a:ea typeface="Aileron" charset="0"/>
                <a:cs typeface="Arial" panose="020B0604020202020204" pitchFamily="34" charset="0"/>
              </a:rPr>
              <a:t>2L, second-line</a:t>
            </a:r>
          </a:p>
        </p:txBody>
      </p:sp>
    </p:spTree>
    <p:extLst>
      <p:ext uri="{BB962C8B-B14F-4D97-AF65-F5344CB8AC3E}">
        <p14:creationId xmlns:p14="http://schemas.microsoft.com/office/powerpoint/2010/main" val="139418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09C7235-1601-4110-B808-BD18FA347F55}"/>
              </a:ext>
            </a:extLst>
          </p:cNvPr>
          <p:cNvSpPr>
            <a:spLocks noGrp="1"/>
          </p:cNvSpPr>
          <p:nvPr>
            <p:ph sz="quarter" idx="12"/>
          </p:nvPr>
        </p:nvSpPr>
        <p:spPr>
          <a:xfrm>
            <a:off x="620184" y="1425600"/>
            <a:ext cx="10963200" cy="1417042"/>
          </a:xfrm>
        </p:spPr>
        <p:txBody>
          <a:bodyPr/>
          <a:lstStyle/>
          <a:p>
            <a:r>
              <a:rPr lang="en-GB" dirty="0"/>
              <a:t>There is limited efficacy of both immune checkpoint inhibitors (ICIs) combined with chemotherapy as second line treatments for advanced gastric/GEJ adenocarcinoma</a:t>
            </a:r>
          </a:p>
          <a:p>
            <a:r>
              <a:rPr lang="en-GB" dirty="0"/>
              <a:t>This is the first study to evaluate the efficacy of two ICIs plus chemotherapy for the treatment of advanced gastric/GEJ adenocarcinoma</a:t>
            </a:r>
          </a:p>
        </p:txBody>
      </p:sp>
      <p:sp>
        <p:nvSpPr>
          <p:cNvPr id="3" name="Title 2">
            <a:extLst>
              <a:ext uri="{FF2B5EF4-FFF2-40B4-BE49-F238E27FC236}">
                <a16:creationId xmlns="" xmlns:a16="http://schemas.microsoft.com/office/drawing/2014/main" id="{75F1A2E3-911C-4E12-831B-42FF626604DE}"/>
              </a:ext>
            </a:extLst>
          </p:cNvPr>
          <p:cNvSpPr>
            <a:spLocks noGrp="1"/>
          </p:cNvSpPr>
          <p:nvPr>
            <p:ph type="title"/>
          </p:nvPr>
        </p:nvSpPr>
        <p:spPr/>
        <p:txBody>
          <a:bodyPr/>
          <a:lstStyle/>
          <a:p>
            <a:r>
              <a:rPr lang="en-GB" dirty="0"/>
              <a:t>PRODIGE 59 – DURIGAST: background and study design</a:t>
            </a:r>
          </a:p>
        </p:txBody>
      </p:sp>
      <p:sp>
        <p:nvSpPr>
          <p:cNvPr id="5" name="Slide Number Placeholder 4">
            <a:extLst>
              <a:ext uri="{FF2B5EF4-FFF2-40B4-BE49-F238E27FC236}">
                <a16:creationId xmlns=""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24</a:t>
            </a:fld>
            <a:endParaRPr lang="en-GB" dirty="0"/>
          </a:p>
        </p:txBody>
      </p:sp>
      <p:sp>
        <p:nvSpPr>
          <p:cNvPr id="9" name="Content Placeholder 8">
            <a:extLst>
              <a:ext uri="{FF2B5EF4-FFF2-40B4-BE49-F238E27FC236}">
                <a16:creationId xmlns="" xmlns:a16="http://schemas.microsoft.com/office/drawing/2014/main" id="{69789941-5D24-AB4C-8B60-4480B8932309}"/>
              </a:ext>
            </a:extLst>
          </p:cNvPr>
          <p:cNvSpPr>
            <a:spLocks noGrp="1"/>
          </p:cNvSpPr>
          <p:nvPr>
            <p:ph sz="quarter" idx="15"/>
          </p:nvPr>
        </p:nvSpPr>
        <p:spPr>
          <a:xfrm>
            <a:off x="620183" y="6309320"/>
            <a:ext cx="10180339" cy="365125"/>
          </a:xfrm>
        </p:spPr>
        <p:txBody>
          <a:bodyPr/>
          <a:lstStyle/>
          <a:p>
            <a:pPr lvl="0"/>
            <a:r>
              <a:rPr lang="en-GB" dirty="0"/>
              <a:t>ECOG PS, Eastern Cooperative Oncology Group performance status; FD, FOLFIRI + durvalumab; FDT, FOLFIRI + durvalumab + </a:t>
            </a:r>
            <a:r>
              <a:rPr lang="en-GB" dirty="0" err="1"/>
              <a:t>tremelimumab</a:t>
            </a:r>
            <a:r>
              <a:rPr lang="en-GB" dirty="0"/>
              <a:t>; </a:t>
            </a:r>
            <a:br>
              <a:rPr lang="en-GB" dirty="0"/>
            </a:br>
            <a:r>
              <a:rPr lang="en-GB" dirty="0">
                <a:solidFill>
                  <a:schemeClr val="tx2"/>
                </a:solidFill>
              </a:rPr>
              <a:t>FOLFIRI, </a:t>
            </a:r>
            <a:r>
              <a:rPr lang="en-GB" dirty="0" err="1">
                <a:solidFill>
                  <a:schemeClr val="tx2"/>
                </a:solidFill>
              </a:rPr>
              <a:t>folinic</a:t>
            </a:r>
            <a:r>
              <a:rPr lang="en-GB" dirty="0">
                <a:solidFill>
                  <a:schemeClr val="tx2"/>
                </a:solidFill>
              </a:rPr>
              <a:t> acid/fluorouracil/irinotecan;</a:t>
            </a:r>
            <a:r>
              <a:rPr lang="en-GB" dirty="0">
                <a:solidFill>
                  <a:srgbClr val="0000FF"/>
                </a:solidFill>
              </a:rPr>
              <a:t> </a:t>
            </a:r>
            <a:r>
              <a:rPr lang="en-GB" dirty="0"/>
              <a:t>GEJ, gastro-</a:t>
            </a:r>
            <a:r>
              <a:rPr lang="en-GB" dirty="0" err="1"/>
              <a:t>oesphageal</a:t>
            </a:r>
            <a:r>
              <a:rPr lang="en-GB" dirty="0"/>
              <a:t> junction; H, hypothesis; PFS, progression-free survival; R, randomisation; W, week</a:t>
            </a:r>
          </a:p>
          <a:p>
            <a:pPr lvl="0"/>
            <a:r>
              <a:rPr lang="en-GB" dirty="0" err="1"/>
              <a:t>Tougeron</a:t>
            </a:r>
            <a:r>
              <a:rPr lang="en-GB" dirty="0"/>
              <a:t> D, et al. </a:t>
            </a:r>
            <a:r>
              <a:rPr lang="en-GB" dirty="0">
                <a:solidFill>
                  <a:schemeClr val="tx2"/>
                </a:solidFill>
              </a:rPr>
              <a:t>Ann Oncol. 2022;33 (suppl_7):S555-S580ESMO 2022 (ESMO 2022, oral presentation)</a:t>
            </a:r>
          </a:p>
        </p:txBody>
      </p:sp>
      <p:sp>
        <p:nvSpPr>
          <p:cNvPr id="7" name="TextBox 6">
            <a:extLst>
              <a:ext uri="{FF2B5EF4-FFF2-40B4-BE49-F238E27FC236}">
                <a16:creationId xmlns="" xmlns:a16="http://schemas.microsoft.com/office/drawing/2014/main" id="{AE7DA44D-5376-EC0A-648D-E13F767EA288}"/>
              </a:ext>
            </a:extLst>
          </p:cNvPr>
          <p:cNvSpPr txBox="1"/>
          <p:nvPr/>
        </p:nvSpPr>
        <p:spPr>
          <a:xfrm>
            <a:off x="1206966" y="5402713"/>
            <a:ext cx="6795450" cy="584775"/>
          </a:xfrm>
          <a:prstGeom prst="rect">
            <a:avLst/>
          </a:prstGeom>
          <a:noFill/>
        </p:spPr>
        <p:txBody>
          <a:bodyPr wrap="none" rtlCol="0">
            <a:spAutoFit/>
          </a:bodyPr>
          <a:lstStyle/>
          <a:p>
            <a:pPr marL="342900" indent="-342900">
              <a:buClr>
                <a:schemeClr val="accent1"/>
              </a:buClr>
              <a:buFont typeface="Arial" panose="020B0604020202020204" pitchFamily="34" charset="0"/>
              <a:buChar char="•"/>
            </a:pPr>
            <a:r>
              <a:rPr lang="en-US" sz="1600" b="1" i="0" dirty="0">
                <a:solidFill>
                  <a:schemeClr val="accent1"/>
                </a:solidFill>
                <a:effectLst/>
                <a:latin typeface="Arial" panose="020B0604020202020204" pitchFamily="34" charset="0"/>
                <a:cs typeface="Arial" panose="020B0604020202020204" pitchFamily="34" charset="0"/>
              </a:rPr>
              <a:t>The primary endpoint is PFS at 4 months (H1: 70% and H0: 50%)</a:t>
            </a:r>
          </a:p>
          <a:p>
            <a:pPr marL="342900" indent="-342900">
              <a:buClr>
                <a:schemeClr val="accent1"/>
              </a:buClr>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92 patients were </a:t>
            </a:r>
            <a:r>
              <a:rPr lang="en-US" sz="1600" b="0" i="0" dirty="0" err="1">
                <a:effectLst/>
                <a:latin typeface="Arial" panose="020B0604020202020204" pitchFamily="34" charset="0"/>
                <a:cs typeface="Arial" panose="020B0604020202020204" pitchFamily="34" charset="0"/>
              </a:rPr>
              <a:t>randomised</a:t>
            </a:r>
            <a:r>
              <a:rPr lang="en-US" sz="1600" b="0" i="0" dirty="0">
                <a:effectLst/>
                <a:latin typeface="Arial" panose="020B0604020202020204" pitchFamily="34" charset="0"/>
                <a:cs typeface="Arial" panose="020B0604020202020204" pitchFamily="34" charset="0"/>
              </a:rPr>
              <a:t>, 47 in FD arm and 45 in FDT arm</a:t>
            </a:r>
            <a:endParaRPr lang="en-GB" sz="1600" dirty="0">
              <a:latin typeface="Arial" panose="020B0604020202020204" pitchFamily="34" charset="0"/>
              <a:ea typeface="Aileron" charset="0"/>
              <a:cs typeface="Arial" panose="020B0604020202020204" pitchFamily="34" charset="0"/>
            </a:endParaRPr>
          </a:p>
        </p:txBody>
      </p:sp>
      <p:cxnSp>
        <p:nvCxnSpPr>
          <p:cNvPr id="18" name="Straight Connector 17">
            <a:extLst>
              <a:ext uri="{FF2B5EF4-FFF2-40B4-BE49-F238E27FC236}">
                <a16:creationId xmlns="" xmlns:a16="http://schemas.microsoft.com/office/drawing/2014/main" id="{9E45F75C-D53E-7E41-95A9-ACAAC3FF3A54}"/>
              </a:ext>
            </a:extLst>
          </p:cNvPr>
          <p:cNvCxnSpPr>
            <a:cxnSpLocks/>
          </p:cNvCxnSpPr>
          <p:nvPr/>
        </p:nvCxnSpPr>
        <p:spPr>
          <a:xfrm>
            <a:off x="4296960" y="3504460"/>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 xmlns:a16="http://schemas.microsoft.com/office/drawing/2014/main" id="{CEB547F7-C574-A145-AB21-4AD82C8BEB3D}"/>
              </a:ext>
            </a:extLst>
          </p:cNvPr>
          <p:cNvCxnSpPr>
            <a:cxnSpLocks/>
          </p:cNvCxnSpPr>
          <p:nvPr/>
        </p:nvCxnSpPr>
        <p:spPr>
          <a:xfrm>
            <a:off x="2990088" y="4033778"/>
            <a:ext cx="1313960" cy="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 xmlns:a16="http://schemas.microsoft.com/office/drawing/2014/main" id="{D4FB607F-701A-324E-9EEB-B49544B129A1}"/>
              </a:ext>
            </a:extLst>
          </p:cNvPr>
          <p:cNvSpPr/>
          <p:nvPr/>
        </p:nvSpPr>
        <p:spPr>
          <a:xfrm>
            <a:off x="3511349" y="3783583"/>
            <a:ext cx="502640" cy="50264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lnSpc>
                <a:spcPct val="90000"/>
              </a:lnSpc>
            </a:pPr>
            <a:r>
              <a:rPr lang="en-GB" sz="1100" b="1" dirty="0">
                <a:latin typeface="Arial" panose="020B0604020202020204" pitchFamily="34" charset="0"/>
                <a:cs typeface="Arial" panose="020B0604020202020204" pitchFamily="34" charset="0"/>
              </a:rPr>
              <a:t>R</a:t>
            </a:r>
          </a:p>
        </p:txBody>
      </p:sp>
      <p:cxnSp>
        <p:nvCxnSpPr>
          <p:cNvPr id="21" name="Straight Connector 20">
            <a:extLst>
              <a:ext uri="{FF2B5EF4-FFF2-40B4-BE49-F238E27FC236}">
                <a16:creationId xmlns="" xmlns:a16="http://schemas.microsoft.com/office/drawing/2014/main" id="{31790795-31DE-714C-85B6-07F4DEB6B230}"/>
              </a:ext>
            </a:extLst>
          </p:cNvPr>
          <p:cNvCxnSpPr>
            <a:cxnSpLocks/>
          </p:cNvCxnSpPr>
          <p:nvPr/>
        </p:nvCxnSpPr>
        <p:spPr>
          <a:xfrm flipV="1">
            <a:off x="4310785" y="3501364"/>
            <a:ext cx="0" cy="1066800"/>
          </a:xfrm>
          <a:prstGeom prst="line">
            <a:avLst/>
          </a:prstGeom>
          <a:ln w="25400">
            <a:solidFill>
              <a:schemeClr val="accent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 xmlns:a16="http://schemas.microsoft.com/office/drawing/2014/main" id="{C52D13F4-22B4-4245-8923-B947E851BBC3}"/>
              </a:ext>
            </a:extLst>
          </p:cNvPr>
          <p:cNvCxnSpPr>
            <a:cxnSpLocks/>
          </p:cNvCxnSpPr>
          <p:nvPr/>
        </p:nvCxnSpPr>
        <p:spPr>
          <a:xfrm>
            <a:off x="4296960" y="4561735"/>
            <a:ext cx="216000"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 xmlns:a16="http://schemas.microsoft.com/office/drawing/2014/main" id="{9EF3F725-8947-2643-93A3-BAB1D94093FB}"/>
              </a:ext>
            </a:extLst>
          </p:cNvPr>
          <p:cNvSpPr txBox="1"/>
          <p:nvPr/>
        </p:nvSpPr>
        <p:spPr>
          <a:xfrm>
            <a:off x="6852271" y="3200762"/>
            <a:ext cx="4129472" cy="211203"/>
          </a:xfrm>
          <a:prstGeom prst="rect">
            <a:avLst/>
          </a:prstGeom>
          <a:noFill/>
        </p:spPr>
        <p:txBody>
          <a:bodyPr wrap="square" lIns="72000" tIns="36000" rIns="36000" bIns="36000" rtlCol="0">
            <a:spAutoFit/>
          </a:bodyPr>
          <a:lstStyle/>
          <a:p>
            <a:r>
              <a:rPr lang="en-GB" sz="900" b="1" dirty="0">
                <a:latin typeface="Arial" panose="020B0604020202020204" pitchFamily="34" charset="0"/>
                <a:ea typeface="Aileron" charset="0"/>
                <a:cs typeface="Arial" panose="020B0604020202020204" pitchFamily="34" charset="0"/>
              </a:rPr>
              <a:t>FOLFIRI – Irinotecan 180 mg/m</a:t>
            </a:r>
            <a:r>
              <a:rPr lang="en-GB" sz="900" b="1" baseline="30000" dirty="0">
                <a:latin typeface="Arial" panose="020B0604020202020204" pitchFamily="34" charset="0"/>
                <a:ea typeface="Aileron" charset="0"/>
                <a:cs typeface="Arial" panose="020B0604020202020204" pitchFamily="34" charset="0"/>
              </a:rPr>
              <a:t>2</a:t>
            </a:r>
            <a:r>
              <a:rPr lang="en-GB" sz="900" b="1" dirty="0">
                <a:latin typeface="Arial" panose="020B0604020202020204" pitchFamily="34" charset="0"/>
                <a:ea typeface="Aileron" charset="0"/>
                <a:cs typeface="Arial" panose="020B0604020202020204" pitchFamily="34" charset="0"/>
              </a:rPr>
              <a:t> </a:t>
            </a:r>
            <a:r>
              <a:rPr lang="en-GB" sz="900" dirty="0">
                <a:latin typeface="Arial" panose="020B0604020202020204" pitchFamily="34" charset="0"/>
                <a:ea typeface="Aileron" charset="0"/>
                <a:cs typeface="Arial" panose="020B0604020202020204" pitchFamily="34" charset="0"/>
              </a:rPr>
              <a:t>- One injection every 2 weeks</a:t>
            </a:r>
          </a:p>
        </p:txBody>
      </p:sp>
      <p:sp>
        <p:nvSpPr>
          <p:cNvPr id="31" name="Line 64">
            <a:extLst>
              <a:ext uri="{FF2B5EF4-FFF2-40B4-BE49-F238E27FC236}">
                <a16:creationId xmlns="" xmlns:a16="http://schemas.microsoft.com/office/drawing/2014/main" id="{14B6FE20-441F-D94E-ADAD-F8306042F42E}"/>
              </a:ext>
            </a:extLst>
          </p:cNvPr>
          <p:cNvSpPr>
            <a:spLocks noChangeShapeType="1"/>
          </p:cNvSpPr>
          <p:nvPr/>
        </p:nvSpPr>
        <p:spPr bwMode="auto">
          <a:xfrm flipH="1">
            <a:off x="4891150" y="3613132"/>
            <a:ext cx="119062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 xmlns:a16="http://schemas.microsoft.com/office/drawing/2014/main" id="{7BDD9FA3-6FCA-2745-908E-9B2245AA15CC}"/>
              </a:ext>
            </a:extLst>
          </p:cNvPr>
          <p:cNvCxnSpPr>
            <a:cxnSpLocks/>
          </p:cNvCxnSpPr>
          <p:nvPr/>
        </p:nvCxnSpPr>
        <p:spPr>
          <a:xfrm flipV="1">
            <a:off x="4894787" y="3571875"/>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68">
            <a:extLst>
              <a:ext uri="{FF2B5EF4-FFF2-40B4-BE49-F238E27FC236}">
                <a16:creationId xmlns="" xmlns:a16="http://schemas.microsoft.com/office/drawing/2014/main" id="{A457E5E4-8DCA-9243-9871-0F7D04AE6C55}"/>
              </a:ext>
            </a:extLst>
          </p:cNvPr>
          <p:cNvSpPr>
            <a:spLocks noChangeArrowheads="1"/>
          </p:cNvSpPr>
          <p:nvPr/>
        </p:nvSpPr>
        <p:spPr bwMode="auto">
          <a:xfrm>
            <a:off x="4777069" y="3660430"/>
            <a:ext cx="2481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800" spc="-30" dirty="0">
                <a:solidFill>
                  <a:srgbClr val="000000"/>
                </a:solidFill>
              </a:rPr>
              <a:t>W0</a:t>
            </a:r>
            <a:endParaRPr kumimoji="0" lang="en-US" altLang="en-US" sz="800" i="0" u="none" strike="noStrike" kern="1200" cap="none" spc="-30" normalizeH="0" baseline="30000" noProof="0" dirty="0">
              <a:ln>
                <a:noFill/>
              </a:ln>
              <a:solidFill>
                <a:schemeClr val="accent2"/>
              </a:solidFill>
              <a:effectLst/>
              <a:uLnTx/>
              <a:uFillTx/>
            </a:endParaRPr>
          </a:p>
        </p:txBody>
      </p:sp>
      <p:cxnSp>
        <p:nvCxnSpPr>
          <p:cNvPr id="35" name="Straight Connector 34">
            <a:extLst>
              <a:ext uri="{FF2B5EF4-FFF2-40B4-BE49-F238E27FC236}">
                <a16:creationId xmlns="" xmlns:a16="http://schemas.microsoft.com/office/drawing/2014/main" id="{0F05AAFD-2DAF-5243-92B4-77F980AC60E1}"/>
              </a:ext>
            </a:extLst>
          </p:cNvPr>
          <p:cNvCxnSpPr>
            <a:cxnSpLocks/>
          </p:cNvCxnSpPr>
          <p:nvPr/>
        </p:nvCxnSpPr>
        <p:spPr>
          <a:xfrm flipV="1">
            <a:off x="5069412" y="3571875"/>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EFE02536-FDFD-C44A-B482-DFC91FCF1662}"/>
              </a:ext>
            </a:extLst>
          </p:cNvPr>
          <p:cNvCxnSpPr>
            <a:cxnSpLocks/>
          </p:cNvCxnSpPr>
          <p:nvPr/>
        </p:nvCxnSpPr>
        <p:spPr>
          <a:xfrm flipV="1">
            <a:off x="5247212" y="3571875"/>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C762ACB6-5E1A-D546-AE5F-638C6C50BC5D}"/>
              </a:ext>
            </a:extLst>
          </p:cNvPr>
          <p:cNvCxnSpPr>
            <a:cxnSpLocks/>
          </p:cNvCxnSpPr>
          <p:nvPr/>
        </p:nvCxnSpPr>
        <p:spPr>
          <a:xfrm flipV="1">
            <a:off x="5421837" y="3571875"/>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 xmlns:a16="http://schemas.microsoft.com/office/drawing/2014/main" id="{78838E32-4D21-1545-90A2-03B4241A5408}"/>
              </a:ext>
            </a:extLst>
          </p:cNvPr>
          <p:cNvCxnSpPr>
            <a:cxnSpLocks/>
          </p:cNvCxnSpPr>
          <p:nvPr/>
        </p:nvCxnSpPr>
        <p:spPr>
          <a:xfrm flipV="1">
            <a:off x="5583762" y="3571875"/>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 xmlns:a16="http://schemas.microsoft.com/office/drawing/2014/main" id="{935E37DD-61BD-604A-BA70-1E63189CDBA4}"/>
              </a:ext>
            </a:extLst>
          </p:cNvPr>
          <p:cNvCxnSpPr>
            <a:cxnSpLocks/>
          </p:cNvCxnSpPr>
          <p:nvPr/>
        </p:nvCxnSpPr>
        <p:spPr>
          <a:xfrm flipV="1">
            <a:off x="5764737" y="3571875"/>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CECE2988-53EF-CE4D-BDD6-3D09B50C27AE}"/>
              </a:ext>
            </a:extLst>
          </p:cNvPr>
          <p:cNvCxnSpPr>
            <a:cxnSpLocks/>
          </p:cNvCxnSpPr>
          <p:nvPr/>
        </p:nvCxnSpPr>
        <p:spPr>
          <a:xfrm flipV="1">
            <a:off x="5939362" y="3571875"/>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68">
            <a:extLst>
              <a:ext uri="{FF2B5EF4-FFF2-40B4-BE49-F238E27FC236}">
                <a16:creationId xmlns="" xmlns:a16="http://schemas.microsoft.com/office/drawing/2014/main" id="{4D671D86-2C07-C54F-90E4-B3AAA3F7E98F}"/>
              </a:ext>
            </a:extLst>
          </p:cNvPr>
          <p:cNvSpPr>
            <a:spLocks noChangeArrowheads="1"/>
          </p:cNvSpPr>
          <p:nvPr/>
        </p:nvSpPr>
        <p:spPr bwMode="auto">
          <a:xfrm>
            <a:off x="5481919" y="3660430"/>
            <a:ext cx="2481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800" spc="-30" dirty="0">
                <a:solidFill>
                  <a:srgbClr val="000000"/>
                </a:solidFill>
              </a:rPr>
              <a:t>W4</a:t>
            </a:r>
            <a:endParaRPr kumimoji="0" lang="en-US" altLang="en-US" sz="800" i="0" u="none" strike="noStrike" kern="1200" cap="none" spc="-30" normalizeH="0" baseline="30000" noProof="0" dirty="0">
              <a:ln>
                <a:noFill/>
              </a:ln>
              <a:solidFill>
                <a:schemeClr val="accent2"/>
              </a:solidFill>
              <a:effectLst/>
              <a:uLnTx/>
              <a:uFillTx/>
            </a:endParaRPr>
          </a:p>
        </p:txBody>
      </p:sp>
      <p:sp>
        <p:nvSpPr>
          <p:cNvPr id="42" name="Rectangle 68">
            <a:extLst>
              <a:ext uri="{FF2B5EF4-FFF2-40B4-BE49-F238E27FC236}">
                <a16:creationId xmlns="" xmlns:a16="http://schemas.microsoft.com/office/drawing/2014/main" id="{03D38AC0-FA54-4A43-8B9F-5EE6A3B0E56F}"/>
              </a:ext>
            </a:extLst>
          </p:cNvPr>
          <p:cNvSpPr>
            <a:spLocks noChangeArrowheads="1"/>
          </p:cNvSpPr>
          <p:nvPr/>
        </p:nvSpPr>
        <p:spPr bwMode="auto">
          <a:xfrm>
            <a:off x="4789769" y="3784255"/>
            <a:ext cx="131845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800" spc="-30" dirty="0">
                <a:solidFill>
                  <a:srgbClr val="000000"/>
                </a:solidFill>
              </a:rPr>
              <a:t>One cycle every four weeks</a:t>
            </a:r>
            <a:endParaRPr kumimoji="0" lang="en-US" altLang="en-US" sz="800" i="0" u="none" strike="noStrike" kern="1200" cap="none" spc="-30" normalizeH="0" baseline="30000" noProof="0" dirty="0">
              <a:ln>
                <a:noFill/>
              </a:ln>
              <a:solidFill>
                <a:schemeClr val="accent2"/>
              </a:solidFill>
              <a:effectLst/>
              <a:uLnTx/>
              <a:uFillTx/>
            </a:endParaRPr>
          </a:p>
        </p:txBody>
      </p:sp>
      <p:sp>
        <p:nvSpPr>
          <p:cNvPr id="43" name="Rectangle 68">
            <a:extLst>
              <a:ext uri="{FF2B5EF4-FFF2-40B4-BE49-F238E27FC236}">
                <a16:creationId xmlns="" xmlns:a16="http://schemas.microsoft.com/office/drawing/2014/main" id="{990E79E4-F38E-7C4B-9312-37C6278E2067}"/>
              </a:ext>
            </a:extLst>
          </p:cNvPr>
          <p:cNvSpPr>
            <a:spLocks noChangeArrowheads="1"/>
          </p:cNvSpPr>
          <p:nvPr/>
        </p:nvSpPr>
        <p:spPr bwMode="auto">
          <a:xfrm>
            <a:off x="4799294" y="3111155"/>
            <a:ext cx="5440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800" spc="-30" dirty="0">
                <a:solidFill>
                  <a:srgbClr val="000000"/>
                </a:solidFill>
              </a:rPr>
              <a:t>1 cycle</a:t>
            </a:r>
            <a:endParaRPr kumimoji="0" lang="en-US" altLang="en-US" sz="800" i="0" u="none" strike="noStrike" kern="1200" cap="none" spc="-30" normalizeH="0" baseline="30000" noProof="0" dirty="0">
              <a:ln>
                <a:noFill/>
              </a:ln>
              <a:solidFill>
                <a:schemeClr val="accent2"/>
              </a:solidFill>
              <a:effectLst/>
              <a:uLnTx/>
              <a:uFillTx/>
            </a:endParaRPr>
          </a:p>
        </p:txBody>
      </p:sp>
      <p:sp>
        <p:nvSpPr>
          <p:cNvPr id="44" name="Rectangle 68">
            <a:extLst>
              <a:ext uri="{FF2B5EF4-FFF2-40B4-BE49-F238E27FC236}">
                <a16:creationId xmlns="" xmlns:a16="http://schemas.microsoft.com/office/drawing/2014/main" id="{398A6C78-B847-834C-A319-768D4F7ED6D2}"/>
              </a:ext>
            </a:extLst>
          </p:cNvPr>
          <p:cNvSpPr>
            <a:spLocks noChangeArrowheads="1"/>
          </p:cNvSpPr>
          <p:nvPr/>
        </p:nvSpPr>
        <p:spPr bwMode="auto">
          <a:xfrm>
            <a:off x="4602443" y="2990505"/>
            <a:ext cx="144909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n-US" altLang="en-US" sz="800" b="1" spc="-30" dirty="0">
                <a:solidFill>
                  <a:srgbClr val="000000"/>
                </a:solidFill>
              </a:rPr>
              <a:t>Arm A: FOLFIRI + </a:t>
            </a:r>
            <a:r>
              <a:rPr lang="en-US" altLang="en-US" sz="800" b="1" spc="-30" dirty="0" err="1">
                <a:solidFill>
                  <a:srgbClr val="000000"/>
                </a:solidFill>
              </a:rPr>
              <a:t>durvalumab</a:t>
            </a:r>
            <a:endParaRPr kumimoji="0" lang="en-US" altLang="en-US" sz="800" b="1" i="0" u="none" strike="noStrike" kern="1200" cap="none" spc="-30" normalizeH="0" baseline="30000" noProof="0" dirty="0">
              <a:ln>
                <a:noFill/>
              </a:ln>
              <a:solidFill>
                <a:schemeClr val="accent2"/>
              </a:solidFill>
              <a:effectLst/>
              <a:uLnTx/>
              <a:uFillTx/>
            </a:endParaRPr>
          </a:p>
        </p:txBody>
      </p:sp>
      <p:sp>
        <p:nvSpPr>
          <p:cNvPr id="45" name="Line 64">
            <a:extLst>
              <a:ext uri="{FF2B5EF4-FFF2-40B4-BE49-F238E27FC236}">
                <a16:creationId xmlns="" xmlns:a16="http://schemas.microsoft.com/office/drawing/2014/main" id="{AB700886-9AE8-6D4C-A554-549EFAC30A1B}"/>
              </a:ext>
            </a:extLst>
          </p:cNvPr>
          <p:cNvSpPr>
            <a:spLocks noChangeShapeType="1"/>
          </p:cNvSpPr>
          <p:nvPr/>
        </p:nvSpPr>
        <p:spPr bwMode="auto">
          <a:xfrm flipH="1">
            <a:off x="6088125" y="3613132"/>
            <a:ext cx="250826" cy="0"/>
          </a:xfrm>
          <a:prstGeom prst="line">
            <a:avLst/>
          </a:prstGeom>
          <a:noFill/>
          <a:ln w="9525" cap="flat">
            <a:solidFill>
              <a:schemeClr val="tx1"/>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6" name="Rectangle 45">
            <a:extLst>
              <a:ext uri="{FF2B5EF4-FFF2-40B4-BE49-F238E27FC236}">
                <a16:creationId xmlns="" xmlns:a16="http://schemas.microsoft.com/office/drawing/2014/main" id="{801021AB-2468-9C4E-85A8-695327769AAD}"/>
              </a:ext>
            </a:extLst>
          </p:cNvPr>
          <p:cNvSpPr/>
          <p:nvPr/>
        </p:nvSpPr>
        <p:spPr>
          <a:xfrm>
            <a:off x="4926076" y="3311525"/>
            <a:ext cx="88900" cy="241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 xmlns:a16="http://schemas.microsoft.com/office/drawing/2014/main" id="{0B07CEF1-F75D-9A48-953E-6C22049B6ABB}"/>
              </a:ext>
            </a:extLst>
          </p:cNvPr>
          <p:cNvSpPr/>
          <p:nvPr/>
        </p:nvSpPr>
        <p:spPr>
          <a:xfrm>
            <a:off x="4824476" y="3425825"/>
            <a:ext cx="88900" cy="12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 xmlns:a16="http://schemas.microsoft.com/office/drawing/2014/main" id="{3701EECB-71B5-5245-8982-9D1D1E886A21}"/>
              </a:ext>
            </a:extLst>
          </p:cNvPr>
          <p:cNvSpPr/>
          <p:nvPr/>
        </p:nvSpPr>
        <p:spPr>
          <a:xfrm>
            <a:off x="5608701" y="3311525"/>
            <a:ext cx="88900" cy="241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 xmlns:a16="http://schemas.microsoft.com/office/drawing/2014/main" id="{9D9BE3B3-3C0E-254D-B70E-14BCE7FF06E4}"/>
              </a:ext>
            </a:extLst>
          </p:cNvPr>
          <p:cNvSpPr/>
          <p:nvPr/>
        </p:nvSpPr>
        <p:spPr>
          <a:xfrm>
            <a:off x="5507101" y="3425825"/>
            <a:ext cx="88900" cy="12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 xmlns:a16="http://schemas.microsoft.com/office/drawing/2014/main" id="{9620218E-43A5-6946-90BC-922CAE53FDD8}"/>
              </a:ext>
            </a:extLst>
          </p:cNvPr>
          <p:cNvSpPr/>
          <p:nvPr/>
        </p:nvSpPr>
        <p:spPr>
          <a:xfrm>
            <a:off x="5243576" y="3311525"/>
            <a:ext cx="88900" cy="241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 xmlns:a16="http://schemas.microsoft.com/office/drawing/2014/main" id="{9E2F43A0-102B-5449-8873-0B05CC03266B}"/>
              </a:ext>
            </a:extLst>
          </p:cNvPr>
          <p:cNvSpPr/>
          <p:nvPr/>
        </p:nvSpPr>
        <p:spPr>
          <a:xfrm>
            <a:off x="5938901" y="3311525"/>
            <a:ext cx="88900" cy="241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62" name="Group 61">
            <a:extLst>
              <a:ext uri="{FF2B5EF4-FFF2-40B4-BE49-F238E27FC236}">
                <a16:creationId xmlns="" xmlns:a16="http://schemas.microsoft.com/office/drawing/2014/main" id="{86CEED00-F11E-B945-ABC7-7CF53782FE82}"/>
              </a:ext>
            </a:extLst>
          </p:cNvPr>
          <p:cNvGrpSpPr/>
          <p:nvPr/>
        </p:nvGrpSpPr>
        <p:grpSpPr>
          <a:xfrm>
            <a:off x="4769375" y="3254375"/>
            <a:ext cx="610729" cy="60325"/>
            <a:chOff x="5418599" y="3254375"/>
            <a:chExt cx="610729" cy="60325"/>
          </a:xfrm>
        </p:grpSpPr>
        <p:cxnSp>
          <p:nvCxnSpPr>
            <p:cNvPr id="57" name="Straight Connector 56">
              <a:extLst>
                <a:ext uri="{FF2B5EF4-FFF2-40B4-BE49-F238E27FC236}">
                  <a16:creationId xmlns="" xmlns:a16="http://schemas.microsoft.com/office/drawing/2014/main" id="{AE984A77-3AAD-2C41-82B9-A685CCDF3355}"/>
                </a:ext>
              </a:extLst>
            </p:cNvPr>
            <p:cNvCxnSpPr>
              <a:cxnSpLocks/>
            </p:cNvCxnSpPr>
            <p:nvPr/>
          </p:nvCxnSpPr>
          <p:spPr>
            <a:xfrm>
              <a:off x="5418599" y="3259139"/>
              <a:ext cx="610729"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 xmlns:a16="http://schemas.microsoft.com/office/drawing/2014/main" id="{EC5DC240-8FAE-EA41-801C-EF4DA4843E64}"/>
                </a:ext>
              </a:extLst>
            </p:cNvPr>
            <p:cNvCxnSpPr>
              <a:cxnSpLocks/>
            </p:cNvCxnSpPr>
            <p:nvPr/>
          </p:nvCxnSpPr>
          <p:spPr>
            <a:xfrm flipV="1">
              <a:off x="5420186" y="3254375"/>
              <a:ext cx="0" cy="6032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C0FC2B0F-A944-9246-B28A-E5EB51EA5732}"/>
                </a:ext>
              </a:extLst>
            </p:cNvPr>
            <p:cNvCxnSpPr>
              <a:cxnSpLocks/>
            </p:cNvCxnSpPr>
            <p:nvPr/>
          </p:nvCxnSpPr>
          <p:spPr>
            <a:xfrm flipV="1">
              <a:off x="6026611" y="3254375"/>
              <a:ext cx="0" cy="6032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64" name="Right Brace 63">
            <a:extLst>
              <a:ext uri="{FF2B5EF4-FFF2-40B4-BE49-F238E27FC236}">
                <a16:creationId xmlns="" xmlns:a16="http://schemas.microsoft.com/office/drawing/2014/main" id="{8A8B075F-E88C-604E-BACD-DEC172E93DBF}"/>
              </a:ext>
            </a:extLst>
          </p:cNvPr>
          <p:cNvSpPr/>
          <p:nvPr/>
        </p:nvSpPr>
        <p:spPr>
          <a:xfrm rot="5400000">
            <a:off x="6001329" y="3487222"/>
            <a:ext cx="119618" cy="2759075"/>
          </a:xfrm>
          <a:prstGeom prst="rightBrace">
            <a:avLst>
              <a:gd name="adj1" fmla="val 68001"/>
              <a:gd name="adj2" fmla="val 50000"/>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5" name="Rectangle 64">
            <a:extLst>
              <a:ext uri="{FF2B5EF4-FFF2-40B4-BE49-F238E27FC236}">
                <a16:creationId xmlns="" xmlns:a16="http://schemas.microsoft.com/office/drawing/2014/main" id="{D3BA5DCB-FA73-2247-A6AF-02507A3DB6C0}"/>
              </a:ext>
            </a:extLst>
          </p:cNvPr>
          <p:cNvSpPr/>
          <p:nvPr/>
        </p:nvSpPr>
        <p:spPr>
          <a:xfrm>
            <a:off x="6719951" y="3171825"/>
            <a:ext cx="88900" cy="241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 xmlns:a16="http://schemas.microsoft.com/office/drawing/2014/main" id="{780DF292-0CDC-A245-8321-5DDAEBA135B8}"/>
              </a:ext>
            </a:extLst>
          </p:cNvPr>
          <p:cNvSpPr/>
          <p:nvPr/>
        </p:nvSpPr>
        <p:spPr>
          <a:xfrm>
            <a:off x="6719951" y="3473450"/>
            <a:ext cx="88900" cy="1301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 name="TextBox 66">
            <a:extLst>
              <a:ext uri="{FF2B5EF4-FFF2-40B4-BE49-F238E27FC236}">
                <a16:creationId xmlns="" xmlns:a16="http://schemas.microsoft.com/office/drawing/2014/main" id="{9D710DD3-1DD7-474A-9C9D-A90A7FB0608D}"/>
              </a:ext>
            </a:extLst>
          </p:cNvPr>
          <p:cNvSpPr txBox="1"/>
          <p:nvPr/>
        </p:nvSpPr>
        <p:spPr>
          <a:xfrm>
            <a:off x="6852271" y="3432537"/>
            <a:ext cx="4129472" cy="211203"/>
          </a:xfrm>
          <a:prstGeom prst="rect">
            <a:avLst/>
          </a:prstGeom>
          <a:noFill/>
        </p:spPr>
        <p:txBody>
          <a:bodyPr wrap="square" lIns="72000" tIns="36000" rIns="36000" bIns="36000" rtlCol="0">
            <a:spAutoFit/>
          </a:bodyPr>
          <a:lstStyle/>
          <a:p>
            <a:r>
              <a:rPr lang="en-GB" sz="900" b="1" dirty="0" err="1">
                <a:latin typeface="Arial" panose="020B0604020202020204" pitchFamily="34" charset="0"/>
                <a:ea typeface="Aileron" charset="0"/>
                <a:cs typeface="Arial" panose="020B0604020202020204" pitchFamily="34" charset="0"/>
              </a:rPr>
              <a:t>Durvalumab</a:t>
            </a:r>
            <a:r>
              <a:rPr lang="en-GB" sz="900" b="1" dirty="0">
                <a:latin typeface="Arial" panose="020B0604020202020204" pitchFamily="34" charset="0"/>
                <a:ea typeface="Aileron" charset="0"/>
                <a:cs typeface="Arial" panose="020B0604020202020204" pitchFamily="34" charset="0"/>
              </a:rPr>
              <a:t> – 1500 mg </a:t>
            </a:r>
            <a:r>
              <a:rPr lang="en-GB" sz="900" dirty="0">
                <a:latin typeface="Arial" panose="020B0604020202020204" pitchFamily="34" charset="0"/>
                <a:ea typeface="Aileron" charset="0"/>
                <a:cs typeface="Arial" panose="020B0604020202020204" pitchFamily="34" charset="0"/>
              </a:rPr>
              <a:t>- One injection every four weeks</a:t>
            </a:r>
          </a:p>
        </p:txBody>
      </p:sp>
      <p:sp>
        <p:nvSpPr>
          <p:cNvPr id="71" name="Line 64">
            <a:extLst>
              <a:ext uri="{FF2B5EF4-FFF2-40B4-BE49-F238E27FC236}">
                <a16:creationId xmlns="" xmlns:a16="http://schemas.microsoft.com/office/drawing/2014/main" id="{9A51B12A-8244-0242-9E2A-ABC524A92402}"/>
              </a:ext>
            </a:extLst>
          </p:cNvPr>
          <p:cNvSpPr>
            <a:spLocks noChangeShapeType="1"/>
          </p:cNvSpPr>
          <p:nvPr/>
        </p:nvSpPr>
        <p:spPr bwMode="auto">
          <a:xfrm flipH="1">
            <a:off x="4734410" y="4657961"/>
            <a:ext cx="4281066"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cxnSp>
        <p:nvCxnSpPr>
          <p:cNvPr id="72" name="Straight Connector 71">
            <a:extLst>
              <a:ext uri="{FF2B5EF4-FFF2-40B4-BE49-F238E27FC236}">
                <a16:creationId xmlns="" xmlns:a16="http://schemas.microsoft.com/office/drawing/2014/main" id="{4ED589A6-3FEC-304B-9604-538C618BDAB3}"/>
              </a:ext>
            </a:extLst>
          </p:cNvPr>
          <p:cNvCxnSpPr>
            <a:cxnSpLocks/>
          </p:cNvCxnSpPr>
          <p:nvPr/>
        </p:nvCxnSpPr>
        <p:spPr>
          <a:xfrm flipV="1">
            <a:off x="4738047"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68">
            <a:extLst>
              <a:ext uri="{FF2B5EF4-FFF2-40B4-BE49-F238E27FC236}">
                <a16:creationId xmlns="" xmlns:a16="http://schemas.microsoft.com/office/drawing/2014/main" id="{773E2F7D-B3CF-0E4B-A302-AC8C0B63AB3D}"/>
              </a:ext>
            </a:extLst>
          </p:cNvPr>
          <p:cNvSpPr>
            <a:spLocks noChangeArrowheads="1"/>
          </p:cNvSpPr>
          <p:nvPr/>
        </p:nvSpPr>
        <p:spPr bwMode="auto">
          <a:xfrm>
            <a:off x="4620329" y="4705259"/>
            <a:ext cx="2481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800" spc="-30" dirty="0">
                <a:solidFill>
                  <a:srgbClr val="000000"/>
                </a:solidFill>
              </a:rPr>
              <a:t>W0</a:t>
            </a:r>
            <a:endParaRPr kumimoji="0" lang="en-US" altLang="en-US" sz="800" i="0" u="none" strike="noStrike" kern="1200" cap="none" spc="-30" normalizeH="0" baseline="30000" noProof="0" dirty="0">
              <a:ln>
                <a:noFill/>
              </a:ln>
              <a:solidFill>
                <a:schemeClr val="accent2"/>
              </a:solidFill>
              <a:effectLst/>
              <a:uLnTx/>
              <a:uFillTx/>
            </a:endParaRPr>
          </a:p>
        </p:txBody>
      </p:sp>
      <p:cxnSp>
        <p:nvCxnSpPr>
          <p:cNvPr id="74" name="Straight Connector 73">
            <a:extLst>
              <a:ext uri="{FF2B5EF4-FFF2-40B4-BE49-F238E27FC236}">
                <a16:creationId xmlns="" xmlns:a16="http://schemas.microsoft.com/office/drawing/2014/main" id="{96E06B98-E686-FD43-8BA6-3229F9C49B6A}"/>
              </a:ext>
            </a:extLst>
          </p:cNvPr>
          <p:cNvCxnSpPr>
            <a:cxnSpLocks/>
          </p:cNvCxnSpPr>
          <p:nvPr/>
        </p:nvCxnSpPr>
        <p:spPr>
          <a:xfrm flipV="1">
            <a:off x="4912672"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 xmlns:a16="http://schemas.microsoft.com/office/drawing/2014/main" id="{6CA34198-1587-9447-BB37-EB6BCD31B6E3}"/>
              </a:ext>
            </a:extLst>
          </p:cNvPr>
          <p:cNvCxnSpPr>
            <a:cxnSpLocks/>
          </p:cNvCxnSpPr>
          <p:nvPr/>
        </p:nvCxnSpPr>
        <p:spPr>
          <a:xfrm flipV="1">
            <a:off x="5080947"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 xmlns:a16="http://schemas.microsoft.com/office/drawing/2014/main" id="{05B2A3E1-B2F4-AF4E-9F01-625EC3A8028C}"/>
              </a:ext>
            </a:extLst>
          </p:cNvPr>
          <p:cNvCxnSpPr>
            <a:cxnSpLocks/>
          </p:cNvCxnSpPr>
          <p:nvPr/>
        </p:nvCxnSpPr>
        <p:spPr>
          <a:xfrm flipV="1">
            <a:off x="5252397"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BE5B5202-6C76-314C-BEE1-588E250CF228}"/>
              </a:ext>
            </a:extLst>
          </p:cNvPr>
          <p:cNvCxnSpPr>
            <a:cxnSpLocks/>
          </p:cNvCxnSpPr>
          <p:nvPr/>
        </p:nvCxnSpPr>
        <p:spPr>
          <a:xfrm flipV="1">
            <a:off x="5427022" y="462305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 xmlns:a16="http://schemas.microsoft.com/office/drawing/2014/main" id="{4251CF08-5BF0-1748-8348-F039931A1C2B}"/>
              </a:ext>
            </a:extLst>
          </p:cNvPr>
          <p:cNvCxnSpPr>
            <a:cxnSpLocks/>
          </p:cNvCxnSpPr>
          <p:nvPr/>
        </p:nvCxnSpPr>
        <p:spPr>
          <a:xfrm flipV="1">
            <a:off x="5595297"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 xmlns:a16="http://schemas.microsoft.com/office/drawing/2014/main" id="{7B42B829-6C87-2E44-B4FF-BC289B7A2627}"/>
              </a:ext>
            </a:extLst>
          </p:cNvPr>
          <p:cNvCxnSpPr>
            <a:cxnSpLocks/>
          </p:cNvCxnSpPr>
          <p:nvPr/>
        </p:nvCxnSpPr>
        <p:spPr>
          <a:xfrm flipV="1">
            <a:off x="5763572"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68">
            <a:extLst>
              <a:ext uri="{FF2B5EF4-FFF2-40B4-BE49-F238E27FC236}">
                <a16:creationId xmlns="" xmlns:a16="http://schemas.microsoft.com/office/drawing/2014/main" id="{8D0D1501-6475-A542-819B-5A676C504D71}"/>
              </a:ext>
            </a:extLst>
          </p:cNvPr>
          <p:cNvSpPr>
            <a:spLocks noChangeArrowheads="1"/>
          </p:cNvSpPr>
          <p:nvPr/>
        </p:nvSpPr>
        <p:spPr bwMode="auto">
          <a:xfrm>
            <a:off x="5325179" y="4705259"/>
            <a:ext cx="2481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800" spc="-30" dirty="0">
                <a:solidFill>
                  <a:srgbClr val="000000"/>
                </a:solidFill>
              </a:rPr>
              <a:t>W4</a:t>
            </a:r>
            <a:endParaRPr kumimoji="0" lang="en-US" altLang="en-US" sz="800" i="0" u="none" strike="noStrike" kern="1200" cap="none" spc="-30" normalizeH="0" baseline="30000" noProof="0" dirty="0">
              <a:ln>
                <a:noFill/>
              </a:ln>
              <a:solidFill>
                <a:schemeClr val="accent2"/>
              </a:solidFill>
              <a:effectLst/>
              <a:uLnTx/>
              <a:uFillTx/>
            </a:endParaRPr>
          </a:p>
        </p:txBody>
      </p:sp>
      <p:sp>
        <p:nvSpPr>
          <p:cNvPr id="81" name="Rectangle 68">
            <a:extLst>
              <a:ext uri="{FF2B5EF4-FFF2-40B4-BE49-F238E27FC236}">
                <a16:creationId xmlns="" xmlns:a16="http://schemas.microsoft.com/office/drawing/2014/main" id="{0C3E3D6F-64CA-5143-9E96-1B212405E7D8}"/>
              </a:ext>
            </a:extLst>
          </p:cNvPr>
          <p:cNvSpPr>
            <a:spLocks noChangeArrowheads="1"/>
          </p:cNvSpPr>
          <p:nvPr/>
        </p:nvSpPr>
        <p:spPr bwMode="auto">
          <a:xfrm>
            <a:off x="5407729" y="4924334"/>
            <a:ext cx="131845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en-US" sz="800" spc="-30" dirty="0">
                <a:solidFill>
                  <a:srgbClr val="000000"/>
                </a:solidFill>
              </a:rPr>
              <a:t>One cycle every four weeks</a:t>
            </a:r>
            <a:br>
              <a:rPr lang="en-US" altLang="en-US" sz="800" spc="-30" dirty="0">
                <a:solidFill>
                  <a:srgbClr val="000000"/>
                </a:solidFill>
              </a:rPr>
            </a:br>
            <a:r>
              <a:rPr lang="en-US" altLang="en-US" sz="800" b="1" spc="-30" dirty="0">
                <a:solidFill>
                  <a:srgbClr val="000000"/>
                </a:solidFill>
              </a:rPr>
              <a:t>For 4 cycles</a:t>
            </a:r>
            <a:endParaRPr kumimoji="0" lang="en-US" altLang="en-US" sz="800" b="1" i="0" u="none" strike="noStrike" kern="1200" cap="none" spc="-30" normalizeH="0" baseline="30000" noProof="0" dirty="0">
              <a:ln>
                <a:noFill/>
              </a:ln>
              <a:solidFill>
                <a:schemeClr val="accent2"/>
              </a:solidFill>
              <a:effectLst/>
              <a:uLnTx/>
              <a:uFillTx/>
            </a:endParaRPr>
          </a:p>
        </p:txBody>
      </p:sp>
      <p:sp>
        <p:nvSpPr>
          <p:cNvPr id="82" name="Rectangle 68">
            <a:extLst>
              <a:ext uri="{FF2B5EF4-FFF2-40B4-BE49-F238E27FC236}">
                <a16:creationId xmlns="" xmlns:a16="http://schemas.microsoft.com/office/drawing/2014/main" id="{EB3B99B1-07E8-724D-945B-5F322CB90446}"/>
              </a:ext>
            </a:extLst>
          </p:cNvPr>
          <p:cNvSpPr>
            <a:spLocks noChangeArrowheads="1"/>
          </p:cNvSpPr>
          <p:nvPr/>
        </p:nvSpPr>
        <p:spPr bwMode="auto">
          <a:xfrm>
            <a:off x="4648904" y="4155984"/>
            <a:ext cx="5440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800" spc="-30" dirty="0">
                <a:solidFill>
                  <a:srgbClr val="000000"/>
                </a:solidFill>
              </a:rPr>
              <a:t>1 cycle</a:t>
            </a:r>
            <a:endParaRPr kumimoji="0" lang="en-US" altLang="en-US" sz="800" i="0" u="none" strike="noStrike" kern="1200" cap="none" spc="-30" normalizeH="0" baseline="30000" noProof="0" dirty="0">
              <a:ln>
                <a:noFill/>
              </a:ln>
              <a:solidFill>
                <a:schemeClr val="accent2"/>
              </a:solidFill>
              <a:effectLst/>
              <a:uLnTx/>
              <a:uFillTx/>
            </a:endParaRPr>
          </a:p>
        </p:txBody>
      </p:sp>
      <p:sp>
        <p:nvSpPr>
          <p:cNvPr id="83" name="Rectangle 68">
            <a:extLst>
              <a:ext uri="{FF2B5EF4-FFF2-40B4-BE49-F238E27FC236}">
                <a16:creationId xmlns="" xmlns:a16="http://schemas.microsoft.com/office/drawing/2014/main" id="{E1070800-22EF-184D-8BD4-B1D3568831A6}"/>
              </a:ext>
            </a:extLst>
          </p:cNvPr>
          <p:cNvSpPr>
            <a:spLocks noChangeArrowheads="1"/>
          </p:cNvSpPr>
          <p:nvPr/>
        </p:nvSpPr>
        <p:spPr bwMode="auto">
          <a:xfrm>
            <a:off x="4582228" y="4035334"/>
            <a:ext cx="279494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lang="en-US" altLang="en-US" sz="800" b="1" spc="-30" dirty="0">
                <a:solidFill>
                  <a:srgbClr val="000000"/>
                </a:solidFill>
              </a:rPr>
              <a:t>Arm B: FOLFIRI + </a:t>
            </a:r>
            <a:r>
              <a:rPr lang="en-US" altLang="en-US" sz="800" b="1" spc="-30" dirty="0" err="1">
                <a:solidFill>
                  <a:srgbClr val="000000"/>
                </a:solidFill>
              </a:rPr>
              <a:t>durvalumab</a:t>
            </a:r>
            <a:r>
              <a:rPr lang="en-US" altLang="en-US" sz="800" b="1" spc="-30" dirty="0">
                <a:solidFill>
                  <a:srgbClr val="000000"/>
                </a:solidFill>
              </a:rPr>
              <a:t> + </a:t>
            </a:r>
            <a:r>
              <a:rPr lang="en-US" altLang="en-US" sz="800" b="1" spc="-30" dirty="0" err="1">
                <a:solidFill>
                  <a:srgbClr val="000000"/>
                </a:solidFill>
              </a:rPr>
              <a:t>tremelimumab</a:t>
            </a:r>
            <a:endParaRPr kumimoji="0" lang="en-US" altLang="en-US" sz="800" b="1" i="0" u="none" strike="noStrike" kern="1200" cap="none" spc="-30" normalizeH="0" baseline="30000" noProof="0" dirty="0">
              <a:ln>
                <a:noFill/>
              </a:ln>
              <a:solidFill>
                <a:schemeClr val="accent2"/>
              </a:solidFill>
              <a:effectLst/>
              <a:uLnTx/>
              <a:uFillTx/>
            </a:endParaRPr>
          </a:p>
        </p:txBody>
      </p:sp>
      <p:sp>
        <p:nvSpPr>
          <p:cNvPr id="85" name="Rectangle 84">
            <a:extLst>
              <a:ext uri="{FF2B5EF4-FFF2-40B4-BE49-F238E27FC236}">
                <a16:creationId xmlns="" xmlns:a16="http://schemas.microsoft.com/office/drawing/2014/main" id="{0E119733-0875-8D46-B6D0-E05EFD718615}"/>
              </a:ext>
            </a:extLst>
          </p:cNvPr>
          <p:cNvSpPr/>
          <p:nvPr/>
        </p:nvSpPr>
        <p:spPr>
          <a:xfrm>
            <a:off x="4782036" y="4356354"/>
            <a:ext cx="79200" cy="241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 xmlns:a16="http://schemas.microsoft.com/office/drawing/2014/main" id="{0BC4F328-7DE3-084C-919F-25CB5477EA1B}"/>
              </a:ext>
            </a:extLst>
          </p:cNvPr>
          <p:cNvSpPr/>
          <p:nvPr/>
        </p:nvSpPr>
        <p:spPr>
          <a:xfrm>
            <a:off x="5039211" y="4356354"/>
            <a:ext cx="79200" cy="241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1" name="Group 90">
            <a:extLst>
              <a:ext uri="{FF2B5EF4-FFF2-40B4-BE49-F238E27FC236}">
                <a16:creationId xmlns="" xmlns:a16="http://schemas.microsoft.com/office/drawing/2014/main" id="{6EAC97E0-8969-C143-A35F-FA877B89397B}"/>
              </a:ext>
            </a:extLst>
          </p:cNvPr>
          <p:cNvGrpSpPr/>
          <p:nvPr/>
        </p:nvGrpSpPr>
        <p:grpSpPr>
          <a:xfrm>
            <a:off x="4660260" y="4299204"/>
            <a:ext cx="503999" cy="60325"/>
            <a:chOff x="5418599" y="3254375"/>
            <a:chExt cx="610729" cy="60325"/>
          </a:xfrm>
        </p:grpSpPr>
        <p:cxnSp>
          <p:nvCxnSpPr>
            <p:cNvPr id="92" name="Straight Connector 91">
              <a:extLst>
                <a:ext uri="{FF2B5EF4-FFF2-40B4-BE49-F238E27FC236}">
                  <a16:creationId xmlns="" xmlns:a16="http://schemas.microsoft.com/office/drawing/2014/main" id="{DFCDDA44-1DD0-5C41-8F81-6FF4FCCC0859}"/>
                </a:ext>
              </a:extLst>
            </p:cNvPr>
            <p:cNvCxnSpPr>
              <a:cxnSpLocks/>
            </p:cNvCxnSpPr>
            <p:nvPr/>
          </p:nvCxnSpPr>
          <p:spPr>
            <a:xfrm>
              <a:off x="5418599" y="3259139"/>
              <a:ext cx="610729"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 xmlns:a16="http://schemas.microsoft.com/office/drawing/2014/main" id="{E2A32D28-ED8E-E64B-9CD0-48501DC14A2E}"/>
                </a:ext>
              </a:extLst>
            </p:cNvPr>
            <p:cNvCxnSpPr>
              <a:cxnSpLocks/>
            </p:cNvCxnSpPr>
            <p:nvPr/>
          </p:nvCxnSpPr>
          <p:spPr>
            <a:xfrm flipV="1">
              <a:off x="5420186" y="3254375"/>
              <a:ext cx="0" cy="6032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 xmlns:a16="http://schemas.microsoft.com/office/drawing/2014/main" id="{74D6158B-19DD-6F48-997D-8583E36C68B0}"/>
                </a:ext>
              </a:extLst>
            </p:cNvPr>
            <p:cNvCxnSpPr>
              <a:cxnSpLocks/>
            </p:cNvCxnSpPr>
            <p:nvPr/>
          </p:nvCxnSpPr>
          <p:spPr>
            <a:xfrm flipV="1">
              <a:off x="6026611" y="3254375"/>
              <a:ext cx="0" cy="6032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98" name="Straight Connector 97">
            <a:extLst>
              <a:ext uri="{FF2B5EF4-FFF2-40B4-BE49-F238E27FC236}">
                <a16:creationId xmlns="" xmlns:a16="http://schemas.microsoft.com/office/drawing/2014/main" id="{7A30F247-BB9F-2C44-9C38-9B12AE1729E9}"/>
              </a:ext>
            </a:extLst>
          </p:cNvPr>
          <p:cNvCxnSpPr>
            <a:cxnSpLocks/>
          </p:cNvCxnSpPr>
          <p:nvPr/>
        </p:nvCxnSpPr>
        <p:spPr>
          <a:xfrm flipV="1">
            <a:off x="6106472"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Rectangle 68">
            <a:extLst>
              <a:ext uri="{FF2B5EF4-FFF2-40B4-BE49-F238E27FC236}">
                <a16:creationId xmlns="" xmlns:a16="http://schemas.microsoft.com/office/drawing/2014/main" id="{C3963930-9D8C-D549-9568-EDE1AE3DD20F}"/>
              </a:ext>
            </a:extLst>
          </p:cNvPr>
          <p:cNvSpPr>
            <a:spLocks noChangeArrowheads="1"/>
          </p:cNvSpPr>
          <p:nvPr/>
        </p:nvSpPr>
        <p:spPr bwMode="auto">
          <a:xfrm>
            <a:off x="6004629" y="4705259"/>
            <a:ext cx="2481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800" spc="-30" dirty="0">
                <a:solidFill>
                  <a:srgbClr val="000000"/>
                </a:solidFill>
              </a:rPr>
              <a:t>W8</a:t>
            </a:r>
            <a:endParaRPr kumimoji="0" lang="en-US" altLang="en-US" sz="800" i="0" u="none" strike="noStrike" kern="1200" cap="none" spc="-30" normalizeH="0" baseline="30000" noProof="0" dirty="0">
              <a:ln>
                <a:noFill/>
              </a:ln>
              <a:solidFill>
                <a:schemeClr val="accent2"/>
              </a:solidFill>
              <a:effectLst/>
              <a:uLnTx/>
              <a:uFillTx/>
            </a:endParaRPr>
          </a:p>
        </p:txBody>
      </p:sp>
      <p:cxnSp>
        <p:nvCxnSpPr>
          <p:cNvPr id="100" name="Straight Connector 99">
            <a:extLst>
              <a:ext uri="{FF2B5EF4-FFF2-40B4-BE49-F238E27FC236}">
                <a16:creationId xmlns="" xmlns:a16="http://schemas.microsoft.com/office/drawing/2014/main" id="{CD4356A1-7470-684F-8B5D-B033012196B1}"/>
              </a:ext>
            </a:extLst>
          </p:cNvPr>
          <p:cNvCxnSpPr>
            <a:cxnSpLocks/>
          </p:cNvCxnSpPr>
          <p:nvPr/>
        </p:nvCxnSpPr>
        <p:spPr>
          <a:xfrm flipV="1">
            <a:off x="6789097"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Rectangle 68">
            <a:extLst>
              <a:ext uri="{FF2B5EF4-FFF2-40B4-BE49-F238E27FC236}">
                <a16:creationId xmlns="" xmlns:a16="http://schemas.microsoft.com/office/drawing/2014/main" id="{B3C094E9-8685-A748-8C03-A78BF6E1DD21}"/>
              </a:ext>
            </a:extLst>
          </p:cNvPr>
          <p:cNvSpPr>
            <a:spLocks noChangeArrowheads="1"/>
          </p:cNvSpPr>
          <p:nvPr/>
        </p:nvSpPr>
        <p:spPr bwMode="auto">
          <a:xfrm>
            <a:off x="6687254" y="4705259"/>
            <a:ext cx="2481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800" spc="-30" dirty="0">
                <a:solidFill>
                  <a:srgbClr val="000000"/>
                </a:solidFill>
              </a:rPr>
              <a:t>W12</a:t>
            </a:r>
            <a:endParaRPr kumimoji="0" lang="en-US" altLang="en-US" sz="800" i="0" u="none" strike="noStrike" kern="1200" cap="none" spc="-30" normalizeH="0" baseline="30000" noProof="0" dirty="0">
              <a:ln>
                <a:noFill/>
              </a:ln>
              <a:solidFill>
                <a:schemeClr val="accent2"/>
              </a:solidFill>
              <a:effectLst/>
              <a:uLnTx/>
              <a:uFillTx/>
            </a:endParaRPr>
          </a:p>
        </p:txBody>
      </p:sp>
      <p:cxnSp>
        <p:nvCxnSpPr>
          <p:cNvPr id="102" name="Straight Connector 101">
            <a:extLst>
              <a:ext uri="{FF2B5EF4-FFF2-40B4-BE49-F238E27FC236}">
                <a16:creationId xmlns="" xmlns:a16="http://schemas.microsoft.com/office/drawing/2014/main" id="{3EF25B92-C091-AF49-8933-F0A014606EC4}"/>
              </a:ext>
            </a:extLst>
          </p:cNvPr>
          <p:cNvCxnSpPr>
            <a:cxnSpLocks/>
          </p:cNvCxnSpPr>
          <p:nvPr/>
        </p:nvCxnSpPr>
        <p:spPr>
          <a:xfrm flipV="1">
            <a:off x="7478072"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Rectangle 68">
            <a:extLst>
              <a:ext uri="{FF2B5EF4-FFF2-40B4-BE49-F238E27FC236}">
                <a16:creationId xmlns="" xmlns:a16="http://schemas.microsoft.com/office/drawing/2014/main" id="{046CA866-3D47-2C45-96BE-E099B040C7EC}"/>
              </a:ext>
            </a:extLst>
          </p:cNvPr>
          <p:cNvSpPr>
            <a:spLocks noChangeArrowheads="1"/>
          </p:cNvSpPr>
          <p:nvPr/>
        </p:nvSpPr>
        <p:spPr bwMode="auto">
          <a:xfrm>
            <a:off x="7376229" y="4705259"/>
            <a:ext cx="24813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800" spc="-30" dirty="0">
                <a:solidFill>
                  <a:srgbClr val="000000"/>
                </a:solidFill>
              </a:rPr>
              <a:t>W16</a:t>
            </a:r>
            <a:endParaRPr kumimoji="0" lang="en-US" altLang="en-US" sz="800" i="0" u="none" strike="noStrike" kern="1200" cap="none" spc="-30" normalizeH="0" baseline="30000" noProof="0" dirty="0">
              <a:ln>
                <a:noFill/>
              </a:ln>
              <a:solidFill>
                <a:schemeClr val="accent2"/>
              </a:solidFill>
              <a:effectLst/>
              <a:uLnTx/>
              <a:uFillTx/>
            </a:endParaRPr>
          </a:p>
        </p:txBody>
      </p:sp>
      <p:cxnSp>
        <p:nvCxnSpPr>
          <p:cNvPr id="104" name="Straight Connector 103">
            <a:extLst>
              <a:ext uri="{FF2B5EF4-FFF2-40B4-BE49-F238E27FC236}">
                <a16:creationId xmlns="" xmlns:a16="http://schemas.microsoft.com/office/drawing/2014/main" id="{1736A531-FCC6-DD46-9F57-6183C6028C20}"/>
              </a:ext>
            </a:extLst>
          </p:cNvPr>
          <p:cNvCxnSpPr>
            <a:cxnSpLocks/>
          </p:cNvCxnSpPr>
          <p:nvPr/>
        </p:nvCxnSpPr>
        <p:spPr>
          <a:xfrm flipV="1">
            <a:off x="5938197"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 xmlns:a16="http://schemas.microsoft.com/office/drawing/2014/main" id="{07B5B599-8D07-0F4D-BDB5-B226EDBB92E7}"/>
              </a:ext>
            </a:extLst>
          </p:cNvPr>
          <p:cNvCxnSpPr>
            <a:cxnSpLocks/>
          </p:cNvCxnSpPr>
          <p:nvPr/>
        </p:nvCxnSpPr>
        <p:spPr>
          <a:xfrm flipV="1">
            <a:off x="6274747"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 xmlns:a16="http://schemas.microsoft.com/office/drawing/2014/main" id="{80709090-BD88-9945-B217-EF2B5EC9A0E0}"/>
              </a:ext>
            </a:extLst>
          </p:cNvPr>
          <p:cNvCxnSpPr>
            <a:cxnSpLocks/>
          </p:cNvCxnSpPr>
          <p:nvPr/>
        </p:nvCxnSpPr>
        <p:spPr>
          <a:xfrm flipV="1">
            <a:off x="6449372"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 xmlns:a16="http://schemas.microsoft.com/office/drawing/2014/main" id="{72EA130C-9000-0E43-B4A3-43C1FCA518B2}"/>
              </a:ext>
            </a:extLst>
          </p:cNvPr>
          <p:cNvCxnSpPr>
            <a:cxnSpLocks/>
          </p:cNvCxnSpPr>
          <p:nvPr/>
        </p:nvCxnSpPr>
        <p:spPr>
          <a:xfrm flipV="1">
            <a:off x="6617647"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 xmlns:a16="http://schemas.microsoft.com/office/drawing/2014/main" id="{063718F0-A171-B941-864A-A190DC75C3B7}"/>
              </a:ext>
            </a:extLst>
          </p:cNvPr>
          <p:cNvCxnSpPr>
            <a:cxnSpLocks/>
          </p:cNvCxnSpPr>
          <p:nvPr/>
        </p:nvCxnSpPr>
        <p:spPr>
          <a:xfrm flipV="1">
            <a:off x="6963722"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 xmlns:a16="http://schemas.microsoft.com/office/drawing/2014/main" id="{14C694B0-0D34-8C4E-8D5C-39D0A538507D}"/>
              </a:ext>
            </a:extLst>
          </p:cNvPr>
          <p:cNvCxnSpPr>
            <a:cxnSpLocks/>
          </p:cNvCxnSpPr>
          <p:nvPr/>
        </p:nvCxnSpPr>
        <p:spPr>
          <a:xfrm flipV="1">
            <a:off x="7131997"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 xmlns:a16="http://schemas.microsoft.com/office/drawing/2014/main" id="{DE015E34-0EBF-1448-A245-3DF4C4C38268}"/>
              </a:ext>
            </a:extLst>
          </p:cNvPr>
          <p:cNvCxnSpPr>
            <a:cxnSpLocks/>
          </p:cNvCxnSpPr>
          <p:nvPr/>
        </p:nvCxnSpPr>
        <p:spPr>
          <a:xfrm flipV="1">
            <a:off x="7303447"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 xmlns:a16="http://schemas.microsoft.com/office/drawing/2014/main" id="{F90F4094-CFB7-E148-A44E-64E5DD7FFB54}"/>
              </a:ext>
            </a:extLst>
          </p:cNvPr>
          <p:cNvCxnSpPr>
            <a:cxnSpLocks/>
          </p:cNvCxnSpPr>
          <p:nvPr/>
        </p:nvCxnSpPr>
        <p:spPr>
          <a:xfrm flipV="1">
            <a:off x="7643172"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 xmlns:a16="http://schemas.microsoft.com/office/drawing/2014/main" id="{E3FC33C0-F40D-1847-AC8C-0D0CA67E07C1}"/>
              </a:ext>
            </a:extLst>
          </p:cNvPr>
          <p:cNvCxnSpPr>
            <a:cxnSpLocks/>
          </p:cNvCxnSpPr>
          <p:nvPr/>
        </p:nvCxnSpPr>
        <p:spPr>
          <a:xfrm flipV="1">
            <a:off x="7817797"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 xmlns:a16="http://schemas.microsoft.com/office/drawing/2014/main" id="{57C6CD47-8819-334A-8974-D11643C05727}"/>
              </a:ext>
            </a:extLst>
          </p:cNvPr>
          <p:cNvCxnSpPr>
            <a:cxnSpLocks/>
          </p:cNvCxnSpPr>
          <p:nvPr/>
        </p:nvCxnSpPr>
        <p:spPr>
          <a:xfrm flipV="1">
            <a:off x="7982897"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 xmlns:a16="http://schemas.microsoft.com/office/drawing/2014/main" id="{08870EF6-9F18-F148-9333-6CD6A6289151}"/>
              </a:ext>
            </a:extLst>
          </p:cNvPr>
          <p:cNvCxnSpPr>
            <a:cxnSpLocks/>
          </p:cNvCxnSpPr>
          <p:nvPr/>
        </p:nvCxnSpPr>
        <p:spPr>
          <a:xfrm flipV="1">
            <a:off x="8154347"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 xmlns:a16="http://schemas.microsoft.com/office/drawing/2014/main" id="{04078367-FFF9-E24A-A931-6595EB9093CE}"/>
              </a:ext>
            </a:extLst>
          </p:cNvPr>
          <p:cNvCxnSpPr>
            <a:cxnSpLocks/>
          </p:cNvCxnSpPr>
          <p:nvPr/>
        </p:nvCxnSpPr>
        <p:spPr>
          <a:xfrm flipV="1">
            <a:off x="8325797"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 xmlns:a16="http://schemas.microsoft.com/office/drawing/2014/main" id="{117C8D9D-EBE2-F142-80E8-446EC6D2624D}"/>
              </a:ext>
            </a:extLst>
          </p:cNvPr>
          <p:cNvCxnSpPr>
            <a:cxnSpLocks/>
          </p:cNvCxnSpPr>
          <p:nvPr/>
        </p:nvCxnSpPr>
        <p:spPr>
          <a:xfrm flipV="1">
            <a:off x="8494072"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 xmlns:a16="http://schemas.microsoft.com/office/drawing/2014/main" id="{843C5405-30FB-0F48-BF54-0822179053B9}"/>
              </a:ext>
            </a:extLst>
          </p:cNvPr>
          <p:cNvCxnSpPr>
            <a:cxnSpLocks/>
          </p:cNvCxnSpPr>
          <p:nvPr/>
        </p:nvCxnSpPr>
        <p:spPr>
          <a:xfrm flipV="1">
            <a:off x="8668697"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 xmlns:a16="http://schemas.microsoft.com/office/drawing/2014/main" id="{BF3F9F81-E6F6-424C-B654-5B14596839FA}"/>
              </a:ext>
            </a:extLst>
          </p:cNvPr>
          <p:cNvCxnSpPr>
            <a:cxnSpLocks/>
          </p:cNvCxnSpPr>
          <p:nvPr/>
        </p:nvCxnSpPr>
        <p:spPr>
          <a:xfrm flipV="1">
            <a:off x="8840147"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 xmlns:a16="http://schemas.microsoft.com/office/drawing/2014/main" id="{139357BC-640D-B34F-ADDC-94C9035DBE44}"/>
              </a:ext>
            </a:extLst>
          </p:cNvPr>
          <p:cNvCxnSpPr>
            <a:cxnSpLocks/>
          </p:cNvCxnSpPr>
          <p:nvPr/>
        </p:nvCxnSpPr>
        <p:spPr>
          <a:xfrm flipV="1">
            <a:off x="9014772" y="4616704"/>
            <a:ext cx="0" cy="825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ctangle 68">
            <a:extLst>
              <a:ext uri="{FF2B5EF4-FFF2-40B4-BE49-F238E27FC236}">
                <a16:creationId xmlns="" xmlns:a16="http://schemas.microsoft.com/office/drawing/2014/main" id="{077BEB65-86C1-9D4E-8D88-7487E3A89127}"/>
              </a:ext>
            </a:extLst>
          </p:cNvPr>
          <p:cNvSpPr>
            <a:spLocks noChangeArrowheads="1"/>
          </p:cNvSpPr>
          <p:nvPr/>
        </p:nvSpPr>
        <p:spPr bwMode="auto">
          <a:xfrm>
            <a:off x="7153979" y="4924334"/>
            <a:ext cx="1318456"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en-US" sz="800" spc="-30" dirty="0">
                <a:solidFill>
                  <a:srgbClr val="000000"/>
                </a:solidFill>
              </a:rPr>
              <a:t>One cycle every </a:t>
            </a:r>
            <a:br>
              <a:rPr lang="en-US" altLang="en-US" sz="800" spc="-30" dirty="0">
                <a:solidFill>
                  <a:srgbClr val="000000"/>
                </a:solidFill>
              </a:rPr>
            </a:br>
            <a:r>
              <a:rPr lang="en-US" altLang="en-US" sz="800" spc="-30" dirty="0">
                <a:solidFill>
                  <a:srgbClr val="000000"/>
                </a:solidFill>
              </a:rPr>
              <a:t>four weeks</a:t>
            </a:r>
            <a:br>
              <a:rPr lang="en-US" altLang="en-US" sz="800" spc="-30" dirty="0">
                <a:solidFill>
                  <a:srgbClr val="000000"/>
                </a:solidFill>
              </a:rPr>
            </a:br>
            <a:r>
              <a:rPr lang="en-US" altLang="en-US" sz="800" b="1" spc="-30" dirty="0">
                <a:solidFill>
                  <a:srgbClr val="000000"/>
                </a:solidFill>
              </a:rPr>
              <a:t>Until progression</a:t>
            </a:r>
            <a:endParaRPr kumimoji="0" lang="en-US" altLang="en-US" sz="800" b="1" i="0" u="none" strike="noStrike" kern="1200" cap="none" spc="-30" normalizeH="0" baseline="30000" noProof="0" dirty="0">
              <a:ln>
                <a:noFill/>
              </a:ln>
              <a:solidFill>
                <a:schemeClr val="accent2"/>
              </a:solidFill>
              <a:effectLst/>
              <a:uLnTx/>
              <a:uFillTx/>
            </a:endParaRPr>
          </a:p>
        </p:txBody>
      </p:sp>
      <p:sp>
        <p:nvSpPr>
          <p:cNvPr id="121" name="Right Brace 120">
            <a:extLst>
              <a:ext uri="{FF2B5EF4-FFF2-40B4-BE49-F238E27FC236}">
                <a16:creationId xmlns="" xmlns:a16="http://schemas.microsoft.com/office/drawing/2014/main" id="{1DCEEADE-DE3E-5C4B-B847-4872C3325D13}"/>
              </a:ext>
            </a:extLst>
          </p:cNvPr>
          <p:cNvSpPr/>
          <p:nvPr/>
        </p:nvSpPr>
        <p:spPr>
          <a:xfrm rot="5400000">
            <a:off x="7749402" y="4552201"/>
            <a:ext cx="119618" cy="629121"/>
          </a:xfrm>
          <a:prstGeom prst="rightBrace">
            <a:avLst>
              <a:gd name="adj1" fmla="val 68001"/>
              <a:gd name="adj2" fmla="val 50000"/>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22" name="Right Brace 121">
            <a:extLst>
              <a:ext uri="{FF2B5EF4-FFF2-40B4-BE49-F238E27FC236}">
                <a16:creationId xmlns="" xmlns:a16="http://schemas.microsoft.com/office/drawing/2014/main" id="{B0A3BFC8-9ECA-B74C-9FB4-32400292C954}"/>
              </a:ext>
            </a:extLst>
          </p:cNvPr>
          <p:cNvSpPr/>
          <p:nvPr/>
        </p:nvSpPr>
        <p:spPr>
          <a:xfrm rot="5400000">
            <a:off x="8576254" y="4487350"/>
            <a:ext cx="119618" cy="758825"/>
          </a:xfrm>
          <a:prstGeom prst="rightBrace">
            <a:avLst>
              <a:gd name="adj1" fmla="val 68001"/>
              <a:gd name="adj2" fmla="val 50000"/>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23" name="Rectangle 68">
            <a:extLst>
              <a:ext uri="{FF2B5EF4-FFF2-40B4-BE49-F238E27FC236}">
                <a16:creationId xmlns="" xmlns:a16="http://schemas.microsoft.com/office/drawing/2014/main" id="{AF1F1E71-D54C-BC44-9103-E5398FA8FBDB}"/>
              </a:ext>
            </a:extLst>
          </p:cNvPr>
          <p:cNvSpPr>
            <a:spLocks noChangeArrowheads="1"/>
          </p:cNvSpPr>
          <p:nvPr/>
        </p:nvSpPr>
        <p:spPr bwMode="auto">
          <a:xfrm>
            <a:off x="8240775" y="4924334"/>
            <a:ext cx="793482"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en-US" sz="800" spc="-30" dirty="0">
                <a:solidFill>
                  <a:srgbClr val="000000"/>
                </a:solidFill>
              </a:rPr>
              <a:t>One cycle every</a:t>
            </a:r>
            <a:br>
              <a:rPr lang="en-US" altLang="en-US" sz="800" spc="-30" dirty="0">
                <a:solidFill>
                  <a:srgbClr val="000000"/>
                </a:solidFill>
              </a:rPr>
            </a:br>
            <a:r>
              <a:rPr lang="en-US" altLang="en-US" sz="800" spc="-30" dirty="0">
                <a:solidFill>
                  <a:srgbClr val="000000"/>
                </a:solidFill>
              </a:rPr>
              <a:t>four weeks</a:t>
            </a:r>
            <a:endParaRPr kumimoji="0" lang="en-US" altLang="en-US" sz="800" b="1" i="0" u="none" strike="noStrike" kern="1200" cap="none" spc="-30" normalizeH="0" baseline="30000" noProof="0" dirty="0">
              <a:ln>
                <a:noFill/>
              </a:ln>
              <a:solidFill>
                <a:schemeClr val="accent2"/>
              </a:solidFill>
              <a:effectLst/>
              <a:uLnTx/>
              <a:uFillTx/>
            </a:endParaRPr>
          </a:p>
        </p:txBody>
      </p:sp>
      <p:sp>
        <p:nvSpPr>
          <p:cNvPr id="124" name="Rectangle 123">
            <a:extLst>
              <a:ext uri="{FF2B5EF4-FFF2-40B4-BE49-F238E27FC236}">
                <a16:creationId xmlns="" xmlns:a16="http://schemas.microsoft.com/office/drawing/2014/main" id="{0A71E014-FE25-6944-BA3D-E8B760E40B43}"/>
              </a:ext>
            </a:extLst>
          </p:cNvPr>
          <p:cNvSpPr/>
          <p:nvPr/>
        </p:nvSpPr>
        <p:spPr>
          <a:xfrm>
            <a:off x="4616936" y="4470400"/>
            <a:ext cx="79200" cy="125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5" name="Rectangle 124">
            <a:extLst>
              <a:ext uri="{FF2B5EF4-FFF2-40B4-BE49-F238E27FC236}">
                <a16:creationId xmlns="" xmlns:a16="http://schemas.microsoft.com/office/drawing/2014/main" id="{FBAF84CF-90EF-3A41-8238-0306252BB2F7}"/>
              </a:ext>
            </a:extLst>
          </p:cNvPr>
          <p:cNvSpPr/>
          <p:nvPr/>
        </p:nvSpPr>
        <p:spPr>
          <a:xfrm>
            <a:off x="4699486" y="4470400"/>
            <a:ext cx="79200" cy="1272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6" name="Rectangle 125">
            <a:extLst>
              <a:ext uri="{FF2B5EF4-FFF2-40B4-BE49-F238E27FC236}">
                <a16:creationId xmlns="" xmlns:a16="http://schemas.microsoft.com/office/drawing/2014/main" id="{731BB8D9-1F43-5B47-8C68-5C4AB7963E80}"/>
              </a:ext>
            </a:extLst>
          </p:cNvPr>
          <p:cNvSpPr/>
          <p:nvPr/>
        </p:nvSpPr>
        <p:spPr>
          <a:xfrm>
            <a:off x="5471011" y="4346575"/>
            <a:ext cx="79200" cy="2510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7" name="Rectangle 126">
            <a:extLst>
              <a:ext uri="{FF2B5EF4-FFF2-40B4-BE49-F238E27FC236}">
                <a16:creationId xmlns="" xmlns:a16="http://schemas.microsoft.com/office/drawing/2014/main" id="{289E4648-5B86-154E-BC0D-79778DAA7C5D}"/>
              </a:ext>
            </a:extLst>
          </p:cNvPr>
          <p:cNvSpPr/>
          <p:nvPr/>
        </p:nvSpPr>
        <p:spPr>
          <a:xfrm>
            <a:off x="5305911" y="4470400"/>
            <a:ext cx="79200" cy="125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 xmlns:a16="http://schemas.microsoft.com/office/drawing/2014/main" id="{F0B1E3CE-7DD3-1343-BFF9-C96AB1AB3487}"/>
              </a:ext>
            </a:extLst>
          </p:cNvPr>
          <p:cNvSpPr/>
          <p:nvPr/>
        </p:nvSpPr>
        <p:spPr>
          <a:xfrm>
            <a:off x="5388461" y="4470400"/>
            <a:ext cx="79200" cy="1272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9" name="Rectangle 128">
            <a:extLst>
              <a:ext uri="{FF2B5EF4-FFF2-40B4-BE49-F238E27FC236}">
                <a16:creationId xmlns="" xmlns:a16="http://schemas.microsoft.com/office/drawing/2014/main" id="{8D2880DF-E11B-C645-B883-74480328809F}"/>
              </a:ext>
            </a:extLst>
          </p:cNvPr>
          <p:cNvSpPr/>
          <p:nvPr/>
        </p:nvSpPr>
        <p:spPr>
          <a:xfrm>
            <a:off x="5731361" y="4346576"/>
            <a:ext cx="79200" cy="2381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0" name="Rectangle 129">
            <a:extLst>
              <a:ext uri="{FF2B5EF4-FFF2-40B4-BE49-F238E27FC236}">
                <a16:creationId xmlns="" xmlns:a16="http://schemas.microsoft.com/office/drawing/2014/main" id="{2BDBEAFF-B041-9D42-9697-F36E1F7F63EE}"/>
              </a:ext>
            </a:extLst>
          </p:cNvPr>
          <p:cNvSpPr/>
          <p:nvPr/>
        </p:nvSpPr>
        <p:spPr>
          <a:xfrm>
            <a:off x="6166336" y="4333621"/>
            <a:ext cx="79200" cy="2510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 xmlns:a16="http://schemas.microsoft.com/office/drawing/2014/main" id="{0D1E81E3-37C0-C644-AAB4-67F1D688C13D}"/>
              </a:ext>
            </a:extLst>
          </p:cNvPr>
          <p:cNvSpPr/>
          <p:nvPr/>
        </p:nvSpPr>
        <p:spPr>
          <a:xfrm>
            <a:off x="6001236" y="4458701"/>
            <a:ext cx="79200" cy="125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2" name="Rectangle 131">
            <a:extLst>
              <a:ext uri="{FF2B5EF4-FFF2-40B4-BE49-F238E27FC236}">
                <a16:creationId xmlns="" xmlns:a16="http://schemas.microsoft.com/office/drawing/2014/main" id="{759C489D-AEF5-3644-8413-D8C740B3AD5F}"/>
              </a:ext>
            </a:extLst>
          </p:cNvPr>
          <p:cNvSpPr/>
          <p:nvPr/>
        </p:nvSpPr>
        <p:spPr>
          <a:xfrm>
            <a:off x="6083786" y="4457446"/>
            <a:ext cx="79200" cy="1272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3" name="Rectangle 132">
            <a:extLst>
              <a:ext uri="{FF2B5EF4-FFF2-40B4-BE49-F238E27FC236}">
                <a16:creationId xmlns="" xmlns:a16="http://schemas.microsoft.com/office/drawing/2014/main" id="{CB01C624-D844-0A42-B877-49E029B749FC}"/>
              </a:ext>
            </a:extLst>
          </p:cNvPr>
          <p:cNvSpPr/>
          <p:nvPr/>
        </p:nvSpPr>
        <p:spPr>
          <a:xfrm>
            <a:off x="6426686" y="4333621"/>
            <a:ext cx="79200" cy="2510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4" name="Rectangle 133">
            <a:extLst>
              <a:ext uri="{FF2B5EF4-FFF2-40B4-BE49-F238E27FC236}">
                <a16:creationId xmlns="" xmlns:a16="http://schemas.microsoft.com/office/drawing/2014/main" id="{7DF0698F-CD27-4746-8EE3-83874BAA0A42}"/>
              </a:ext>
            </a:extLst>
          </p:cNvPr>
          <p:cNvSpPr/>
          <p:nvPr/>
        </p:nvSpPr>
        <p:spPr>
          <a:xfrm>
            <a:off x="6852136" y="4333621"/>
            <a:ext cx="79200" cy="2510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5" name="Rectangle 134">
            <a:extLst>
              <a:ext uri="{FF2B5EF4-FFF2-40B4-BE49-F238E27FC236}">
                <a16:creationId xmlns="" xmlns:a16="http://schemas.microsoft.com/office/drawing/2014/main" id="{88917BEC-3A8E-154B-BFA2-F6AD70F783E3}"/>
              </a:ext>
            </a:extLst>
          </p:cNvPr>
          <p:cNvSpPr/>
          <p:nvPr/>
        </p:nvSpPr>
        <p:spPr>
          <a:xfrm>
            <a:off x="6687036" y="4458701"/>
            <a:ext cx="79200" cy="125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 xmlns:a16="http://schemas.microsoft.com/office/drawing/2014/main" id="{988CF37C-8D4D-704F-864D-24FDD18DF5F1}"/>
              </a:ext>
            </a:extLst>
          </p:cNvPr>
          <p:cNvSpPr/>
          <p:nvPr/>
        </p:nvSpPr>
        <p:spPr>
          <a:xfrm>
            <a:off x="6769586" y="4457446"/>
            <a:ext cx="79200" cy="1272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 xmlns:a16="http://schemas.microsoft.com/office/drawing/2014/main" id="{35349255-C899-D24E-A9F9-3AE54E3344D4}"/>
              </a:ext>
            </a:extLst>
          </p:cNvPr>
          <p:cNvSpPr/>
          <p:nvPr/>
        </p:nvSpPr>
        <p:spPr>
          <a:xfrm>
            <a:off x="7106136" y="4333621"/>
            <a:ext cx="79200" cy="2510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8" name="Rectangle 68">
            <a:extLst>
              <a:ext uri="{FF2B5EF4-FFF2-40B4-BE49-F238E27FC236}">
                <a16:creationId xmlns="" xmlns:a16="http://schemas.microsoft.com/office/drawing/2014/main" id="{24C3F71E-A6FE-CF46-B6D3-99787CDD4639}"/>
              </a:ext>
            </a:extLst>
          </p:cNvPr>
          <p:cNvSpPr>
            <a:spLocks noChangeArrowheads="1"/>
          </p:cNvSpPr>
          <p:nvPr/>
        </p:nvSpPr>
        <p:spPr bwMode="auto">
          <a:xfrm>
            <a:off x="7427029" y="4155984"/>
            <a:ext cx="5440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800" spc="-30" dirty="0">
                <a:solidFill>
                  <a:srgbClr val="000000"/>
                </a:solidFill>
              </a:rPr>
              <a:t>1 cycle</a:t>
            </a:r>
            <a:endParaRPr kumimoji="0" lang="en-US" altLang="en-US" sz="800" i="0" u="none" strike="noStrike" kern="1200" cap="none" spc="-30" normalizeH="0" baseline="30000" noProof="0" dirty="0">
              <a:ln>
                <a:noFill/>
              </a:ln>
              <a:solidFill>
                <a:schemeClr val="accent2"/>
              </a:solidFill>
              <a:effectLst/>
              <a:uLnTx/>
              <a:uFillTx/>
            </a:endParaRPr>
          </a:p>
        </p:txBody>
      </p:sp>
      <p:grpSp>
        <p:nvGrpSpPr>
          <p:cNvPr id="139" name="Group 138">
            <a:extLst>
              <a:ext uri="{FF2B5EF4-FFF2-40B4-BE49-F238E27FC236}">
                <a16:creationId xmlns="" xmlns:a16="http://schemas.microsoft.com/office/drawing/2014/main" id="{143EEB8B-46E8-B146-AEAD-43FAD08BA420}"/>
              </a:ext>
            </a:extLst>
          </p:cNvPr>
          <p:cNvGrpSpPr/>
          <p:nvPr/>
        </p:nvGrpSpPr>
        <p:grpSpPr>
          <a:xfrm>
            <a:off x="7384409" y="4299204"/>
            <a:ext cx="612000" cy="60325"/>
            <a:chOff x="5418599" y="3254375"/>
            <a:chExt cx="610729" cy="60325"/>
          </a:xfrm>
        </p:grpSpPr>
        <p:cxnSp>
          <p:nvCxnSpPr>
            <p:cNvPr id="140" name="Straight Connector 139">
              <a:extLst>
                <a:ext uri="{FF2B5EF4-FFF2-40B4-BE49-F238E27FC236}">
                  <a16:creationId xmlns="" xmlns:a16="http://schemas.microsoft.com/office/drawing/2014/main" id="{B316EBEC-1A9A-7F4B-BA39-5402640EC849}"/>
                </a:ext>
              </a:extLst>
            </p:cNvPr>
            <p:cNvCxnSpPr>
              <a:cxnSpLocks/>
            </p:cNvCxnSpPr>
            <p:nvPr/>
          </p:nvCxnSpPr>
          <p:spPr>
            <a:xfrm>
              <a:off x="5418599" y="3259139"/>
              <a:ext cx="610729"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 xmlns:a16="http://schemas.microsoft.com/office/drawing/2014/main" id="{14A6A18B-0CFB-7740-B0A4-8E1056C13602}"/>
                </a:ext>
              </a:extLst>
            </p:cNvPr>
            <p:cNvCxnSpPr>
              <a:cxnSpLocks/>
            </p:cNvCxnSpPr>
            <p:nvPr/>
          </p:nvCxnSpPr>
          <p:spPr>
            <a:xfrm flipV="1">
              <a:off x="5420186" y="3254375"/>
              <a:ext cx="0" cy="6032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 xmlns:a16="http://schemas.microsoft.com/office/drawing/2014/main" id="{4C5F6478-FFC3-3643-849A-65541F197A8D}"/>
                </a:ext>
              </a:extLst>
            </p:cNvPr>
            <p:cNvCxnSpPr>
              <a:cxnSpLocks/>
            </p:cNvCxnSpPr>
            <p:nvPr/>
          </p:nvCxnSpPr>
          <p:spPr>
            <a:xfrm flipV="1">
              <a:off x="6026611" y="3254375"/>
              <a:ext cx="0" cy="6032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45" name="Rectangle 144">
            <a:extLst>
              <a:ext uri="{FF2B5EF4-FFF2-40B4-BE49-F238E27FC236}">
                <a16:creationId xmlns="" xmlns:a16="http://schemas.microsoft.com/office/drawing/2014/main" id="{2B1D89B1-C381-D541-AD86-2F6BBC39CC18}"/>
              </a:ext>
            </a:extLst>
          </p:cNvPr>
          <p:cNvSpPr/>
          <p:nvPr/>
        </p:nvSpPr>
        <p:spPr>
          <a:xfrm>
            <a:off x="7531586" y="4336129"/>
            <a:ext cx="79200" cy="24857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6" name="Rectangle 145">
            <a:extLst>
              <a:ext uri="{FF2B5EF4-FFF2-40B4-BE49-F238E27FC236}">
                <a16:creationId xmlns="" xmlns:a16="http://schemas.microsoft.com/office/drawing/2014/main" id="{637CC38F-89BC-D340-8982-FDD7EC1C5803}"/>
              </a:ext>
            </a:extLst>
          </p:cNvPr>
          <p:cNvSpPr/>
          <p:nvPr/>
        </p:nvSpPr>
        <p:spPr>
          <a:xfrm>
            <a:off x="7449036" y="4457446"/>
            <a:ext cx="79200" cy="1272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7" name="Rectangle 146">
            <a:extLst>
              <a:ext uri="{FF2B5EF4-FFF2-40B4-BE49-F238E27FC236}">
                <a16:creationId xmlns="" xmlns:a16="http://schemas.microsoft.com/office/drawing/2014/main" id="{F2FED248-979C-0E48-81C8-BD66D0A29BA3}"/>
              </a:ext>
            </a:extLst>
          </p:cNvPr>
          <p:cNvSpPr/>
          <p:nvPr/>
        </p:nvSpPr>
        <p:spPr>
          <a:xfrm>
            <a:off x="7874486" y="4345226"/>
            <a:ext cx="79200" cy="2394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8" name="Rectangle 147">
            <a:extLst>
              <a:ext uri="{FF2B5EF4-FFF2-40B4-BE49-F238E27FC236}">
                <a16:creationId xmlns="" xmlns:a16="http://schemas.microsoft.com/office/drawing/2014/main" id="{7004B6B4-A022-BF4B-A08E-DF604EB199FC}"/>
              </a:ext>
            </a:extLst>
          </p:cNvPr>
          <p:cNvSpPr/>
          <p:nvPr/>
        </p:nvSpPr>
        <p:spPr>
          <a:xfrm>
            <a:off x="8388836" y="4333621"/>
            <a:ext cx="79200" cy="2510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9" name="Rectangle 148">
            <a:extLst>
              <a:ext uri="{FF2B5EF4-FFF2-40B4-BE49-F238E27FC236}">
                <a16:creationId xmlns="" xmlns:a16="http://schemas.microsoft.com/office/drawing/2014/main" id="{49236A1E-6F61-404A-97FA-4467B1DB3248}"/>
              </a:ext>
            </a:extLst>
          </p:cNvPr>
          <p:cNvSpPr/>
          <p:nvPr/>
        </p:nvSpPr>
        <p:spPr>
          <a:xfrm>
            <a:off x="8223736" y="4458701"/>
            <a:ext cx="79200" cy="125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0" name="Rectangle 149">
            <a:extLst>
              <a:ext uri="{FF2B5EF4-FFF2-40B4-BE49-F238E27FC236}">
                <a16:creationId xmlns="" xmlns:a16="http://schemas.microsoft.com/office/drawing/2014/main" id="{5ED555D7-A1D2-FF4C-BA69-886E38552470}"/>
              </a:ext>
            </a:extLst>
          </p:cNvPr>
          <p:cNvSpPr/>
          <p:nvPr/>
        </p:nvSpPr>
        <p:spPr>
          <a:xfrm>
            <a:off x="8306286" y="4457446"/>
            <a:ext cx="79200" cy="12725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1" name="Rectangle 150">
            <a:extLst>
              <a:ext uri="{FF2B5EF4-FFF2-40B4-BE49-F238E27FC236}">
                <a16:creationId xmlns="" xmlns:a16="http://schemas.microsoft.com/office/drawing/2014/main" id="{C6835E92-AB5E-0148-9278-8712E207C543}"/>
              </a:ext>
            </a:extLst>
          </p:cNvPr>
          <p:cNvSpPr/>
          <p:nvPr/>
        </p:nvSpPr>
        <p:spPr>
          <a:xfrm>
            <a:off x="8725386" y="4345226"/>
            <a:ext cx="79200" cy="2394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2" name="Line 64">
            <a:extLst>
              <a:ext uri="{FF2B5EF4-FFF2-40B4-BE49-F238E27FC236}">
                <a16:creationId xmlns="" xmlns:a16="http://schemas.microsoft.com/office/drawing/2014/main" id="{5B73AEDA-B86F-5742-9FE7-4D9BCFE5D207}"/>
              </a:ext>
            </a:extLst>
          </p:cNvPr>
          <p:cNvSpPr>
            <a:spLocks noChangeShapeType="1"/>
          </p:cNvSpPr>
          <p:nvPr/>
        </p:nvSpPr>
        <p:spPr bwMode="auto">
          <a:xfrm flipH="1">
            <a:off x="8085201" y="4549757"/>
            <a:ext cx="57150" cy="0"/>
          </a:xfrm>
          <a:prstGeom prst="line">
            <a:avLst/>
          </a:prstGeom>
          <a:noFill/>
          <a:ln w="9525" cap="flat">
            <a:solidFill>
              <a:schemeClr val="tx1"/>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3" name="Line 64">
            <a:extLst>
              <a:ext uri="{FF2B5EF4-FFF2-40B4-BE49-F238E27FC236}">
                <a16:creationId xmlns="" xmlns:a16="http://schemas.microsoft.com/office/drawing/2014/main" id="{1B7F5B96-968A-7E44-96E0-3917784A2E20}"/>
              </a:ext>
            </a:extLst>
          </p:cNvPr>
          <p:cNvSpPr>
            <a:spLocks noChangeShapeType="1"/>
          </p:cNvSpPr>
          <p:nvPr/>
        </p:nvSpPr>
        <p:spPr bwMode="auto">
          <a:xfrm flipH="1">
            <a:off x="8878951" y="4549757"/>
            <a:ext cx="57150" cy="0"/>
          </a:xfrm>
          <a:prstGeom prst="line">
            <a:avLst/>
          </a:prstGeom>
          <a:noFill/>
          <a:ln w="9525" cap="flat">
            <a:solidFill>
              <a:schemeClr val="tx1"/>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4" name="Line 64">
            <a:extLst>
              <a:ext uri="{FF2B5EF4-FFF2-40B4-BE49-F238E27FC236}">
                <a16:creationId xmlns="" xmlns:a16="http://schemas.microsoft.com/office/drawing/2014/main" id="{E88A9C39-B656-F74B-9314-3B7027DDA806}"/>
              </a:ext>
            </a:extLst>
          </p:cNvPr>
          <p:cNvSpPr>
            <a:spLocks noChangeShapeType="1"/>
          </p:cNvSpPr>
          <p:nvPr/>
        </p:nvSpPr>
        <p:spPr bwMode="auto">
          <a:xfrm flipH="1">
            <a:off x="6126226" y="3517882"/>
            <a:ext cx="57150" cy="0"/>
          </a:xfrm>
          <a:prstGeom prst="line">
            <a:avLst/>
          </a:prstGeom>
          <a:noFill/>
          <a:ln w="9525" cap="flat">
            <a:solidFill>
              <a:schemeClr val="tx1"/>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cxnSp>
        <p:nvCxnSpPr>
          <p:cNvPr id="155" name="Straight Connector 154">
            <a:extLst>
              <a:ext uri="{FF2B5EF4-FFF2-40B4-BE49-F238E27FC236}">
                <a16:creationId xmlns="" xmlns:a16="http://schemas.microsoft.com/office/drawing/2014/main" id="{FC20AFBF-1F72-7344-87D8-650CD3B65C3D}"/>
              </a:ext>
            </a:extLst>
          </p:cNvPr>
          <p:cNvCxnSpPr>
            <a:cxnSpLocks/>
          </p:cNvCxnSpPr>
          <p:nvPr/>
        </p:nvCxnSpPr>
        <p:spPr>
          <a:xfrm>
            <a:off x="8113106" y="4184650"/>
            <a:ext cx="0" cy="342210"/>
          </a:xfrm>
          <a:prstGeom prst="line">
            <a:avLst/>
          </a:prstGeom>
          <a:ln w="15875">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57" name="Rectangle 68">
            <a:extLst>
              <a:ext uri="{FF2B5EF4-FFF2-40B4-BE49-F238E27FC236}">
                <a16:creationId xmlns="" xmlns:a16="http://schemas.microsoft.com/office/drawing/2014/main" id="{40B05781-E3C2-E14E-81B1-FF3EE1B7ECA2}"/>
              </a:ext>
            </a:extLst>
          </p:cNvPr>
          <p:cNvSpPr>
            <a:spLocks noChangeArrowheads="1"/>
          </p:cNvSpPr>
          <p:nvPr/>
        </p:nvSpPr>
        <p:spPr bwMode="auto">
          <a:xfrm>
            <a:off x="9583539" y="4031054"/>
            <a:ext cx="138182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90000"/>
              </a:lnSpc>
              <a:spcBef>
                <a:spcPct val="0"/>
              </a:spcBef>
              <a:spcAft>
                <a:spcPct val="0"/>
              </a:spcAft>
              <a:buClrTx/>
              <a:buSzTx/>
              <a:buFontTx/>
              <a:buNone/>
              <a:tabLst/>
              <a:defRPr/>
            </a:pPr>
            <a:r>
              <a:rPr lang="en-US" altLang="en-US" sz="800" b="1" spc="-30" dirty="0">
                <a:solidFill>
                  <a:srgbClr val="000000"/>
                </a:solidFill>
              </a:rPr>
              <a:t>FOLFIRI with irinotecan </a:t>
            </a:r>
            <a:br>
              <a:rPr lang="en-US" altLang="en-US" sz="800" b="1" spc="-30" dirty="0">
                <a:solidFill>
                  <a:srgbClr val="000000"/>
                </a:solidFill>
              </a:rPr>
            </a:br>
            <a:r>
              <a:rPr lang="en-US" altLang="en-US" sz="800" b="1" spc="-30" dirty="0">
                <a:solidFill>
                  <a:srgbClr val="000000"/>
                </a:solidFill>
              </a:rPr>
              <a:t>180 mg/m</a:t>
            </a:r>
            <a:r>
              <a:rPr lang="en-US" altLang="en-US" sz="800" b="1" spc="-30" baseline="30000" dirty="0">
                <a:solidFill>
                  <a:srgbClr val="000000"/>
                </a:solidFill>
              </a:rPr>
              <a:t>2</a:t>
            </a:r>
            <a:endParaRPr kumimoji="0" lang="en-US" altLang="en-US" sz="800" b="1" i="0" u="none" strike="noStrike" kern="1200" cap="none" spc="-30" normalizeH="0" baseline="30000" noProof="0" dirty="0">
              <a:ln>
                <a:noFill/>
              </a:ln>
              <a:solidFill>
                <a:schemeClr val="accent2"/>
              </a:solidFill>
              <a:effectLst/>
              <a:uLnTx/>
              <a:uFillTx/>
            </a:endParaRPr>
          </a:p>
        </p:txBody>
      </p:sp>
      <p:sp>
        <p:nvSpPr>
          <p:cNvPr id="158" name="Rectangle 157">
            <a:extLst>
              <a:ext uri="{FF2B5EF4-FFF2-40B4-BE49-F238E27FC236}">
                <a16:creationId xmlns="" xmlns:a16="http://schemas.microsoft.com/office/drawing/2014/main" id="{E02EE76C-66B4-C849-A3F1-947E104BD928}"/>
              </a:ext>
            </a:extLst>
          </p:cNvPr>
          <p:cNvSpPr/>
          <p:nvPr/>
        </p:nvSpPr>
        <p:spPr>
          <a:xfrm>
            <a:off x="9390126" y="4003675"/>
            <a:ext cx="88900" cy="2413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9" name="Rectangle 158">
            <a:extLst>
              <a:ext uri="{FF2B5EF4-FFF2-40B4-BE49-F238E27FC236}">
                <a16:creationId xmlns="" xmlns:a16="http://schemas.microsoft.com/office/drawing/2014/main" id="{526C3C0B-9399-E344-ADA5-9517A125F277}"/>
              </a:ext>
            </a:extLst>
          </p:cNvPr>
          <p:cNvSpPr/>
          <p:nvPr/>
        </p:nvSpPr>
        <p:spPr>
          <a:xfrm>
            <a:off x="9390126" y="4394200"/>
            <a:ext cx="88900" cy="1301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0" name="Rectangle 68">
            <a:extLst>
              <a:ext uri="{FF2B5EF4-FFF2-40B4-BE49-F238E27FC236}">
                <a16:creationId xmlns="" xmlns:a16="http://schemas.microsoft.com/office/drawing/2014/main" id="{9908827F-5C4D-5A41-BEB4-F4846990149C}"/>
              </a:ext>
            </a:extLst>
          </p:cNvPr>
          <p:cNvSpPr>
            <a:spLocks noChangeArrowheads="1"/>
          </p:cNvSpPr>
          <p:nvPr/>
        </p:nvSpPr>
        <p:spPr bwMode="auto">
          <a:xfrm>
            <a:off x="9583539" y="4354904"/>
            <a:ext cx="138182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90000"/>
              </a:lnSpc>
              <a:spcBef>
                <a:spcPct val="0"/>
              </a:spcBef>
              <a:spcAft>
                <a:spcPct val="0"/>
              </a:spcAft>
              <a:buClrTx/>
              <a:buSzTx/>
              <a:buFontTx/>
              <a:buNone/>
              <a:tabLst/>
              <a:defRPr/>
            </a:pPr>
            <a:r>
              <a:rPr lang="en-US" altLang="en-US" sz="800" b="1" spc="-30" dirty="0" err="1">
                <a:solidFill>
                  <a:srgbClr val="000000"/>
                </a:solidFill>
              </a:rPr>
              <a:t>Durvalumab</a:t>
            </a:r>
            <a:r>
              <a:rPr lang="en-US" altLang="en-US" sz="800" b="1" spc="-30" dirty="0">
                <a:solidFill>
                  <a:srgbClr val="000000"/>
                </a:solidFill>
              </a:rPr>
              <a:t> – 1500 mg </a:t>
            </a:r>
            <a:r>
              <a:rPr lang="en-US" altLang="en-US" sz="800" spc="-30" dirty="0">
                <a:solidFill>
                  <a:srgbClr val="000000"/>
                </a:solidFill>
              </a:rPr>
              <a:t>– </a:t>
            </a:r>
            <a:br>
              <a:rPr lang="en-US" altLang="en-US" sz="800" spc="-30" dirty="0">
                <a:solidFill>
                  <a:srgbClr val="000000"/>
                </a:solidFill>
              </a:rPr>
            </a:br>
            <a:r>
              <a:rPr lang="en-US" altLang="en-US" sz="800" spc="-30" dirty="0">
                <a:solidFill>
                  <a:srgbClr val="000000"/>
                </a:solidFill>
              </a:rPr>
              <a:t>One injection every four weeks</a:t>
            </a:r>
            <a:endParaRPr kumimoji="0" lang="en-US" altLang="en-US" sz="800" i="0" u="none" strike="noStrike" kern="1200" cap="none" spc="-30" normalizeH="0" baseline="30000" noProof="0" dirty="0">
              <a:ln>
                <a:noFill/>
              </a:ln>
              <a:solidFill>
                <a:schemeClr val="accent2"/>
              </a:solidFill>
              <a:effectLst/>
              <a:uLnTx/>
              <a:uFillTx/>
            </a:endParaRPr>
          </a:p>
        </p:txBody>
      </p:sp>
      <p:sp>
        <p:nvSpPr>
          <p:cNvPr id="161" name="Rectangle 160">
            <a:extLst>
              <a:ext uri="{FF2B5EF4-FFF2-40B4-BE49-F238E27FC236}">
                <a16:creationId xmlns="" xmlns:a16="http://schemas.microsoft.com/office/drawing/2014/main" id="{3D51BE7A-2184-754D-904E-19002BE55422}"/>
              </a:ext>
            </a:extLst>
          </p:cNvPr>
          <p:cNvSpPr/>
          <p:nvPr/>
        </p:nvSpPr>
        <p:spPr>
          <a:xfrm>
            <a:off x="9390126" y="4689475"/>
            <a:ext cx="88900" cy="1301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2" name="Rectangle 68">
            <a:extLst>
              <a:ext uri="{FF2B5EF4-FFF2-40B4-BE49-F238E27FC236}">
                <a16:creationId xmlns="" xmlns:a16="http://schemas.microsoft.com/office/drawing/2014/main" id="{058C81F5-00AD-EB49-8F76-1C3901C0CE4C}"/>
              </a:ext>
            </a:extLst>
          </p:cNvPr>
          <p:cNvSpPr>
            <a:spLocks noChangeArrowheads="1"/>
          </p:cNvSpPr>
          <p:nvPr/>
        </p:nvSpPr>
        <p:spPr bwMode="auto">
          <a:xfrm>
            <a:off x="9583539" y="4685104"/>
            <a:ext cx="1381820"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90000"/>
              </a:lnSpc>
              <a:spcBef>
                <a:spcPct val="0"/>
              </a:spcBef>
              <a:spcAft>
                <a:spcPct val="0"/>
              </a:spcAft>
              <a:buClrTx/>
              <a:buSzTx/>
              <a:buFontTx/>
              <a:buNone/>
              <a:tabLst/>
              <a:defRPr/>
            </a:pPr>
            <a:r>
              <a:rPr lang="en-US" altLang="en-US" sz="800" b="1" spc="-30" dirty="0" err="1">
                <a:solidFill>
                  <a:srgbClr val="000000"/>
                </a:solidFill>
              </a:rPr>
              <a:t>Tremelimumab</a:t>
            </a:r>
            <a:r>
              <a:rPr lang="en-US" altLang="en-US" sz="800" b="1" spc="-30" dirty="0">
                <a:solidFill>
                  <a:srgbClr val="000000"/>
                </a:solidFill>
              </a:rPr>
              <a:t> – 75 mg </a:t>
            </a:r>
            <a:r>
              <a:rPr lang="en-US" altLang="en-US" sz="800" spc="-30" dirty="0">
                <a:solidFill>
                  <a:srgbClr val="000000"/>
                </a:solidFill>
              </a:rPr>
              <a:t>– </a:t>
            </a:r>
            <a:br>
              <a:rPr lang="en-US" altLang="en-US" sz="800" spc="-30" dirty="0">
                <a:solidFill>
                  <a:srgbClr val="000000"/>
                </a:solidFill>
              </a:rPr>
            </a:br>
            <a:r>
              <a:rPr lang="en-US" altLang="en-US" sz="800" spc="-30" dirty="0">
                <a:solidFill>
                  <a:srgbClr val="000000"/>
                </a:solidFill>
              </a:rPr>
              <a:t>One injection every four weeks</a:t>
            </a:r>
          </a:p>
          <a:p>
            <a:pPr marL="0" marR="0" lvl="0" indent="0" defTabSz="914400" rtl="0" eaLnBrk="1" fontAlgn="base" latinLnBrk="0" hangingPunct="1">
              <a:lnSpc>
                <a:spcPct val="90000"/>
              </a:lnSpc>
              <a:spcBef>
                <a:spcPct val="0"/>
              </a:spcBef>
              <a:spcAft>
                <a:spcPct val="0"/>
              </a:spcAft>
              <a:buClrTx/>
              <a:buSzTx/>
              <a:buFontTx/>
              <a:buNone/>
              <a:tabLst/>
              <a:defRPr/>
            </a:pPr>
            <a:r>
              <a:rPr kumimoji="0" lang="en-US" altLang="en-US" sz="800" i="0" u="none" strike="noStrike" kern="1200" cap="none" spc="-30" normalizeH="0" noProof="0" dirty="0">
                <a:ln>
                  <a:noFill/>
                </a:ln>
                <a:solidFill>
                  <a:srgbClr val="000000"/>
                </a:solidFill>
                <a:effectLst/>
                <a:uLnTx/>
                <a:uFillTx/>
              </a:rPr>
              <a:t>for 4 cycles maximum</a:t>
            </a:r>
            <a:endParaRPr kumimoji="0" lang="en-US" altLang="en-US" sz="800" i="0" u="none" strike="noStrike" kern="1200" cap="none" spc="-30" normalizeH="0" noProof="0" dirty="0">
              <a:ln>
                <a:noFill/>
              </a:ln>
              <a:solidFill>
                <a:schemeClr val="accent2"/>
              </a:solidFill>
              <a:effectLst/>
              <a:uLnTx/>
              <a:uFillTx/>
            </a:endParaRPr>
          </a:p>
        </p:txBody>
      </p:sp>
      <p:sp>
        <p:nvSpPr>
          <p:cNvPr id="164" name="Rectangle 68">
            <a:extLst>
              <a:ext uri="{FF2B5EF4-FFF2-40B4-BE49-F238E27FC236}">
                <a16:creationId xmlns="" xmlns:a16="http://schemas.microsoft.com/office/drawing/2014/main" id="{690F4FDD-D6B2-EA46-8FCE-982307922EA3}"/>
              </a:ext>
            </a:extLst>
          </p:cNvPr>
          <p:cNvSpPr>
            <a:spLocks noChangeArrowheads="1"/>
          </p:cNvSpPr>
          <p:nvPr/>
        </p:nvSpPr>
        <p:spPr bwMode="auto">
          <a:xfrm>
            <a:off x="7461954" y="4048034"/>
            <a:ext cx="1318456" cy="11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US" altLang="en-US" sz="800" spc="-30" dirty="0">
                <a:solidFill>
                  <a:srgbClr val="000000"/>
                </a:solidFill>
              </a:rPr>
              <a:t>If progression</a:t>
            </a:r>
            <a:endParaRPr kumimoji="0" lang="en-US" altLang="en-US" sz="800" i="0" u="none" strike="noStrike" kern="1200" cap="none" spc="-30" normalizeH="0" baseline="30000" noProof="0" dirty="0">
              <a:ln>
                <a:noFill/>
              </a:ln>
              <a:solidFill>
                <a:schemeClr val="accent2"/>
              </a:solidFill>
              <a:effectLst/>
              <a:uLnTx/>
              <a:uFillTx/>
            </a:endParaRPr>
          </a:p>
        </p:txBody>
      </p:sp>
      <p:sp>
        <p:nvSpPr>
          <p:cNvPr id="165" name="Rectangle 164">
            <a:extLst>
              <a:ext uri="{FF2B5EF4-FFF2-40B4-BE49-F238E27FC236}">
                <a16:creationId xmlns="" xmlns:a16="http://schemas.microsoft.com/office/drawing/2014/main" id="{03A90F4B-B80C-DE48-9B64-EEC3333173FA}"/>
              </a:ext>
            </a:extLst>
          </p:cNvPr>
          <p:cNvSpPr/>
          <p:nvPr/>
        </p:nvSpPr>
        <p:spPr>
          <a:xfrm>
            <a:off x="4510672" y="2953513"/>
            <a:ext cx="2009000" cy="99669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6" name="Rectangle 165">
            <a:extLst>
              <a:ext uri="{FF2B5EF4-FFF2-40B4-BE49-F238E27FC236}">
                <a16:creationId xmlns="" xmlns:a16="http://schemas.microsoft.com/office/drawing/2014/main" id="{EF43DDF7-0E3D-4C4F-A5AB-12DC03CBF1B6}"/>
              </a:ext>
            </a:extLst>
          </p:cNvPr>
          <p:cNvSpPr/>
          <p:nvPr/>
        </p:nvSpPr>
        <p:spPr>
          <a:xfrm>
            <a:off x="4510672" y="3995929"/>
            <a:ext cx="4615040" cy="128930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7" name="Rectangle 68">
            <a:extLst>
              <a:ext uri="{FF2B5EF4-FFF2-40B4-BE49-F238E27FC236}">
                <a16:creationId xmlns="" xmlns:a16="http://schemas.microsoft.com/office/drawing/2014/main" id="{A1B6C75C-1D7F-CD4C-A07D-3FAE75E23637}"/>
              </a:ext>
            </a:extLst>
          </p:cNvPr>
          <p:cNvSpPr>
            <a:spLocks noChangeArrowheads="1"/>
          </p:cNvSpPr>
          <p:nvPr/>
        </p:nvSpPr>
        <p:spPr bwMode="auto">
          <a:xfrm>
            <a:off x="8273325" y="4155984"/>
            <a:ext cx="54409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800" spc="-30" dirty="0">
                <a:solidFill>
                  <a:srgbClr val="000000"/>
                </a:solidFill>
              </a:rPr>
              <a:t>1 cycle</a:t>
            </a:r>
            <a:endParaRPr kumimoji="0" lang="en-US" altLang="en-US" sz="800" i="0" u="none" strike="noStrike" kern="1200" cap="none" spc="-30" normalizeH="0" baseline="30000" noProof="0" dirty="0">
              <a:ln>
                <a:noFill/>
              </a:ln>
              <a:solidFill>
                <a:schemeClr val="accent2"/>
              </a:solidFill>
              <a:effectLst/>
              <a:uLnTx/>
              <a:uFillTx/>
            </a:endParaRPr>
          </a:p>
        </p:txBody>
      </p:sp>
      <p:grpSp>
        <p:nvGrpSpPr>
          <p:cNvPr id="168" name="Group 167">
            <a:extLst>
              <a:ext uri="{FF2B5EF4-FFF2-40B4-BE49-F238E27FC236}">
                <a16:creationId xmlns="" xmlns:a16="http://schemas.microsoft.com/office/drawing/2014/main" id="{C7DACD45-2A46-FC45-8DA5-7BC7798D1411}"/>
              </a:ext>
            </a:extLst>
          </p:cNvPr>
          <p:cNvGrpSpPr/>
          <p:nvPr/>
        </p:nvGrpSpPr>
        <p:grpSpPr>
          <a:xfrm>
            <a:off x="8230705" y="4299204"/>
            <a:ext cx="612000" cy="60325"/>
            <a:chOff x="5418599" y="3254375"/>
            <a:chExt cx="610729" cy="60325"/>
          </a:xfrm>
        </p:grpSpPr>
        <p:cxnSp>
          <p:nvCxnSpPr>
            <p:cNvPr id="169" name="Straight Connector 168">
              <a:extLst>
                <a:ext uri="{FF2B5EF4-FFF2-40B4-BE49-F238E27FC236}">
                  <a16:creationId xmlns="" xmlns:a16="http://schemas.microsoft.com/office/drawing/2014/main" id="{45914FC9-7683-6C48-8070-3C1131B82CF8}"/>
                </a:ext>
              </a:extLst>
            </p:cNvPr>
            <p:cNvCxnSpPr>
              <a:cxnSpLocks/>
            </p:cNvCxnSpPr>
            <p:nvPr/>
          </p:nvCxnSpPr>
          <p:spPr>
            <a:xfrm>
              <a:off x="5418599" y="3259139"/>
              <a:ext cx="610729"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 xmlns:a16="http://schemas.microsoft.com/office/drawing/2014/main" id="{D81F1409-7884-AE40-9BAF-12CBE1F0108F}"/>
                </a:ext>
              </a:extLst>
            </p:cNvPr>
            <p:cNvCxnSpPr>
              <a:cxnSpLocks/>
            </p:cNvCxnSpPr>
            <p:nvPr/>
          </p:nvCxnSpPr>
          <p:spPr>
            <a:xfrm flipV="1">
              <a:off x="5420186" y="3254375"/>
              <a:ext cx="0" cy="6032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 xmlns:a16="http://schemas.microsoft.com/office/drawing/2014/main" id="{5138CF6B-44AD-AF44-AFC7-518A2639233C}"/>
                </a:ext>
              </a:extLst>
            </p:cNvPr>
            <p:cNvCxnSpPr>
              <a:cxnSpLocks/>
            </p:cNvCxnSpPr>
            <p:nvPr/>
          </p:nvCxnSpPr>
          <p:spPr>
            <a:xfrm flipV="1">
              <a:off x="6026611" y="3254375"/>
              <a:ext cx="0" cy="6032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3" name="Rounded Rectangle 12">
            <a:extLst>
              <a:ext uri="{FF2B5EF4-FFF2-40B4-BE49-F238E27FC236}">
                <a16:creationId xmlns="" xmlns:a16="http://schemas.microsoft.com/office/drawing/2014/main" id="{A66361BE-3311-3341-A9D8-5FB7199FE730}"/>
              </a:ext>
            </a:extLst>
          </p:cNvPr>
          <p:cNvSpPr/>
          <p:nvPr/>
        </p:nvSpPr>
        <p:spPr>
          <a:xfrm>
            <a:off x="1247263" y="3231484"/>
            <a:ext cx="1957057" cy="1633996"/>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pPr>
            <a:r>
              <a:rPr lang="en-GB" sz="1200" b="1" dirty="0">
                <a:solidFill>
                  <a:schemeClr val="accent1"/>
                </a:solidFill>
                <a:latin typeface="Arial" panose="020B0604020202020204" pitchFamily="34" charset="0"/>
                <a:cs typeface="Arial" panose="020B0604020202020204" pitchFamily="34" charset="0"/>
              </a:rPr>
              <a:t>Key eligibility criteria:</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Advanced gastric/GEJ adenocarcinoma</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Platinum-based first-line chemotherapy</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ECOG PS 0 or 1</a:t>
            </a:r>
          </a:p>
          <a:p>
            <a:pPr marL="184150" indent="-184150">
              <a:spcAft>
                <a:spcPts val="300"/>
              </a:spcAft>
              <a:buClr>
                <a:schemeClr val="accent1"/>
              </a:buClr>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No prior ICI</a:t>
            </a:r>
          </a:p>
        </p:txBody>
      </p:sp>
    </p:spTree>
    <p:extLst>
      <p:ext uri="{BB962C8B-B14F-4D97-AF65-F5344CB8AC3E}">
        <p14:creationId xmlns:p14="http://schemas.microsoft.com/office/powerpoint/2010/main" val="111037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09C7235-1601-4110-B808-BD18FA347F55}"/>
              </a:ext>
            </a:extLst>
          </p:cNvPr>
          <p:cNvSpPr>
            <a:spLocks noGrp="1"/>
          </p:cNvSpPr>
          <p:nvPr>
            <p:ph sz="quarter" idx="12"/>
          </p:nvPr>
        </p:nvSpPr>
        <p:spPr>
          <a:xfrm>
            <a:off x="652240" y="1268760"/>
            <a:ext cx="10963200" cy="1283320"/>
          </a:xfrm>
        </p:spPr>
        <p:txBody>
          <a:bodyPr/>
          <a:lstStyle/>
          <a:p>
            <a:pPr marL="0" indent="0">
              <a:buNone/>
            </a:pPr>
            <a:r>
              <a:rPr lang="en-GB" b="1" dirty="0">
                <a:solidFill>
                  <a:schemeClr val="accent2"/>
                </a:solidFill>
              </a:rPr>
              <a:t>EFFICACY</a:t>
            </a:r>
          </a:p>
          <a:p>
            <a:r>
              <a:rPr lang="en-GB" b="1" dirty="0">
                <a:solidFill>
                  <a:schemeClr val="accent2"/>
                </a:solidFill>
              </a:rPr>
              <a:t>Primary endpoint of PFS at 4 months was not met </a:t>
            </a:r>
            <a:r>
              <a:rPr lang="en-GB" dirty="0">
                <a:solidFill>
                  <a:schemeClr val="tx2"/>
                </a:solidFill>
              </a:rPr>
              <a:t>(</a:t>
            </a:r>
            <a:r>
              <a:rPr lang="en-GB" dirty="0"/>
              <a:t>PFS at 4 months inferior to 70%)</a:t>
            </a:r>
          </a:p>
          <a:p>
            <a:r>
              <a:rPr lang="en-GB" dirty="0"/>
              <a:t>An impressive disease control was seen over 12 months in FDT arm (N=7, 15.2%) compared to FD arm (n=2, 4.3%)</a:t>
            </a:r>
          </a:p>
          <a:p>
            <a:r>
              <a:rPr lang="en-GB" dirty="0"/>
              <a:t>An overall survival (OS) of 13.3 months was observed for the FD arm and 9.5 months for the FDT arm</a:t>
            </a:r>
          </a:p>
        </p:txBody>
      </p:sp>
      <p:sp>
        <p:nvSpPr>
          <p:cNvPr id="3" name="Title 2">
            <a:extLst>
              <a:ext uri="{FF2B5EF4-FFF2-40B4-BE49-F238E27FC236}">
                <a16:creationId xmlns="" xmlns:a16="http://schemas.microsoft.com/office/drawing/2014/main" id="{75F1A2E3-911C-4E12-831B-42FF626604DE}"/>
              </a:ext>
            </a:extLst>
          </p:cNvPr>
          <p:cNvSpPr>
            <a:spLocks noGrp="1"/>
          </p:cNvSpPr>
          <p:nvPr>
            <p:ph type="title"/>
          </p:nvPr>
        </p:nvSpPr>
        <p:spPr/>
        <p:txBody>
          <a:bodyPr/>
          <a:lstStyle/>
          <a:p>
            <a:r>
              <a:rPr lang="en-GB" sz="2800" dirty="0">
                <a:effectLst/>
                <a:latin typeface="Arial" panose="020B0604020202020204" pitchFamily="34" charset="0"/>
                <a:ea typeface="Times New Roman" panose="02020603050405020304" pitchFamily="18" charset="0"/>
              </a:rPr>
              <a:t>PRODIGE 59 – DURIGAST</a:t>
            </a:r>
            <a:r>
              <a:rPr lang="en-GB" dirty="0"/>
              <a:t>: results</a:t>
            </a:r>
          </a:p>
        </p:txBody>
      </p:sp>
      <p:sp>
        <p:nvSpPr>
          <p:cNvPr id="5" name="Slide Number Placeholder 4">
            <a:extLst>
              <a:ext uri="{FF2B5EF4-FFF2-40B4-BE49-F238E27FC236}">
                <a16:creationId xmlns=""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25</a:t>
            </a:fld>
            <a:endParaRPr lang="en-GB" dirty="0"/>
          </a:p>
        </p:txBody>
      </p:sp>
      <p:sp>
        <p:nvSpPr>
          <p:cNvPr id="9" name="Content Placeholder 8">
            <a:extLst>
              <a:ext uri="{FF2B5EF4-FFF2-40B4-BE49-F238E27FC236}">
                <a16:creationId xmlns="" xmlns:a16="http://schemas.microsoft.com/office/drawing/2014/main" id="{69789941-5D24-AB4C-8B60-4480B8932309}"/>
              </a:ext>
            </a:extLst>
          </p:cNvPr>
          <p:cNvSpPr>
            <a:spLocks noGrp="1"/>
          </p:cNvSpPr>
          <p:nvPr>
            <p:ph sz="quarter" idx="15"/>
          </p:nvPr>
        </p:nvSpPr>
        <p:spPr/>
        <p:txBody>
          <a:bodyPr/>
          <a:lstStyle/>
          <a:p>
            <a:pPr lvl="0">
              <a:buSzPts val="1000"/>
              <a:tabLst>
                <a:tab pos="457200" algn="l"/>
              </a:tabLst>
            </a:pPr>
            <a:r>
              <a:rPr lang="en-GB" sz="1200" dirty="0">
                <a:effectLst/>
                <a:ea typeface="Calibri" panose="020F0502020204030204" pitchFamily="34" charset="0"/>
              </a:rPr>
              <a:t>CI, confidence interval; FD, FOLFIRI +</a:t>
            </a:r>
            <a:r>
              <a:rPr lang="en-GB" dirty="0">
                <a:ea typeface="Calibri" panose="020F0502020204030204" pitchFamily="34" charset="0"/>
              </a:rPr>
              <a:t> durvalumab; FDT, </a:t>
            </a:r>
            <a:r>
              <a:rPr lang="en-GB" sz="1200" dirty="0">
                <a:effectLst/>
                <a:ea typeface="Calibri" panose="020F0502020204030204" pitchFamily="34" charset="0"/>
              </a:rPr>
              <a:t>FOLFIRI +</a:t>
            </a:r>
            <a:r>
              <a:rPr lang="en-GB" dirty="0">
                <a:ea typeface="Calibri" panose="020F0502020204030204" pitchFamily="34" charset="0"/>
              </a:rPr>
              <a:t> durvalumab + </a:t>
            </a:r>
            <a:r>
              <a:rPr lang="en-GB" dirty="0" err="1">
                <a:ea typeface="Calibri" panose="020F0502020204030204" pitchFamily="34" charset="0"/>
              </a:rPr>
              <a:t>tremelimumab</a:t>
            </a:r>
            <a:r>
              <a:rPr lang="en-GB" dirty="0">
                <a:ea typeface="Calibri" panose="020F0502020204030204" pitchFamily="34" charset="0"/>
              </a:rPr>
              <a:t>; </a:t>
            </a:r>
            <a:r>
              <a:rPr lang="en-GB" dirty="0">
                <a:solidFill>
                  <a:schemeClr val="tx2"/>
                </a:solidFill>
              </a:rPr>
              <a:t>FOLFIRI, </a:t>
            </a:r>
            <a:r>
              <a:rPr lang="en-GB" dirty="0" err="1">
                <a:solidFill>
                  <a:schemeClr val="tx2"/>
                </a:solidFill>
              </a:rPr>
              <a:t>folinic</a:t>
            </a:r>
            <a:r>
              <a:rPr lang="en-GB" dirty="0">
                <a:solidFill>
                  <a:schemeClr val="tx2"/>
                </a:solidFill>
              </a:rPr>
              <a:t> acid/fluorouracil/irinotecan;</a:t>
            </a:r>
            <a:r>
              <a:rPr lang="en-GB" dirty="0">
                <a:solidFill>
                  <a:srgbClr val="0000FF"/>
                </a:solidFill>
              </a:rPr>
              <a:t> </a:t>
            </a:r>
            <a:r>
              <a:rPr lang="en-GB" dirty="0">
                <a:ea typeface="Calibri" panose="020F0502020204030204" pitchFamily="34" charset="0"/>
              </a:rPr>
              <a:t>GI, gastrointestinal disorders; </a:t>
            </a:r>
            <a:r>
              <a:rPr lang="en-GB" sz="1200" dirty="0">
                <a:effectLst/>
                <a:ea typeface="Calibri" panose="020F0502020204030204" pitchFamily="34" charset="0"/>
              </a:rPr>
              <a:t>PFS, progression-free survival</a:t>
            </a:r>
          </a:p>
          <a:p>
            <a:pPr lvl="0">
              <a:buSzPts val="1000"/>
              <a:tabLst>
                <a:tab pos="457200" algn="l"/>
              </a:tabLst>
            </a:pPr>
            <a:r>
              <a:rPr lang="en-GB" sz="1200" dirty="0" err="1">
                <a:effectLst/>
                <a:ea typeface="Calibri" panose="020F0502020204030204" pitchFamily="34" charset="0"/>
              </a:rPr>
              <a:t>Tougeron</a:t>
            </a:r>
            <a:r>
              <a:rPr lang="en-GB" sz="1200" dirty="0">
                <a:effectLst/>
                <a:ea typeface="Calibri" panose="020F0502020204030204" pitchFamily="34" charset="0"/>
              </a:rPr>
              <a:t> D, et al. </a:t>
            </a:r>
            <a:r>
              <a:rPr lang="en-GB" dirty="0">
                <a:solidFill>
                  <a:schemeClr val="tx2"/>
                </a:solidFill>
              </a:rPr>
              <a:t>Ann Oncol. 2022;33 (suppl_7):S555-S580ESMO 2022 (ESMO 2022, oral presentation)</a:t>
            </a:r>
            <a:endParaRPr lang="en-GB" sz="1200" dirty="0">
              <a:solidFill>
                <a:schemeClr val="tx2"/>
              </a:solidFill>
              <a:effectLst/>
              <a:ea typeface="Calibri" panose="020F0502020204030204" pitchFamily="34" charset="0"/>
            </a:endParaRPr>
          </a:p>
        </p:txBody>
      </p:sp>
      <p:sp>
        <p:nvSpPr>
          <p:cNvPr id="7" name="Content Placeholder 1">
            <a:extLst>
              <a:ext uri="{FF2B5EF4-FFF2-40B4-BE49-F238E27FC236}">
                <a16:creationId xmlns="" xmlns:a16="http://schemas.microsoft.com/office/drawing/2014/main" id="{F15D954F-8CDF-E6DD-83B5-7B04F0999DB2}"/>
              </a:ext>
            </a:extLst>
          </p:cNvPr>
          <p:cNvSpPr txBox="1">
            <a:spLocks/>
          </p:cNvSpPr>
          <p:nvPr/>
        </p:nvSpPr>
        <p:spPr>
          <a:xfrm>
            <a:off x="652240" y="4467378"/>
            <a:ext cx="10963200" cy="1283320"/>
          </a:xfrm>
          <a:prstGeom prst="rect">
            <a:avLst/>
          </a:prstGeom>
        </p:spPr>
        <p:txBody>
          <a:bodyPr vert="horz" lIns="0" tIns="0" rIns="0" bIns="0" rtlCol="0">
            <a:noAutofit/>
          </a:bodyPr>
          <a:lstStyle>
            <a:lvl1pPr marL="287993" indent="-287993" algn="l" defTabSz="457189"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mn-ea"/>
                <a:cs typeface="Arial" panose="020B0604020202020204" pitchFamily="34" charset="0"/>
              </a:defRPr>
            </a:lvl1pPr>
            <a:lvl2pPr marL="575986" indent="-287993" algn="l" defTabSz="457189" rtl="0" eaLnBrk="1" latinLnBrk="0" hangingPunct="1">
              <a:spcBef>
                <a:spcPts val="600"/>
              </a:spcBef>
              <a:buClr>
                <a:schemeClr val="accent1"/>
              </a:buClr>
              <a:buFont typeface="Lucida Grande"/>
              <a:buChar char="–"/>
              <a:defRPr sz="1800" b="0" i="0" kern="1200">
                <a:solidFill>
                  <a:srgbClr val="5D8298"/>
                </a:solidFill>
                <a:latin typeface="Arial" panose="020B0604020202020204" pitchFamily="34" charset="0"/>
                <a:ea typeface="+mn-ea"/>
                <a:cs typeface="Arial" panose="020B0604020202020204" pitchFamily="34" charset="0"/>
              </a:defRPr>
            </a:lvl2pPr>
            <a:lvl3pPr marL="863978" indent="-287993" algn="l" defTabSz="457189" rtl="0" eaLnBrk="1" latinLnBrk="0" hangingPunct="1">
              <a:spcBef>
                <a:spcPts val="40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3pPr>
            <a:lvl4pPr marL="1151971" indent="-287993" algn="l" defTabSz="457189"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4pPr>
            <a:lvl5pPr marL="1439964" indent="-287993" algn="l" defTabSz="457189"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dirty="0">
                <a:solidFill>
                  <a:schemeClr val="accent2"/>
                </a:solidFill>
              </a:rPr>
              <a:t>SAFETY</a:t>
            </a:r>
          </a:p>
          <a:p>
            <a:r>
              <a:rPr lang="en-GB" dirty="0"/>
              <a:t>Adverse events (AEs) were well balanced between treatment groups </a:t>
            </a:r>
          </a:p>
          <a:p>
            <a:pPr lvl="1"/>
            <a:r>
              <a:rPr lang="en-GB" dirty="0"/>
              <a:t>47.8% of grade 3-5 AEs related to treatment were observed in each arm</a:t>
            </a:r>
          </a:p>
          <a:p>
            <a:r>
              <a:rPr lang="en-GB" dirty="0"/>
              <a:t>The main adverse events were: GI disorders, neutropenia and lymphocytopenia </a:t>
            </a:r>
          </a:p>
        </p:txBody>
      </p:sp>
      <p:graphicFrame>
        <p:nvGraphicFramePr>
          <p:cNvPr id="4" name="Table 3">
            <a:extLst>
              <a:ext uri="{FF2B5EF4-FFF2-40B4-BE49-F238E27FC236}">
                <a16:creationId xmlns="" xmlns:a16="http://schemas.microsoft.com/office/drawing/2014/main" id="{0609FF5D-2A7C-8846-8D98-FF415D9EB43D}"/>
              </a:ext>
            </a:extLst>
          </p:cNvPr>
          <p:cNvGraphicFramePr>
            <a:graphicFrameLocks noGrp="1"/>
          </p:cNvGraphicFramePr>
          <p:nvPr>
            <p:extLst>
              <p:ext uri="{D42A27DB-BD31-4B8C-83A1-F6EECF244321}">
                <p14:modId xmlns:p14="http://schemas.microsoft.com/office/powerpoint/2010/main" val="4026762427"/>
              </p:ext>
            </p:extLst>
          </p:nvPr>
        </p:nvGraphicFramePr>
        <p:xfrm>
          <a:off x="2532743" y="3484637"/>
          <a:ext cx="8127999" cy="1280160"/>
        </p:xfrm>
        <a:graphic>
          <a:graphicData uri="http://schemas.openxmlformats.org/drawingml/2006/table">
            <a:tbl>
              <a:tblPr firstRow="1" bandRow="1">
                <a:tableStyleId>{5C22544A-7EE6-4342-B048-85BDC9FD1C3A}</a:tableStyleId>
              </a:tblPr>
              <a:tblGrid>
                <a:gridCol w="3419241">
                  <a:extLst>
                    <a:ext uri="{9D8B030D-6E8A-4147-A177-3AD203B41FA5}">
                      <a16:colId xmlns="" xmlns:a16="http://schemas.microsoft.com/office/drawing/2014/main" val="1087387382"/>
                    </a:ext>
                  </a:extLst>
                </a:gridCol>
                <a:gridCol w="2448272">
                  <a:extLst>
                    <a:ext uri="{9D8B030D-6E8A-4147-A177-3AD203B41FA5}">
                      <a16:colId xmlns="" xmlns:a16="http://schemas.microsoft.com/office/drawing/2014/main" val="4081497037"/>
                    </a:ext>
                  </a:extLst>
                </a:gridCol>
                <a:gridCol w="2260486">
                  <a:extLst>
                    <a:ext uri="{9D8B030D-6E8A-4147-A177-3AD203B41FA5}">
                      <a16:colId xmlns="" xmlns:a16="http://schemas.microsoft.com/office/drawing/2014/main" val="2950636958"/>
                    </a:ext>
                  </a:extLst>
                </a:gridCol>
              </a:tblGrid>
              <a:tr h="168816">
                <a:tc>
                  <a:txBody>
                    <a:bodyPr/>
                    <a:lstStyle/>
                    <a:p>
                      <a:endParaRPr lang="en-GB" sz="1200" dirty="0">
                        <a:latin typeface="Arial" panose="020B0604020202020204" pitchFamily="34" charset="0"/>
                        <a:cs typeface="Arial" panose="020B0604020202020204" pitchFamily="34" charset="0"/>
                      </a:endParaRPr>
                    </a:p>
                  </a:txBody>
                  <a:tcPr/>
                </a:tc>
                <a:tc>
                  <a:txBody>
                    <a:bodyPr/>
                    <a:lstStyle/>
                    <a:p>
                      <a:pPr algn="ctr"/>
                      <a:r>
                        <a:rPr lang="en-GB" sz="1200" dirty="0" err="1">
                          <a:latin typeface="Arial" panose="020B0604020202020204" pitchFamily="34" charset="0"/>
                          <a:cs typeface="Arial" panose="020B0604020202020204" pitchFamily="34" charset="0"/>
                        </a:rPr>
                        <a:t>Folfiri</a:t>
                      </a:r>
                      <a:r>
                        <a:rPr lang="en-GB" sz="1200" dirty="0">
                          <a:latin typeface="Arial" panose="020B0604020202020204" pitchFamily="34" charset="0"/>
                          <a:cs typeface="Arial" panose="020B0604020202020204" pitchFamily="34" charset="0"/>
                        </a:rPr>
                        <a:t> + </a:t>
                      </a:r>
                      <a:r>
                        <a:rPr lang="en-GB" sz="1200" dirty="0" err="1">
                          <a:latin typeface="Arial" panose="020B0604020202020204" pitchFamily="34" charset="0"/>
                          <a:cs typeface="Arial" panose="020B0604020202020204" pitchFamily="34" charset="0"/>
                        </a:rPr>
                        <a:t>Durvalumab</a:t>
                      </a:r>
                      <a:endParaRPr lang="en-GB" sz="1200" dirty="0">
                        <a:latin typeface="Arial" panose="020B0604020202020204" pitchFamily="34" charset="0"/>
                        <a:cs typeface="Arial" panose="020B0604020202020204" pitchFamily="34" charset="0"/>
                      </a:endParaRPr>
                    </a:p>
                  </a:txBody>
                  <a:tcPr/>
                </a:tc>
                <a:tc>
                  <a:txBody>
                    <a:bodyPr/>
                    <a:lstStyle/>
                    <a:p>
                      <a:pPr algn="ctr"/>
                      <a:r>
                        <a:rPr lang="en-GB" sz="1200" dirty="0">
                          <a:latin typeface="Arial" panose="020B0604020202020204" pitchFamily="34" charset="0"/>
                          <a:cs typeface="Arial" panose="020B0604020202020204" pitchFamily="34" charset="0"/>
                        </a:rPr>
                        <a:t>FOLFIRI + </a:t>
                      </a:r>
                      <a:r>
                        <a:rPr lang="en-GB" sz="1200" dirty="0" err="1">
                          <a:latin typeface="Arial" panose="020B0604020202020204" pitchFamily="34" charset="0"/>
                          <a:cs typeface="Arial" panose="020B0604020202020204" pitchFamily="34" charset="0"/>
                        </a:rPr>
                        <a:t>durvalumab</a:t>
                      </a:r>
                      <a:r>
                        <a:rPr lang="en-GB" sz="1200" dirty="0">
                          <a:latin typeface="Arial" panose="020B0604020202020204" pitchFamily="34" charset="0"/>
                          <a:cs typeface="Arial" panose="020B0604020202020204" pitchFamily="34" charset="0"/>
                        </a:rPr>
                        <a:t> + </a:t>
                      </a:r>
                      <a:r>
                        <a:rPr lang="en-GB" sz="1200" dirty="0" err="1">
                          <a:latin typeface="Arial" panose="020B0604020202020204" pitchFamily="34" charset="0"/>
                          <a:cs typeface="Arial" panose="020B0604020202020204" pitchFamily="34" charset="0"/>
                        </a:rPr>
                        <a:t>tremelimumab</a:t>
                      </a:r>
                      <a:endParaRPr lang="en-GB" sz="12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11743086"/>
                  </a:ext>
                </a:extLst>
              </a:tr>
              <a:tr h="0">
                <a:tc>
                  <a:txBody>
                    <a:bodyPr/>
                    <a:lstStyle/>
                    <a:p>
                      <a:r>
                        <a:rPr lang="en-GB" sz="1200" b="0" dirty="0">
                          <a:latin typeface="Arial" panose="020B0604020202020204" pitchFamily="34" charset="0"/>
                          <a:cs typeface="Arial" panose="020B0604020202020204" pitchFamily="34" charset="0"/>
                        </a:rPr>
                        <a:t>PFS at 4 months, % (90% CI)</a:t>
                      </a:r>
                    </a:p>
                  </a:txBody>
                  <a:tcPr/>
                </a:tc>
                <a:tc>
                  <a:txBody>
                    <a:bodyPr/>
                    <a:lstStyle/>
                    <a:p>
                      <a:pPr algn="ctr"/>
                      <a:r>
                        <a:rPr lang="en-GB" sz="1200" b="1" dirty="0">
                          <a:latin typeface="Arial" panose="020B0604020202020204" pitchFamily="34" charset="0"/>
                          <a:cs typeface="Arial" panose="020B0604020202020204" pitchFamily="34" charset="0"/>
                        </a:rPr>
                        <a:t>44.7 (32.2-57.7)</a:t>
                      </a:r>
                    </a:p>
                  </a:txBody>
                  <a:tcPr/>
                </a:tc>
                <a:tc>
                  <a:txBody>
                    <a:bodyPr/>
                    <a:lstStyle/>
                    <a:p>
                      <a:pPr algn="ctr"/>
                      <a:r>
                        <a:rPr lang="en-GB" sz="1200" b="1" dirty="0">
                          <a:latin typeface="Arial" panose="020B0604020202020204" pitchFamily="34" charset="0"/>
                          <a:cs typeface="Arial" panose="020B0604020202020204" pitchFamily="34" charset="0"/>
                        </a:rPr>
                        <a:t>55.6% (42.3-68.3)</a:t>
                      </a:r>
                    </a:p>
                  </a:txBody>
                  <a:tcPr/>
                </a:tc>
                <a:extLst>
                  <a:ext uri="{0D108BD9-81ED-4DB2-BD59-A6C34878D82A}">
                    <a16:rowId xmlns="" xmlns:a16="http://schemas.microsoft.com/office/drawing/2014/main" val="3115918942"/>
                  </a:ext>
                </a:extLst>
              </a:tr>
              <a:tr h="0">
                <a:tc>
                  <a:txBody>
                    <a:bodyPr/>
                    <a:lstStyle/>
                    <a:p>
                      <a:r>
                        <a:rPr lang="en-GB" sz="1200" b="0" dirty="0">
                          <a:latin typeface="Arial" panose="020B0604020202020204" pitchFamily="34" charset="0"/>
                          <a:cs typeface="Arial" panose="020B0604020202020204" pitchFamily="34" charset="0"/>
                        </a:rPr>
                        <a:t>Disease control rate, %</a:t>
                      </a:r>
                    </a:p>
                  </a:txBody>
                  <a:tcPr/>
                </a:tc>
                <a:tc>
                  <a:txBody>
                    <a:bodyPr/>
                    <a:lstStyle/>
                    <a:p>
                      <a:pPr algn="ctr"/>
                      <a:r>
                        <a:rPr lang="en-GB" sz="1200" dirty="0">
                          <a:latin typeface="Arial" panose="020B0604020202020204" pitchFamily="34" charset="0"/>
                          <a:cs typeface="Arial" panose="020B0604020202020204" pitchFamily="34" charset="0"/>
                        </a:rPr>
                        <a:t>67.4%</a:t>
                      </a:r>
                    </a:p>
                  </a:txBody>
                  <a:tcPr/>
                </a:tc>
                <a:tc>
                  <a:txBody>
                    <a:bodyPr/>
                    <a:lstStyle/>
                    <a:p>
                      <a:pPr algn="ctr"/>
                      <a:r>
                        <a:rPr lang="en-GB" sz="1200" dirty="0">
                          <a:latin typeface="Arial" panose="020B0604020202020204" pitchFamily="34" charset="0"/>
                          <a:cs typeface="Arial" panose="020B0604020202020204" pitchFamily="34" charset="0"/>
                        </a:rPr>
                        <a:t>68.9%</a:t>
                      </a:r>
                    </a:p>
                  </a:txBody>
                  <a:tcPr/>
                </a:tc>
                <a:extLst>
                  <a:ext uri="{0D108BD9-81ED-4DB2-BD59-A6C34878D82A}">
                    <a16:rowId xmlns="" xmlns:a16="http://schemas.microsoft.com/office/drawing/2014/main" val="3814866757"/>
                  </a:ext>
                </a:extLst>
              </a:tr>
              <a:tr h="0">
                <a:tc>
                  <a:txBody>
                    <a:bodyPr/>
                    <a:lstStyle/>
                    <a:p>
                      <a:r>
                        <a:rPr lang="en-GB" sz="1200" b="0" dirty="0">
                          <a:latin typeface="Arial" panose="020B0604020202020204" pitchFamily="34" charset="0"/>
                          <a:cs typeface="Arial" panose="020B0604020202020204" pitchFamily="34" charset="0"/>
                        </a:rPr>
                        <a:t>Median duration of response, months</a:t>
                      </a:r>
                    </a:p>
                  </a:txBody>
                  <a:tcPr/>
                </a:tc>
                <a:tc>
                  <a:txBody>
                    <a:bodyPr/>
                    <a:lstStyle/>
                    <a:p>
                      <a:pPr algn="ctr"/>
                      <a:r>
                        <a:rPr lang="en-GB" sz="1200" dirty="0">
                          <a:latin typeface="Arial" panose="020B0604020202020204" pitchFamily="34" charset="0"/>
                          <a:cs typeface="Arial" panose="020B0604020202020204" pitchFamily="34" charset="0"/>
                        </a:rPr>
                        <a:t>5.1 months</a:t>
                      </a:r>
                    </a:p>
                  </a:txBody>
                  <a:tcPr/>
                </a:tc>
                <a:tc>
                  <a:txBody>
                    <a:bodyPr/>
                    <a:lstStyle/>
                    <a:p>
                      <a:pPr algn="ctr"/>
                      <a:r>
                        <a:rPr lang="en-GB" sz="1200" dirty="0">
                          <a:latin typeface="Arial" panose="020B0604020202020204" pitchFamily="34" charset="0"/>
                          <a:cs typeface="Arial" panose="020B0604020202020204" pitchFamily="34" charset="0"/>
                        </a:rPr>
                        <a:t>4.3 months</a:t>
                      </a:r>
                    </a:p>
                  </a:txBody>
                  <a:tcPr/>
                </a:tc>
                <a:extLst>
                  <a:ext uri="{0D108BD9-81ED-4DB2-BD59-A6C34878D82A}">
                    <a16:rowId xmlns="" xmlns:a16="http://schemas.microsoft.com/office/drawing/2014/main" val="2433126006"/>
                  </a:ext>
                </a:extLst>
              </a:tr>
            </a:tbl>
          </a:graphicData>
        </a:graphic>
      </p:graphicFrame>
      <p:sp>
        <p:nvSpPr>
          <p:cNvPr id="8" name="Rectangle 7">
            <a:extLst>
              <a:ext uri="{FF2B5EF4-FFF2-40B4-BE49-F238E27FC236}">
                <a16:creationId xmlns="" xmlns:a16="http://schemas.microsoft.com/office/drawing/2014/main" id="{9DA10E56-EE72-7144-AA10-1E9CE5CB91B4}"/>
              </a:ext>
            </a:extLst>
          </p:cNvPr>
          <p:cNvSpPr/>
          <p:nvPr/>
        </p:nvSpPr>
        <p:spPr>
          <a:xfrm>
            <a:off x="5951984" y="3952421"/>
            <a:ext cx="4692884" cy="257175"/>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632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09C7235-1601-4110-B808-BD18FA347F55}"/>
              </a:ext>
            </a:extLst>
          </p:cNvPr>
          <p:cNvSpPr>
            <a:spLocks noGrp="1"/>
          </p:cNvSpPr>
          <p:nvPr>
            <p:ph sz="quarter" idx="12"/>
          </p:nvPr>
        </p:nvSpPr>
        <p:spPr>
          <a:xfrm>
            <a:off x="620184" y="1425600"/>
            <a:ext cx="10963200" cy="1427336"/>
          </a:xfrm>
        </p:spPr>
        <p:txBody>
          <a:bodyPr/>
          <a:lstStyle/>
          <a:p>
            <a:r>
              <a:rPr lang="en-GB" b="1">
                <a:solidFill>
                  <a:schemeClr val="accent2"/>
                </a:solidFill>
              </a:rPr>
              <a:t>Primary endpoint of PFS at 4 months was not met </a:t>
            </a:r>
            <a:r>
              <a:rPr lang="en-GB"/>
              <a:t>but a clinically relevant PFS and OS was observed</a:t>
            </a:r>
          </a:p>
          <a:p>
            <a:r>
              <a:rPr lang="en-GB"/>
              <a:t>An acceptable safety profile was seen with two ICIs plus FOLFIRI as 2L treatment for advanced gastric/GEJ adenocarcinoma</a:t>
            </a:r>
            <a:endParaRPr lang="en-GB" dirty="0"/>
          </a:p>
        </p:txBody>
      </p:sp>
      <p:sp>
        <p:nvSpPr>
          <p:cNvPr id="3" name="Title 2">
            <a:extLst>
              <a:ext uri="{FF2B5EF4-FFF2-40B4-BE49-F238E27FC236}">
                <a16:creationId xmlns="" xmlns:a16="http://schemas.microsoft.com/office/drawing/2014/main" id="{75F1A2E3-911C-4E12-831B-42FF626604DE}"/>
              </a:ext>
            </a:extLst>
          </p:cNvPr>
          <p:cNvSpPr>
            <a:spLocks noGrp="1"/>
          </p:cNvSpPr>
          <p:nvPr>
            <p:ph type="title"/>
          </p:nvPr>
        </p:nvSpPr>
        <p:spPr/>
        <p:txBody>
          <a:bodyPr/>
          <a:lstStyle/>
          <a:p>
            <a:r>
              <a:rPr lang="en-GB" sz="2800">
                <a:effectLst/>
                <a:latin typeface="Arial" panose="020B0604020202020204" pitchFamily="34" charset="0"/>
                <a:ea typeface="Times New Roman" panose="02020603050405020304" pitchFamily="18" charset="0"/>
              </a:rPr>
              <a:t>PRODIGE 59 – DURIGAST</a:t>
            </a:r>
            <a:r>
              <a:rPr lang="en-GB"/>
              <a:t>: summary</a:t>
            </a:r>
            <a:endParaRPr lang="en-GB" dirty="0"/>
          </a:p>
        </p:txBody>
      </p:sp>
      <p:sp>
        <p:nvSpPr>
          <p:cNvPr id="5" name="Slide Number Placeholder 4">
            <a:extLst>
              <a:ext uri="{FF2B5EF4-FFF2-40B4-BE49-F238E27FC236}">
                <a16:creationId xmlns=""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26</a:t>
            </a:fld>
            <a:endParaRPr lang="en-GB" dirty="0"/>
          </a:p>
        </p:txBody>
      </p:sp>
      <p:sp>
        <p:nvSpPr>
          <p:cNvPr id="9" name="Content Placeholder 8">
            <a:extLst>
              <a:ext uri="{FF2B5EF4-FFF2-40B4-BE49-F238E27FC236}">
                <a16:creationId xmlns="" xmlns:a16="http://schemas.microsoft.com/office/drawing/2014/main" id="{69789941-5D24-AB4C-8B60-4480B8932309}"/>
              </a:ext>
            </a:extLst>
          </p:cNvPr>
          <p:cNvSpPr>
            <a:spLocks noGrp="1"/>
          </p:cNvSpPr>
          <p:nvPr>
            <p:ph sz="quarter" idx="15"/>
          </p:nvPr>
        </p:nvSpPr>
        <p:spPr/>
        <p:txBody>
          <a:bodyPr/>
          <a:lstStyle/>
          <a:p>
            <a:pPr lvl="0">
              <a:buSzPts val="1000"/>
              <a:tabLst>
                <a:tab pos="457200" algn="l"/>
              </a:tabLst>
            </a:pPr>
            <a:r>
              <a:rPr lang="en-GB" sz="1200" dirty="0">
                <a:effectLst/>
                <a:ea typeface="Calibri" panose="020F0502020204030204" pitchFamily="34" charset="0"/>
              </a:rPr>
              <a:t>2L</a:t>
            </a:r>
            <a:r>
              <a:rPr lang="en-GB" sz="1200" dirty="0">
                <a:solidFill>
                  <a:schemeClr val="tx2"/>
                </a:solidFill>
                <a:effectLst/>
                <a:ea typeface="Calibri" panose="020F0502020204030204" pitchFamily="34" charset="0"/>
              </a:rPr>
              <a:t>, second line; </a:t>
            </a:r>
            <a:r>
              <a:rPr lang="en-GB" dirty="0">
                <a:solidFill>
                  <a:schemeClr val="tx2"/>
                </a:solidFill>
              </a:rPr>
              <a:t>FOLFIRI, </a:t>
            </a:r>
            <a:r>
              <a:rPr lang="en-GB" dirty="0" err="1">
                <a:solidFill>
                  <a:schemeClr val="tx2"/>
                </a:solidFill>
              </a:rPr>
              <a:t>folinic</a:t>
            </a:r>
            <a:r>
              <a:rPr lang="en-GB" dirty="0">
                <a:solidFill>
                  <a:schemeClr val="tx2"/>
                </a:solidFill>
              </a:rPr>
              <a:t> acid/fluorouracil/irinotecan; </a:t>
            </a:r>
            <a:r>
              <a:rPr lang="en-GB" sz="1200" dirty="0">
                <a:solidFill>
                  <a:schemeClr val="tx2"/>
                </a:solidFill>
                <a:effectLst/>
                <a:ea typeface="Calibri" panose="020F0502020204030204" pitchFamily="34" charset="0"/>
              </a:rPr>
              <a:t>GEJ, gastro-</a:t>
            </a:r>
            <a:r>
              <a:rPr lang="en-GB" sz="1200" dirty="0" err="1">
                <a:solidFill>
                  <a:schemeClr val="tx2"/>
                </a:solidFill>
                <a:effectLst/>
                <a:ea typeface="Calibri" panose="020F0502020204030204" pitchFamily="34" charset="0"/>
              </a:rPr>
              <a:t>oesphageal</a:t>
            </a:r>
            <a:r>
              <a:rPr lang="en-GB" sz="1200" dirty="0">
                <a:solidFill>
                  <a:schemeClr val="tx2"/>
                </a:solidFill>
                <a:effectLst/>
                <a:ea typeface="Calibri" panose="020F0502020204030204" pitchFamily="34" charset="0"/>
              </a:rPr>
              <a:t> junction; ICIs, immune checkpoint inhibitors; OS, overall survival; PFS, progression-free survival</a:t>
            </a:r>
          </a:p>
          <a:p>
            <a:pPr lvl="0">
              <a:buSzPts val="1000"/>
              <a:tabLst>
                <a:tab pos="457200" algn="l"/>
              </a:tabLst>
            </a:pPr>
            <a:r>
              <a:rPr lang="en-GB" sz="1200" dirty="0" err="1">
                <a:effectLst/>
                <a:ea typeface="Calibri" panose="020F0502020204030204" pitchFamily="34" charset="0"/>
              </a:rPr>
              <a:t>Tougeron</a:t>
            </a:r>
            <a:r>
              <a:rPr lang="en-GB" sz="1200" dirty="0">
                <a:effectLst/>
                <a:ea typeface="Calibri" panose="020F0502020204030204" pitchFamily="34" charset="0"/>
              </a:rPr>
              <a:t> D, et al</a:t>
            </a:r>
            <a:r>
              <a:rPr lang="en-GB" sz="1200" dirty="0">
                <a:solidFill>
                  <a:schemeClr val="tx2"/>
                </a:solidFill>
                <a:effectLst/>
                <a:ea typeface="Calibri" panose="020F0502020204030204" pitchFamily="34" charset="0"/>
              </a:rPr>
              <a:t>. </a:t>
            </a:r>
            <a:r>
              <a:rPr lang="en-GB" dirty="0">
                <a:solidFill>
                  <a:schemeClr val="tx2"/>
                </a:solidFill>
              </a:rPr>
              <a:t>Ann Oncol. 2022;33 (suppl_7):S555-S580ESMO 2022 (ESMO 2022, oral presentation)</a:t>
            </a:r>
            <a:endParaRPr lang="en-GB" sz="1200" dirty="0">
              <a:solidFill>
                <a:schemeClr val="tx2"/>
              </a:solidFill>
              <a:effectLst/>
              <a:ea typeface="Calibri" panose="020F0502020204030204" pitchFamily="34" charset="0"/>
            </a:endParaRPr>
          </a:p>
        </p:txBody>
      </p:sp>
      <p:sp>
        <p:nvSpPr>
          <p:cNvPr id="7" name="TextBox 6">
            <a:extLst>
              <a:ext uri="{FF2B5EF4-FFF2-40B4-BE49-F238E27FC236}">
                <a16:creationId xmlns="" xmlns:a16="http://schemas.microsoft.com/office/drawing/2014/main" id="{B734500C-1100-C445-8D6E-B9BD3399588E}"/>
              </a:ext>
            </a:extLst>
          </p:cNvPr>
          <p:cNvSpPr txBox="1"/>
          <p:nvPr/>
        </p:nvSpPr>
        <p:spPr>
          <a:xfrm>
            <a:off x="1391477" y="3113315"/>
            <a:ext cx="9409046" cy="2702390"/>
          </a:xfrm>
          <a:prstGeom prst="rect">
            <a:avLst/>
          </a:prstGeom>
          <a:solidFill>
            <a:schemeClr val="bg1"/>
          </a:solidFill>
          <a:ln w="28575">
            <a:solidFill>
              <a:schemeClr val="accent1"/>
            </a:solidFill>
          </a:ln>
        </p:spPr>
        <p:txBody>
          <a:bodyPr wrap="square" lIns="288000" tIns="108000" rIns="288000" bIns="108000" rtlCol="0" anchor="ctr" anchorCtr="0">
            <a:no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GB" sz="2000" b="1" dirty="0">
                <a:solidFill>
                  <a:schemeClr val="tx2"/>
                </a:solidFill>
                <a:latin typeface="Arial" panose="020B0604020202020204" pitchFamily="34" charset="0"/>
                <a:ea typeface="Aileron" charset="0"/>
                <a:cs typeface="Arial" panose="020B0604020202020204" pitchFamily="34" charset="0"/>
              </a:rPr>
              <a:t>2L metastatic gastric cancer is a difficult patient population</a:t>
            </a:r>
          </a:p>
          <a:p>
            <a:pPr marL="342900" indent="-342900">
              <a:spcBef>
                <a:spcPts val="600"/>
              </a:spcBef>
              <a:buClr>
                <a:schemeClr val="accent1"/>
              </a:buClr>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Combination of two ICIs and FOLFIRI seems to be active in a sub-group of patients </a:t>
            </a:r>
          </a:p>
          <a:p>
            <a:pPr marL="800100" lvl="1" indent="-342900">
              <a:spcBef>
                <a:spcPts val="600"/>
              </a:spcBef>
              <a:buClr>
                <a:schemeClr val="accent1"/>
              </a:buClr>
              <a:buFont typeface="System Font Regular"/>
              <a:buChar char="–"/>
            </a:pPr>
            <a:r>
              <a:rPr lang="en-US" sz="2000" b="1" dirty="0">
                <a:solidFill>
                  <a:schemeClr val="tx2"/>
                </a:solidFill>
                <a:latin typeface="Arial" panose="020B0604020202020204" pitchFamily="34" charset="0"/>
                <a:cs typeface="Arial" panose="020B0604020202020204" pitchFamily="34" charset="0"/>
              </a:rPr>
              <a:t>Biomarker correlative results need to be reviewed</a:t>
            </a:r>
          </a:p>
          <a:p>
            <a:pPr marL="342900" indent="-342900">
              <a:spcBef>
                <a:spcPts val="600"/>
              </a:spcBef>
              <a:buClr>
                <a:schemeClr val="accent1"/>
              </a:buClr>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FOLFIRI + double ICI compares </a:t>
            </a:r>
            <a:r>
              <a:rPr lang="en-US" sz="2000" b="1" dirty="0" err="1">
                <a:solidFill>
                  <a:schemeClr val="tx2"/>
                </a:solidFill>
                <a:latin typeface="Arial" panose="020B0604020202020204" pitchFamily="34" charset="0"/>
                <a:cs typeface="Arial" panose="020B0604020202020204" pitchFamily="34" charset="0"/>
              </a:rPr>
              <a:t>favourably</a:t>
            </a:r>
            <a:r>
              <a:rPr lang="en-US" sz="2000" b="1" dirty="0">
                <a:solidFill>
                  <a:schemeClr val="tx2"/>
                </a:solidFill>
                <a:latin typeface="Arial" panose="020B0604020202020204" pitchFamily="34" charset="0"/>
                <a:cs typeface="Arial" panose="020B0604020202020204" pitchFamily="34" charset="0"/>
              </a:rPr>
              <a:t> to other established 2L treatments for these patients</a:t>
            </a:r>
            <a:endParaRPr lang="en-GB" sz="20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72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E1C903-EB03-4C5A-984B-750C2EB65CA1}"/>
              </a:ext>
            </a:extLst>
          </p:cNvPr>
          <p:cNvSpPr>
            <a:spLocks noGrp="1"/>
          </p:cNvSpPr>
          <p:nvPr>
            <p:ph type="title"/>
          </p:nvPr>
        </p:nvSpPr>
        <p:spPr/>
        <p:txBody>
          <a:bodyPr>
            <a:noAutofit/>
          </a:bodyPr>
          <a:lstStyle/>
          <a:p>
            <a:pPr>
              <a:spcAft>
                <a:spcPts val="750"/>
              </a:spcAft>
            </a:pPr>
            <a:r>
              <a:rPr lang="en-GB" sz="3600" dirty="0">
                <a:effectLst/>
                <a:latin typeface="Arial" panose="020B0604020202020204" pitchFamily="34" charset="0"/>
                <a:ea typeface="Times New Roman" panose="02020603050405020304" pitchFamily="18" charset="0"/>
              </a:rPr>
              <a:t>Updated analysis of DESTINY-Gastric02: A phase 2 single-arm trial of T-</a:t>
            </a:r>
            <a:r>
              <a:rPr lang="en-GB" sz="3600" dirty="0" err="1">
                <a:effectLst/>
                <a:latin typeface="Arial" panose="020B0604020202020204" pitchFamily="34" charset="0"/>
                <a:ea typeface="Times New Roman" panose="02020603050405020304" pitchFamily="18" charset="0"/>
              </a:rPr>
              <a:t>DX</a:t>
            </a:r>
            <a:r>
              <a:rPr lang="en-GB" sz="3600" cap="none" dirty="0" err="1">
                <a:effectLst/>
                <a:latin typeface="Arial" panose="020B0604020202020204" pitchFamily="34" charset="0"/>
                <a:ea typeface="Times New Roman" panose="02020603050405020304" pitchFamily="18" charset="0"/>
              </a:rPr>
              <a:t>d</a:t>
            </a:r>
            <a:r>
              <a:rPr lang="en-GB" sz="3600" dirty="0">
                <a:effectLst/>
                <a:latin typeface="Arial" panose="020B0604020202020204" pitchFamily="34" charset="0"/>
                <a:ea typeface="Times New Roman" panose="02020603050405020304" pitchFamily="18" charset="0"/>
              </a:rPr>
              <a:t> in western Pts with HER2+ unresectable/metastatic gastric/GEJ cancer who progressed on or after trastuzumab-containing regimen</a:t>
            </a:r>
            <a:endParaRPr lang="en-GB" sz="3600" dirty="0">
              <a:effectLst/>
              <a:ea typeface="Calibri" panose="020F0502020204030204" pitchFamily="34" charset="0"/>
            </a:endParaRPr>
          </a:p>
        </p:txBody>
      </p:sp>
      <p:sp>
        <p:nvSpPr>
          <p:cNvPr id="3" name="Subtitle 2">
            <a:extLst>
              <a:ext uri="{FF2B5EF4-FFF2-40B4-BE49-F238E27FC236}">
                <a16:creationId xmlns="" xmlns:a16="http://schemas.microsoft.com/office/drawing/2014/main" id="{E08ACCF1-33A6-41A4-915C-64F86C0DDB3C}"/>
              </a:ext>
            </a:extLst>
          </p:cNvPr>
          <p:cNvSpPr>
            <a:spLocks noGrp="1"/>
          </p:cNvSpPr>
          <p:nvPr>
            <p:ph type="subTitle" idx="1"/>
          </p:nvPr>
        </p:nvSpPr>
        <p:spPr>
          <a:xfrm>
            <a:off x="609600" y="5301208"/>
            <a:ext cx="10972800" cy="875001"/>
          </a:xfrm>
        </p:spPr>
        <p:txBody>
          <a:bodyPr>
            <a:normAutofit/>
          </a:bodyPr>
          <a:lstStyle/>
          <a:p>
            <a:pPr marL="342900" lvl="0" indent="-342900">
              <a:buSzPts val="1000"/>
              <a:buFont typeface="Symbol" panose="05050102010706020507" pitchFamily="18" charset="2"/>
              <a:buChar char=""/>
              <a:tabLst>
                <a:tab pos="457200" algn="l"/>
              </a:tabLst>
            </a:pPr>
            <a:r>
              <a:rPr lang="en-GB" sz="2400" b="1" dirty="0">
                <a:effectLst/>
                <a:ea typeface="Calibri" panose="020F0502020204030204" pitchFamily="34" charset="0"/>
              </a:rPr>
              <a:t>Ku G.Y, et al. ESMO 2022. Abstract #1205MO</a:t>
            </a:r>
          </a:p>
        </p:txBody>
      </p:sp>
      <p:sp>
        <p:nvSpPr>
          <p:cNvPr id="4" name="Slide Number Placeholder 3"/>
          <p:cNvSpPr>
            <a:spLocks noGrp="1"/>
          </p:cNvSpPr>
          <p:nvPr>
            <p:ph type="sldNum" sz="quarter" idx="4"/>
          </p:nvPr>
        </p:nvSpPr>
        <p:spPr/>
        <p:txBody>
          <a:bodyPr/>
          <a:lstStyle/>
          <a:p>
            <a:fld id="{FCE43C0F-8A7B-3A4B-9DB5-B3472E36E833}" type="slidenum">
              <a:rPr lang="en-GB" smtClean="0"/>
              <a:pPr/>
              <a:t>27</a:t>
            </a:fld>
            <a:endParaRPr lang="en-GB" dirty="0"/>
          </a:p>
        </p:txBody>
      </p:sp>
      <p:sp>
        <p:nvSpPr>
          <p:cNvPr id="6" name="TextBox 5">
            <a:extLst>
              <a:ext uri="{FF2B5EF4-FFF2-40B4-BE49-F238E27FC236}">
                <a16:creationId xmlns="" xmlns:a16="http://schemas.microsoft.com/office/drawing/2014/main" id="{43EA3206-72D7-11A9-A57E-2376E49923A1}"/>
              </a:ext>
            </a:extLst>
          </p:cNvPr>
          <p:cNvSpPr txBox="1"/>
          <p:nvPr/>
        </p:nvSpPr>
        <p:spPr>
          <a:xfrm>
            <a:off x="609600" y="6309320"/>
            <a:ext cx="9119804" cy="461665"/>
          </a:xfrm>
          <a:prstGeom prst="rect">
            <a:avLst/>
          </a:prstGeom>
          <a:noFill/>
        </p:spPr>
        <p:txBody>
          <a:bodyPr wrap="none" rtlCol="0">
            <a:spAutoFit/>
          </a:bodyPr>
          <a:lstStyle/>
          <a:p>
            <a:r>
              <a:rPr lang="en-GB" sz="1200" dirty="0">
                <a:solidFill>
                  <a:schemeClr val="bg1"/>
                </a:solidFill>
                <a:latin typeface="Arial" panose="020B0604020202020204" pitchFamily="34" charset="0"/>
                <a:ea typeface="Aileron" charset="0"/>
                <a:cs typeface="Arial" panose="020B0604020202020204" pitchFamily="34" charset="0"/>
              </a:rPr>
              <a:t>GEJ, gastroesophageal junction; HER2, human epidermal growth factor receptor 2; PTS, patients; T-</a:t>
            </a:r>
            <a:r>
              <a:rPr lang="en-GB" sz="1200" dirty="0" err="1">
                <a:solidFill>
                  <a:schemeClr val="bg1"/>
                </a:solidFill>
                <a:latin typeface="Arial" panose="020B0604020202020204" pitchFamily="34" charset="0"/>
                <a:ea typeface="Aileron" charset="0"/>
                <a:cs typeface="Arial" panose="020B0604020202020204" pitchFamily="34" charset="0"/>
              </a:rPr>
              <a:t>DXd</a:t>
            </a:r>
            <a:r>
              <a:rPr lang="en-GB" sz="1200" dirty="0">
                <a:solidFill>
                  <a:schemeClr val="bg1"/>
                </a:solidFill>
                <a:latin typeface="Arial" panose="020B0604020202020204" pitchFamily="34" charset="0"/>
                <a:ea typeface="Aileron" charset="0"/>
                <a:cs typeface="Arial" panose="020B0604020202020204" pitchFamily="34" charset="0"/>
              </a:rPr>
              <a:t>, </a:t>
            </a:r>
            <a:r>
              <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trastuzumab </a:t>
            </a:r>
            <a:r>
              <a:rPr lang="en-GB" sz="1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deruxtecan</a:t>
            </a:r>
            <a:r>
              <a:rPr lang="en-GB"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dirty="0">
              <a:solidFill>
                <a:schemeClr val="bg1"/>
              </a:solidFill>
              <a:latin typeface="Arial" panose="020B0604020202020204" pitchFamily="34" charset="0"/>
              <a:cs typeface="Arial" panose="020B0604020202020204" pitchFamily="34" charset="0"/>
            </a:endParaRPr>
          </a:p>
          <a:p>
            <a:r>
              <a:rPr lang="en-GB" sz="1200" dirty="0">
                <a:solidFill>
                  <a:schemeClr val="bg1"/>
                </a:solidFill>
                <a:latin typeface="Arial" panose="020B0604020202020204" pitchFamily="34" charset="0"/>
                <a:ea typeface="Aileron" charset="0"/>
                <a:cs typeface="Arial" panose="020B0604020202020204" pitchFamily="34" charset="0"/>
              </a:rPr>
              <a:t> </a:t>
            </a:r>
          </a:p>
        </p:txBody>
      </p:sp>
    </p:spTree>
    <p:extLst>
      <p:ext uri="{BB962C8B-B14F-4D97-AF65-F5344CB8AC3E}">
        <p14:creationId xmlns:p14="http://schemas.microsoft.com/office/powerpoint/2010/main" val="246143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09C7235-1601-4110-B808-BD18FA347F55}"/>
              </a:ext>
            </a:extLst>
          </p:cNvPr>
          <p:cNvSpPr>
            <a:spLocks noGrp="1"/>
          </p:cNvSpPr>
          <p:nvPr>
            <p:ph sz="quarter" idx="12"/>
          </p:nvPr>
        </p:nvSpPr>
        <p:spPr>
          <a:xfrm>
            <a:off x="620184" y="1425600"/>
            <a:ext cx="10963200" cy="2075408"/>
          </a:xfrm>
        </p:spPr>
        <p:txBody>
          <a:bodyPr/>
          <a:lstStyle/>
          <a:p>
            <a:r>
              <a:rPr lang="en-US" dirty="0"/>
              <a:t>T-</a:t>
            </a:r>
            <a:r>
              <a:rPr lang="en-US" dirty="0" err="1"/>
              <a:t>DXd</a:t>
            </a:r>
            <a:r>
              <a:rPr lang="en-US" dirty="0"/>
              <a:t> is an FDA approved treatment which received approval based on the DESTINY-Gastric01 trial in Asian patients (Japan/South Korea)</a:t>
            </a:r>
            <a:r>
              <a:rPr lang="en-US" baseline="30000" dirty="0"/>
              <a:t>1</a:t>
            </a:r>
          </a:p>
          <a:p>
            <a:pPr lvl="1"/>
            <a:r>
              <a:rPr lang="en-US" dirty="0"/>
              <a:t>demonstrated improved responses and OS vs chemotherapy in patients with HER2+ advanced gastric or GEJ cancer previously treated with at least 2 prior therapies including trastuzumab</a:t>
            </a:r>
            <a:r>
              <a:rPr lang="en-US" baseline="30000" dirty="0"/>
              <a:t>1</a:t>
            </a:r>
          </a:p>
          <a:p>
            <a:r>
              <a:rPr lang="en-US" dirty="0"/>
              <a:t>DESTINY-Gastric02 was undertaken to evaluate T-</a:t>
            </a:r>
            <a:r>
              <a:rPr lang="en-US" dirty="0" err="1"/>
              <a:t>DXd</a:t>
            </a:r>
            <a:r>
              <a:rPr lang="en-US" dirty="0"/>
              <a:t> in a Western patient population and specifically in the second-line setting</a:t>
            </a:r>
            <a:r>
              <a:rPr lang="en-US" baseline="30000" dirty="0"/>
              <a:t>2</a:t>
            </a:r>
          </a:p>
          <a:p>
            <a:pPr lvl="1"/>
            <a:r>
              <a:rPr lang="en-US" dirty="0"/>
              <a:t>Updated data is presented with an additional 7 months of follow up</a:t>
            </a:r>
          </a:p>
          <a:p>
            <a:endParaRPr lang="en-GB" sz="1600" dirty="0"/>
          </a:p>
        </p:txBody>
      </p:sp>
      <p:sp>
        <p:nvSpPr>
          <p:cNvPr id="3" name="Title 2">
            <a:extLst>
              <a:ext uri="{FF2B5EF4-FFF2-40B4-BE49-F238E27FC236}">
                <a16:creationId xmlns="" xmlns:a16="http://schemas.microsoft.com/office/drawing/2014/main" id="{75F1A2E3-911C-4E12-831B-42FF626604DE}"/>
              </a:ext>
            </a:extLst>
          </p:cNvPr>
          <p:cNvSpPr>
            <a:spLocks noGrp="1"/>
          </p:cNvSpPr>
          <p:nvPr>
            <p:ph type="title"/>
          </p:nvPr>
        </p:nvSpPr>
        <p:spPr/>
        <p:txBody>
          <a:bodyPr/>
          <a:lstStyle/>
          <a:p>
            <a:r>
              <a:rPr lang="en-GB" sz="2800" dirty="0">
                <a:effectLst/>
                <a:latin typeface="Arial" panose="020B0604020202020204" pitchFamily="34" charset="0"/>
                <a:ea typeface="Times New Roman" panose="02020603050405020304" pitchFamily="18" charset="0"/>
              </a:rPr>
              <a:t>Destiny-gastric02</a:t>
            </a:r>
            <a:r>
              <a:rPr lang="en-GB" dirty="0"/>
              <a:t>: background and study design</a:t>
            </a:r>
          </a:p>
        </p:txBody>
      </p:sp>
      <p:sp>
        <p:nvSpPr>
          <p:cNvPr id="5" name="Slide Number Placeholder 4">
            <a:extLst>
              <a:ext uri="{FF2B5EF4-FFF2-40B4-BE49-F238E27FC236}">
                <a16:creationId xmlns=""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28</a:t>
            </a:fld>
            <a:endParaRPr lang="en-GB" dirty="0"/>
          </a:p>
        </p:txBody>
      </p:sp>
      <p:sp>
        <p:nvSpPr>
          <p:cNvPr id="9" name="Content Placeholder 8">
            <a:extLst>
              <a:ext uri="{FF2B5EF4-FFF2-40B4-BE49-F238E27FC236}">
                <a16:creationId xmlns="" xmlns:a16="http://schemas.microsoft.com/office/drawing/2014/main" id="{69789941-5D24-AB4C-8B60-4480B8932309}"/>
              </a:ext>
            </a:extLst>
          </p:cNvPr>
          <p:cNvSpPr>
            <a:spLocks noGrp="1"/>
          </p:cNvSpPr>
          <p:nvPr>
            <p:ph sz="quarter" idx="15"/>
          </p:nvPr>
        </p:nvSpPr>
        <p:spPr>
          <a:xfrm>
            <a:off x="620185" y="6316837"/>
            <a:ext cx="10516375" cy="365125"/>
          </a:xfrm>
        </p:spPr>
        <p:txBody>
          <a:bodyPr/>
          <a:lstStyle/>
          <a:p>
            <a:pPr lvl="0">
              <a:lnSpc>
                <a:spcPct val="90000"/>
              </a:lnSpc>
              <a:buSzPts val="1000"/>
              <a:tabLst>
                <a:tab pos="457200" algn="l"/>
              </a:tabLst>
            </a:pPr>
            <a:r>
              <a:rPr lang="en-GB" sz="1100" dirty="0" err="1">
                <a:effectLst/>
                <a:ea typeface="Calibri" panose="020F0502020204030204" pitchFamily="34" charset="0"/>
              </a:rPr>
              <a:t>DoR</a:t>
            </a:r>
            <a:r>
              <a:rPr lang="en-GB" sz="1100" dirty="0">
                <a:effectLst/>
                <a:ea typeface="Calibri" panose="020F0502020204030204" pitchFamily="34" charset="0"/>
              </a:rPr>
              <a:t>, duration of response; ECOG PS, </a:t>
            </a:r>
            <a:r>
              <a:rPr lang="en-GB" sz="1100" dirty="0"/>
              <a:t>Eastern Cooperative Oncology Group performance status; </a:t>
            </a:r>
            <a:r>
              <a:rPr lang="en-GB" sz="1100" dirty="0">
                <a:solidFill>
                  <a:schemeClr val="tx2"/>
                </a:solidFill>
              </a:rPr>
              <a:t>FDA, Food and Drug Administration;</a:t>
            </a:r>
            <a:r>
              <a:rPr lang="en-GB" sz="1100" dirty="0">
                <a:solidFill>
                  <a:srgbClr val="0000FF"/>
                </a:solidFill>
              </a:rPr>
              <a:t> </a:t>
            </a:r>
            <a:r>
              <a:rPr lang="en-GB" sz="1100" dirty="0">
                <a:effectLst/>
                <a:ea typeface="Calibri" panose="020F0502020204030204" pitchFamily="34" charset="0"/>
              </a:rPr>
              <a:t>GEJ, gastro-</a:t>
            </a:r>
            <a:r>
              <a:rPr lang="en-GB" sz="1100" dirty="0" err="1">
                <a:effectLst/>
                <a:ea typeface="Calibri" panose="020F0502020204030204" pitchFamily="34" charset="0"/>
              </a:rPr>
              <a:t>oesphageal</a:t>
            </a:r>
            <a:r>
              <a:rPr lang="en-GB" sz="1100" dirty="0">
                <a:effectLst/>
                <a:ea typeface="Calibri" panose="020F0502020204030204" pitchFamily="34" charset="0"/>
              </a:rPr>
              <a:t> junction; HER2, human epidermal growth factor receptor 2; ICR, independent central review; IHC, immunohistochemistry; ISH, in-situ hybridisation; ORR, objective response rate; OS, overall survival; PFS, progression-free survival; T-</a:t>
            </a:r>
            <a:r>
              <a:rPr lang="en-GB" sz="1100" dirty="0" err="1">
                <a:effectLst/>
                <a:ea typeface="Calibri" panose="020F0502020204030204" pitchFamily="34" charset="0"/>
              </a:rPr>
              <a:t>DXd</a:t>
            </a:r>
            <a:r>
              <a:rPr lang="en-GB" sz="1100" dirty="0">
                <a:effectLst/>
                <a:ea typeface="Calibri" panose="020F0502020204030204" pitchFamily="34" charset="0"/>
              </a:rPr>
              <a:t>, trastuzumab </a:t>
            </a:r>
            <a:r>
              <a:rPr lang="en-GB" sz="1100" dirty="0" err="1">
                <a:effectLst/>
                <a:ea typeface="Calibri" panose="020F0502020204030204" pitchFamily="34" charset="0"/>
              </a:rPr>
              <a:t>deruxtecan</a:t>
            </a:r>
            <a:r>
              <a:rPr lang="en-GB" sz="1100" dirty="0">
                <a:effectLst/>
                <a:ea typeface="Calibri" panose="020F0502020204030204" pitchFamily="34" charset="0"/>
              </a:rPr>
              <a:t>; Q3W, every 3 weeks</a:t>
            </a:r>
          </a:p>
          <a:p>
            <a:pPr lvl="0">
              <a:lnSpc>
                <a:spcPct val="90000"/>
              </a:lnSpc>
              <a:buSzPts val="1000"/>
              <a:tabLst>
                <a:tab pos="457200" algn="l"/>
              </a:tabLst>
            </a:pPr>
            <a:r>
              <a:rPr lang="en-US" altLang="en-US" sz="1100" dirty="0"/>
              <a:t>1. </a:t>
            </a:r>
            <a:r>
              <a:rPr lang="en-US" altLang="en-US" sz="1100" dirty="0" err="1"/>
              <a:t>Shitara</a:t>
            </a:r>
            <a:r>
              <a:rPr lang="en-US" altLang="en-US" sz="1100" dirty="0"/>
              <a:t> K, et al. New </a:t>
            </a:r>
            <a:r>
              <a:rPr lang="en-US" altLang="en-US" sz="1100" dirty="0" err="1"/>
              <a:t>Engl</a:t>
            </a:r>
            <a:r>
              <a:rPr lang="en-US" altLang="en-US" sz="1100" dirty="0"/>
              <a:t> J Med. 2020;382:2419-2430; 2. </a:t>
            </a:r>
            <a:r>
              <a:rPr lang="en-GB" sz="1100" dirty="0">
                <a:ea typeface="Calibri" panose="020F0502020204030204" pitchFamily="34" charset="0"/>
              </a:rPr>
              <a:t>Ku G. Y, et al. </a:t>
            </a:r>
            <a:r>
              <a:rPr lang="en-GB" sz="1100" dirty="0">
                <a:solidFill>
                  <a:schemeClr val="tx2"/>
                </a:solidFill>
                <a:ea typeface="Calibri" panose="020F0502020204030204" pitchFamily="34" charset="0"/>
              </a:rPr>
              <a:t>Ann Oncol. 2022;33 (suppl_7): S555-S580 (ESMO 2022, oral presentation)</a:t>
            </a:r>
            <a:endParaRPr lang="en-GB" sz="1100" dirty="0">
              <a:solidFill>
                <a:schemeClr val="tx2"/>
              </a:solidFill>
              <a:effectLst/>
              <a:ea typeface="Calibri" panose="020F0502020204030204" pitchFamily="34" charset="0"/>
            </a:endParaRPr>
          </a:p>
        </p:txBody>
      </p:sp>
      <p:sp>
        <p:nvSpPr>
          <p:cNvPr id="10" name="Rectangle: Rounded Corners 7">
            <a:extLst>
              <a:ext uri="{FF2B5EF4-FFF2-40B4-BE49-F238E27FC236}">
                <a16:creationId xmlns="" xmlns:a16="http://schemas.microsoft.com/office/drawing/2014/main" id="{4761676F-DF2A-3E41-920F-1FF8424352B3}"/>
              </a:ext>
            </a:extLst>
          </p:cNvPr>
          <p:cNvSpPr/>
          <p:nvPr/>
        </p:nvSpPr>
        <p:spPr>
          <a:xfrm>
            <a:off x="7698955" y="4073656"/>
            <a:ext cx="2736304" cy="1728000"/>
          </a:xfrm>
          <a:prstGeom prst="roundRect">
            <a:avLst>
              <a:gd name="adj" fmla="val 6575"/>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b="1" dirty="0">
                <a:solidFill>
                  <a:schemeClr val="accent1"/>
                </a:solidFill>
                <a:latin typeface="Arial" panose="020B0604020202020204" pitchFamily="34" charset="0"/>
                <a:cs typeface="Arial" panose="020B0604020202020204" pitchFamily="34" charset="0"/>
              </a:rPr>
              <a:t>Primary endpoint</a:t>
            </a:r>
          </a:p>
          <a:p>
            <a:pPr marL="285750" indent="-285750">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Confirmed ORR by ICR</a:t>
            </a:r>
          </a:p>
          <a:p>
            <a:pPr>
              <a:spcBef>
                <a:spcPts val="200"/>
              </a:spcBef>
            </a:pPr>
            <a:r>
              <a:rPr lang="en-GB" sz="1400" b="1" dirty="0">
                <a:solidFill>
                  <a:schemeClr val="accent1"/>
                </a:solidFill>
                <a:latin typeface="Arial" panose="020B0604020202020204" pitchFamily="34" charset="0"/>
                <a:cs typeface="Arial" panose="020B0604020202020204" pitchFamily="34" charset="0"/>
              </a:rPr>
              <a:t>Secondary </a:t>
            </a:r>
            <a:r>
              <a:rPr lang="en-GB" sz="1400" b="1" dirty="0" err="1">
                <a:solidFill>
                  <a:schemeClr val="accent1"/>
                </a:solidFill>
                <a:latin typeface="Arial" panose="020B0604020202020204" pitchFamily="34" charset="0"/>
                <a:cs typeface="Arial" panose="020B0604020202020204" pitchFamily="34" charset="0"/>
              </a:rPr>
              <a:t>endpoints</a:t>
            </a:r>
            <a:r>
              <a:rPr lang="en-GB" sz="1400" b="1" baseline="30000" dirty="0" err="1">
                <a:solidFill>
                  <a:schemeClr val="accent1"/>
                </a:solidFill>
                <a:latin typeface="Arial" panose="020B0604020202020204" pitchFamily="34" charset="0"/>
                <a:cs typeface="Arial" panose="020B0604020202020204" pitchFamily="34" charset="0"/>
              </a:rPr>
              <a:t>a</a:t>
            </a:r>
            <a:endParaRPr lang="en-GB" sz="1400" b="1" baseline="30000" dirty="0">
              <a:solidFill>
                <a:schemeClr val="accent1"/>
              </a:solidFill>
              <a:latin typeface="Arial" panose="020B0604020202020204" pitchFamily="34" charset="0"/>
              <a:cs typeface="Arial" panose="020B0604020202020204" pitchFamily="34" charset="0"/>
            </a:endParaRPr>
          </a:p>
          <a:p>
            <a:pPr marL="285750" indent="-285750">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PFS by ICR</a:t>
            </a:r>
          </a:p>
          <a:p>
            <a:pPr marL="285750" indent="-285750">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OS</a:t>
            </a:r>
          </a:p>
          <a:p>
            <a:pPr marL="285750" indent="-285750">
              <a:buClr>
                <a:schemeClr val="accent1"/>
              </a:buClr>
              <a:buFont typeface="Arial" panose="020B0604020202020204" pitchFamily="34" charset="0"/>
              <a:buChar char="•"/>
            </a:pPr>
            <a:r>
              <a:rPr lang="en-GB" sz="1200" dirty="0" err="1">
                <a:solidFill>
                  <a:schemeClr val="tx1"/>
                </a:solidFill>
                <a:latin typeface="Arial" panose="020B0604020202020204" pitchFamily="34" charset="0"/>
                <a:cs typeface="Arial" panose="020B0604020202020204" pitchFamily="34" charset="0"/>
              </a:rPr>
              <a:t>DoR</a:t>
            </a:r>
            <a:endParaRPr lang="en-GB" sz="1200" dirty="0">
              <a:solidFill>
                <a:schemeClr val="tx1"/>
              </a:solidFill>
              <a:latin typeface="Arial" panose="020B0604020202020204" pitchFamily="34" charset="0"/>
              <a:cs typeface="Arial" panose="020B0604020202020204" pitchFamily="34" charset="0"/>
            </a:endParaRPr>
          </a:p>
          <a:p>
            <a:pPr marL="285750" indent="-285750">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Safety</a:t>
            </a:r>
          </a:p>
          <a:p>
            <a:pPr marL="285750" indent="-285750">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Patient-reported outcomes</a:t>
            </a:r>
          </a:p>
        </p:txBody>
      </p:sp>
      <p:sp>
        <p:nvSpPr>
          <p:cNvPr id="11" name="Rounded Rectangle 10">
            <a:extLst>
              <a:ext uri="{FF2B5EF4-FFF2-40B4-BE49-F238E27FC236}">
                <a16:creationId xmlns="" xmlns:a16="http://schemas.microsoft.com/office/drawing/2014/main" id="{A759F123-EA39-6144-9BDD-649B41220F2A}"/>
              </a:ext>
            </a:extLst>
          </p:cNvPr>
          <p:cNvSpPr/>
          <p:nvPr/>
        </p:nvSpPr>
        <p:spPr>
          <a:xfrm>
            <a:off x="1629339" y="4073656"/>
            <a:ext cx="3216085" cy="1728000"/>
          </a:xfrm>
          <a:prstGeom prst="roundRect">
            <a:avLst>
              <a:gd name="adj" fmla="val 6673"/>
            </a:avLst>
          </a:prstGeom>
          <a:solidFill>
            <a:schemeClr val="bg1"/>
          </a:solidFill>
          <a:ln w="22225">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300"/>
              </a:spcAft>
              <a:buClr>
                <a:schemeClr val="accent1"/>
              </a:buClr>
            </a:pPr>
            <a:r>
              <a:rPr lang="en-GB" sz="1400" b="1" dirty="0">
                <a:solidFill>
                  <a:schemeClr val="accent1"/>
                </a:solidFill>
                <a:latin typeface="Arial" panose="020B0604020202020204" pitchFamily="34" charset="0"/>
                <a:cs typeface="Arial" panose="020B0604020202020204" pitchFamily="34" charset="0"/>
              </a:rPr>
              <a:t>Key eligibility criteria</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Pathologically documented, unresectable or metastatic gastric or GEJ cancer</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Centrally confirmed HER2 positive disease (defined as IHC 3+ or IHC 2+/ISH+) on biopsy after progression on first-line trastuzumab-containing regimen</a:t>
            </a:r>
          </a:p>
          <a:p>
            <a:pPr marL="184150" indent="-184150">
              <a:spcAft>
                <a:spcPts val="300"/>
              </a:spcAft>
              <a:buClr>
                <a:schemeClr val="accent1"/>
              </a:buClr>
              <a:buFont typeface="Arial" panose="020B0604020202020204" pitchFamily="34" charset="0"/>
              <a:buChar char="•"/>
            </a:pPr>
            <a:r>
              <a:rPr lang="en-GB" sz="1200" dirty="0">
                <a:solidFill>
                  <a:schemeClr val="tx1"/>
                </a:solidFill>
                <a:latin typeface="Arial" panose="020B0604020202020204" pitchFamily="34" charset="0"/>
                <a:cs typeface="Arial" panose="020B0604020202020204" pitchFamily="34" charset="0"/>
              </a:rPr>
              <a:t>ECOG PS 0 or 1</a:t>
            </a:r>
          </a:p>
        </p:txBody>
      </p:sp>
      <p:cxnSp>
        <p:nvCxnSpPr>
          <p:cNvPr id="12" name="Straight Connector 11">
            <a:extLst>
              <a:ext uri="{FF2B5EF4-FFF2-40B4-BE49-F238E27FC236}">
                <a16:creationId xmlns="" xmlns:a16="http://schemas.microsoft.com/office/drawing/2014/main" id="{91A8D1F6-E29D-1246-8AED-FCEB18DCB410}"/>
              </a:ext>
            </a:extLst>
          </p:cNvPr>
          <p:cNvCxnSpPr>
            <a:cxnSpLocks/>
          </p:cNvCxnSpPr>
          <p:nvPr/>
        </p:nvCxnSpPr>
        <p:spPr>
          <a:xfrm>
            <a:off x="4870279" y="4937656"/>
            <a:ext cx="424097"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3" name="Rounded Rectangle 12">
            <a:extLst>
              <a:ext uri="{FF2B5EF4-FFF2-40B4-BE49-F238E27FC236}">
                <a16:creationId xmlns="" xmlns:a16="http://schemas.microsoft.com/office/drawing/2014/main" id="{AFFCE889-8918-5843-A7B7-8AAED74E7D03}"/>
              </a:ext>
            </a:extLst>
          </p:cNvPr>
          <p:cNvSpPr/>
          <p:nvPr/>
        </p:nvSpPr>
        <p:spPr>
          <a:xfrm>
            <a:off x="5320226" y="4577616"/>
            <a:ext cx="1849063" cy="720080"/>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400" b="1" dirty="0">
                <a:solidFill>
                  <a:schemeClr val="bg1"/>
                </a:solidFill>
                <a:latin typeface="Arial" panose="020B0604020202020204" pitchFamily="34" charset="0"/>
                <a:cs typeface="Arial" panose="020B0604020202020204" pitchFamily="34" charset="0"/>
              </a:rPr>
              <a:t>T-</a:t>
            </a:r>
            <a:r>
              <a:rPr lang="en-GB" sz="1400" b="1" dirty="0" err="1">
                <a:solidFill>
                  <a:schemeClr val="bg1"/>
                </a:solidFill>
                <a:latin typeface="Arial" panose="020B0604020202020204" pitchFamily="34" charset="0"/>
                <a:cs typeface="Arial" panose="020B0604020202020204" pitchFamily="34" charset="0"/>
              </a:rPr>
              <a:t>DXd</a:t>
            </a:r>
            <a:r>
              <a:rPr lang="en-GB" sz="1400" b="1" dirty="0">
                <a:solidFill>
                  <a:schemeClr val="bg1"/>
                </a:solidFill>
                <a:latin typeface="Arial" panose="020B0604020202020204" pitchFamily="34" charset="0"/>
                <a:cs typeface="Arial" panose="020B0604020202020204" pitchFamily="34" charset="0"/>
              </a:rPr>
              <a:t/>
            </a:r>
            <a:br>
              <a:rPr lang="en-GB" sz="1400" b="1" dirty="0">
                <a:solidFill>
                  <a:schemeClr val="bg1"/>
                </a:solidFill>
                <a:latin typeface="Arial" panose="020B0604020202020204" pitchFamily="34" charset="0"/>
                <a:cs typeface="Arial" panose="020B0604020202020204" pitchFamily="34" charset="0"/>
              </a:rPr>
            </a:br>
            <a:r>
              <a:rPr lang="en-GB" sz="1400" b="1" dirty="0">
                <a:solidFill>
                  <a:schemeClr val="bg1"/>
                </a:solidFill>
                <a:latin typeface="Arial" panose="020B0604020202020204" pitchFamily="34" charset="0"/>
                <a:cs typeface="Arial" panose="020B0604020202020204" pitchFamily="34" charset="0"/>
              </a:rPr>
              <a:t>6.4 mg/kg Q3W</a:t>
            </a:r>
            <a:br>
              <a:rPr lang="en-GB" sz="1400" b="1" dirty="0">
                <a:solidFill>
                  <a:schemeClr val="bg1"/>
                </a:solidFill>
                <a:latin typeface="Arial" panose="020B0604020202020204" pitchFamily="34" charset="0"/>
                <a:cs typeface="Arial" panose="020B0604020202020204" pitchFamily="34" charset="0"/>
              </a:rPr>
            </a:br>
            <a:r>
              <a:rPr lang="en-GB" sz="1400" b="1" dirty="0">
                <a:solidFill>
                  <a:schemeClr val="bg1"/>
                </a:solidFill>
                <a:latin typeface="Arial" panose="020B0604020202020204" pitchFamily="34" charset="0"/>
                <a:cs typeface="Arial" panose="020B0604020202020204" pitchFamily="34" charset="0"/>
              </a:rPr>
              <a:t>N=79</a:t>
            </a:r>
            <a:endParaRPr lang="en-GB" sz="1400" dirty="0">
              <a:solidFill>
                <a:schemeClr val="bg1"/>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 xmlns:a16="http://schemas.microsoft.com/office/drawing/2014/main" id="{762CEB87-5B44-2747-9EC5-E32A82B6CCEE}"/>
              </a:ext>
            </a:extLst>
          </p:cNvPr>
          <p:cNvCxnSpPr>
            <a:cxnSpLocks/>
          </p:cNvCxnSpPr>
          <p:nvPr/>
        </p:nvCxnSpPr>
        <p:spPr>
          <a:xfrm>
            <a:off x="7211143" y="4937656"/>
            <a:ext cx="424097" cy="0"/>
          </a:xfrm>
          <a:prstGeom prst="line">
            <a:avLst/>
          </a:prstGeom>
          <a:ln w="25400">
            <a:solidFill>
              <a:schemeClr val="accent6"/>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 xmlns:a16="http://schemas.microsoft.com/office/drawing/2014/main" id="{28E0DC76-B58F-BBCA-E545-C79EB0C728B5}"/>
              </a:ext>
            </a:extLst>
          </p:cNvPr>
          <p:cNvSpPr txBox="1"/>
          <p:nvPr/>
        </p:nvSpPr>
        <p:spPr>
          <a:xfrm>
            <a:off x="1643879" y="5863284"/>
            <a:ext cx="8468985" cy="276999"/>
          </a:xfrm>
          <a:prstGeom prst="rect">
            <a:avLst/>
          </a:prstGeom>
          <a:noFill/>
        </p:spPr>
        <p:txBody>
          <a:bodyPr wrap="none" rtlCol="0">
            <a:spAutoFit/>
          </a:bodyPr>
          <a:lstStyle/>
          <a:p>
            <a:r>
              <a:rPr lang="en-US" sz="1200" baseline="30000" dirty="0" err="1">
                <a:latin typeface="Arial" panose="020B0604020202020204" pitchFamily="34" charset="0"/>
                <a:ea typeface="Aileron" charset="0"/>
                <a:cs typeface="Arial" panose="020B0604020202020204" pitchFamily="34" charset="0"/>
              </a:rPr>
              <a:t>a</a:t>
            </a:r>
            <a:r>
              <a:rPr lang="en-US" sz="1200" dirty="0" err="1">
                <a:latin typeface="Arial" panose="020B0604020202020204" pitchFamily="34" charset="0"/>
                <a:ea typeface="Aileron" charset="0"/>
                <a:cs typeface="Arial" panose="020B0604020202020204" pitchFamily="34" charset="0"/>
              </a:rPr>
              <a:t>Other</a:t>
            </a:r>
            <a:r>
              <a:rPr lang="en-US" sz="1200" dirty="0">
                <a:latin typeface="Arial" panose="020B0604020202020204" pitchFamily="34" charset="0"/>
                <a:ea typeface="Aileron" charset="0"/>
                <a:cs typeface="Arial" panose="020B0604020202020204" pitchFamily="34" charset="0"/>
              </a:rPr>
              <a:t> secondary endpoints were ORR, PFS, DOR by investigator assessment, pharmacokinetics and anti-drug antibodies</a:t>
            </a:r>
            <a:endParaRPr lang="en-GB" sz="1200" dirty="0">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328537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5F1A2E3-911C-4E12-831B-42FF626604DE}"/>
              </a:ext>
            </a:extLst>
          </p:cNvPr>
          <p:cNvSpPr>
            <a:spLocks noGrp="1"/>
          </p:cNvSpPr>
          <p:nvPr>
            <p:ph type="title"/>
          </p:nvPr>
        </p:nvSpPr>
        <p:spPr>
          <a:xfrm>
            <a:off x="619200" y="246572"/>
            <a:ext cx="8740800" cy="807285"/>
          </a:xfrm>
        </p:spPr>
        <p:txBody>
          <a:bodyPr/>
          <a:lstStyle/>
          <a:p>
            <a:r>
              <a:rPr lang="en-GB"/>
              <a:t>Destiny-gastric02: results</a:t>
            </a:r>
            <a:endParaRPr lang="en-GB" dirty="0"/>
          </a:p>
        </p:txBody>
      </p:sp>
      <p:sp>
        <p:nvSpPr>
          <p:cNvPr id="5" name="Slide Number Placeholder 4">
            <a:extLst>
              <a:ext uri="{FF2B5EF4-FFF2-40B4-BE49-F238E27FC236}">
                <a16:creationId xmlns=""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29</a:t>
            </a:fld>
            <a:endParaRPr lang="en-GB" dirty="0"/>
          </a:p>
        </p:txBody>
      </p:sp>
      <p:sp>
        <p:nvSpPr>
          <p:cNvPr id="9" name="Content Placeholder 8">
            <a:extLst>
              <a:ext uri="{FF2B5EF4-FFF2-40B4-BE49-F238E27FC236}">
                <a16:creationId xmlns="" xmlns:a16="http://schemas.microsoft.com/office/drawing/2014/main" id="{69789941-5D24-AB4C-8B60-4480B8932309}"/>
              </a:ext>
            </a:extLst>
          </p:cNvPr>
          <p:cNvSpPr>
            <a:spLocks noGrp="1"/>
          </p:cNvSpPr>
          <p:nvPr>
            <p:ph sz="quarter" idx="15"/>
          </p:nvPr>
        </p:nvSpPr>
        <p:spPr>
          <a:xfrm>
            <a:off x="620183" y="6309320"/>
            <a:ext cx="10732401" cy="365125"/>
          </a:xfrm>
        </p:spPr>
        <p:txBody>
          <a:bodyPr/>
          <a:lstStyle/>
          <a:p>
            <a:pPr lvl="0"/>
            <a:r>
              <a:rPr lang="en-GB" dirty="0"/>
              <a:t>CI, confidence interval; CR, complete response; DCR, disease control rate; DOR, duration of response; ICR, independent central review; ILD, interstitial lung disease; NE, not estimable; ORR, objective response rate; OS, overall survival; PD, progressive disease; PFS, progression-free survival; PR, partial response; SD, stable disease; TEAE, treatment emergent adverse event; TTR, time to response</a:t>
            </a:r>
          </a:p>
          <a:p>
            <a:pPr lvl="0"/>
            <a:r>
              <a:rPr lang="en-GB" dirty="0"/>
              <a:t>Ku G. Y, et al. </a:t>
            </a:r>
            <a:r>
              <a:rPr lang="en-GB" sz="1200" dirty="0">
                <a:solidFill>
                  <a:schemeClr val="tx2"/>
                </a:solidFill>
                <a:ea typeface="Calibri" panose="020F0502020204030204" pitchFamily="34" charset="0"/>
              </a:rPr>
              <a:t>Ann Oncol. 2022;33 (suppl_7): S555-S580 (ESMO 2022, oral presentation)</a:t>
            </a:r>
            <a:endParaRPr lang="en-GB" dirty="0">
              <a:solidFill>
                <a:schemeClr val="tx2"/>
              </a:solidFill>
            </a:endParaRPr>
          </a:p>
        </p:txBody>
      </p:sp>
      <p:sp>
        <p:nvSpPr>
          <p:cNvPr id="8" name="TextBox 7">
            <a:extLst>
              <a:ext uri="{FF2B5EF4-FFF2-40B4-BE49-F238E27FC236}">
                <a16:creationId xmlns="" xmlns:a16="http://schemas.microsoft.com/office/drawing/2014/main" id="{3A19512F-046C-B87B-3987-573EC7BD3559}"/>
              </a:ext>
            </a:extLst>
          </p:cNvPr>
          <p:cNvSpPr txBox="1"/>
          <p:nvPr/>
        </p:nvSpPr>
        <p:spPr>
          <a:xfrm>
            <a:off x="619200" y="1411698"/>
            <a:ext cx="1282847"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charset="0"/>
                <a:cs typeface="Arial" panose="020B0604020202020204" pitchFamily="34" charset="0"/>
              </a:rPr>
              <a:t>EFFICACY</a:t>
            </a:r>
          </a:p>
        </p:txBody>
      </p:sp>
      <p:sp>
        <p:nvSpPr>
          <p:cNvPr id="11" name="TextBox 10">
            <a:extLst>
              <a:ext uri="{FF2B5EF4-FFF2-40B4-BE49-F238E27FC236}">
                <a16:creationId xmlns="" xmlns:a16="http://schemas.microsoft.com/office/drawing/2014/main" id="{D1A77366-BE95-68EC-1BBD-57DBD2E69B55}"/>
              </a:ext>
            </a:extLst>
          </p:cNvPr>
          <p:cNvSpPr txBox="1"/>
          <p:nvPr/>
        </p:nvSpPr>
        <p:spPr>
          <a:xfrm>
            <a:off x="7083528" y="1379432"/>
            <a:ext cx="1039190"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charset="0"/>
                <a:cs typeface="Arial" panose="020B0604020202020204" pitchFamily="34" charset="0"/>
              </a:rPr>
              <a:t>SAFETY</a:t>
            </a:r>
          </a:p>
        </p:txBody>
      </p:sp>
      <p:graphicFrame>
        <p:nvGraphicFramePr>
          <p:cNvPr id="14" name="Table 13">
            <a:extLst>
              <a:ext uri="{FF2B5EF4-FFF2-40B4-BE49-F238E27FC236}">
                <a16:creationId xmlns="" xmlns:a16="http://schemas.microsoft.com/office/drawing/2014/main" id="{6850A1C4-F474-404D-B4CE-93C8FBB28C00}"/>
              </a:ext>
            </a:extLst>
          </p:cNvPr>
          <p:cNvGraphicFramePr>
            <a:graphicFrameLocks noGrp="1"/>
          </p:cNvGraphicFramePr>
          <p:nvPr>
            <p:extLst>
              <p:ext uri="{D42A27DB-BD31-4B8C-83A1-F6EECF244321}">
                <p14:modId xmlns:p14="http://schemas.microsoft.com/office/powerpoint/2010/main" val="421992105"/>
              </p:ext>
            </p:extLst>
          </p:nvPr>
        </p:nvGraphicFramePr>
        <p:xfrm>
          <a:off x="619200" y="1861084"/>
          <a:ext cx="6089685" cy="3169920"/>
        </p:xfrm>
        <a:graphic>
          <a:graphicData uri="http://schemas.openxmlformats.org/drawingml/2006/table">
            <a:tbl>
              <a:tblPr firstRow="1" bandRow="1">
                <a:tableStyleId>{5C22544A-7EE6-4342-B048-85BDC9FD1C3A}</a:tableStyleId>
              </a:tblPr>
              <a:tblGrid>
                <a:gridCol w="2380456">
                  <a:extLst>
                    <a:ext uri="{9D8B030D-6E8A-4147-A177-3AD203B41FA5}">
                      <a16:colId xmlns="" xmlns:a16="http://schemas.microsoft.com/office/drawing/2014/main" val="512505124"/>
                    </a:ext>
                  </a:extLst>
                </a:gridCol>
                <a:gridCol w="1679334">
                  <a:extLst>
                    <a:ext uri="{9D8B030D-6E8A-4147-A177-3AD203B41FA5}">
                      <a16:colId xmlns="" xmlns:a16="http://schemas.microsoft.com/office/drawing/2014/main" val="1966239130"/>
                    </a:ext>
                  </a:extLst>
                </a:gridCol>
                <a:gridCol w="2029895">
                  <a:extLst>
                    <a:ext uri="{9D8B030D-6E8A-4147-A177-3AD203B41FA5}">
                      <a16:colId xmlns="" xmlns:a16="http://schemas.microsoft.com/office/drawing/2014/main" val="1488080658"/>
                    </a:ext>
                  </a:extLst>
                </a:gridCol>
              </a:tblGrid>
              <a:tr h="133948">
                <a:tc>
                  <a:txBody>
                    <a:bodyPr/>
                    <a:lstStyle/>
                    <a:p>
                      <a:r>
                        <a:rPr lang="en-GB" sz="1000" dirty="0">
                          <a:latin typeface="Arial" panose="020B0604020202020204" pitchFamily="34" charset="0"/>
                          <a:cs typeface="Arial" panose="020B0604020202020204" pitchFamily="34" charset="0"/>
                        </a:rPr>
                        <a:t>Response assessment by ICR</a:t>
                      </a:r>
                    </a:p>
                  </a:txBody>
                  <a:tcPr marL="55440" marR="55440"/>
                </a:tc>
                <a:tc>
                  <a:txBody>
                    <a:bodyPr/>
                    <a:lstStyle/>
                    <a:p>
                      <a:pPr algn="ctr"/>
                      <a:r>
                        <a:rPr lang="en-GB" sz="1000" dirty="0">
                          <a:latin typeface="Arial" panose="020B0604020202020204" pitchFamily="34" charset="0"/>
                          <a:cs typeface="Arial" panose="020B0604020202020204" pitchFamily="34" charset="0"/>
                        </a:rPr>
                        <a:t>April 9, 2021 data </a:t>
                      </a:r>
                      <a:r>
                        <a:rPr lang="en-GB" sz="1000" dirty="0" err="1">
                          <a:latin typeface="Arial" panose="020B0604020202020204" pitchFamily="34" charset="0"/>
                          <a:cs typeface="Arial" panose="020B0604020202020204" pitchFamily="34" charset="0"/>
                        </a:rPr>
                        <a:t>cutoff</a:t>
                      </a:r>
                      <a:r>
                        <a:rPr lang="en-GB" sz="1000" baseline="30000" dirty="0" err="1">
                          <a:latin typeface="Arial" panose="020B0604020202020204" pitchFamily="34" charset="0"/>
                          <a:cs typeface="Arial" panose="020B0604020202020204" pitchFamily="34" charset="0"/>
                        </a:rPr>
                        <a:t>a</a:t>
                      </a: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patients (N=79)</a:t>
                      </a:r>
                    </a:p>
                  </a:txBody>
                  <a:tcPr marL="55440" marR="55440"/>
                </a:tc>
                <a:tc>
                  <a:txBody>
                    <a:bodyPr/>
                    <a:lstStyle/>
                    <a:p>
                      <a:pPr algn="ctr"/>
                      <a:r>
                        <a:rPr lang="en-GB" sz="1000" dirty="0">
                          <a:latin typeface="Arial" panose="020B0604020202020204" pitchFamily="34" charset="0"/>
                          <a:cs typeface="Arial" panose="020B0604020202020204" pitchFamily="34" charset="0"/>
                        </a:rPr>
                        <a:t>November 8, 2021 data </a:t>
                      </a:r>
                      <a:r>
                        <a:rPr lang="en-GB" sz="1000" dirty="0" err="1">
                          <a:latin typeface="Arial" panose="020B0604020202020204" pitchFamily="34" charset="0"/>
                          <a:cs typeface="Arial" panose="020B0604020202020204" pitchFamily="34" charset="0"/>
                        </a:rPr>
                        <a:t>cutoff</a:t>
                      </a:r>
                      <a:r>
                        <a:rPr lang="en-GB" sz="1000" baseline="30000" dirty="0" err="1">
                          <a:latin typeface="Arial" panose="020B0604020202020204" pitchFamily="34" charset="0"/>
                          <a:cs typeface="Arial" panose="020B0604020202020204" pitchFamily="34" charset="0"/>
                        </a:rPr>
                        <a:t>b</a:t>
                      </a:r>
                      <a:r>
                        <a:rPr lang="en-GB" sz="1000" dirty="0">
                          <a:latin typeface="Arial" panose="020B0604020202020204" pitchFamily="34" charset="0"/>
                          <a:cs typeface="Arial" panose="020B0604020202020204" pitchFamily="34" charset="0"/>
                        </a:rPr>
                        <a:t> patients (N=79)</a:t>
                      </a:r>
                    </a:p>
                  </a:txBody>
                  <a:tcPr marL="55440" marR="55440"/>
                </a:tc>
                <a:extLst>
                  <a:ext uri="{0D108BD9-81ED-4DB2-BD59-A6C34878D82A}">
                    <a16:rowId xmlns="" xmlns:a16="http://schemas.microsoft.com/office/drawing/2014/main" val="2382476400"/>
                  </a:ext>
                </a:extLst>
              </a:tr>
              <a:tr h="133948">
                <a:tc>
                  <a:txBody>
                    <a:bodyPr/>
                    <a:lstStyle/>
                    <a:p>
                      <a:r>
                        <a:rPr lang="en-GB" sz="1000" b="0" dirty="0">
                          <a:latin typeface="Arial" panose="020B0604020202020204" pitchFamily="34" charset="0"/>
                          <a:cs typeface="Arial" panose="020B0604020202020204" pitchFamily="34" charset="0"/>
                        </a:rPr>
                        <a:t>Confirmed </a:t>
                      </a:r>
                      <a:r>
                        <a:rPr lang="en-GB" sz="1000" b="0" dirty="0" err="1">
                          <a:latin typeface="Arial" panose="020B0604020202020204" pitchFamily="34" charset="0"/>
                          <a:cs typeface="Arial" panose="020B0604020202020204" pitchFamily="34" charset="0"/>
                        </a:rPr>
                        <a:t>ORR</a:t>
                      </a:r>
                      <a:r>
                        <a:rPr lang="en-GB" sz="1000" b="0" baseline="30000" dirty="0" err="1">
                          <a:latin typeface="Arial" panose="020B0604020202020204" pitchFamily="34" charset="0"/>
                          <a:cs typeface="Arial" panose="020B0604020202020204" pitchFamily="34" charset="0"/>
                        </a:rPr>
                        <a:t>c</a:t>
                      </a:r>
                      <a:r>
                        <a:rPr lang="en-GB" sz="1000" b="0" dirty="0">
                          <a:latin typeface="Arial" panose="020B0604020202020204" pitchFamily="34" charset="0"/>
                          <a:cs typeface="Arial" panose="020B0604020202020204" pitchFamily="34" charset="0"/>
                        </a:rPr>
                        <a:t>, % (n)</a:t>
                      </a:r>
                    </a:p>
                    <a:p>
                      <a:r>
                        <a:rPr lang="en-GB" sz="1000" b="0" dirty="0">
                          <a:latin typeface="Arial" panose="020B0604020202020204" pitchFamily="34" charset="0"/>
                          <a:cs typeface="Arial" panose="020B0604020202020204" pitchFamily="34" charset="0"/>
                        </a:rPr>
                        <a:t>(95% CI)</a:t>
                      </a:r>
                    </a:p>
                  </a:txBody>
                  <a:tcPr marL="55440" marR="55440"/>
                </a:tc>
                <a:tc>
                  <a:txBody>
                    <a:bodyPr/>
                    <a:lstStyle/>
                    <a:p>
                      <a:pPr algn="ctr"/>
                      <a:r>
                        <a:rPr lang="en-GB" sz="1000" b="0" dirty="0">
                          <a:latin typeface="Arial" panose="020B0604020202020204" pitchFamily="34" charset="0"/>
                          <a:cs typeface="Arial" panose="020B0604020202020204" pitchFamily="34" charset="0"/>
                        </a:rPr>
                        <a:t>38.0 (30)</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rPr>
                        <a:t>(27.3-49.6)</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41.8 (33)</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rPr>
                        <a:t>(30.8-53.4)</a:t>
                      </a:r>
                    </a:p>
                  </a:txBody>
                  <a:tcPr marL="55440" marR="55440"/>
                </a:tc>
                <a:extLst>
                  <a:ext uri="{0D108BD9-81ED-4DB2-BD59-A6C34878D82A}">
                    <a16:rowId xmlns="" xmlns:a16="http://schemas.microsoft.com/office/drawing/2014/main" val="3305801648"/>
                  </a:ext>
                </a:extLst>
              </a:tr>
              <a:tr h="133948">
                <a:tc>
                  <a:txBody>
                    <a:bodyPr/>
                    <a:lstStyle/>
                    <a:p>
                      <a:r>
                        <a:rPr lang="en-GB" sz="1000" b="0" dirty="0">
                          <a:latin typeface="Arial" panose="020B0604020202020204" pitchFamily="34" charset="0"/>
                          <a:cs typeface="Arial" panose="020B0604020202020204" pitchFamily="34" charset="0"/>
                        </a:rPr>
                        <a:t>Confirmed best overall response, % (n)</a:t>
                      </a:r>
                    </a:p>
                    <a:p>
                      <a:pPr marL="0" indent="180975">
                        <a:tabLst/>
                      </a:pPr>
                      <a:r>
                        <a:rPr lang="en-GB" sz="1000" b="0" dirty="0">
                          <a:latin typeface="Arial" panose="020B0604020202020204" pitchFamily="34" charset="0"/>
                          <a:cs typeface="Arial" panose="020B0604020202020204" pitchFamily="34" charset="0"/>
                        </a:rPr>
                        <a:t>CR</a:t>
                      </a:r>
                    </a:p>
                    <a:p>
                      <a:pPr marL="0" indent="180975">
                        <a:tabLst/>
                      </a:pPr>
                      <a:r>
                        <a:rPr lang="en-GB" sz="1000" b="0" dirty="0">
                          <a:latin typeface="Arial" panose="020B0604020202020204" pitchFamily="34" charset="0"/>
                          <a:cs typeface="Arial" panose="020B0604020202020204" pitchFamily="34" charset="0"/>
                        </a:rPr>
                        <a:t>PR</a:t>
                      </a:r>
                    </a:p>
                    <a:p>
                      <a:pPr marL="0" indent="180975">
                        <a:tabLst/>
                      </a:pPr>
                      <a:r>
                        <a:rPr lang="en-GB" sz="1000" b="0" dirty="0">
                          <a:latin typeface="Arial" panose="020B0604020202020204" pitchFamily="34" charset="0"/>
                          <a:cs typeface="Arial" panose="020B0604020202020204" pitchFamily="34" charset="0"/>
                        </a:rPr>
                        <a:t>SD</a:t>
                      </a:r>
                    </a:p>
                    <a:p>
                      <a:pPr marL="0" indent="180975">
                        <a:tabLst/>
                      </a:pPr>
                      <a:r>
                        <a:rPr lang="en-GB" sz="1000" b="0" dirty="0">
                          <a:latin typeface="Arial" panose="020B0604020202020204" pitchFamily="34" charset="0"/>
                          <a:cs typeface="Arial" panose="020B0604020202020204" pitchFamily="34" charset="0"/>
                        </a:rPr>
                        <a:t>PD</a:t>
                      </a:r>
                    </a:p>
                    <a:p>
                      <a:pPr marL="0" indent="180975">
                        <a:tabLst/>
                      </a:pPr>
                      <a:r>
                        <a:rPr lang="en-GB" sz="1000" b="0" dirty="0">
                          <a:latin typeface="Arial" panose="020B0604020202020204" pitchFamily="34" charset="0"/>
                          <a:cs typeface="Arial" panose="020B0604020202020204" pitchFamily="34" charset="0"/>
                        </a:rPr>
                        <a:t>Not evaluable</a:t>
                      </a:r>
                    </a:p>
                  </a:txBody>
                  <a:tcPr marL="55440" marR="55440"/>
                </a:tc>
                <a:tc>
                  <a:txBody>
                    <a:bodyPr/>
                    <a:lstStyle/>
                    <a:p>
                      <a:pPr algn="ctr"/>
                      <a:r>
                        <a:rPr lang="en-GB" sz="1000" b="0" dirty="0">
                          <a:latin typeface="Arial" panose="020B0604020202020204" pitchFamily="34" charset="0"/>
                          <a:cs typeface="Arial" panose="020B0604020202020204" pitchFamily="34" charset="0"/>
                        </a:rPr>
                        <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rPr>
                        <a:t>3.8 (3)</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rPr>
                        <a:t>34.2 (27)</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rPr>
                        <a:t>43.0 (34)</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rPr>
                        <a:t>16.5 (13)</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rPr>
                        <a:t>2.5 (2)</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rPr>
                        <a:t>5.1 (4)</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rPr>
                        <a:t>36.7 (29)</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rPr>
                        <a:t>39.2 (31)</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rPr>
                        <a:t>16.5 (13)</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rPr>
                        <a:t>2.5 (2)</a:t>
                      </a:r>
                    </a:p>
                  </a:txBody>
                  <a:tcPr marL="55440" marR="55440"/>
                </a:tc>
                <a:extLst>
                  <a:ext uri="{0D108BD9-81ED-4DB2-BD59-A6C34878D82A}">
                    <a16:rowId xmlns="" xmlns:a16="http://schemas.microsoft.com/office/drawing/2014/main" val="1763139399"/>
                  </a:ext>
                </a:extLst>
              </a:tr>
              <a:tr h="133948">
                <a:tc>
                  <a:txBody>
                    <a:bodyPr/>
                    <a:lstStyle/>
                    <a:p>
                      <a:r>
                        <a:rPr lang="en-GB" sz="1000" b="0" dirty="0">
                          <a:latin typeface="Arial" panose="020B0604020202020204" pitchFamily="34" charset="0"/>
                          <a:cs typeface="Arial" panose="020B0604020202020204" pitchFamily="34" charset="0"/>
                        </a:rPr>
                        <a:t>Confirmed </a:t>
                      </a:r>
                      <a:r>
                        <a:rPr lang="en-GB" sz="1000" b="0" dirty="0" err="1">
                          <a:latin typeface="Arial" panose="020B0604020202020204" pitchFamily="34" charset="0"/>
                          <a:cs typeface="Arial" panose="020B0604020202020204" pitchFamily="34" charset="0"/>
                        </a:rPr>
                        <a:t>DCR,</a:t>
                      </a:r>
                      <a:r>
                        <a:rPr lang="en-GB" sz="1000" b="0" baseline="30000" dirty="0" err="1">
                          <a:latin typeface="Arial" panose="020B0604020202020204" pitchFamily="34" charset="0"/>
                          <a:cs typeface="Arial" panose="020B0604020202020204" pitchFamily="34" charset="0"/>
                        </a:rPr>
                        <a:t>d</a:t>
                      </a:r>
                      <a:r>
                        <a:rPr lang="en-GB" sz="1000" b="0" dirty="0">
                          <a:latin typeface="Arial" panose="020B0604020202020204" pitchFamily="34" charset="0"/>
                          <a:cs typeface="Arial" panose="020B0604020202020204" pitchFamily="34" charset="0"/>
                        </a:rPr>
                        <a:t> % (n)</a:t>
                      </a:r>
                    </a:p>
                    <a:p>
                      <a:pPr marL="0" marR="0" lvl="0" indent="0" algn="l" defTabSz="457189"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(95% CI)</a:t>
                      </a:r>
                    </a:p>
                  </a:txBody>
                  <a:tcPr marL="55440" marR="55440"/>
                </a:tc>
                <a:tc>
                  <a:txBody>
                    <a:bodyPr/>
                    <a:lstStyle/>
                    <a:p>
                      <a:pPr algn="ctr"/>
                      <a:r>
                        <a:rPr lang="en-GB" sz="1000" b="0" dirty="0">
                          <a:latin typeface="Arial" panose="020B0604020202020204" pitchFamily="34" charset="0"/>
                          <a:cs typeface="Arial" panose="020B0604020202020204" pitchFamily="34" charset="0"/>
                        </a:rPr>
                        <a:t>81.0 (64)</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rPr>
                        <a:t>(70.6-89.0)</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81.0 (64)</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rPr>
                        <a:t>(70.6-89.0)</a:t>
                      </a:r>
                    </a:p>
                  </a:txBody>
                  <a:tcPr marL="55440" marR="55440"/>
                </a:tc>
                <a:extLst>
                  <a:ext uri="{0D108BD9-81ED-4DB2-BD59-A6C34878D82A}">
                    <a16:rowId xmlns="" xmlns:a16="http://schemas.microsoft.com/office/drawing/2014/main" val="2557266257"/>
                  </a:ext>
                </a:extLst>
              </a:tr>
              <a:tr h="1339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Median </a:t>
                      </a:r>
                      <a:r>
                        <a:rPr lang="en-GB" sz="1000" b="0" dirty="0" err="1">
                          <a:latin typeface="Arial" panose="020B0604020202020204" pitchFamily="34" charset="0"/>
                          <a:cs typeface="Arial" panose="020B0604020202020204" pitchFamily="34" charset="0"/>
                        </a:rPr>
                        <a:t>DoR</a:t>
                      </a:r>
                      <a:r>
                        <a:rPr lang="en-GB" sz="1000" b="0" dirty="0">
                          <a:latin typeface="Arial" panose="020B0604020202020204" pitchFamily="34" charset="0"/>
                          <a:cs typeface="Arial" panose="020B0604020202020204" pitchFamily="34" charset="0"/>
                        </a:rPr>
                        <a:t>, months, (95% CI)</a:t>
                      </a:r>
                    </a:p>
                  </a:txBody>
                  <a:tcPr marL="55440" marR="55440"/>
                </a:tc>
                <a:tc>
                  <a:txBody>
                    <a:bodyPr/>
                    <a:lstStyle/>
                    <a:p>
                      <a:pPr algn="ctr"/>
                      <a:r>
                        <a:rPr lang="en-GB" sz="1000" b="0" dirty="0">
                          <a:latin typeface="Arial" panose="020B0604020202020204" pitchFamily="34" charset="0"/>
                          <a:cs typeface="Arial" panose="020B0604020202020204" pitchFamily="34" charset="0"/>
                        </a:rPr>
                        <a:t>8.1 (4.1-NE)</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8.1 (5.9-NE)</a:t>
                      </a:r>
                      <a:r>
                        <a:rPr lang="en-GB" sz="1000" b="0" baseline="30000" dirty="0">
                          <a:latin typeface="Arial" panose="020B0604020202020204" pitchFamily="34" charset="0"/>
                          <a:cs typeface="Arial" panose="020B0604020202020204" pitchFamily="34" charset="0"/>
                        </a:rPr>
                        <a:t>e</a:t>
                      </a:r>
                    </a:p>
                  </a:txBody>
                  <a:tcPr marL="55440" marR="55440"/>
                </a:tc>
                <a:extLst>
                  <a:ext uri="{0D108BD9-81ED-4DB2-BD59-A6C34878D82A}">
                    <a16:rowId xmlns="" xmlns:a16="http://schemas.microsoft.com/office/drawing/2014/main" val="3822973667"/>
                  </a:ext>
                </a:extLst>
              </a:tr>
              <a:tr h="133948">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Median TTR, months, (95% CI)</a:t>
                      </a:r>
                    </a:p>
                  </a:txBody>
                  <a:tcPr marL="55440" marR="55440"/>
                </a:tc>
                <a:tc>
                  <a:txBody>
                    <a:bodyPr/>
                    <a:lstStyle/>
                    <a:p>
                      <a:pPr algn="ctr"/>
                      <a:r>
                        <a:rPr lang="en-GB" sz="1000" b="0" dirty="0">
                          <a:latin typeface="Arial" panose="020B0604020202020204" pitchFamily="34" charset="0"/>
                          <a:cs typeface="Arial" panose="020B0604020202020204" pitchFamily="34" charset="0"/>
                        </a:rPr>
                        <a:t>1.4 (1.4-2.6)</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1.4 (1.4-2.7)</a:t>
                      </a:r>
                    </a:p>
                  </a:txBody>
                  <a:tcPr marL="55440" marR="55440"/>
                </a:tc>
                <a:extLst>
                  <a:ext uri="{0D108BD9-81ED-4DB2-BD59-A6C34878D82A}">
                    <a16:rowId xmlns="" xmlns:a16="http://schemas.microsoft.com/office/drawing/2014/main" val="2835582217"/>
                  </a:ext>
                </a:extLst>
              </a:tr>
              <a:tr h="133948">
                <a:tc>
                  <a:txBody>
                    <a:bodyPr/>
                    <a:lstStyle/>
                    <a:p>
                      <a:r>
                        <a:rPr lang="en-GB" sz="1000" b="0" dirty="0">
                          <a:latin typeface="Arial" panose="020B0604020202020204" pitchFamily="34" charset="0"/>
                          <a:cs typeface="Arial" panose="020B0604020202020204" pitchFamily="34" charset="0"/>
                        </a:rPr>
                        <a:t>Median OS, months</a:t>
                      </a:r>
                    </a:p>
                  </a:txBody>
                  <a:tcPr marL="55440" marR="55440"/>
                </a:tc>
                <a:tc>
                  <a:txBody>
                    <a:bodyPr/>
                    <a:lstStyle/>
                    <a:p>
                      <a:pPr algn="ctr"/>
                      <a:r>
                        <a:rPr lang="en-GB" sz="1000" b="0" dirty="0">
                          <a:latin typeface="Arial" panose="020B0604020202020204" pitchFamily="34" charset="0"/>
                          <a:cs typeface="Arial" panose="020B0604020202020204" pitchFamily="34" charset="0"/>
                        </a:rPr>
                        <a:t>–</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12.1 (9.4-15.4)</a:t>
                      </a:r>
                    </a:p>
                  </a:txBody>
                  <a:tcPr marL="55440" marR="55440"/>
                </a:tc>
                <a:extLst>
                  <a:ext uri="{0D108BD9-81ED-4DB2-BD59-A6C34878D82A}">
                    <a16:rowId xmlns="" xmlns:a16="http://schemas.microsoft.com/office/drawing/2014/main" val="256765497"/>
                  </a:ext>
                </a:extLst>
              </a:tr>
              <a:tr h="133948">
                <a:tc>
                  <a:txBody>
                    <a:bodyPr/>
                    <a:lstStyle/>
                    <a:p>
                      <a:r>
                        <a:rPr lang="en-GB" sz="1000" b="0" dirty="0">
                          <a:latin typeface="Arial" panose="020B0604020202020204" pitchFamily="34" charset="0"/>
                          <a:cs typeface="Arial" panose="020B0604020202020204" pitchFamily="34" charset="0"/>
                        </a:rPr>
                        <a:t>Median PFS, months</a:t>
                      </a:r>
                    </a:p>
                  </a:txBody>
                  <a:tcPr marL="55440" marR="55440"/>
                </a:tc>
                <a:tc>
                  <a:txBody>
                    <a:bodyPr/>
                    <a:lstStyle/>
                    <a:p>
                      <a:pPr algn="ctr"/>
                      <a:r>
                        <a:rPr lang="en-GB" sz="1000" b="0" dirty="0">
                          <a:latin typeface="Arial" panose="020B0604020202020204" pitchFamily="34" charset="0"/>
                          <a:cs typeface="Arial" panose="020B0604020202020204" pitchFamily="34" charset="0"/>
                        </a:rPr>
                        <a:t>–</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GB" sz="1000" b="0" dirty="0">
                          <a:latin typeface="Arial" panose="020B0604020202020204" pitchFamily="34" charset="0"/>
                          <a:cs typeface="Arial" panose="020B0604020202020204" pitchFamily="34" charset="0"/>
                        </a:rPr>
                        <a:t>5.6 (4.2-8.3)</a:t>
                      </a:r>
                    </a:p>
                  </a:txBody>
                  <a:tcPr marL="55440" marR="55440"/>
                </a:tc>
                <a:extLst>
                  <a:ext uri="{0D108BD9-81ED-4DB2-BD59-A6C34878D82A}">
                    <a16:rowId xmlns="" xmlns:a16="http://schemas.microsoft.com/office/drawing/2014/main" val="1102344838"/>
                  </a:ext>
                </a:extLst>
              </a:tr>
            </a:tbl>
          </a:graphicData>
        </a:graphic>
      </p:graphicFrame>
      <p:sp>
        <p:nvSpPr>
          <p:cNvPr id="17" name="TextBox 16">
            <a:extLst>
              <a:ext uri="{FF2B5EF4-FFF2-40B4-BE49-F238E27FC236}">
                <a16:creationId xmlns="" xmlns:a16="http://schemas.microsoft.com/office/drawing/2014/main" id="{445194D0-5B72-F844-BC14-E071A918DC1F}"/>
              </a:ext>
            </a:extLst>
          </p:cNvPr>
          <p:cNvSpPr txBox="1"/>
          <p:nvPr/>
        </p:nvSpPr>
        <p:spPr>
          <a:xfrm>
            <a:off x="7095702" y="5110105"/>
            <a:ext cx="4526321" cy="907941"/>
          </a:xfrm>
          <a:prstGeom prst="rect">
            <a:avLst/>
          </a:prstGeom>
          <a:noFill/>
        </p:spPr>
        <p:txBody>
          <a:bodyPr wrap="square" rtlCol="0">
            <a:spAutoFit/>
          </a:bodyPr>
          <a:lstStyle/>
          <a:p>
            <a:pPr marL="180975" indent="-180975">
              <a:spcAft>
                <a:spcPts val="600"/>
              </a:spcAft>
              <a:buClr>
                <a:schemeClr val="accent1"/>
              </a:buClr>
              <a:buFont typeface="Arial" panose="020B0604020202020204" pitchFamily="34" charset="0"/>
              <a:buChar char="•"/>
            </a:pPr>
            <a:r>
              <a:rPr lang="en-US" sz="1200" i="0" dirty="0">
                <a:solidFill>
                  <a:schemeClr val="tx2"/>
                </a:solidFill>
                <a:effectLst/>
                <a:latin typeface="Arial" panose="020B0604020202020204" pitchFamily="34" charset="0"/>
                <a:cs typeface="Arial" panose="020B0604020202020204" pitchFamily="34" charset="0"/>
              </a:rPr>
              <a:t>Median treatment duration was 4.3 months </a:t>
            </a:r>
            <a:br>
              <a:rPr lang="en-US" sz="1200" i="0" dirty="0">
                <a:solidFill>
                  <a:schemeClr val="tx2"/>
                </a:solidFill>
                <a:effectLst/>
                <a:latin typeface="Arial" panose="020B0604020202020204" pitchFamily="34" charset="0"/>
                <a:cs typeface="Arial" panose="020B0604020202020204" pitchFamily="34" charset="0"/>
              </a:rPr>
            </a:br>
            <a:r>
              <a:rPr lang="en-US" sz="1200" i="0" dirty="0">
                <a:solidFill>
                  <a:schemeClr val="tx2"/>
                </a:solidFill>
                <a:effectLst/>
                <a:latin typeface="Arial" panose="020B0604020202020204" pitchFamily="34" charset="0"/>
                <a:cs typeface="Arial" panose="020B0604020202020204" pitchFamily="34" charset="0"/>
              </a:rPr>
              <a:t>(range, 0.7-22.1 months)</a:t>
            </a:r>
          </a:p>
          <a:p>
            <a:pPr marL="180975" indent="-180975">
              <a:spcAft>
                <a:spcPts val="600"/>
              </a:spcAft>
              <a:buClr>
                <a:schemeClr val="accent1"/>
              </a:buClr>
              <a:buFont typeface="Arial" panose="020B0604020202020204" pitchFamily="34" charset="0"/>
              <a:buChar char="•"/>
            </a:pPr>
            <a:r>
              <a:rPr lang="en-US" sz="1200" dirty="0">
                <a:solidFill>
                  <a:schemeClr val="tx2"/>
                </a:solidFill>
                <a:latin typeface="Arial" panose="020B0604020202020204" pitchFamily="34" charset="0"/>
                <a:ea typeface="Aileron" charset="0"/>
                <a:cs typeface="Arial" panose="020B0604020202020204" pitchFamily="34" charset="0"/>
              </a:rPr>
              <a:t>The most common TEAEs were nausea (67.1%), vomiting (44.3%) and fatigue (41.8%)</a:t>
            </a:r>
            <a:endParaRPr lang="en-GB" sz="1200" dirty="0">
              <a:solidFill>
                <a:schemeClr val="tx2"/>
              </a:solidFill>
              <a:latin typeface="Arial" panose="020B0604020202020204" pitchFamily="34" charset="0"/>
              <a:ea typeface="Aileron" charset="0"/>
              <a:cs typeface="Arial" panose="020B0604020202020204" pitchFamily="34" charset="0"/>
            </a:endParaRPr>
          </a:p>
        </p:txBody>
      </p:sp>
      <p:graphicFrame>
        <p:nvGraphicFramePr>
          <p:cNvPr id="19" name="Table 18">
            <a:extLst>
              <a:ext uri="{FF2B5EF4-FFF2-40B4-BE49-F238E27FC236}">
                <a16:creationId xmlns="" xmlns:a16="http://schemas.microsoft.com/office/drawing/2014/main" id="{BA6E79D5-CD06-7044-94D5-A8A8B5E326A8}"/>
              </a:ext>
            </a:extLst>
          </p:cNvPr>
          <p:cNvGraphicFramePr>
            <a:graphicFrameLocks noGrp="1"/>
          </p:cNvGraphicFramePr>
          <p:nvPr>
            <p:extLst>
              <p:ext uri="{D42A27DB-BD31-4B8C-83A1-F6EECF244321}">
                <p14:modId xmlns:p14="http://schemas.microsoft.com/office/powerpoint/2010/main" val="3206428023"/>
              </p:ext>
            </p:extLst>
          </p:nvPr>
        </p:nvGraphicFramePr>
        <p:xfrm>
          <a:off x="7083527" y="1861084"/>
          <a:ext cx="4498873" cy="3169920"/>
        </p:xfrm>
        <a:graphic>
          <a:graphicData uri="http://schemas.openxmlformats.org/drawingml/2006/table">
            <a:tbl>
              <a:tblPr firstRow="1" bandRow="1">
                <a:tableStyleId>{5C22544A-7EE6-4342-B048-85BDC9FD1C3A}</a:tableStyleId>
              </a:tblPr>
              <a:tblGrid>
                <a:gridCol w="3505225">
                  <a:extLst>
                    <a:ext uri="{9D8B030D-6E8A-4147-A177-3AD203B41FA5}">
                      <a16:colId xmlns="" xmlns:a16="http://schemas.microsoft.com/office/drawing/2014/main" val="512505124"/>
                    </a:ext>
                  </a:extLst>
                </a:gridCol>
                <a:gridCol w="993648">
                  <a:extLst>
                    <a:ext uri="{9D8B030D-6E8A-4147-A177-3AD203B41FA5}">
                      <a16:colId xmlns="" xmlns:a16="http://schemas.microsoft.com/office/drawing/2014/main" val="1966239130"/>
                    </a:ext>
                  </a:extLst>
                </a:gridCol>
              </a:tblGrid>
              <a:tr h="133948">
                <a:tc>
                  <a:txBody>
                    <a:bodyPr/>
                    <a:lstStyle/>
                    <a:p>
                      <a:r>
                        <a:rPr lang="en-GB" sz="1000" dirty="0">
                          <a:latin typeface="Arial" panose="020B0604020202020204" pitchFamily="34" charset="0"/>
                          <a:cs typeface="Arial" panose="020B0604020202020204" pitchFamily="34" charset="0"/>
                        </a:rPr>
                        <a:t>% (n)</a:t>
                      </a:r>
                    </a:p>
                  </a:txBody>
                  <a:tcPr marL="55440" marR="55440"/>
                </a:tc>
                <a:tc>
                  <a:txBody>
                    <a:bodyPr/>
                    <a:lstStyle/>
                    <a:p>
                      <a:pPr algn="ctr"/>
                      <a:r>
                        <a:rPr lang="en-GB" sz="1000" dirty="0">
                          <a:latin typeface="Arial" panose="020B0604020202020204" pitchFamily="34" charset="0"/>
                          <a:cs typeface="Arial" panose="020B0604020202020204" pitchFamily="34" charset="0"/>
                        </a:rPr>
                        <a:t>Patients</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(N=79)</a:t>
                      </a:r>
                    </a:p>
                  </a:txBody>
                  <a:tcPr marL="55440" marR="55440"/>
                </a:tc>
                <a:extLst>
                  <a:ext uri="{0D108BD9-81ED-4DB2-BD59-A6C34878D82A}">
                    <a16:rowId xmlns="" xmlns:a16="http://schemas.microsoft.com/office/drawing/2014/main" val="2382476400"/>
                  </a:ext>
                </a:extLst>
              </a:tr>
              <a:tr h="133948">
                <a:tc>
                  <a:txBody>
                    <a:bodyPr/>
                    <a:lstStyle/>
                    <a:p>
                      <a:r>
                        <a:rPr lang="en-GB" sz="1000" b="0" dirty="0">
                          <a:latin typeface="Arial" panose="020B0604020202020204" pitchFamily="34" charset="0"/>
                          <a:cs typeface="Arial" panose="020B0604020202020204" pitchFamily="34" charset="0"/>
                        </a:rPr>
                        <a:t>Any TEAE</a:t>
                      </a:r>
                    </a:p>
                    <a:p>
                      <a:pPr marL="0" indent="180975">
                        <a:tabLst/>
                      </a:pPr>
                      <a:r>
                        <a:rPr lang="en-GB" sz="1000" b="0" dirty="0">
                          <a:latin typeface="Arial" panose="020B0604020202020204" pitchFamily="34" charset="0"/>
                          <a:cs typeface="Arial" panose="020B0604020202020204" pitchFamily="34" charset="0"/>
                        </a:rPr>
                        <a:t>Drug-related</a:t>
                      </a:r>
                    </a:p>
                  </a:txBody>
                  <a:tcPr marL="55440" marR="55440"/>
                </a:tc>
                <a:tc>
                  <a:txBody>
                    <a:bodyPr/>
                    <a:lstStyle/>
                    <a:p>
                      <a:pPr algn="ctr"/>
                      <a:r>
                        <a:rPr lang="en-GB" sz="1000" b="0" dirty="0">
                          <a:latin typeface="Arial" panose="020B0604020202020204" pitchFamily="34" charset="0"/>
                          <a:cs typeface="Arial" panose="020B0604020202020204" pitchFamily="34" charset="0"/>
                        </a:rPr>
                        <a:t>100 (79)</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rPr>
                        <a:t>94.9 (75)</a:t>
                      </a:r>
                    </a:p>
                  </a:txBody>
                  <a:tcPr marL="55440" marR="55440"/>
                </a:tc>
                <a:extLst>
                  <a:ext uri="{0D108BD9-81ED-4DB2-BD59-A6C34878D82A}">
                    <a16:rowId xmlns="" xmlns:a16="http://schemas.microsoft.com/office/drawing/2014/main" val="3305801648"/>
                  </a:ext>
                </a:extLst>
              </a:tr>
              <a:tr h="133948">
                <a:tc>
                  <a:txBody>
                    <a:bodyPr/>
                    <a:lstStyle/>
                    <a:p>
                      <a:r>
                        <a:rPr lang="en-GB" sz="1000" b="0" dirty="0">
                          <a:latin typeface="Arial" panose="020B0604020202020204" pitchFamily="34" charset="0"/>
                          <a:cs typeface="Arial" panose="020B0604020202020204" pitchFamily="34" charset="0"/>
                        </a:rPr>
                        <a:t>TEAE grade ≥3</a:t>
                      </a:r>
                    </a:p>
                    <a:p>
                      <a:pPr marL="0" indent="180975">
                        <a:tabLst/>
                      </a:pPr>
                      <a:r>
                        <a:rPr lang="en-GB" sz="1000" b="0" dirty="0">
                          <a:latin typeface="Arial" panose="020B0604020202020204" pitchFamily="34" charset="0"/>
                          <a:cs typeface="Arial" panose="020B0604020202020204" pitchFamily="34" charset="0"/>
                        </a:rPr>
                        <a:t>Drug-related</a:t>
                      </a:r>
                    </a:p>
                  </a:txBody>
                  <a:tcPr marL="55440" marR="55440"/>
                </a:tc>
                <a:tc>
                  <a:txBody>
                    <a:bodyPr/>
                    <a:lstStyle/>
                    <a:p>
                      <a:pPr algn="ctr"/>
                      <a:r>
                        <a:rPr lang="en-GB" sz="1000" b="0" dirty="0">
                          <a:latin typeface="Arial" panose="020B0604020202020204" pitchFamily="34" charset="0"/>
                          <a:cs typeface="Arial" panose="020B0604020202020204" pitchFamily="34" charset="0"/>
                        </a:rPr>
                        <a:t>55.7 (44)</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rPr>
                        <a:t>30.4 (24)</a:t>
                      </a:r>
                    </a:p>
                  </a:txBody>
                  <a:tcPr marL="55440" marR="55440"/>
                </a:tc>
                <a:extLst>
                  <a:ext uri="{0D108BD9-81ED-4DB2-BD59-A6C34878D82A}">
                    <a16:rowId xmlns="" xmlns:a16="http://schemas.microsoft.com/office/drawing/2014/main" val="1763139399"/>
                  </a:ext>
                </a:extLst>
              </a:tr>
              <a:tr h="133948">
                <a:tc>
                  <a:txBody>
                    <a:bodyPr/>
                    <a:lstStyle/>
                    <a:p>
                      <a:r>
                        <a:rPr lang="en-GB" sz="1000" b="0" dirty="0">
                          <a:latin typeface="Arial" panose="020B0604020202020204" pitchFamily="34" charset="0"/>
                          <a:cs typeface="Arial" panose="020B0604020202020204" pitchFamily="34" charset="0"/>
                        </a:rPr>
                        <a:t>Serious TEAE</a:t>
                      </a:r>
                    </a:p>
                    <a:p>
                      <a:pPr marL="0" indent="180975">
                        <a:tabLst/>
                      </a:pPr>
                      <a:r>
                        <a:rPr lang="en-GB" sz="1000" b="0" dirty="0">
                          <a:latin typeface="Arial" panose="020B0604020202020204" pitchFamily="34" charset="0"/>
                          <a:cs typeface="Arial" panose="020B0604020202020204" pitchFamily="34" charset="0"/>
                        </a:rPr>
                        <a:t>Drug-related</a:t>
                      </a:r>
                    </a:p>
                  </a:txBody>
                  <a:tcPr marL="55440" marR="55440"/>
                </a:tc>
                <a:tc>
                  <a:txBody>
                    <a:bodyPr/>
                    <a:lstStyle/>
                    <a:p>
                      <a:pPr algn="ctr"/>
                      <a:r>
                        <a:rPr lang="en-GB" sz="1000" b="0" dirty="0">
                          <a:latin typeface="Arial" panose="020B0604020202020204" pitchFamily="34" charset="0"/>
                          <a:cs typeface="Arial" panose="020B0604020202020204" pitchFamily="34" charset="0"/>
                        </a:rPr>
                        <a:t>41.8 (33)</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rPr>
                        <a:t>12.7 (10)</a:t>
                      </a:r>
                    </a:p>
                  </a:txBody>
                  <a:tcPr marL="55440" marR="55440"/>
                </a:tc>
                <a:extLst>
                  <a:ext uri="{0D108BD9-81ED-4DB2-BD59-A6C34878D82A}">
                    <a16:rowId xmlns="" xmlns:a16="http://schemas.microsoft.com/office/drawing/2014/main" val="2557266257"/>
                  </a:ext>
                </a:extLst>
              </a:tr>
              <a:tr h="133948">
                <a:tc>
                  <a:txBody>
                    <a:bodyPr/>
                    <a:lstStyle/>
                    <a:p>
                      <a:r>
                        <a:rPr lang="en-GB" sz="1000" b="0" dirty="0">
                          <a:latin typeface="Arial" panose="020B0604020202020204" pitchFamily="34" charset="0"/>
                          <a:cs typeface="Arial" panose="020B0604020202020204" pitchFamily="34" charset="0"/>
                        </a:rPr>
                        <a:t>TEAE associated with study drug discontinuation</a:t>
                      </a:r>
                    </a:p>
                    <a:p>
                      <a:pPr marL="0" indent="180975">
                        <a:tabLst/>
                      </a:pPr>
                      <a:r>
                        <a:rPr lang="en-GB" sz="1000" b="0" dirty="0">
                          <a:latin typeface="Arial" panose="020B0604020202020204" pitchFamily="34" charset="0"/>
                          <a:cs typeface="Arial" panose="020B0604020202020204" pitchFamily="34" charset="0"/>
                        </a:rPr>
                        <a:t>Drug-related</a:t>
                      </a:r>
                    </a:p>
                  </a:txBody>
                  <a:tcPr marL="55440" marR="55440"/>
                </a:tc>
                <a:tc>
                  <a:txBody>
                    <a:bodyPr/>
                    <a:lstStyle/>
                    <a:p>
                      <a:pPr algn="ctr"/>
                      <a:r>
                        <a:rPr lang="en-GB" sz="1000" b="0" dirty="0">
                          <a:latin typeface="Arial" panose="020B0604020202020204" pitchFamily="34" charset="0"/>
                          <a:cs typeface="Arial" panose="020B0604020202020204" pitchFamily="34" charset="0"/>
                        </a:rPr>
                        <a:t>19.0 (15)</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rPr>
                        <a:t>12.7 (10)</a:t>
                      </a:r>
                    </a:p>
                  </a:txBody>
                  <a:tcPr marL="55440" marR="55440"/>
                </a:tc>
                <a:extLst>
                  <a:ext uri="{0D108BD9-81ED-4DB2-BD59-A6C34878D82A}">
                    <a16:rowId xmlns="" xmlns:a16="http://schemas.microsoft.com/office/drawing/2014/main" val="3822973667"/>
                  </a:ext>
                </a:extLst>
              </a:tr>
              <a:tr h="133948">
                <a:tc>
                  <a:txBody>
                    <a:bodyPr/>
                    <a:lstStyle/>
                    <a:p>
                      <a:r>
                        <a:rPr lang="en-GB" sz="1000" b="0" dirty="0">
                          <a:latin typeface="Arial" panose="020B0604020202020204" pitchFamily="34" charset="0"/>
                          <a:cs typeface="Arial" panose="020B0604020202020204" pitchFamily="34" charset="0"/>
                        </a:rPr>
                        <a:t>TEAE associated with dose reduction</a:t>
                      </a:r>
                    </a:p>
                    <a:p>
                      <a:pPr marL="0" indent="180975">
                        <a:tabLst/>
                      </a:pPr>
                      <a:r>
                        <a:rPr lang="en-GB" sz="1000" b="0" dirty="0">
                          <a:latin typeface="Arial" panose="020B0604020202020204" pitchFamily="34" charset="0"/>
                          <a:cs typeface="Arial" panose="020B0604020202020204" pitchFamily="34" charset="0"/>
                        </a:rPr>
                        <a:t>Drug-related</a:t>
                      </a:r>
                    </a:p>
                  </a:txBody>
                  <a:tcPr marL="55440" marR="55440"/>
                </a:tc>
                <a:tc>
                  <a:txBody>
                    <a:bodyPr/>
                    <a:lstStyle/>
                    <a:p>
                      <a:pPr algn="ctr"/>
                      <a:r>
                        <a:rPr lang="en-GB" sz="1000" b="0" dirty="0">
                          <a:latin typeface="Arial" panose="020B0604020202020204" pitchFamily="34" charset="0"/>
                          <a:cs typeface="Arial" panose="020B0604020202020204" pitchFamily="34" charset="0"/>
                        </a:rPr>
                        <a:t>21.5 (17)</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rPr>
                        <a:t>17.7 (14)</a:t>
                      </a:r>
                    </a:p>
                  </a:txBody>
                  <a:tcPr marL="55440" marR="55440"/>
                </a:tc>
                <a:extLst>
                  <a:ext uri="{0D108BD9-81ED-4DB2-BD59-A6C34878D82A}">
                    <a16:rowId xmlns="" xmlns:a16="http://schemas.microsoft.com/office/drawing/2014/main" val="2835582217"/>
                  </a:ext>
                </a:extLst>
              </a:tr>
              <a:tr h="133948">
                <a:tc>
                  <a:txBody>
                    <a:bodyPr/>
                    <a:lstStyle/>
                    <a:p>
                      <a:r>
                        <a:rPr lang="en-GB" sz="1000" b="0" dirty="0">
                          <a:latin typeface="Arial" panose="020B0604020202020204" pitchFamily="34" charset="0"/>
                          <a:cs typeface="Arial" panose="020B0604020202020204" pitchFamily="34" charset="0"/>
                        </a:rPr>
                        <a:t>TEAE associated with an outcome of death</a:t>
                      </a:r>
                    </a:p>
                    <a:p>
                      <a:pPr marL="0" indent="180975">
                        <a:tabLst/>
                      </a:pPr>
                      <a:r>
                        <a:rPr lang="en-GB" sz="1000" b="0" dirty="0">
                          <a:latin typeface="Arial" panose="020B0604020202020204" pitchFamily="34" charset="0"/>
                          <a:cs typeface="Arial" panose="020B0604020202020204" pitchFamily="34" charset="0"/>
                        </a:rPr>
                        <a:t>Drug-related</a:t>
                      </a:r>
                    </a:p>
                  </a:txBody>
                  <a:tcPr marL="55440" marR="55440"/>
                </a:tc>
                <a:tc>
                  <a:txBody>
                    <a:bodyPr/>
                    <a:lstStyle/>
                    <a:p>
                      <a:pPr algn="ctr"/>
                      <a:r>
                        <a:rPr lang="en-GB" sz="1000" b="0" dirty="0">
                          <a:latin typeface="Arial" panose="020B0604020202020204" pitchFamily="34" charset="0"/>
                          <a:cs typeface="Arial" panose="020B0604020202020204" pitchFamily="34" charset="0"/>
                        </a:rPr>
                        <a:t>13.9 (11)</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rPr>
                        <a:t>2.5 (2)</a:t>
                      </a:r>
                    </a:p>
                  </a:txBody>
                  <a:tcPr marL="55440" marR="55440"/>
                </a:tc>
                <a:extLst>
                  <a:ext uri="{0D108BD9-81ED-4DB2-BD59-A6C34878D82A}">
                    <a16:rowId xmlns="" xmlns:a16="http://schemas.microsoft.com/office/drawing/2014/main" val="256765497"/>
                  </a:ext>
                </a:extLst>
              </a:tr>
              <a:tr h="133948">
                <a:tc>
                  <a:txBody>
                    <a:bodyPr/>
                    <a:lstStyle/>
                    <a:p>
                      <a:r>
                        <a:rPr lang="en-GB" sz="1000" b="0" dirty="0">
                          <a:latin typeface="Arial" panose="020B0604020202020204" pitchFamily="34" charset="0"/>
                          <a:cs typeface="Arial" panose="020B0604020202020204" pitchFamily="34" charset="0"/>
                        </a:rPr>
                        <a:t>Adjudicated drug-related ILD/pneumonitis</a:t>
                      </a:r>
                    </a:p>
                    <a:p>
                      <a:pPr marL="0" indent="180975">
                        <a:tabLst/>
                      </a:pPr>
                      <a:r>
                        <a:rPr lang="en-GB" sz="1000" b="0" dirty="0">
                          <a:latin typeface="Arial" panose="020B0604020202020204" pitchFamily="34" charset="0"/>
                          <a:cs typeface="Arial" panose="020B0604020202020204" pitchFamily="34" charset="0"/>
                        </a:rPr>
                        <a:t>Adjudicated drug-related ILD/pneumonitis grade 5</a:t>
                      </a:r>
                    </a:p>
                  </a:txBody>
                  <a:tcPr marL="55440" marR="55440"/>
                </a:tc>
                <a:tc>
                  <a:txBody>
                    <a:bodyPr/>
                    <a:lstStyle/>
                    <a:p>
                      <a:pPr algn="ctr"/>
                      <a:r>
                        <a:rPr lang="en-GB" sz="1000" b="0" dirty="0">
                          <a:latin typeface="Arial" panose="020B0604020202020204" pitchFamily="34" charset="0"/>
                          <a:cs typeface="Arial" panose="020B0604020202020204" pitchFamily="34" charset="0"/>
                        </a:rPr>
                        <a:t>10.1 (8)</a:t>
                      </a:r>
                      <a:br>
                        <a:rPr lang="en-GB" sz="1000" b="0" dirty="0">
                          <a:latin typeface="Arial" panose="020B0604020202020204" pitchFamily="34" charset="0"/>
                          <a:cs typeface="Arial" panose="020B0604020202020204" pitchFamily="34" charset="0"/>
                        </a:rPr>
                      </a:br>
                      <a:r>
                        <a:rPr lang="en-GB" sz="1000" b="0" dirty="0">
                          <a:latin typeface="Arial" panose="020B0604020202020204" pitchFamily="34" charset="0"/>
                          <a:cs typeface="Arial" panose="020B0604020202020204" pitchFamily="34" charset="0"/>
                        </a:rPr>
                        <a:t>2.5 (2)</a:t>
                      </a:r>
                    </a:p>
                  </a:txBody>
                  <a:tcPr marL="55440" marR="55440"/>
                </a:tc>
                <a:extLst>
                  <a:ext uri="{0D108BD9-81ED-4DB2-BD59-A6C34878D82A}">
                    <a16:rowId xmlns="" xmlns:a16="http://schemas.microsoft.com/office/drawing/2014/main" val="1102344838"/>
                  </a:ext>
                </a:extLst>
              </a:tr>
            </a:tbl>
          </a:graphicData>
        </a:graphic>
      </p:graphicFrame>
      <p:sp>
        <p:nvSpPr>
          <p:cNvPr id="2" name="TextBox 1">
            <a:extLst>
              <a:ext uri="{FF2B5EF4-FFF2-40B4-BE49-F238E27FC236}">
                <a16:creationId xmlns="" xmlns:a16="http://schemas.microsoft.com/office/drawing/2014/main" id="{D485B62E-1039-27FD-B3E9-B4FCCA54DD64}"/>
              </a:ext>
            </a:extLst>
          </p:cNvPr>
          <p:cNvSpPr txBox="1"/>
          <p:nvPr/>
        </p:nvSpPr>
        <p:spPr>
          <a:xfrm>
            <a:off x="569978" y="5004824"/>
            <a:ext cx="6138908" cy="646331"/>
          </a:xfrm>
          <a:prstGeom prst="rect">
            <a:avLst/>
          </a:prstGeom>
          <a:noFill/>
        </p:spPr>
        <p:txBody>
          <a:bodyPr wrap="square" rtlCol="0">
            <a:spAutoFit/>
          </a:bodyPr>
          <a:lstStyle/>
          <a:p>
            <a:r>
              <a:rPr lang="en-US" sz="1200" baseline="30000" dirty="0" err="1">
                <a:latin typeface="Arial" panose="020B0604020202020204" pitchFamily="34" charset="0"/>
                <a:ea typeface="Aileron" charset="0"/>
                <a:cs typeface="Arial" panose="020B0604020202020204" pitchFamily="34" charset="0"/>
              </a:rPr>
              <a:t>a</a:t>
            </a:r>
            <a:r>
              <a:rPr lang="en-US" sz="1200" dirty="0" err="1">
                <a:latin typeface="Arial" panose="020B0604020202020204" pitchFamily="34" charset="0"/>
                <a:ea typeface="Aileron" charset="0"/>
                <a:cs typeface="Arial" panose="020B0604020202020204" pitchFamily="34" charset="0"/>
              </a:rPr>
              <a:t>Median</a:t>
            </a:r>
            <a:r>
              <a:rPr lang="en-US" sz="1200" dirty="0">
                <a:latin typeface="Arial" panose="020B0604020202020204" pitchFamily="34" charset="0"/>
                <a:ea typeface="Aileron" charset="0"/>
                <a:cs typeface="Arial" panose="020B0604020202020204" pitchFamily="34" charset="0"/>
              </a:rPr>
              <a:t> follow up was 5.9 months (range 0.7-15.4 months); </a:t>
            </a:r>
            <a:r>
              <a:rPr lang="en-US" sz="1200" baseline="30000" dirty="0" err="1">
                <a:latin typeface="Arial" panose="020B0604020202020204" pitchFamily="34" charset="0"/>
                <a:ea typeface="Aileron" charset="0"/>
                <a:cs typeface="Arial" panose="020B0604020202020204" pitchFamily="34" charset="0"/>
              </a:rPr>
              <a:t>b</a:t>
            </a:r>
            <a:r>
              <a:rPr lang="en-US" sz="1200" dirty="0" err="1">
                <a:latin typeface="Arial" panose="020B0604020202020204" pitchFamily="34" charset="0"/>
                <a:ea typeface="Aileron" charset="0"/>
                <a:cs typeface="Arial" panose="020B0604020202020204" pitchFamily="34" charset="0"/>
              </a:rPr>
              <a:t>Median</a:t>
            </a:r>
            <a:r>
              <a:rPr lang="en-US" sz="1200" dirty="0">
                <a:latin typeface="Arial" panose="020B0604020202020204" pitchFamily="34" charset="0"/>
                <a:ea typeface="Aileron" charset="0"/>
                <a:cs typeface="Arial" panose="020B0604020202020204" pitchFamily="34" charset="0"/>
              </a:rPr>
              <a:t> follow up was 10.2 months (range, 0.7-22.1); </a:t>
            </a:r>
            <a:r>
              <a:rPr lang="en-US" sz="1200" baseline="30000" dirty="0" err="1">
                <a:latin typeface="Arial" panose="020B0604020202020204" pitchFamily="34" charset="0"/>
                <a:ea typeface="Aileron" charset="0"/>
                <a:cs typeface="Arial" panose="020B0604020202020204" pitchFamily="34" charset="0"/>
              </a:rPr>
              <a:t>c</a:t>
            </a:r>
            <a:r>
              <a:rPr lang="en-US" sz="1200" dirty="0" err="1">
                <a:latin typeface="Arial" panose="020B0604020202020204" pitchFamily="34" charset="0"/>
                <a:ea typeface="Aileron" charset="0"/>
                <a:cs typeface="Arial" panose="020B0604020202020204" pitchFamily="34" charset="0"/>
              </a:rPr>
              <a:t>Primary</a:t>
            </a:r>
            <a:r>
              <a:rPr lang="en-US" sz="1200" dirty="0">
                <a:latin typeface="Arial" panose="020B0604020202020204" pitchFamily="34" charset="0"/>
                <a:ea typeface="Aileron" charset="0"/>
                <a:cs typeface="Arial" panose="020B0604020202020204" pitchFamily="34" charset="0"/>
              </a:rPr>
              <a:t> endpoint; </a:t>
            </a:r>
            <a:r>
              <a:rPr lang="en-US" sz="1200" baseline="30000" dirty="0" err="1">
                <a:latin typeface="Arial" panose="020B0604020202020204" pitchFamily="34" charset="0"/>
                <a:ea typeface="Aileron" charset="0"/>
                <a:cs typeface="Arial" panose="020B0604020202020204" pitchFamily="34" charset="0"/>
              </a:rPr>
              <a:t>d</a:t>
            </a:r>
            <a:r>
              <a:rPr lang="en-US" sz="1200" dirty="0" err="1">
                <a:latin typeface="Arial" panose="020B0604020202020204" pitchFamily="34" charset="0"/>
                <a:ea typeface="Aileron" charset="0"/>
                <a:cs typeface="Arial" panose="020B0604020202020204" pitchFamily="34" charset="0"/>
              </a:rPr>
              <a:t>Exploratory</a:t>
            </a:r>
            <a:r>
              <a:rPr lang="en-US" sz="1200" dirty="0">
                <a:latin typeface="Arial" panose="020B0604020202020204" pitchFamily="34" charset="0"/>
                <a:ea typeface="Aileron" charset="0"/>
                <a:cs typeface="Arial" panose="020B0604020202020204" pitchFamily="34" charset="0"/>
              </a:rPr>
              <a:t> endpoint; </a:t>
            </a:r>
            <a:r>
              <a:rPr lang="en-US" sz="1200" baseline="30000" dirty="0" err="1">
                <a:latin typeface="Arial" panose="020B0604020202020204" pitchFamily="34" charset="0"/>
                <a:ea typeface="Aileron" charset="0"/>
                <a:cs typeface="Arial" panose="020B0604020202020204" pitchFamily="34" charset="0"/>
              </a:rPr>
              <a:t>e</a:t>
            </a:r>
            <a:r>
              <a:rPr lang="en-US" sz="1200" dirty="0" err="1">
                <a:latin typeface="Arial" panose="020B0604020202020204" pitchFamily="34" charset="0"/>
                <a:ea typeface="Aileron" charset="0"/>
                <a:cs typeface="Arial" panose="020B0604020202020204" pitchFamily="34" charset="0"/>
              </a:rPr>
              <a:t>Secondary</a:t>
            </a:r>
            <a:r>
              <a:rPr lang="en-US" sz="1200" dirty="0">
                <a:latin typeface="Arial" panose="020B0604020202020204" pitchFamily="34" charset="0"/>
                <a:ea typeface="Aileron" charset="0"/>
                <a:cs typeface="Arial" panose="020B0604020202020204" pitchFamily="34" charset="0"/>
              </a:rPr>
              <a:t> endpoint analysis based on responders (n=33); 18 patients were censored</a:t>
            </a:r>
            <a:endParaRPr lang="en-GB" sz="1200" dirty="0">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61349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a:xfrm>
            <a:off x="551384" y="908720"/>
            <a:ext cx="11164448" cy="4528800"/>
          </a:xfrm>
        </p:spPr>
        <p:txBody>
          <a:bodyPr/>
          <a:lstStyle/>
          <a:p>
            <a:pPr marL="0" indent="0">
              <a:buNone/>
            </a:pPr>
            <a:r>
              <a:rPr lang="en-GB" sz="1800" b="1" noProof="0" dirty="0"/>
              <a:t>Please note: </a:t>
            </a:r>
            <a:r>
              <a:rPr lang="en-GB" sz="1800" noProof="0" dirty="0"/>
              <a:t>The views expressed within this presentation are the personal opinions of the author. </a:t>
            </a:r>
            <a:br>
              <a:rPr lang="en-GB" sz="1800" noProof="0" dirty="0"/>
            </a:br>
            <a:r>
              <a:rPr lang="en-GB" sz="1800" noProof="0" dirty="0"/>
              <a:t>They do not necessarily represent the views of the author’s academic institution, or the rest of the </a:t>
            </a:r>
            <a:br>
              <a:rPr lang="en-GB" sz="1800" noProof="0" dirty="0"/>
            </a:br>
            <a:r>
              <a:rPr lang="en-GB" sz="1800" noProof="0" dirty="0"/>
              <a:t>GI CONNECT group.</a:t>
            </a:r>
          </a:p>
          <a:p>
            <a:pPr marL="0" indent="0">
              <a:buNone/>
            </a:pPr>
            <a:r>
              <a:rPr lang="en-GB" sz="1800" noProof="0" dirty="0"/>
              <a:t>This content is supported by an Independent Educational Grant from Bayer.</a:t>
            </a:r>
          </a:p>
          <a:p>
            <a:pPr marL="0" indent="0">
              <a:buNone/>
            </a:pPr>
            <a:r>
              <a:rPr lang="en-GB" sz="1800" b="1" dirty="0" err="1">
                <a:solidFill>
                  <a:schemeClr val="accent2"/>
                </a:solidFill>
              </a:rPr>
              <a:t>Dr.</a:t>
            </a:r>
            <a:r>
              <a:rPr lang="en-GB" sz="1800" b="1" dirty="0">
                <a:solidFill>
                  <a:schemeClr val="accent2"/>
                </a:solidFill>
              </a:rPr>
              <a:t> Samuel J. </a:t>
            </a:r>
            <a:r>
              <a:rPr lang="en-GB" sz="1800" b="1" dirty="0" err="1">
                <a:solidFill>
                  <a:schemeClr val="accent2"/>
                </a:solidFill>
              </a:rPr>
              <a:t>Klempner</a:t>
            </a:r>
            <a:r>
              <a:rPr lang="en-GB" sz="1800" b="1" dirty="0">
                <a:solidFill>
                  <a:schemeClr val="accent2"/>
                </a:solidFill>
              </a:rPr>
              <a:t> </a:t>
            </a:r>
            <a:r>
              <a:rPr lang="en-US" sz="1800" dirty="0"/>
              <a:t>has received </a:t>
            </a:r>
            <a:r>
              <a:rPr lang="en-GB" sz="1800" dirty="0"/>
              <a:t>received financial support/sponsorship from the following companies</a:t>
            </a:r>
            <a:r>
              <a:rPr lang="en-US" sz="1800" dirty="0"/>
              <a:t>: </a:t>
            </a:r>
          </a:p>
          <a:p>
            <a:r>
              <a:rPr lang="en-US" sz="1800" dirty="0" err="1"/>
              <a:t>Astellas</a:t>
            </a:r>
            <a:r>
              <a:rPr lang="en-US" sz="1800" dirty="0"/>
              <a:t>, BMS, Merck, Eli Lilly, Sanofi, Novartis, Daiichi-Sankyo, </a:t>
            </a:r>
            <a:r>
              <a:rPr lang="en-US" sz="1800" dirty="0" err="1"/>
              <a:t>Coherus</a:t>
            </a:r>
            <a:r>
              <a:rPr lang="en-US" sz="1800" dirty="0"/>
              <a:t>, AstraZeneca, </a:t>
            </a:r>
            <a:r>
              <a:rPr lang="en-US" sz="1800" dirty="0" err="1"/>
              <a:t>Nuvalent</a:t>
            </a:r>
            <a:r>
              <a:rPr lang="en-US" sz="1800" dirty="0"/>
              <a:t> </a:t>
            </a:r>
            <a:r>
              <a:rPr lang="en-US" sz="1800" dirty="0" smtClean="0"/>
              <a:t>Therapeutics, </a:t>
            </a:r>
            <a:r>
              <a:rPr lang="en-US" sz="1800" dirty="0" err="1" smtClean="0"/>
              <a:t>Mersana</a:t>
            </a:r>
            <a:endParaRPr lang="en-GB" sz="1800" dirty="0"/>
          </a:p>
          <a:p>
            <a:pPr marL="0" indent="0">
              <a:buNone/>
            </a:pPr>
            <a:r>
              <a:rPr lang="en-GB" sz="1800" b="1" cap="none" dirty="0" err="1">
                <a:solidFill>
                  <a:schemeClr val="accent2"/>
                </a:solidFill>
              </a:rPr>
              <a:t>Dr.</a:t>
            </a:r>
            <a:r>
              <a:rPr lang="en-GB" sz="1800" b="1" cap="none" dirty="0">
                <a:solidFill>
                  <a:schemeClr val="accent2"/>
                </a:solidFill>
              </a:rPr>
              <a:t> Yelena Y. </a:t>
            </a:r>
            <a:r>
              <a:rPr lang="en-GB" sz="1800" b="1" cap="none" dirty="0" err="1">
                <a:solidFill>
                  <a:schemeClr val="accent2"/>
                </a:solidFill>
              </a:rPr>
              <a:t>Janjigian</a:t>
            </a:r>
            <a:r>
              <a:rPr lang="en-GB" sz="1800" b="1" dirty="0">
                <a:solidFill>
                  <a:schemeClr val="accent2"/>
                </a:solidFill>
              </a:rPr>
              <a:t> </a:t>
            </a:r>
            <a:r>
              <a:rPr lang="en-US" sz="1800" dirty="0"/>
              <a:t>has received </a:t>
            </a:r>
            <a:r>
              <a:rPr lang="en-GB" sz="1800" dirty="0"/>
              <a:t>received financial support/sponsorship from the following companies</a:t>
            </a:r>
            <a:r>
              <a:rPr lang="en-US" sz="1800" dirty="0"/>
              <a:t>: </a:t>
            </a:r>
          </a:p>
          <a:p>
            <a:pPr marL="314325" indent="-306388"/>
            <a:r>
              <a:rPr lang="en-GB" sz="1600" b="1" dirty="0" smtClean="0">
                <a:solidFill>
                  <a:schemeClr val="tx2"/>
                </a:solidFill>
                <a:effectLst/>
                <a:ea typeface="Times New Roman" panose="02020603050405020304" pitchFamily="18" charset="0"/>
              </a:rPr>
              <a:t>Research </a:t>
            </a:r>
            <a:r>
              <a:rPr lang="en-GB" sz="1600" b="1" dirty="0">
                <a:solidFill>
                  <a:schemeClr val="tx2"/>
                </a:solidFill>
                <a:ea typeface="Times New Roman" panose="02020603050405020304" pitchFamily="18" charset="0"/>
              </a:rPr>
              <a:t>funding: </a:t>
            </a:r>
            <a:r>
              <a:rPr lang="en-GB" sz="1600" dirty="0" smtClean="0">
                <a:solidFill>
                  <a:schemeClr val="tx2"/>
                </a:solidFill>
                <a:ea typeface="Times New Roman" panose="02020603050405020304" pitchFamily="18" charset="0"/>
              </a:rPr>
              <a:t>Bayer, Bristol-Myers Squibb, Cycle </a:t>
            </a:r>
            <a:r>
              <a:rPr lang="en-GB" sz="1600" dirty="0">
                <a:solidFill>
                  <a:schemeClr val="tx2"/>
                </a:solidFill>
                <a:ea typeface="Times New Roman" panose="02020603050405020304" pitchFamily="18" charset="0"/>
              </a:rPr>
              <a:t>for </a:t>
            </a:r>
            <a:r>
              <a:rPr lang="en-GB" sz="1600" dirty="0" smtClean="0">
                <a:solidFill>
                  <a:schemeClr val="tx2"/>
                </a:solidFill>
                <a:ea typeface="Times New Roman" panose="02020603050405020304" pitchFamily="18" charset="0"/>
              </a:rPr>
              <a:t>Survival, Department </a:t>
            </a:r>
            <a:r>
              <a:rPr lang="en-GB" sz="1600" dirty="0">
                <a:solidFill>
                  <a:schemeClr val="tx2"/>
                </a:solidFill>
                <a:ea typeface="Times New Roman" panose="02020603050405020304" pitchFamily="18" charset="0"/>
              </a:rPr>
              <a:t>of </a:t>
            </a:r>
            <a:r>
              <a:rPr lang="en-GB" sz="1600" dirty="0" err="1" smtClean="0">
                <a:solidFill>
                  <a:schemeClr val="tx2"/>
                </a:solidFill>
                <a:ea typeface="Times New Roman" panose="02020603050405020304" pitchFamily="18" charset="0"/>
              </a:rPr>
              <a:t>Defense</a:t>
            </a:r>
            <a:r>
              <a:rPr lang="en-GB" sz="1600" dirty="0" smtClean="0">
                <a:solidFill>
                  <a:schemeClr val="tx2"/>
                </a:solidFill>
                <a:ea typeface="Times New Roman" panose="02020603050405020304" pitchFamily="18" charset="0"/>
              </a:rPr>
              <a:t>, Eli Lilly, Fred’s Team, Genentech/Roche, Merck, NCI, RGENIX</a:t>
            </a:r>
          </a:p>
          <a:p>
            <a:pPr marL="314325" indent="-306388"/>
            <a:r>
              <a:rPr lang="en-GB" sz="1600" b="1" dirty="0" smtClean="0">
                <a:solidFill>
                  <a:schemeClr val="tx2"/>
                </a:solidFill>
                <a:effectLst/>
                <a:ea typeface="Times New Roman" panose="02020603050405020304" pitchFamily="18" charset="0"/>
              </a:rPr>
              <a:t>Advisory boards </a:t>
            </a:r>
            <a:r>
              <a:rPr lang="en-GB" sz="1600" b="1" dirty="0">
                <a:solidFill>
                  <a:schemeClr val="tx2"/>
                </a:solidFill>
                <a:ea typeface="Times New Roman" panose="02020603050405020304" pitchFamily="18" charset="0"/>
              </a:rPr>
              <a:t>/ consulting:</a:t>
            </a:r>
            <a:r>
              <a:rPr lang="en-GB" sz="1600" dirty="0">
                <a:solidFill>
                  <a:schemeClr val="tx2"/>
                </a:solidFill>
                <a:ea typeface="Times New Roman" panose="02020603050405020304" pitchFamily="18" charset="0"/>
              </a:rPr>
              <a:t> </a:t>
            </a:r>
            <a:r>
              <a:rPr lang="en-GB" sz="1600" dirty="0" err="1">
                <a:solidFill>
                  <a:schemeClr val="tx2"/>
                </a:solidFill>
                <a:ea typeface="Times New Roman" panose="02020603050405020304" pitchFamily="18" charset="0"/>
              </a:rPr>
              <a:t>Amerisource</a:t>
            </a:r>
            <a:r>
              <a:rPr lang="en-GB" sz="1600" dirty="0">
                <a:solidFill>
                  <a:schemeClr val="tx2"/>
                </a:solidFill>
                <a:ea typeface="Times New Roman" panose="02020603050405020304" pitchFamily="18" charset="0"/>
              </a:rPr>
              <a:t> </a:t>
            </a:r>
            <a:r>
              <a:rPr lang="en-GB" sz="1600" dirty="0" smtClean="0">
                <a:solidFill>
                  <a:schemeClr val="tx2"/>
                </a:solidFill>
                <a:ea typeface="Times New Roman" panose="02020603050405020304" pitchFamily="18" charset="0"/>
              </a:rPr>
              <a:t>Bergen, Arcus Biosciences, AstraZeneca, </a:t>
            </a:r>
            <a:r>
              <a:rPr lang="en-GB" sz="1600" dirty="0" err="1" smtClean="0">
                <a:solidFill>
                  <a:schemeClr val="tx2"/>
                </a:solidFill>
                <a:ea typeface="Times New Roman" panose="02020603050405020304" pitchFamily="18" charset="0"/>
              </a:rPr>
              <a:t>Basilea</a:t>
            </a:r>
            <a:r>
              <a:rPr lang="en-GB" sz="1600" dirty="0" smtClean="0">
                <a:solidFill>
                  <a:schemeClr val="tx2"/>
                </a:solidFill>
                <a:ea typeface="Times New Roman" panose="02020603050405020304" pitchFamily="18" charset="0"/>
              </a:rPr>
              <a:t> </a:t>
            </a:r>
            <a:r>
              <a:rPr lang="en-GB" sz="1600" dirty="0" err="1" smtClean="0">
                <a:solidFill>
                  <a:schemeClr val="tx2"/>
                </a:solidFill>
                <a:ea typeface="Times New Roman" panose="02020603050405020304" pitchFamily="18" charset="0"/>
              </a:rPr>
              <a:t>Pharmaceutica</a:t>
            </a:r>
            <a:r>
              <a:rPr lang="en-GB" sz="1600" dirty="0" smtClean="0">
                <a:solidFill>
                  <a:schemeClr val="tx2"/>
                </a:solidFill>
                <a:ea typeface="Times New Roman" panose="02020603050405020304" pitchFamily="18" charset="0"/>
              </a:rPr>
              <a:t>, Bayer, Bristol-Myers Squibb, Daiichi-Sankyo, Eli Lilly, </a:t>
            </a:r>
            <a:r>
              <a:rPr lang="en-GB" sz="1600" dirty="0" err="1" smtClean="0">
                <a:solidFill>
                  <a:schemeClr val="tx2"/>
                </a:solidFill>
                <a:ea typeface="Times New Roman" panose="02020603050405020304" pitchFamily="18" charset="0"/>
              </a:rPr>
              <a:t>Geneos</a:t>
            </a:r>
            <a:r>
              <a:rPr lang="en-GB" sz="1600" dirty="0" smtClean="0">
                <a:solidFill>
                  <a:schemeClr val="tx2"/>
                </a:solidFill>
                <a:ea typeface="Times New Roman" panose="02020603050405020304" pitchFamily="18" charset="0"/>
              </a:rPr>
              <a:t> Therapeutics, GlaxoSmithKline, </a:t>
            </a:r>
            <a:r>
              <a:rPr lang="en-GB" sz="1600" dirty="0" err="1" smtClean="0">
                <a:solidFill>
                  <a:schemeClr val="tx2"/>
                </a:solidFill>
                <a:ea typeface="Times New Roman" panose="02020603050405020304" pitchFamily="18" charset="0"/>
              </a:rPr>
              <a:t>Imedex</a:t>
            </a:r>
            <a:r>
              <a:rPr lang="en-GB" sz="1600" dirty="0" smtClean="0">
                <a:solidFill>
                  <a:schemeClr val="tx2"/>
                </a:solidFill>
                <a:ea typeface="Times New Roman" panose="02020603050405020304" pitchFamily="18" charset="0"/>
              </a:rPr>
              <a:t>, </a:t>
            </a:r>
            <a:r>
              <a:rPr lang="en-GB" sz="1600" dirty="0" err="1" smtClean="0">
                <a:solidFill>
                  <a:schemeClr val="tx2"/>
                </a:solidFill>
                <a:ea typeface="Times New Roman" panose="02020603050405020304" pitchFamily="18" charset="0"/>
              </a:rPr>
              <a:t>Imugene</a:t>
            </a:r>
            <a:r>
              <a:rPr lang="en-GB" sz="1600" dirty="0" smtClean="0">
                <a:solidFill>
                  <a:schemeClr val="tx2"/>
                </a:solidFill>
                <a:ea typeface="Times New Roman" panose="02020603050405020304" pitchFamily="18" charset="0"/>
              </a:rPr>
              <a:t>, Lynx Health, Merck, Merck </a:t>
            </a:r>
            <a:r>
              <a:rPr lang="en-GB" sz="1600" dirty="0" err="1" smtClean="0">
                <a:solidFill>
                  <a:schemeClr val="tx2"/>
                </a:solidFill>
                <a:ea typeface="Times New Roman" panose="02020603050405020304" pitchFamily="18" charset="0"/>
              </a:rPr>
              <a:t>Serono</a:t>
            </a:r>
            <a:r>
              <a:rPr lang="en-GB" sz="1600" dirty="0" smtClean="0">
                <a:solidFill>
                  <a:schemeClr val="tx2"/>
                </a:solidFill>
                <a:ea typeface="Times New Roman" panose="02020603050405020304" pitchFamily="18" charset="0"/>
              </a:rPr>
              <a:t>, Michael </a:t>
            </a:r>
            <a:r>
              <a:rPr lang="en-GB" sz="1600" dirty="0">
                <a:solidFill>
                  <a:schemeClr val="tx2"/>
                </a:solidFill>
                <a:ea typeface="Times New Roman" panose="02020603050405020304" pitchFamily="18" charset="0"/>
              </a:rPr>
              <a:t>J. Hennessy </a:t>
            </a:r>
            <a:r>
              <a:rPr lang="en-GB" sz="1600" dirty="0" smtClean="0">
                <a:solidFill>
                  <a:schemeClr val="tx2"/>
                </a:solidFill>
                <a:ea typeface="Times New Roman" panose="02020603050405020304" pitchFamily="18" charset="0"/>
              </a:rPr>
              <a:t>Associates, Paradigm </a:t>
            </a:r>
            <a:r>
              <a:rPr lang="en-GB" sz="1600" dirty="0">
                <a:solidFill>
                  <a:schemeClr val="tx2"/>
                </a:solidFill>
                <a:ea typeface="Times New Roman" panose="02020603050405020304" pitchFamily="18" charset="0"/>
              </a:rPr>
              <a:t>Medical </a:t>
            </a:r>
            <a:r>
              <a:rPr lang="en-GB" sz="1600" dirty="0" smtClean="0">
                <a:solidFill>
                  <a:schemeClr val="tx2"/>
                </a:solidFill>
                <a:ea typeface="Times New Roman" panose="02020603050405020304" pitchFamily="18" charset="0"/>
              </a:rPr>
              <a:t>Communications, </a:t>
            </a:r>
            <a:r>
              <a:rPr lang="en-GB" sz="1600" dirty="0" err="1" smtClean="0">
                <a:solidFill>
                  <a:schemeClr val="tx2"/>
                </a:solidFill>
                <a:ea typeface="Times New Roman" panose="02020603050405020304" pitchFamily="18" charset="0"/>
              </a:rPr>
              <a:t>PeerView</a:t>
            </a:r>
            <a:r>
              <a:rPr lang="en-GB" sz="1600" dirty="0" smtClean="0">
                <a:solidFill>
                  <a:schemeClr val="tx2"/>
                </a:solidFill>
                <a:ea typeface="Times New Roman" panose="02020603050405020304" pitchFamily="18" charset="0"/>
              </a:rPr>
              <a:t> Institute, Pfizer, Research </a:t>
            </a:r>
            <a:r>
              <a:rPr lang="en-GB" sz="1600" dirty="0">
                <a:solidFill>
                  <a:schemeClr val="tx2"/>
                </a:solidFill>
                <a:ea typeface="Times New Roman" panose="02020603050405020304" pitchFamily="18" charset="0"/>
              </a:rPr>
              <a:t>to </a:t>
            </a:r>
            <a:r>
              <a:rPr lang="en-GB" sz="1600" dirty="0" smtClean="0">
                <a:solidFill>
                  <a:schemeClr val="tx2"/>
                </a:solidFill>
                <a:ea typeface="Times New Roman" panose="02020603050405020304" pitchFamily="18" charset="0"/>
              </a:rPr>
              <a:t>Practice, RGENIX, </a:t>
            </a:r>
            <a:r>
              <a:rPr lang="en-GB" sz="1600" dirty="0" err="1" smtClean="0">
                <a:solidFill>
                  <a:schemeClr val="tx2"/>
                </a:solidFill>
                <a:ea typeface="Times New Roman" panose="02020603050405020304" pitchFamily="18" charset="0"/>
              </a:rPr>
              <a:t>Seagen</a:t>
            </a:r>
            <a:r>
              <a:rPr lang="en-GB" sz="1600" dirty="0" smtClean="0">
                <a:solidFill>
                  <a:schemeClr val="tx2"/>
                </a:solidFill>
                <a:ea typeface="Times New Roman" panose="02020603050405020304" pitchFamily="18" charset="0"/>
              </a:rPr>
              <a:t>, Silverback Therapeutics, </a:t>
            </a:r>
            <a:r>
              <a:rPr lang="en-GB" sz="1600" dirty="0" err="1" smtClean="0">
                <a:solidFill>
                  <a:schemeClr val="tx2"/>
                </a:solidFill>
                <a:ea typeface="Times New Roman" panose="02020603050405020304" pitchFamily="18" charset="0"/>
              </a:rPr>
              <a:t>Zymeworks</a:t>
            </a:r>
            <a:r>
              <a:rPr lang="en-GB" sz="1600" dirty="0" smtClean="0">
                <a:solidFill>
                  <a:schemeClr val="tx2"/>
                </a:solidFill>
                <a:ea typeface="Times New Roman" panose="02020603050405020304" pitchFamily="18" charset="0"/>
              </a:rPr>
              <a:t> </a:t>
            </a:r>
            <a:r>
              <a:rPr lang="en-GB" sz="1600" dirty="0">
                <a:solidFill>
                  <a:schemeClr val="tx2"/>
                </a:solidFill>
                <a:ea typeface="Times New Roman" panose="02020603050405020304" pitchFamily="18" charset="0"/>
              </a:rPr>
              <a:t>Inc</a:t>
            </a:r>
            <a:r>
              <a:rPr lang="en-GB" sz="1600" dirty="0" smtClean="0">
                <a:solidFill>
                  <a:schemeClr val="tx2"/>
                </a:solidFill>
                <a:ea typeface="Times New Roman" panose="02020603050405020304" pitchFamily="18" charset="0"/>
              </a:rPr>
              <a:t>.</a:t>
            </a:r>
          </a:p>
          <a:p>
            <a:pPr marL="314325" indent="-306388"/>
            <a:r>
              <a:rPr lang="en-GB" sz="1600" b="1" dirty="0" smtClean="0"/>
              <a:t>Other: </a:t>
            </a:r>
            <a:r>
              <a:rPr lang="en-GB" sz="1600" dirty="0" smtClean="0"/>
              <a:t>RGENIX (stock options)</a:t>
            </a:r>
            <a:endParaRPr lang="en-GB" sz="1600" dirty="0">
              <a:solidFill>
                <a:schemeClr val="tx2"/>
              </a:solidFill>
              <a:effectLst/>
              <a:ea typeface="Times New Roman" panose="02020603050405020304" pitchFamily="18" charset="0"/>
            </a:endParaRPr>
          </a:p>
        </p:txBody>
      </p:sp>
      <p:sp>
        <p:nvSpPr>
          <p:cNvPr id="4" name="Title 3"/>
          <p:cNvSpPr>
            <a:spLocks noGrp="1"/>
          </p:cNvSpPr>
          <p:nvPr>
            <p:ph type="title"/>
          </p:nvPr>
        </p:nvSpPr>
        <p:spPr/>
        <p:txBody>
          <a:bodyPr/>
          <a:lstStyle/>
          <a:p>
            <a:r>
              <a:rPr lang="en-GB" noProof="0" dirty="0"/>
              <a:t>Disclaimer and disclosures</a:t>
            </a:r>
          </a:p>
        </p:txBody>
      </p:sp>
      <p:sp>
        <p:nvSpPr>
          <p:cNvPr id="3" name="Slide Number Placeholder 2">
            <a:extLst>
              <a:ext uri="{FF2B5EF4-FFF2-40B4-BE49-F238E27FC236}">
                <a16:creationId xmlns="" xmlns:a16="http://schemas.microsoft.com/office/drawing/2014/main" id="{E3AC9220-DFB3-EA48-92FF-137651382151}"/>
              </a:ext>
            </a:extLst>
          </p:cNvPr>
          <p:cNvSpPr>
            <a:spLocks noGrp="1"/>
          </p:cNvSpPr>
          <p:nvPr>
            <p:ph type="sldNum" sz="quarter" idx="4"/>
          </p:nvPr>
        </p:nvSpPr>
        <p:spPr/>
        <p:txBody>
          <a:bodyPr/>
          <a:lstStyle/>
          <a:p>
            <a:fld id="{FCE43C0F-8A7B-3A4B-9DB5-B3472E36E833}" type="slidenum">
              <a:rPr lang="en-GB" smtClean="0"/>
              <a:pPr/>
              <a:t>3</a:t>
            </a:fld>
            <a:endParaRPr lang="en-GB" dirty="0"/>
          </a:p>
        </p:txBody>
      </p:sp>
    </p:spTree>
    <p:extLst>
      <p:ext uri="{BB962C8B-B14F-4D97-AF65-F5344CB8AC3E}">
        <p14:creationId xmlns:p14="http://schemas.microsoft.com/office/powerpoint/2010/main" val="13009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A09C7235-1601-4110-B808-BD18FA347F55}"/>
              </a:ext>
            </a:extLst>
          </p:cNvPr>
          <p:cNvSpPr>
            <a:spLocks noGrp="1"/>
          </p:cNvSpPr>
          <p:nvPr>
            <p:ph sz="quarter" idx="12"/>
          </p:nvPr>
        </p:nvSpPr>
        <p:spPr/>
        <p:txBody>
          <a:bodyPr/>
          <a:lstStyle/>
          <a:p>
            <a:r>
              <a:rPr lang="en-GB" dirty="0"/>
              <a:t>With longer follow up, T-</a:t>
            </a:r>
            <a:r>
              <a:rPr lang="en-GB" dirty="0" err="1"/>
              <a:t>Dxd</a:t>
            </a:r>
            <a:r>
              <a:rPr lang="en-GB" dirty="0"/>
              <a:t> continues to provide clinical benefit and a tolerable safety profile whilst maintaining QoL in 2L Western patients with HER2+ unresectable/metastatic gastric/GEJ cancer</a:t>
            </a:r>
          </a:p>
        </p:txBody>
      </p:sp>
      <p:sp>
        <p:nvSpPr>
          <p:cNvPr id="3" name="Title 2">
            <a:extLst>
              <a:ext uri="{FF2B5EF4-FFF2-40B4-BE49-F238E27FC236}">
                <a16:creationId xmlns="" xmlns:a16="http://schemas.microsoft.com/office/drawing/2014/main" id="{75F1A2E3-911C-4E12-831B-42FF626604DE}"/>
              </a:ext>
            </a:extLst>
          </p:cNvPr>
          <p:cNvSpPr>
            <a:spLocks noGrp="1"/>
          </p:cNvSpPr>
          <p:nvPr>
            <p:ph type="title"/>
          </p:nvPr>
        </p:nvSpPr>
        <p:spPr/>
        <p:txBody>
          <a:bodyPr/>
          <a:lstStyle/>
          <a:p>
            <a:r>
              <a:rPr lang="en-GB"/>
              <a:t>Destiny-gastric02: summary</a:t>
            </a:r>
            <a:endParaRPr lang="en-GB" dirty="0"/>
          </a:p>
        </p:txBody>
      </p:sp>
      <p:sp>
        <p:nvSpPr>
          <p:cNvPr id="5" name="Slide Number Placeholder 4">
            <a:extLst>
              <a:ext uri="{FF2B5EF4-FFF2-40B4-BE49-F238E27FC236}">
                <a16:creationId xmlns="" xmlns:a16="http://schemas.microsoft.com/office/drawing/2014/main" id="{92EF3EC2-6381-4222-8910-80A90730CD31}"/>
              </a:ext>
            </a:extLst>
          </p:cNvPr>
          <p:cNvSpPr>
            <a:spLocks noGrp="1"/>
          </p:cNvSpPr>
          <p:nvPr>
            <p:ph type="sldNum" sz="quarter" idx="4"/>
          </p:nvPr>
        </p:nvSpPr>
        <p:spPr/>
        <p:txBody>
          <a:bodyPr/>
          <a:lstStyle/>
          <a:p>
            <a:fld id="{FCE43C0F-8A7B-3A4B-9DB5-B3472E36E833}" type="slidenum">
              <a:rPr lang="en-GB" smtClean="0"/>
              <a:pPr/>
              <a:t>30</a:t>
            </a:fld>
            <a:endParaRPr lang="en-GB" dirty="0"/>
          </a:p>
        </p:txBody>
      </p:sp>
      <p:sp>
        <p:nvSpPr>
          <p:cNvPr id="9" name="Content Placeholder 8">
            <a:extLst>
              <a:ext uri="{FF2B5EF4-FFF2-40B4-BE49-F238E27FC236}">
                <a16:creationId xmlns="" xmlns:a16="http://schemas.microsoft.com/office/drawing/2014/main" id="{69789941-5D24-AB4C-8B60-4480B8932309}"/>
              </a:ext>
            </a:extLst>
          </p:cNvPr>
          <p:cNvSpPr>
            <a:spLocks noGrp="1"/>
          </p:cNvSpPr>
          <p:nvPr>
            <p:ph sz="quarter" idx="15"/>
          </p:nvPr>
        </p:nvSpPr>
        <p:spPr/>
        <p:txBody>
          <a:bodyPr/>
          <a:lstStyle/>
          <a:p>
            <a:pPr lvl="0"/>
            <a:r>
              <a:rPr lang="en-GB" dirty="0"/>
              <a:t>1L, first line; 2L, second line; GEJ, gastro-</a:t>
            </a:r>
            <a:r>
              <a:rPr lang="en-GB" dirty="0" err="1"/>
              <a:t>oesphageal</a:t>
            </a:r>
            <a:r>
              <a:rPr lang="en-GB" dirty="0"/>
              <a:t> junction; HER2, human epidermal growth factor receptor 2; QoL, quality of life; T-</a:t>
            </a:r>
            <a:r>
              <a:rPr lang="en-GB" dirty="0" err="1"/>
              <a:t>DXd</a:t>
            </a:r>
            <a:r>
              <a:rPr lang="en-GB" dirty="0"/>
              <a:t>, trastuzumab </a:t>
            </a:r>
            <a:r>
              <a:rPr lang="en-GB" dirty="0" err="1"/>
              <a:t>deruxtecan</a:t>
            </a:r>
            <a:endParaRPr lang="en-GB" dirty="0"/>
          </a:p>
          <a:p>
            <a:pPr lvl="0"/>
            <a:r>
              <a:rPr lang="en-GB" dirty="0"/>
              <a:t>Ku G. Y, et al. </a:t>
            </a:r>
            <a:r>
              <a:rPr lang="en-GB" sz="1200" dirty="0">
                <a:solidFill>
                  <a:schemeClr val="tx2"/>
                </a:solidFill>
                <a:ea typeface="Calibri" panose="020F0502020204030204" pitchFamily="34" charset="0"/>
              </a:rPr>
              <a:t>Ann Oncol. 2022;33 (suppl_7): S555-S580 (ESMO 2022, oral presentation)</a:t>
            </a:r>
            <a:endParaRPr lang="en-GB" dirty="0">
              <a:solidFill>
                <a:schemeClr val="tx2"/>
              </a:solidFill>
            </a:endParaRPr>
          </a:p>
        </p:txBody>
      </p:sp>
      <p:sp>
        <p:nvSpPr>
          <p:cNvPr id="7" name="TextBox 6">
            <a:extLst>
              <a:ext uri="{FF2B5EF4-FFF2-40B4-BE49-F238E27FC236}">
                <a16:creationId xmlns="" xmlns:a16="http://schemas.microsoft.com/office/drawing/2014/main" id="{013A87AC-72E2-5544-A51C-45EC5405A7B0}"/>
              </a:ext>
            </a:extLst>
          </p:cNvPr>
          <p:cNvSpPr txBox="1"/>
          <p:nvPr/>
        </p:nvSpPr>
        <p:spPr>
          <a:xfrm>
            <a:off x="1391477" y="3113315"/>
            <a:ext cx="9409046" cy="1827853"/>
          </a:xfrm>
          <a:prstGeom prst="rect">
            <a:avLst/>
          </a:prstGeom>
          <a:solidFill>
            <a:schemeClr val="bg1"/>
          </a:solidFill>
          <a:ln w="28575">
            <a:solidFill>
              <a:schemeClr val="accent1"/>
            </a:solidFill>
          </a:ln>
        </p:spPr>
        <p:txBody>
          <a:bodyPr wrap="square" lIns="288000" tIns="108000" rIns="288000" bIns="108000" rtlCol="0" anchor="ctr" anchorCtr="0">
            <a:no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GB" sz="2000" b="1" dirty="0">
                <a:solidFill>
                  <a:schemeClr val="tx2"/>
                </a:solidFill>
                <a:latin typeface="Arial" panose="020B0604020202020204" pitchFamily="34" charset="0"/>
                <a:ea typeface="Aileron" charset="0"/>
                <a:cs typeface="Arial" panose="020B0604020202020204" pitchFamily="34" charset="0"/>
              </a:rPr>
              <a:t>DESTINY-GASTRIC02 supports the use of T-</a:t>
            </a:r>
            <a:r>
              <a:rPr lang="en-GB" sz="2000" b="1" dirty="0" err="1">
                <a:solidFill>
                  <a:schemeClr val="tx2"/>
                </a:solidFill>
                <a:latin typeface="Arial" panose="020B0604020202020204" pitchFamily="34" charset="0"/>
                <a:ea typeface="Aileron" charset="0"/>
                <a:cs typeface="Arial" panose="020B0604020202020204" pitchFamily="34" charset="0"/>
              </a:rPr>
              <a:t>Dxd</a:t>
            </a:r>
            <a:r>
              <a:rPr lang="en-GB" sz="2000" b="1" dirty="0">
                <a:solidFill>
                  <a:schemeClr val="tx2"/>
                </a:solidFill>
                <a:latin typeface="Arial" panose="020B0604020202020204" pitchFamily="34" charset="0"/>
                <a:ea typeface="Aileron" charset="0"/>
                <a:cs typeface="Arial" panose="020B0604020202020204" pitchFamily="34" charset="0"/>
              </a:rPr>
              <a:t> in Western patients</a:t>
            </a:r>
          </a:p>
          <a:p>
            <a:pPr marL="342900" indent="-342900">
              <a:spcBef>
                <a:spcPts val="600"/>
              </a:spcBef>
              <a:buClr>
                <a:schemeClr val="accent1"/>
              </a:buClr>
              <a:buFont typeface="Arial" panose="020B0604020202020204" pitchFamily="34" charset="0"/>
              <a:buChar char="•"/>
            </a:pPr>
            <a:r>
              <a:rPr lang="en-GB" sz="2000" b="1" dirty="0">
                <a:solidFill>
                  <a:schemeClr val="tx2"/>
                </a:solidFill>
                <a:latin typeface="Arial" panose="020B0604020202020204" pitchFamily="34" charset="0"/>
                <a:ea typeface="Aileron" charset="0"/>
                <a:cs typeface="Arial" panose="020B0604020202020204" pitchFamily="34" charset="0"/>
              </a:rPr>
              <a:t>Further data are needed for 1L </a:t>
            </a:r>
            <a:r>
              <a:rPr lang="en-GB" sz="2000" b="1" dirty="0">
                <a:solidFill>
                  <a:schemeClr val="tx2"/>
                </a:solidFill>
                <a:latin typeface="Arial" panose="020B0604020202020204" pitchFamily="34" charset="0"/>
                <a:cs typeface="Arial" panose="020B0604020202020204" pitchFamily="34" charset="0"/>
              </a:rPr>
              <a:t>metastatic gastric/GEJ cancer </a:t>
            </a:r>
            <a:r>
              <a:rPr lang="en-GB" sz="2000" b="1" dirty="0">
                <a:solidFill>
                  <a:schemeClr val="tx2"/>
                </a:solidFill>
                <a:latin typeface="Arial" panose="020B0604020202020204" pitchFamily="34" charset="0"/>
                <a:ea typeface="Aileron" charset="0"/>
                <a:cs typeface="Arial" panose="020B0604020202020204" pitchFamily="34" charset="0"/>
              </a:rPr>
              <a:t>and perioperative treatment of HER2+ localised gastric/GEJ cancer</a:t>
            </a:r>
          </a:p>
        </p:txBody>
      </p:sp>
    </p:spTree>
    <p:extLst>
      <p:ext uri="{BB962C8B-B14F-4D97-AF65-F5344CB8AC3E}">
        <p14:creationId xmlns:p14="http://schemas.microsoft.com/office/powerpoint/2010/main" val="93627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028586" y="5336165"/>
            <a:ext cx="1812997" cy="553998"/>
          </a:xfrm>
          <a:prstGeom prst="rect">
            <a:avLst/>
          </a:prstGeom>
          <a:noFill/>
        </p:spPr>
        <p:txBody>
          <a:bodyPr wrap="none" rtlCol="0">
            <a:spAutoFit/>
          </a:bodyPr>
          <a:lstStyle/>
          <a:p>
            <a:pPr algn="ctr"/>
            <a:r>
              <a:rPr lang="en-GB" sz="1400" dirty="0">
                <a:solidFill>
                  <a:schemeClr val="tx2"/>
                </a:solidFill>
                <a:latin typeface="Arial" panose="020B0604020202020204" pitchFamily="34" charset="0"/>
                <a:ea typeface="Aileron" charset="0"/>
                <a:cs typeface="Arial" panose="020B0604020202020204" pitchFamily="34" charset="0"/>
              </a:rPr>
              <a:t>Follow us on Twitter </a:t>
            </a:r>
            <a:r>
              <a:rPr lang="en-GB" sz="1600" dirty="0">
                <a:solidFill>
                  <a:schemeClr val="tx2"/>
                </a:solidFill>
                <a:latin typeface="Arial" panose="020B0604020202020204" pitchFamily="34" charset="0"/>
                <a:ea typeface="Aileron" charset="0"/>
                <a:cs typeface="Arial" panose="020B0604020202020204" pitchFamily="34" charset="0"/>
              </a:rPr>
              <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u="sng" dirty="0">
                <a:solidFill>
                  <a:schemeClr val="accent1"/>
                </a:solidFill>
                <a:latin typeface="Arial" panose="020B0604020202020204" pitchFamily="34" charset="0"/>
                <a:ea typeface="Aileron" charset="0"/>
                <a:cs typeface="Arial" panose="020B0604020202020204" pitchFamily="34" charset="0"/>
                <a:hlinkClick r:id="rId3">
                  <a:extLst>
                    <a:ext uri="{A12FA001-AC4F-418D-AE19-62706E023703}">
                      <ahyp:hlinkClr xmlns="" xmlns:ahyp="http://schemas.microsoft.com/office/drawing/2018/hyperlinkcolor" val="tx"/>
                    </a:ext>
                  </a:extLst>
                </a:hlinkClick>
              </a:rPr>
              <a:t>@</a:t>
            </a:r>
            <a:r>
              <a:rPr lang="en-GB" sz="1600" b="1" u="sng" dirty="0" err="1">
                <a:solidFill>
                  <a:schemeClr val="accent1"/>
                </a:solidFill>
                <a:latin typeface="Arial" panose="020B0604020202020204" pitchFamily="34" charset="0"/>
                <a:ea typeface="Aileron" charset="0"/>
                <a:cs typeface="Arial" panose="020B0604020202020204" pitchFamily="34" charset="0"/>
                <a:hlinkClick r:id="rId3">
                  <a:extLst>
                    <a:ext uri="{A12FA001-AC4F-418D-AE19-62706E023703}">
                      <ahyp:hlinkClr xmlns="" xmlns:ahyp="http://schemas.microsoft.com/office/drawing/2018/hyperlinkcolor" val="tx"/>
                    </a:ext>
                  </a:extLst>
                </a:hlinkClick>
              </a:rPr>
              <a:t>giconnectinfo</a:t>
            </a:r>
            <a:endParaRPr lang="en-GB" sz="1600" b="1" u="sng" dirty="0">
              <a:solidFill>
                <a:schemeClr val="accent1"/>
              </a:solidFill>
              <a:latin typeface="Arial" panose="020B0604020202020204" pitchFamily="34" charset="0"/>
              <a:ea typeface="Aileron" charset="0"/>
              <a:cs typeface="Arial" panose="020B0604020202020204" pitchFamily="34" charset="0"/>
            </a:endParaRPr>
          </a:p>
        </p:txBody>
      </p:sp>
      <p:sp>
        <p:nvSpPr>
          <p:cNvPr id="17" name="TextBox 16"/>
          <p:cNvSpPr txBox="1"/>
          <p:nvPr/>
        </p:nvSpPr>
        <p:spPr>
          <a:xfrm>
            <a:off x="4011195" y="5336177"/>
            <a:ext cx="2084815" cy="701731"/>
          </a:xfrm>
          <a:prstGeom prst="rect">
            <a:avLst/>
          </a:prstGeom>
          <a:noFill/>
        </p:spPr>
        <p:txBody>
          <a:bodyPr wrap="square" rtlCol="0">
            <a:spAutoFit/>
          </a:bodyPr>
          <a:lstStyle/>
          <a:p>
            <a:pPr algn="ct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Follow the </a:t>
            </a:r>
            <a:r>
              <a:rPr lang="en-GB" sz="1600" dirty="0">
                <a:solidFill>
                  <a:schemeClr val="tx2"/>
                </a:solidFill>
                <a:latin typeface="Arial" panose="020B0604020202020204" pitchFamily="34" charset="0"/>
                <a:ea typeface="Aileron" charset="0"/>
                <a:cs typeface="Arial" panose="020B0604020202020204" pitchFamily="34" charset="0"/>
              </a:rPr>
              <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u="sng" dirty="0">
                <a:solidFill>
                  <a:schemeClr val="accent1"/>
                </a:solidFill>
                <a:latin typeface="Arial" panose="020B0604020202020204" pitchFamily="34" charset="0"/>
                <a:ea typeface="Aileron" charset="0"/>
                <a:cs typeface="Arial" panose="020B0604020202020204" pitchFamily="34" charset="0"/>
                <a:hlinkClick r:id="rId4"/>
              </a:rPr>
              <a:t>GI CONNECT</a:t>
            </a:r>
            <a:r>
              <a:rPr lang="en-GB" sz="1600" b="1" dirty="0">
                <a:solidFill>
                  <a:schemeClr val="tx2"/>
                </a:solidFill>
                <a:latin typeface="Arial" panose="020B0604020202020204" pitchFamily="34" charset="0"/>
                <a:ea typeface="Aileron" charset="0"/>
                <a:cs typeface="Arial" panose="020B0604020202020204" pitchFamily="34" charset="0"/>
              </a:rPr>
              <a:t/>
            </a:r>
            <a:br>
              <a:rPr lang="en-GB" sz="1600" b="1" dirty="0">
                <a:solidFill>
                  <a:schemeClr val="tx2"/>
                </a:solidFill>
                <a:latin typeface="Arial" panose="020B0604020202020204" pitchFamily="34" charset="0"/>
                <a:ea typeface="Aileron" charset="0"/>
                <a:cs typeface="Arial" panose="020B0604020202020204" pitchFamily="34" charset="0"/>
              </a:rPr>
            </a:br>
            <a:r>
              <a:rPr lang="en-GB" sz="1400" dirty="0">
                <a:solidFill>
                  <a:schemeClr val="tx2"/>
                </a:solidFill>
                <a:latin typeface="Arial" panose="020B0604020202020204" pitchFamily="34" charset="0"/>
                <a:ea typeface="Aileron" charset="0"/>
                <a:cs typeface="Arial" panose="020B0604020202020204" pitchFamily="34" charset="0"/>
              </a:rPr>
              <a:t>group on LinkedIn</a:t>
            </a:r>
            <a:endParaRPr lang="en-GB" sz="1600" dirty="0">
              <a:solidFill>
                <a:schemeClr val="tx2"/>
              </a:solidFill>
              <a:latin typeface="Arial" panose="020B0604020202020204" pitchFamily="34" charset="0"/>
              <a:ea typeface="Aileron" charset="0"/>
              <a:cs typeface="Arial" panose="020B0604020202020204" pitchFamily="34" charset="0"/>
            </a:endParaRPr>
          </a:p>
        </p:txBody>
      </p:sp>
      <p:sp>
        <p:nvSpPr>
          <p:cNvPr id="18" name="TextBox 17"/>
          <p:cNvSpPr txBox="1"/>
          <p:nvPr/>
        </p:nvSpPr>
        <p:spPr>
          <a:xfrm>
            <a:off x="7788696" y="5336167"/>
            <a:ext cx="2843808" cy="729430"/>
          </a:xfrm>
          <a:prstGeom prst="rect">
            <a:avLst/>
          </a:prstGeom>
          <a:noFill/>
        </p:spPr>
        <p:txBody>
          <a:bodyPr wrap="square" rtlCol="0">
            <a:spAutoFit/>
          </a:bodyPr>
          <a:lstStyle/>
          <a:p>
            <a:pPr algn="ctr">
              <a:lnSpc>
                <a:spcPct val="90000"/>
              </a:lnSpc>
            </a:pPr>
            <a:r>
              <a:rPr lang="en-US" sz="1400" dirty="0">
                <a:solidFill>
                  <a:schemeClr val="tx2"/>
                </a:solidFill>
                <a:latin typeface="Arial" panose="020B0604020202020204" pitchFamily="34" charset="0"/>
                <a:cs typeface="Arial" panose="020B0604020202020204" pitchFamily="34" charset="0"/>
              </a:rPr>
              <a:t>Email</a:t>
            </a:r>
            <a:r>
              <a:rPr lang="en-US" sz="1600" dirty="0">
                <a:solidFill>
                  <a:schemeClr val="tx2"/>
                </a:solidFill>
                <a:latin typeface="Arial" panose="020B0604020202020204" pitchFamily="34" charset="0"/>
                <a:cs typeface="Arial" panose="020B0604020202020204" pitchFamily="34" charset="0"/>
              </a:rPr>
              <a:t/>
            </a:r>
            <a:br>
              <a:rPr lang="en-US" sz="1600" dirty="0">
                <a:solidFill>
                  <a:schemeClr val="tx2"/>
                </a:solidFill>
                <a:latin typeface="Arial" panose="020B0604020202020204" pitchFamily="34" charset="0"/>
                <a:cs typeface="Arial" panose="020B0604020202020204" pitchFamily="34" charset="0"/>
              </a:rPr>
            </a:br>
            <a:r>
              <a:rPr lang="en-US" sz="1600" b="1" dirty="0" err="1">
                <a:solidFill>
                  <a:schemeClr val="accent1"/>
                </a:solidFill>
                <a:latin typeface="Arial" panose="020B0604020202020204" pitchFamily="34" charset="0"/>
                <a:cs typeface="Arial" panose="020B0604020202020204" pitchFamily="34" charset="0"/>
                <a:hlinkClick r:id="rId5"/>
              </a:rPr>
              <a:t>louise.handbury</a:t>
            </a:r>
            <a:r>
              <a:rPr lang="en-US" sz="1600" b="1" dirty="0">
                <a:solidFill>
                  <a:schemeClr val="accent1"/>
                </a:solidFill>
                <a:latin typeface="Arial" panose="020B0604020202020204" pitchFamily="34" charset="0"/>
                <a:cs typeface="Arial" panose="020B0604020202020204" pitchFamily="34" charset="0"/>
                <a:hlinkClick r:id="rId5"/>
              </a:rPr>
              <a:t/>
            </a:r>
            <a:br>
              <a:rPr lang="en-US" sz="1600" b="1" dirty="0">
                <a:solidFill>
                  <a:schemeClr val="accent1"/>
                </a:solidFill>
                <a:latin typeface="Arial" panose="020B0604020202020204" pitchFamily="34" charset="0"/>
                <a:cs typeface="Arial" panose="020B0604020202020204" pitchFamily="34" charset="0"/>
                <a:hlinkClick r:id="rId5"/>
              </a:rPr>
            </a:br>
            <a:r>
              <a:rPr lang="en-US" sz="1600" b="1" dirty="0">
                <a:solidFill>
                  <a:schemeClr val="accent1"/>
                </a:solidFill>
                <a:latin typeface="Arial" panose="020B0604020202020204" pitchFamily="34" charset="0"/>
                <a:cs typeface="Arial" panose="020B0604020202020204" pitchFamily="34" charset="0"/>
                <a:hlinkClick r:id="rId5"/>
              </a:rPr>
              <a:t>@cor2ed.com</a:t>
            </a:r>
            <a:endParaRPr lang="en-GB" sz="1600" b="1" dirty="0">
              <a:solidFill>
                <a:schemeClr val="accent1"/>
              </a:solidFill>
              <a:latin typeface="Arial" panose="020B0604020202020204" pitchFamily="34" charset="0"/>
              <a:ea typeface="Aileron" charset="0"/>
              <a:cs typeface="Arial" panose="020B0604020202020204" pitchFamily="34" charset="0"/>
            </a:endParaRPr>
          </a:p>
        </p:txBody>
      </p:sp>
      <p:sp>
        <p:nvSpPr>
          <p:cNvPr id="19" name="TextBox 18"/>
          <p:cNvSpPr txBox="1"/>
          <p:nvPr/>
        </p:nvSpPr>
        <p:spPr>
          <a:xfrm>
            <a:off x="6099427" y="5336167"/>
            <a:ext cx="2084815" cy="729430"/>
          </a:xfrm>
          <a:prstGeom prst="rect">
            <a:avLst/>
          </a:prstGeom>
          <a:noFill/>
        </p:spPr>
        <p:txBody>
          <a:bodyPr wrap="square" rtlCol="0">
            <a:spAutoFit/>
          </a:bodyPr>
          <a:lstStyle/>
          <a:p>
            <a:pPr algn="ct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Watch us on the</a:t>
            </a:r>
            <a:br>
              <a:rPr lang="en-GB" sz="1400" dirty="0">
                <a:solidFill>
                  <a:schemeClr val="tx2"/>
                </a:solidFill>
                <a:latin typeface="Arial" panose="020B0604020202020204" pitchFamily="34" charset="0"/>
                <a:ea typeface="Aileron" charset="0"/>
                <a:cs typeface="Arial" panose="020B0604020202020204" pitchFamily="34" charset="0"/>
              </a:rPr>
            </a:br>
            <a:r>
              <a:rPr lang="en-GB" sz="1400" dirty="0">
                <a:solidFill>
                  <a:schemeClr val="tx2"/>
                </a:solidFill>
                <a:latin typeface="Arial" panose="020B0604020202020204" pitchFamily="34" charset="0"/>
                <a:ea typeface="Aileron" charset="0"/>
                <a:cs typeface="Arial" panose="020B0604020202020204" pitchFamily="34" charset="0"/>
              </a:rPr>
              <a:t>Vimeo Channe</a:t>
            </a:r>
            <a:r>
              <a:rPr lang="en-GB" sz="1600" dirty="0">
                <a:solidFill>
                  <a:schemeClr val="tx2"/>
                </a:solidFill>
                <a:latin typeface="Arial" panose="020B0604020202020204" pitchFamily="34" charset="0"/>
                <a:ea typeface="Aileron" charset="0"/>
                <a:cs typeface="Arial" panose="020B0604020202020204" pitchFamily="34" charset="0"/>
              </a:rPr>
              <a:t>l</a:t>
            </a:r>
            <a:br>
              <a:rPr lang="en-GB" sz="1600" dirty="0">
                <a:solidFill>
                  <a:schemeClr val="tx2"/>
                </a:solidFill>
                <a:latin typeface="Arial" panose="020B0604020202020204" pitchFamily="34" charset="0"/>
                <a:ea typeface="Aileron" charset="0"/>
                <a:cs typeface="Arial" panose="020B0604020202020204" pitchFamily="34" charset="0"/>
              </a:rPr>
            </a:br>
            <a:r>
              <a:rPr lang="en-GB" sz="1600" b="1" dirty="0">
                <a:solidFill>
                  <a:schemeClr val="accent1"/>
                </a:solidFill>
                <a:latin typeface="Arial" panose="020B0604020202020204" pitchFamily="34" charset="0"/>
                <a:ea typeface="Aileron" charset="0"/>
                <a:cs typeface="Arial" panose="020B0604020202020204" pitchFamily="34" charset="0"/>
                <a:hlinkClick r:id="rId6"/>
              </a:rPr>
              <a:t>GI CONNECT</a:t>
            </a:r>
            <a:endParaRPr lang="en-GB" sz="1600" b="1" dirty="0">
              <a:solidFill>
                <a:schemeClr val="accent1"/>
              </a:solidFill>
              <a:latin typeface="Arial" panose="020B0604020202020204" pitchFamily="34" charset="0"/>
              <a:ea typeface="Aileron" charset="0"/>
              <a:cs typeface="Arial" panose="020B0604020202020204" pitchFamily="34" charset="0"/>
            </a:endParaRPr>
          </a:p>
        </p:txBody>
      </p:sp>
      <p:sp>
        <p:nvSpPr>
          <p:cNvPr id="15" name="Title 8">
            <a:extLst>
              <a:ext uri="{FF2B5EF4-FFF2-40B4-BE49-F238E27FC236}">
                <a16:creationId xmlns="" xmlns:a16="http://schemas.microsoft.com/office/drawing/2014/main" id="{071CF435-729F-403B-B87A-421B2706800D}"/>
              </a:ext>
            </a:extLst>
          </p:cNvPr>
          <p:cNvSpPr>
            <a:spLocks noGrp="1"/>
          </p:cNvSpPr>
          <p:nvPr>
            <p:ph type="title"/>
          </p:nvPr>
        </p:nvSpPr>
        <p:spPr>
          <a:xfrm>
            <a:off x="1635656" y="274640"/>
            <a:ext cx="8924840" cy="3586411"/>
          </a:xfrm>
        </p:spPr>
        <p:txBody>
          <a:bodyPr>
            <a:normAutofit/>
          </a:bodyPr>
          <a:lstStyle/>
          <a:p>
            <a:pPr>
              <a:lnSpc>
                <a:spcPts val="3800"/>
              </a:lnSpc>
              <a:spcBef>
                <a:spcPts val="800"/>
              </a:spcBef>
            </a:pPr>
            <a:r>
              <a:rPr lang="en-US" sz="3600" cap="none" dirty="0">
                <a:solidFill>
                  <a:schemeClr val="tx2"/>
                </a:solidFill>
              </a:rPr>
              <a:t>REACH </a:t>
            </a:r>
            <a:r>
              <a:rPr lang="en-US" sz="3600" cap="none" dirty="0"/>
              <a:t>GI CONNECT </a:t>
            </a:r>
            <a:r>
              <a:rPr lang="en-US" sz="3600" cap="none" dirty="0">
                <a:solidFill>
                  <a:schemeClr val="tx2"/>
                </a:solidFill>
              </a:rPr>
              <a:t>VIA </a:t>
            </a:r>
            <a:br>
              <a:rPr lang="en-US" sz="3600" cap="none" dirty="0">
                <a:solidFill>
                  <a:schemeClr val="tx2"/>
                </a:solidFill>
              </a:rPr>
            </a:br>
            <a:r>
              <a:rPr lang="en-US" sz="3600" cap="none" spc="-51" dirty="0">
                <a:solidFill>
                  <a:schemeClr val="tx2"/>
                </a:solidFill>
              </a:rPr>
              <a:t>TWITTER, LINKEDIN, VIMEO &amp; EMAIL</a:t>
            </a:r>
            <a:r>
              <a:rPr lang="en-US" sz="3600" cap="none" dirty="0">
                <a:solidFill>
                  <a:schemeClr val="tx2"/>
                </a:solidFill>
              </a:rPr>
              <a:t/>
            </a:r>
            <a:br>
              <a:rPr lang="en-US" sz="3600" cap="none" dirty="0">
                <a:solidFill>
                  <a:schemeClr val="tx2"/>
                </a:solidFill>
              </a:rPr>
            </a:br>
            <a:r>
              <a:rPr lang="en-US" sz="3600" cap="none" dirty="0">
                <a:solidFill>
                  <a:schemeClr val="tx2"/>
                </a:solidFill>
              </a:rPr>
              <a:t>OR VISIT THE GROUP’S WEBSITE</a:t>
            </a:r>
            <a:br>
              <a:rPr lang="en-US" sz="3600" cap="none" dirty="0">
                <a:solidFill>
                  <a:schemeClr val="tx2"/>
                </a:solidFill>
              </a:rPr>
            </a:br>
            <a:r>
              <a:rPr lang="en-US" sz="3600" cap="none" dirty="0">
                <a:hlinkClick r:id="rId7"/>
              </a:rPr>
              <a:t>https://giconnect.cor2ed.com/</a:t>
            </a:r>
            <a:endParaRPr lang="en-US" sz="3600" cap="none" dirty="0"/>
          </a:p>
        </p:txBody>
      </p:sp>
      <p:pic>
        <p:nvPicPr>
          <p:cNvPr id="12" name="Picture 11">
            <a:hlinkClick r:id="rId8"/>
            <a:extLst>
              <a:ext uri="{FF2B5EF4-FFF2-40B4-BE49-F238E27FC236}">
                <a16:creationId xmlns="" xmlns:a16="http://schemas.microsoft.com/office/drawing/2014/main" id="{7F740B07-918F-4655-A49D-75D0BFCD5FB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471295" y="4005069"/>
            <a:ext cx="1405860" cy="1282427"/>
          </a:xfrm>
          <a:prstGeom prst="rect">
            <a:avLst/>
          </a:prstGeom>
        </p:spPr>
      </p:pic>
      <p:pic>
        <p:nvPicPr>
          <p:cNvPr id="13" name="Picture 12">
            <a:hlinkClick r:id="rId6"/>
            <a:extLst>
              <a:ext uri="{FF2B5EF4-FFF2-40B4-BE49-F238E27FC236}">
                <a16:creationId xmlns="" xmlns:a16="http://schemas.microsoft.com/office/drawing/2014/main" id="{C994F013-C302-47F4-9EB4-4B52A431EA5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312024" y="4005069"/>
            <a:ext cx="1656184" cy="1282427"/>
          </a:xfrm>
          <a:prstGeom prst="rect">
            <a:avLst/>
          </a:prstGeom>
        </p:spPr>
      </p:pic>
      <p:pic>
        <p:nvPicPr>
          <p:cNvPr id="14" name="Picture 13">
            <a:hlinkClick r:id="rId4"/>
            <a:extLst>
              <a:ext uri="{FF2B5EF4-FFF2-40B4-BE49-F238E27FC236}">
                <a16:creationId xmlns="" xmlns:a16="http://schemas.microsoft.com/office/drawing/2014/main" id="{9C8C6252-0511-42FC-81AE-E7E9EA09445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359883" y="4005069"/>
            <a:ext cx="1377292" cy="1282427"/>
          </a:xfrm>
          <a:prstGeom prst="rect">
            <a:avLst/>
          </a:prstGeom>
        </p:spPr>
      </p:pic>
      <p:pic>
        <p:nvPicPr>
          <p:cNvPr id="20" name="Picture 19">
            <a:hlinkClick r:id="rId3"/>
            <a:extLst>
              <a:ext uri="{FF2B5EF4-FFF2-40B4-BE49-F238E27FC236}">
                <a16:creationId xmlns="" xmlns:a16="http://schemas.microsoft.com/office/drawing/2014/main" id="{8A7CBC23-A2BC-439B-870D-2C306F7C796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335979" y="4005069"/>
            <a:ext cx="1377292" cy="1282427"/>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31</a:t>
            </a:fld>
            <a:endParaRPr lang="en-GB" dirty="0"/>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DF9315-B0BE-4475-B888-FE00BF1D806B}"/>
              </a:ext>
            </a:extLst>
          </p:cNvPr>
          <p:cNvSpPr>
            <a:spLocks noGrp="1"/>
          </p:cNvSpPr>
          <p:nvPr>
            <p:ph type="title"/>
          </p:nvPr>
        </p:nvSpPr>
        <p:spPr/>
        <p:txBody>
          <a:bodyPr/>
          <a:lstStyle/>
          <a:p>
            <a:r>
              <a:rPr lang="en-GB" dirty="0"/>
              <a:t>First Line </a:t>
            </a:r>
            <a:r>
              <a:rPr lang="en-GB" dirty="0" err="1"/>
              <a:t>dATA</a:t>
            </a:r>
            <a:r>
              <a:rPr lang="en-GB" dirty="0"/>
              <a:t/>
            </a:r>
            <a:br>
              <a:rPr lang="en-GB" dirty="0"/>
            </a:br>
            <a:r>
              <a:rPr lang="en-GB" dirty="0"/>
              <a:t>ESMO 2022</a:t>
            </a:r>
          </a:p>
        </p:txBody>
      </p:sp>
      <p:sp>
        <p:nvSpPr>
          <p:cNvPr id="3" name="Slide Number Placeholder 2">
            <a:extLst>
              <a:ext uri="{FF2B5EF4-FFF2-40B4-BE49-F238E27FC236}">
                <a16:creationId xmlns="" xmlns:a16="http://schemas.microsoft.com/office/drawing/2014/main" id="{C1DCE7F2-E383-4D57-9E26-81A96E100C80}"/>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381467136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E1C903-EB03-4C5A-984B-750C2EB65CA1}"/>
              </a:ext>
            </a:extLst>
          </p:cNvPr>
          <p:cNvSpPr>
            <a:spLocks noGrp="1"/>
          </p:cNvSpPr>
          <p:nvPr>
            <p:ph type="title"/>
          </p:nvPr>
        </p:nvSpPr>
        <p:spPr/>
        <p:txBody>
          <a:bodyPr>
            <a:noAutofit/>
          </a:bodyPr>
          <a:lstStyle/>
          <a:p>
            <a:pPr>
              <a:spcAft>
                <a:spcPts val="750"/>
              </a:spcAft>
            </a:pPr>
            <a:r>
              <a:rPr lang="en-GB" dirty="0"/>
              <a:t>Regorafenib with nivolumab </a:t>
            </a:r>
            <a:br>
              <a:rPr lang="en-GB" dirty="0"/>
            </a:br>
            <a:r>
              <a:rPr lang="en-GB" dirty="0"/>
              <a:t>and FOLFOX in HER2 negative esophagogastric cancer</a:t>
            </a:r>
          </a:p>
        </p:txBody>
      </p:sp>
      <p:sp>
        <p:nvSpPr>
          <p:cNvPr id="3" name="Subtitle 2">
            <a:extLst>
              <a:ext uri="{FF2B5EF4-FFF2-40B4-BE49-F238E27FC236}">
                <a16:creationId xmlns="" xmlns:a16="http://schemas.microsoft.com/office/drawing/2014/main" id="{E08ACCF1-33A6-41A4-915C-64F86C0DDB3C}"/>
              </a:ext>
            </a:extLst>
          </p:cNvPr>
          <p:cNvSpPr>
            <a:spLocks noGrp="1"/>
          </p:cNvSpPr>
          <p:nvPr>
            <p:ph type="subTitle" idx="1"/>
          </p:nvPr>
        </p:nvSpPr>
        <p:spPr>
          <a:xfrm>
            <a:off x="609600" y="5301208"/>
            <a:ext cx="10972800" cy="875001"/>
          </a:xfrm>
        </p:spPr>
        <p:txBody>
          <a:bodyPr>
            <a:normAutofit/>
          </a:bodyPr>
          <a:lstStyle/>
          <a:p>
            <a:pPr marL="342900" lvl="0" indent="-342900">
              <a:buSzPts val="1000"/>
              <a:buFont typeface="Symbol" panose="05050102010706020507" pitchFamily="18" charset="2"/>
              <a:buChar char=""/>
              <a:tabLst>
                <a:tab pos="457200" algn="l"/>
              </a:tabLst>
            </a:pPr>
            <a:r>
              <a:rPr lang="en-GB" sz="2400" b="1" dirty="0" err="1">
                <a:effectLst/>
                <a:ea typeface="Calibri" panose="020F0502020204030204" pitchFamily="34" charset="0"/>
              </a:rPr>
              <a:t>Cytryn</a:t>
            </a:r>
            <a:r>
              <a:rPr lang="en-GB" sz="2400" b="1" dirty="0">
                <a:effectLst/>
                <a:ea typeface="Calibri" panose="020F0502020204030204" pitchFamily="34" charset="0"/>
              </a:rPr>
              <a:t> S, et al. ESMO 2022. Abstract #1227P</a:t>
            </a:r>
          </a:p>
        </p:txBody>
      </p:sp>
      <p:sp>
        <p:nvSpPr>
          <p:cNvPr id="4" name="Slide Number Placeholder 3"/>
          <p:cNvSpPr>
            <a:spLocks noGrp="1"/>
          </p:cNvSpPr>
          <p:nvPr>
            <p:ph type="sldNum" sz="quarter" idx="4"/>
          </p:nvPr>
        </p:nvSpPr>
        <p:spPr/>
        <p:txBody>
          <a:bodyPr/>
          <a:lstStyle/>
          <a:p>
            <a:fld id="{FCE43C0F-8A7B-3A4B-9DB5-B3472E36E833}" type="slidenum">
              <a:rPr lang="en-GB" smtClean="0"/>
              <a:pPr/>
              <a:t>5</a:t>
            </a:fld>
            <a:endParaRPr lang="en-GB" dirty="0"/>
          </a:p>
        </p:txBody>
      </p:sp>
      <p:sp>
        <p:nvSpPr>
          <p:cNvPr id="5" name="Content Placeholder 8">
            <a:extLst>
              <a:ext uri="{FF2B5EF4-FFF2-40B4-BE49-F238E27FC236}">
                <a16:creationId xmlns="" xmlns:a16="http://schemas.microsoft.com/office/drawing/2014/main" id="{211EBF67-FA14-094B-D53A-02EE784E681F}"/>
              </a:ext>
            </a:extLst>
          </p:cNvPr>
          <p:cNvSpPr txBox="1">
            <a:spLocks/>
          </p:cNvSpPr>
          <p:nvPr/>
        </p:nvSpPr>
        <p:spPr>
          <a:xfrm>
            <a:off x="335360" y="6360101"/>
            <a:ext cx="9889297" cy="501649"/>
          </a:xfrm>
          <a:prstGeom prst="rect">
            <a:avLst/>
          </a:prstGeom>
        </p:spPr>
        <p:txBody>
          <a:bodyPr/>
          <a:lstStyle>
            <a:lvl1pPr marL="287993" indent="-287993" algn="l" defTabSz="457189" rtl="0" eaLnBrk="1" latinLnBrk="0" hangingPunct="1">
              <a:spcBef>
                <a:spcPts val="1200"/>
              </a:spcBef>
              <a:buClr>
                <a:schemeClr val="accent1"/>
              </a:buClr>
              <a:buFont typeface="Arial"/>
              <a:buChar char="•"/>
              <a:defRPr sz="2000" b="0" i="0" kern="1200">
                <a:solidFill>
                  <a:srgbClr val="5D8298"/>
                </a:solidFill>
                <a:latin typeface="Arial" panose="020B0604020202020204" pitchFamily="34" charset="0"/>
                <a:ea typeface="+mn-ea"/>
                <a:cs typeface="Arial" panose="020B0604020202020204" pitchFamily="34" charset="0"/>
              </a:defRPr>
            </a:lvl1pPr>
            <a:lvl2pPr marL="575986" indent="-287993" algn="l" defTabSz="457189" rtl="0" eaLnBrk="1" latinLnBrk="0" hangingPunct="1">
              <a:spcBef>
                <a:spcPts val="600"/>
              </a:spcBef>
              <a:buClr>
                <a:schemeClr val="accent1"/>
              </a:buClr>
              <a:buFont typeface="Lucida Grande"/>
              <a:buChar char="–"/>
              <a:defRPr sz="1800" b="0" i="0" kern="1200">
                <a:solidFill>
                  <a:srgbClr val="5D8298"/>
                </a:solidFill>
                <a:latin typeface="Arial" panose="020B0604020202020204" pitchFamily="34" charset="0"/>
                <a:ea typeface="+mn-ea"/>
                <a:cs typeface="Arial" panose="020B0604020202020204" pitchFamily="34" charset="0"/>
              </a:defRPr>
            </a:lvl2pPr>
            <a:lvl3pPr marL="863978" indent="-287993" algn="l" defTabSz="457189" rtl="0" eaLnBrk="1" latinLnBrk="0" hangingPunct="1">
              <a:spcBef>
                <a:spcPts val="40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3pPr>
            <a:lvl4pPr marL="1151971" indent="-287993" algn="l" defTabSz="457189"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4pPr>
            <a:lvl5pPr marL="1439964" indent="-287993" algn="l" defTabSz="457189" rtl="0" eaLnBrk="1" latinLnBrk="0" hangingPunct="1">
              <a:spcBef>
                <a:spcPts val="0"/>
              </a:spcBef>
              <a:buClr>
                <a:schemeClr val="accent1"/>
              </a:buClr>
              <a:buFont typeface="Arial"/>
              <a:buChar char="•"/>
              <a:defRPr sz="1600" b="0" i="0" kern="1200">
                <a:solidFill>
                  <a:srgbClr val="5D8298"/>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dirty="0">
                <a:solidFill>
                  <a:schemeClr val="bg1"/>
                </a:solidFill>
              </a:rPr>
              <a:t>FOLFOX, folinic acid/fluorouracil/oxaliplatin; HER2, human epidermal growth factor receptor 2 </a:t>
            </a:r>
          </a:p>
        </p:txBody>
      </p:sp>
    </p:spTree>
    <p:extLst>
      <p:ext uri="{BB962C8B-B14F-4D97-AF65-F5344CB8AC3E}">
        <p14:creationId xmlns:p14="http://schemas.microsoft.com/office/powerpoint/2010/main" val="358891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6FF589D3-854B-79D2-5DB5-CAD126C17C02}"/>
              </a:ext>
            </a:extLst>
          </p:cNvPr>
          <p:cNvSpPr>
            <a:spLocks noGrp="1"/>
          </p:cNvSpPr>
          <p:nvPr>
            <p:ph type="title"/>
          </p:nvPr>
        </p:nvSpPr>
        <p:spPr/>
        <p:txBody>
          <a:bodyPr/>
          <a:lstStyle/>
          <a:p>
            <a:r>
              <a:rPr lang="en-GB" dirty="0"/>
              <a:t>Background and study design</a:t>
            </a:r>
          </a:p>
        </p:txBody>
      </p:sp>
      <p:sp>
        <p:nvSpPr>
          <p:cNvPr id="4" name="Slide Number Placeholder 3">
            <a:extLst>
              <a:ext uri="{FF2B5EF4-FFF2-40B4-BE49-F238E27FC236}">
                <a16:creationId xmlns="" xmlns:a16="http://schemas.microsoft.com/office/drawing/2014/main" id="{559A5401-B863-F27F-8ACA-63CCAD499E7D}"/>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5" name="Content Placeholder 4">
            <a:extLst>
              <a:ext uri="{FF2B5EF4-FFF2-40B4-BE49-F238E27FC236}">
                <a16:creationId xmlns="" xmlns:a16="http://schemas.microsoft.com/office/drawing/2014/main" id="{4D48CF1C-67F7-DCD5-A7DC-E6D0C9E27338}"/>
              </a:ext>
            </a:extLst>
          </p:cNvPr>
          <p:cNvSpPr>
            <a:spLocks noGrp="1"/>
          </p:cNvSpPr>
          <p:nvPr>
            <p:ph sz="quarter" idx="15"/>
          </p:nvPr>
        </p:nvSpPr>
        <p:spPr>
          <a:xfrm>
            <a:off x="609599" y="6307623"/>
            <a:ext cx="10660393" cy="365124"/>
          </a:xfrm>
        </p:spPr>
        <p:txBody>
          <a:bodyPr/>
          <a:lstStyle/>
          <a:p>
            <a:pPr>
              <a:spcBef>
                <a:spcPts val="0"/>
              </a:spcBef>
            </a:pPr>
            <a:r>
              <a:rPr lang="en-GB" sz="1000" dirty="0">
                <a:solidFill>
                  <a:schemeClr val="tx2"/>
                </a:solidFill>
              </a:rPr>
              <a:t>1L, first line; 3L, third line; </a:t>
            </a:r>
            <a:r>
              <a:rPr lang="en-GB" sz="1000" dirty="0" err="1">
                <a:solidFill>
                  <a:schemeClr val="tx2"/>
                </a:solidFill>
              </a:rPr>
              <a:t>ctDNA</a:t>
            </a:r>
            <a:r>
              <a:rPr lang="en-GB" sz="1000" dirty="0">
                <a:solidFill>
                  <a:schemeClr val="tx2"/>
                </a:solidFill>
              </a:rPr>
              <a:t>, circulating tumour DNA; DCR, disease control rate; ECOG PS, Eastern Cooperative Oncology Group performance status; EGC, esophagogastric cancer; FOLFOX, </a:t>
            </a:r>
            <a:r>
              <a:rPr lang="en-GB" sz="1000" dirty="0" err="1">
                <a:solidFill>
                  <a:schemeClr val="tx2"/>
                </a:solidFill>
              </a:rPr>
              <a:t>folinic</a:t>
            </a:r>
            <a:r>
              <a:rPr lang="en-GB" sz="1000" dirty="0">
                <a:solidFill>
                  <a:schemeClr val="tx2"/>
                </a:solidFill>
              </a:rPr>
              <a:t> acid/fluorouracil/oxaliplatin; GEJ, gastroesophageal junction; M1, metastatic; ORR, objective response rate; OS, overall survival; PD-L1, programmed death ligand-1; PFS, progression-free survival; PBMC, peripheral blood mononuclear cells; Qw2, every 2 weeks; RECIST, Response Evaluation Criteria in Solid Tumours</a:t>
            </a:r>
          </a:p>
          <a:p>
            <a:pPr>
              <a:spcBef>
                <a:spcPts val="0"/>
              </a:spcBef>
            </a:pPr>
            <a:r>
              <a:rPr lang="en-GB" sz="1000" dirty="0">
                <a:solidFill>
                  <a:schemeClr val="tx2"/>
                </a:solidFill>
              </a:rPr>
              <a:t>1. </a:t>
            </a:r>
            <a:r>
              <a:rPr lang="en-GB" sz="1000" dirty="0" err="1">
                <a:solidFill>
                  <a:schemeClr val="tx2"/>
                </a:solidFill>
              </a:rPr>
              <a:t>Janjigian</a:t>
            </a:r>
            <a:r>
              <a:rPr lang="en-GB" sz="1000" dirty="0">
                <a:solidFill>
                  <a:schemeClr val="tx2"/>
                </a:solidFill>
              </a:rPr>
              <a:t> et al, Lancet 2021. 398: 27-40; 2. Fukuoka S, et al. J Clin </a:t>
            </a:r>
            <a:r>
              <a:rPr lang="en-GB" sz="1000" dirty="0" err="1">
                <a:solidFill>
                  <a:schemeClr val="tx2"/>
                </a:solidFill>
              </a:rPr>
              <a:t>Onc</a:t>
            </a:r>
            <a:r>
              <a:rPr lang="en-GB" sz="1000" dirty="0">
                <a:solidFill>
                  <a:schemeClr val="tx2"/>
                </a:solidFill>
              </a:rPr>
              <a:t> 2020, 38: 2053-2061; 3. Moy R, et al. Oncologist 2020, 25: e68-e74; 4. </a:t>
            </a:r>
            <a:r>
              <a:rPr lang="en-GB" sz="1000" dirty="0" err="1">
                <a:solidFill>
                  <a:schemeClr val="tx2"/>
                </a:solidFill>
              </a:rPr>
              <a:t>Cytryn</a:t>
            </a:r>
            <a:r>
              <a:rPr lang="en-GB" sz="1000" dirty="0">
                <a:solidFill>
                  <a:schemeClr val="tx2"/>
                </a:solidFill>
              </a:rPr>
              <a:t> S, et al. Ann Oncol. 2022;33 (suppl_7): S555-S580 (ESMO 2022, poster presentation)</a:t>
            </a:r>
          </a:p>
        </p:txBody>
      </p:sp>
      <p:sp>
        <p:nvSpPr>
          <p:cNvPr id="9" name="Rectangle: Rounded Corners 8">
            <a:extLst>
              <a:ext uri="{FF2B5EF4-FFF2-40B4-BE49-F238E27FC236}">
                <a16:creationId xmlns="" xmlns:a16="http://schemas.microsoft.com/office/drawing/2014/main" id="{DAA21D46-B2D4-7A4E-29F5-09A8F408D935}"/>
              </a:ext>
            </a:extLst>
          </p:cNvPr>
          <p:cNvSpPr/>
          <p:nvPr/>
        </p:nvSpPr>
        <p:spPr>
          <a:xfrm>
            <a:off x="7320136" y="3791787"/>
            <a:ext cx="3976218" cy="2138041"/>
          </a:xfrm>
          <a:prstGeom prst="roundRect">
            <a:avLst>
              <a:gd name="adj" fmla="val 9785"/>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buSzPct val="100000"/>
              <a:defRPr sz="1900" b="0"/>
            </a:pPr>
            <a:r>
              <a:rPr lang="en-GB" sz="1200" b="1" dirty="0">
                <a:solidFill>
                  <a:schemeClr val="accent1"/>
                </a:solidFill>
                <a:latin typeface="Arial" panose="020B0604020202020204" pitchFamily="34" charset="0"/>
                <a:cs typeface="Arial" panose="020B0604020202020204" pitchFamily="34" charset="0"/>
              </a:rPr>
              <a:t>Primary endpoint</a:t>
            </a:r>
          </a:p>
          <a:p>
            <a:pPr marL="177800" indent="-177800">
              <a:buClr>
                <a:schemeClr val="accent1"/>
              </a:buClr>
              <a:buSzPct val="100000"/>
              <a:buFont typeface="Arial" panose="020B0604020202020204" pitchFamily="34" charset="0"/>
              <a:buChar char="•"/>
              <a:defRPr sz="1900" b="0"/>
            </a:pPr>
            <a:r>
              <a:rPr lang="en-GB" sz="1200" dirty="0">
                <a:solidFill>
                  <a:schemeClr val="tx1"/>
                </a:solidFill>
                <a:latin typeface="Arial" panose="020B0604020202020204" pitchFamily="34" charset="0"/>
                <a:cs typeface="Arial" panose="020B0604020202020204" pitchFamily="34" charset="0"/>
              </a:rPr>
              <a:t>6-month PFS</a:t>
            </a:r>
          </a:p>
          <a:p>
            <a:pPr>
              <a:buClr>
                <a:schemeClr val="accent1"/>
              </a:buClr>
              <a:buSzPct val="100000"/>
              <a:defRPr sz="1900" b="0"/>
            </a:pPr>
            <a:r>
              <a:rPr lang="en-GB" sz="1200" b="1" dirty="0">
                <a:solidFill>
                  <a:schemeClr val="accent1"/>
                </a:solidFill>
                <a:latin typeface="Arial" panose="020B0604020202020204" pitchFamily="34" charset="0"/>
                <a:cs typeface="Arial" panose="020B0604020202020204" pitchFamily="34" charset="0"/>
              </a:rPr>
              <a:t>Secondary endpoints:</a:t>
            </a:r>
          </a:p>
          <a:p>
            <a:pPr marL="450850" lvl="1" indent="-179388">
              <a:buClr>
                <a:schemeClr val="accent1"/>
              </a:buClr>
              <a:buSzPct val="100000"/>
              <a:buFont typeface="System Font Regular"/>
              <a:buChar char="–"/>
              <a:defRPr sz="1900" b="0"/>
            </a:pPr>
            <a:r>
              <a:rPr lang="en-GB" sz="1200" dirty="0">
                <a:solidFill>
                  <a:schemeClr val="tx1"/>
                </a:solidFill>
                <a:latin typeface="Arial" panose="020B0604020202020204" pitchFamily="34" charset="0"/>
                <a:cs typeface="Arial" panose="020B0604020202020204" pitchFamily="34" charset="0"/>
              </a:rPr>
              <a:t>ORR</a:t>
            </a:r>
          </a:p>
          <a:p>
            <a:pPr marL="450850" lvl="1" indent="-179388">
              <a:buClr>
                <a:schemeClr val="accent1"/>
              </a:buClr>
              <a:buSzPct val="100000"/>
              <a:buFont typeface="System Font Regular"/>
              <a:buChar char="–"/>
              <a:defRPr sz="1900" b="0"/>
            </a:pPr>
            <a:r>
              <a:rPr lang="en-GB" sz="1200" dirty="0">
                <a:solidFill>
                  <a:schemeClr val="tx1"/>
                </a:solidFill>
                <a:latin typeface="Arial" panose="020B0604020202020204" pitchFamily="34" charset="0"/>
                <a:cs typeface="Arial" panose="020B0604020202020204" pitchFamily="34" charset="0"/>
              </a:rPr>
              <a:t>DCR</a:t>
            </a:r>
          </a:p>
          <a:p>
            <a:pPr marL="450850" lvl="1" indent="-179388">
              <a:buClr>
                <a:schemeClr val="accent1"/>
              </a:buClr>
              <a:buSzPct val="100000"/>
              <a:buFont typeface="System Font Regular"/>
              <a:buChar char="–"/>
              <a:defRPr sz="1900" b="0"/>
            </a:pPr>
            <a:r>
              <a:rPr lang="en-GB" sz="1200" dirty="0">
                <a:solidFill>
                  <a:schemeClr val="tx1"/>
                </a:solidFill>
                <a:latin typeface="Arial" panose="020B0604020202020204" pitchFamily="34" charset="0"/>
                <a:cs typeface="Arial" panose="020B0604020202020204" pitchFamily="34" charset="0"/>
              </a:rPr>
              <a:t>Median PFS</a:t>
            </a:r>
          </a:p>
          <a:p>
            <a:pPr marL="450850" lvl="1" indent="-179388">
              <a:buClr>
                <a:schemeClr val="accent1"/>
              </a:buClr>
              <a:buSzPct val="100000"/>
              <a:buFont typeface="System Font Regular"/>
              <a:buChar char="–"/>
              <a:defRPr sz="1900" b="0"/>
            </a:pPr>
            <a:r>
              <a:rPr lang="en-GB" sz="1200" dirty="0">
                <a:solidFill>
                  <a:schemeClr val="tx1"/>
                </a:solidFill>
                <a:latin typeface="Arial" panose="020B0604020202020204" pitchFamily="34" charset="0"/>
                <a:cs typeface="Arial" panose="020B0604020202020204" pitchFamily="34" charset="0"/>
              </a:rPr>
              <a:t>OS</a:t>
            </a:r>
          </a:p>
          <a:p>
            <a:pPr marL="450850" lvl="1" indent="-179388">
              <a:buClr>
                <a:schemeClr val="accent1"/>
              </a:buClr>
              <a:buSzPct val="100000"/>
              <a:buFont typeface="System Font Regular"/>
              <a:buChar char="–"/>
              <a:defRPr sz="1900" b="0"/>
            </a:pPr>
            <a:r>
              <a:rPr lang="en-GB" sz="1200" dirty="0">
                <a:solidFill>
                  <a:schemeClr val="tx1"/>
                </a:solidFill>
                <a:latin typeface="Arial" panose="020B0604020202020204" pitchFamily="34" charset="0"/>
                <a:cs typeface="Arial" panose="020B0604020202020204" pitchFamily="34" charset="0"/>
              </a:rPr>
              <a:t>Safety</a:t>
            </a:r>
          </a:p>
          <a:p>
            <a:pPr marL="177800" indent="-177800">
              <a:buClr>
                <a:schemeClr val="accent1"/>
              </a:buClr>
              <a:buSzPct val="100000"/>
              <a:buFont typeface="Arial" panose="020B0604020202020204" pitchFamily="34" charset="0"/>
              <a:buChar char="•"/>
              <a:defRPr sz="1900" b="0"/>
            </a:pPr>
            <a:r>
              <a:rPr lang="en-GB" sz="1200" b="1" dirty="0">
                <a:solidFill>
                  <a:schemeClr val="accent1"/>
                </a:solidFill>
                <a:latin typeface="Arial" panose="020B0604020202020204" pitchFamily="34" charset="0"/>
                <a:cs typeface="Arial" panose="020B0604020202020204" pitchFamily="34" charset="0"/>
              </a:rPr>
              <a:t>Exploratory biomarker analyses: </a:t>
            </a:r>
            <a:r>
              <a:rPr lang="en-GB" sz="1200" dirty="0">
                <a:solidFill>
                  <a:schemeClr val="tx1"/>
                </a:solidFill>
                <a:latin typeface="Arial" panose="020B0604020202020204" pitchFamily="34" charset="0"/>
                <a:cs typeface="Arial" panose="020B0604020202020204" pitchFamily="34" charset="0"/>
              </a:rPr>
              <a:t>(PD-L1, </a:t>
            </a:r>
            <a:r>
              <a:rPr lang="en-GB" sz="1200" dirty="0" err="1">
                <a:solidFill>
                  <a:schemeClr val="tx1"/>
                </a:solidFill>
                <a:latin typeface="Arial" panose="020B0604020202020204" pitchFamily="34" charset="0"/>
                <a:cs typeface="Arial" panose="020B0604020202020204" pitchFamily="34" charset="0"/>
              </a:rPr>
              <a:t>ctDNA</a:t>
            </a:r>
            <a:r>
              <a:rPr lang="en-GB" sz="1200" dirty="0">
                <a:solidFill>
                  <a:schemeClr val="tx1"/>
                </a:solidFill>
                <a:latin typeface="Arial" panose="020B0604020202020204" pitchFamily="34" charset="0"/>
                <a:cs typeface="Arial" panose="020B0604020202020204" pitchFamily="34" charset="0"/>
              </a:rPr>
              <a:t>, mutational status, PBMC, tumour infiltrating lymphocytes, T-cell receptor clonality)</a:t>
            </a:r>
            <a:endParaRPr lang="en-GB" sz="1200" dirty="0">
              <a:solidFill>
                <a:schemeClr val="tx1"/>
              </a:solidFill>
            </a:endParaRPr>
          </a:p>
        </p:txBody>
      </p:sp>
      <p:sp>
        <p:nvSpPr>
          <p:cNvPr id="15" name="Rectangle: Rounded Corners 8">
            <a:extLst>
              <a:ext uri="{FF2B5EF4-FFF2-40B4-BE49-F238E27FC236}">
                <a16:creationId xmlns="" xmlns:a16="http://schemas.microsoft.com/office/drawing/2014/main" id="{20181A3D-B60A-C748-AE13-11E006E52E23}"/>
              </a:ext>
            </a:extLst>
          </p:cNvPr>
          <p:cNvSpPr/>
          <p:nvPr/>
        </p:nvSpPr>
        <p:spPr>
          <a:xfrm>
            <a:off x="911225" y="3797265"/>
            <a:ext cx="3790288" cy="2138041"/>
          </a:xfrm>
          <a:prstGeom prst="roundRect">
            <a:avLst>
              <a:gd name="adj" fmla="val 8802"/>
            </a:avLst>
          </a:prstGeom>
          <a:solidFill>
            <a:schemeClr val="bg1"/>
          </a:solid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300"/>
              </a:spcAft>
              <a:buClr>
                <a:schemeClr val="accent1"/>
              </a:buClr>
              <a:buSzPct val="100000"/>
              <a:defRPr sz="1900" b="0"/>
            </a:pPr>
            <a:r>
              <a:rPr lang="en-GB" sz="1200" b="1" dirty="0">
                <a:solidFill>
                  <a:schemeClr val="accent1"/>
                </a:solidFill>
                <a:latin typeface="Arial" panose="020B0604020202020204" pitchFamily="34" charset="0"/>
                <a:cs typeface="Arial" panose="020B0604020202020204" pitchFamily="34" charset="0"/>
              </a:rPr>
              <a:t>Study population</a:t>
            </a:r>
          </a:p>
          <a:p>
            <a:pPr marL="177800" indent="-177800">
              <a:buClr>
                <a:schemeClr val="accent1"/>
              </a:buClr>
              <a:buSzPct val="100000"/>
              <a:buFont typeface="Arial" panose="020B0604020202020204" pitchFamily="34" charset="0"/>
              <a:buChar char="•"/>
              <a:defRPr sz="2000" b="0"/>
            </a:pPr>
            <a:r>
              <a:rPr lang="en-GB" sz="1200" dirty="0">
                <a:solidFill>
                  <a:schemeClr val="tx1"/>
                </a:solidFill>
                <a:latin typeface="Arial" panose="020B0604020202020204" pitchFamily="34" charset="0"/>
                <a:cs typeface="Arial" panose="020B0604020202020204" pitchFamily="34" charset="0"/>
              </a:rPr>
              <a:t>Patients with untreated, M1 </a:t>
            </a:r>
            <a:r>
              <a:rPr lang="en-GB" sz="1200" dirty="0" err="1">
                <a:solidFill>
                  <a:schemeClr val="tx1"/>
                </a:solidFill>
                <a:latin typeface="Arial" panose="020B0604020202020204" pitchFamily="34" charset="0"/>
                <a:cs typeface="Arial" panose="020B0604020202020204" pitchFamily="34" charset="0"/>
              </a:rPr>
              <a:t>oesphageal</a:t>
            </a:r>
            <a:r>
              <a:rPr lang="en-GB" sz="1200" dirty="0">
                <a:solidFill>
                  <a:schemeClr val="tx1"/>
                </a:solidFill>
                <a:latin typeface="Arial" panose="020B0604020202020204" pitchFamily="34" charset="0"/>
                <a:cs typeface="Arial" panose="020B0604020202020204" pitchFamily="34" charset="0"/>
              </a:rPr>
              <a:t>, GEJ or gastric adenocarcinoma</a:t>
            </a:r>
          </a:p>
          <a:p>
            <a:pPr marL="177800" indent="-177800">
              <a:buClr>
                <a:schemeClr val="accent1"/>
              </a:buClr>
              <a:buSzPct val="100000"/>
              <a:buFont typeface="Arial" panose="020B0604020202020204" pitchFamily="34" charset="0"/>
              <a:buChar char="•"/>
              <a:defRPr sz="2000" b="0"/>
            </a:pPr>
            <a:r>
              <a:rPr lang="en-GB" sz="1200" dirty="0">
                <a:solidFill>
                  <a:schemeClr val="tx1"/>
                </a:solidFill>
                <a:latin typeface="Arial" panose="020B0604020202020204" pitchFamily="34" charset="0"/>
                <a:cs typeface="Arial" panose="020B0604020202020204" pitchFamily="34" charset="0"/>
              </a:rPr>
              <a:t>ECOG PS 0-1</a:t>
            </a:r>
          </a:p>
          <a:p>
            <a:pPr marL="177800" indent="-177800">
              <a:buClr>
                <a:schemeClr val="accent1"/>
              </a:buClr>
              <a:buSzPct val="100000"/>
              <a:buFont typeface="Arial" panose="020B0604020202020204" pitchFamily="34" charset="0"/>
              <a:buChar char="•"/>
              <a:defRPr sz="2000" b="0"/>
            </a:pPr>
            <a:r>
              <a:rPr lang="en-GB" sz="1200" dirty="0">
                <a:solidFill>
                  <a:schemeClr val="tx1"/>
                </a:solidFill>
                <a:latin typeface="Arial" panose="020B0604020202020204" pitchFamily="34" charset="0"/>
                <a:cs typeface="Arial" panose="020B0604020202020204" pitchFamily="34" charset="0"/>
              </a:rPr>
              <a:t>RECIST v1.1 measurable or evaluable disease</a:t>
            </a:r>
          </a:p>
          <a:p>
            <a:pPr marL="177800" indent="-177800">
              <a:buClr>
                <a:schemeClr val="accent1"/>
              </a:buClr>
              <a:buSzPct val="100000"/>
              <a:buFont typeface="Arial" panose="020B0604020202020204" pitchFamily="34" charset="0"/>
              <a:buChar char="•"/>
              <a:defRPr sz="2000" b="0"/>
            </a:pPr>
            <a:r>
              <a:rPr lang="en-GB" sz="1200" dirty="0">
                <a:solidFill>
                  <a:schemeClr val="tx1"/>
                </a:solidFill>
                <a:latin typeface="Arial" panose="020B0604020202020204" pitchFamily="34" charset="0"/>
                <a:cs typeface="Arial" panose="020B0604020202020204" pitchFamily="34" charset="0"/>
              </a:rPr>
              <a:t>Patients with adequate organ function, uncontrolled hypertension or active autoimmune disease were excluded</a:t>
            </a:r>
          </a:p>
          <a:p>
            <a:pPr marL="285750" indent="-285750">
              <a:buClr>
                <a:schemeClr val="accent1"/>
              </a:buClr>
              <a:buSzPct val="100000"/>
              <a:buFont typeface="Arial" panose="020B0604020202020204" pitchFamily="34" charset="0"/>
              <a:buChar char="•"/>
              <a:defRPr sz="2000" b="0"/>
            </a:pPr>
            <a:endParaRPr lang="en-GB" sz="1200"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 xmlns:a16="http://schemas.microsoft.com/office/drawing/2014/main" id="{44634F2C-8FA8-8008-967E-1E62AEC823F1}"/>
              </a:ext>
            </a:extLst>
          </p:cNvPr>
          <p:cNvSpPr txBox="1"/>
          <p:nvPr/>
        </p:nvSpPr>
        <p:spPr>
          <a:xfrm>
            <a:off x="5694547" y="5601647"/>
            <a:ext cx="617477" cy="307777"/>
          </a:xfrm>
          <a:prstGeom prst="rect">
            <a:avLst/>
          </a:prstGeom>
          <a:noFill/>
        </p:spPr>
        <p:txBody>
          <a:bodyPr wrap="none" rtlCol="0">
            <a:spAutoFit/>
          </a:bodyPr>
          <a:lstStyle/>
          <a:p>
            <a:r>
              <a:rPr lang="en-GB" sz="1400" dirty="0">
                <a:latin typeface="Arial" panose="020B0604020202020204" pitchFamily="34" charset="0"/>
                <a:ea typeface="Aileron" charset="0"/>
                <a:cs typeface="Arial" panose="020B0604020202020204" pitchFamily="34" charset="0"/>
              </a:rPr>
              <a:t>N=35</a:t>
            </a:r>
          </a:p>
        </p:txBody>
      </p:sp>
      <p:cxnSp>
        <p:nvCxnSpPr>
          <p:cNvPr id="11" name="Straight Arrow Connector 10">
            <a:extLst>
              <a:ext uri="{FF2B5EF4-FFF2-40B4-BE49-F238E27FC236}">
                <a16:creationId xmlns="" xmlns:a16="http://schemas.microsoft.com/office/drawing/2014/main" id="{1C993328-A99C-91E2-9AF2-7B067B220C63}"/>
              </a:ext>
            </a:extLst>
          </p:cNvPr>
          <p:cNvCxnSpPr/>
          <p:nvPr/>
        </p:nvCxnSpPr>
        <p:spPr>
          <a:xfrm>
            <a:off x="4689366" y="4860807"/>
            <a:ext cx="409073" cy="0"/>
          </a:xfrm>
          <a:prstGeom prst="straightConnector1">
            <a:avLst/>
          </a:prstGeom>
          <a:ln>
            <a:tailEnd type="triangle"/>
          </a:ln>
          <a:effectLst/>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 xmlns:a16="http://schemas.microsoft.com/office/drawing/2014/main" id="{7A2CAAF1-33F4-DF7E-E3F5-CF66317B4CE9}"/>
              </a:ext>
            </a:extLst>
          </p:cNvPr>
          <p:cNvCxnSpPr/>
          <p:nvPr/>
        </p:nvCxnSpPr>
        <p:spPr>
          <a:xfrm>
            <a:off x="6923208" y="4860807"/>
            <a:ext cx="409073" cy="0"/>
          </a:xfrm>
          <a:prstGeom prst="straightConnector1">
            <a:avLst/>
          </a:prstGeom>
          <a:ln>
            <a:tailEnd type="triangle"/>
          </a:ln>
          <a:effectLst/>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 xmlns:a16="http://schemas.microsoft.com/office/drawing/2014/main" id="{BE89C1D4-7294-7E54-4C9D-58347999CF88}"/>
              </a:ext>
            </a:extLst>
          </p:cNvPr>
          <p:cNvSpPr txBox="1"/>
          <p:nvPr/>
        </p:nvSpPr>
        <p:spPr>
          <a:xfrm>
            <a:off x="910969" y="3429000"/>
            <a:ext cx="6481175" cy="307777"/>
          </a:xfrm>
          <a:prstGeom prst="rect">
            <a:avLst/>
          </a:prstGeom>
          <a:noFill/>
        </p:spPr>
        <p:txBody>
          <a:bodyPr wrap="none" lIns="0" rtlCol="0">
            <a:spAutoFit/>
          </a:bodyPr>
          <a:lstStyle/>
          <a:p>
            <a:r>
              <a:rPr lang="en-GB" sz="1400" b="1" cap="all" dirty="0">
                <a:solidFill>
                  <a:schemeClr val="accent1"/>
                </a:solidFill>
                <a:latin typeface="Arial" panose="020B0604020202020204" pitchFamily="34" charset="0"/>
                <a:ea typeface="Aileron" charset="0"/>
                <a:cs typeface="Arial" panose="020B0604020202020204" pitchFamily="34" charset="0"/>
              </a:rPr>
              <a:t>Investigator-initiated single arm, open label, phase 2 study</a:t>
            </a:r>
          </a:p>
        </p:txBody>
      </p:sp>
      <p:sp>
        <p:nvSpPr>
          <p:cNvPr id="14" name="Content Placeholder 4">
            <a:extLst>
              <a:ext uri="{FF2B5EF4-FFF2-40B4-BE49-F238E27FC236}">
                <a16:creationId xmlns="" xmlns:a16="http://schemas.microsoft.com/office/drawing/2014/main" id="{981550CF-9746-EE96-45F0-DCD386E36E24}"/>
              </a:ext>
            </a:extLst>
          </p:cNvPr>
          <p:cNvSpPr>
            <a:spLocks noGrp="1"/>
          </p:cNvSpPr>
          <p:nvPr>
            <p:ph sz="quarter" idx="12"/>
          </p:nvPr>
        </p:nvSpPr>
        <p:spPr>
          <a:xfrm>
            <a:off x="628694" y="1125870"/>
            <a:ext cx="10963200" cy="1939663"/>
          </a:xfrm>
        </p:spPr>
        <p:txBody>
          <a:bodyPr/>
          <a:lstStyle/>
          <a:p>
            <a:r>
              <a:rPr lang="en-GB" sz="1800" dirty="0"/>
              <a:t>Nivolumab plus chemotherapy demonstrated superior overall survival versus chemotherapy in metastatic esophagogastric (EGC)</a:t>
            </a:r>
            <a:r>
              <a:rPr lang="en-GB" sz="1800" baseline="30000" dirty="0"/>
              <a:t>1</a:t>
            </a:r>
            <a:r>
              <a:rPr lang="en-GB" sz="1800" dirty="0"/>
              <a:t> </a:t>
            </a:r>
          </a:p>
          <a:p>
            <a:r>
              <a:rPr lang="en-GB" sz="1800" dirty="0"/>
              <a:t>Regorafenib plus nivolumab demonstrated an ORR of 40% in 3L EGC suggesting synergistic activity</a:t>
            </a:r>
            <a:r>
              <a:rPr lang="en-GB" sz="1800" baseline="30000" dirty="0"/>
              <a:t>2</a:t>
            </a:r>
          </a:p>
          <a:p>
            <a:r>
              <a:rPr lang="en-GB" sz="1800" dirty="0"/>
              <a:t>Regorafenib plus FOLFOX did not previously improve PFS over 1L chemotherapy</a:t>
            </a:r>
          </a:p>
          <a:p>
            <a:r>
              <a:rPr lang="en-GB" sz="1800" dirty="0"/>
              <a:t>This study evaluated the efficacy of regorafenib, nivolumab and FOLFOX in previously untreated, locally advanced unresectable or metastatic EGC</a:t>
            </a:r>
          </a:p>
        </p:txBody>
      </p:sp>
      <p:sp>
        <p:nvSpPr>
          <p:cNvPr id="7" name="Rounded Rectangle 12">
            <a:extLst>
              <a:ext uri="{FF2B5EF4-FFF2-40B4-BE49-F238E27FC236}">
                <a16:creationId xmlns="" xmlns:a16="http://schemas.microsoft.com/office/drawing/2014/main" id="{FDB2561E-5665-EC81-B212-7959BC1D5C4C}"/>
              </a:ext>
            </a:extLst>
          </p:cNvPr>
          <p:cNvSpPr/>
          <p:nvPr/>
        </p:nvSpPr>
        <p:spPr>
          <a:xfrm>
            <a:off x="5086292" y="4119968"/>
            <a:ext cx="1849063" cy="1437399"/>
          </a:xfrm>
          <a:prstGeom prst="roundRect">
            <a:avLst>
              <a:gd name="adj" fmla="val 16894"/>
            </a:avLst>
          </a:prstGeom>
          <a:solidFill>
            <a:schemeClr val="accent1"/>
          </a:solidFill>
          <a:ln w="2222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buClr>
                <a:schemeClr val="accent1"/>
              </a:buClr>
            </a:pPr>
            <a:r>
              <a:rPr lang="en-GB" sz="1400" b="1" dirty="0">
                <a:solidFill>
                  <a:schemeClr val="bg1"/>
                </a:solidFill>
                <a:latin typeface="Arial" panose="020B0604020202020204" pitchFamily="34" charset="0"/>
                <a:cs typeface="Arial" panose="020B0604020202020204" pitchFamily="34" charset="0"/>
              </a:rPr>
              <a:t>REGORAFENIB 80 mg daily</a:t>
            </a:r>
          </a:p>
          <a:p>
            <a:pPr algn="ctr">
              <a:lnSpc>
                <a:spcPct val="90000"/>
              </a:lnSpc>
              <a:buClr>
                <a:schemeClr val="accent1"/>
              </a:buClr>
            </a:pPr>
            <a:r>
              <a:rPr lang="en-GB" sz="1400" b="1" dirty="0">
                <a:solidFill>
                  <a:schemeClr val="bg1"/>
                </a:solidFill>
                <a:latin typeface="Arial" panose="020B0604020202020204" pitchFamily="34" charset="0"/>
                <a:cs typeface="Arial" panose="020B0604020202020204" pitchFamily="34" charset="0"/>
              </a:rPr>
              <a:t>+</a:t>
            </a:r>
          </a:p>
          <a:p>
            <a:pPr algn="ctr">
              <a:lnSpc>
                <a:spcPct val="90000"/>
              </a:lnSpc>
              <a:buClr>
                <a:schemeClr val="accent1"/>
              </a:buClr>
            </a:pPr>
            <a:r>
              <a:rPr lang="en-GB" sz="1400" b="1" dirty="0">
                <a:solidFill>
                  <a:schemeClr val="bg1"/>
                </a:solidFill>
                <a:latin typeface="Arial" panose="020B0604020202020204" pitchFamily="34" charset="0"/>
                <a:cs typeface="Arial" panose="020B0604020202020204" pitchFamily="34" charset="0"/>
              </a:rPr>
              <a:t>NIVOLUMAB </a:t>
            </a:r>
            <a:br>
              <a:rPr lang="en-GB" sz="1400" b="1" dirty="0">
                <a:solidFill>
                  <a:schemeClr val="bg1"/>
                </a:solidFill>
                <a:latin typeface="Arial" panose="020B0604020202020204" pitchFamily="34" charset="0"/>
                <a:cs typeface="Arial" panose="020B0604020202020204" pitchFamily="34" charset="0"/>
              </a:rPr>
            </a:br>
            <a:r>
              <a:rPr lang="en-GB" sz="1400" b="1" dirty="0">
                <a:solidFill>
                  <a:schemeClr val="bg1"/>
                </a:solidFill>
                <a:latin typeface="Arial" panose="020B0604020202020204" pitchFamily="34" charset="0"/>
                <a:cs typeface="Arial" panose="020B0604020202020204" pitchFamily="34" charset="0"/>
              </a:rPr>
              <a:t>240 mg qw2</a:t>
            </a:r>
          </a:p>
          <a:p>
            <a:pPr algn="ctr">
              <a:lnSpc>
                <a:spcPct val="90000"/>
              </a:lnSpc>
              <a:buClr>
                <a:schemeClr val="accent1"/>
              </a:buClr>
            </a:pPr>
            <a:r>
              <a:rPr lang="en-GB" sz="1400" b="1" dirty="0">
                <a:solidFill>
                  <a:schemeClr val="bg1"/>
                </a:solidFill>
                <a:latin typeface="Arial" panose="020B0604020202020204" pitchFamily="34" charset="0"/>
                <a:cs typeface="Arial" panose="020B0604020202020204" pitchFamily="34" charset="0"/>
              </a:rPr>
              <a:t>+</a:t>
            </a:r>
          </a:p>
          <a:p>
            <a:pPr algn="ctr">
              <a:lnSpc>
                <a:spcPct val="90000"/>
              </a:lnSpc>
              <a:buClr>
                <a:schemeClr val="accent1"/>
              </a:buClr>
            </a:pPr>
            <a:r>
              <a:rPr lang="en-GB" sz="1400" b="1" dirty="0">
                <a:solidFill>
                  <a:schemeClr val="bg1"/>
                </a:solidFill>
                <a:latin typeface="Arial" panose="020B0604020202020204" pitchFamily="34" charset="0"/>
                <a:cs typeface="Arial" panose="020B0604020202020204" pitchFamily="34" charset="0"/>
              </a:rPr>
              <a:t>FOLFOX</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543948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BE7D16CE-9D76-A66E-B43A-9752F3E1294F}"/>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16" name="Title 15">
            <a:extLst>
              <a:ext uri="{FF2B5EF4-FFF2-40B4-BE49-F238E27FC236}">
                <a16:creationId xmlns="" xmlns:a16="http://schemas.microsoft.com/office/drawing/2014/main" id="{2A67225A-8D10-DEE4-49D1-C07A5A60915F}"/>
              </a:ext>
            </a:extLst>
          </p:cNvPr>
          <p:cNvSpPr>
            <a:spLocks noGrp="1"/>
          </p:cNvSpPr>
          <p:nvPr>
            <p:ph type="title"/>
          </p:nvPr>
        </p:nvSpPr>
        <p:spPr>
          <a:xfrm>
            <a:off x="619200" y="246572"/>
            <a:ext cx="8740800" cy="807285"/>
          </a:xfrm>
        </p:spPr>
        <p:txBody>
          <a:bodyPr/>
          <a:lstStyle/>
          <a:p>
            <a:r>
              <a:rPr lang="en-GB" dirty="0"/>
              <a:t>results</a:t>
            </a:r>
          </a:p>
        </p:txBody>
      </p:sp>
      <p:sp>
        <p:nvSpPr>
          <p:cNvPr id="5" name="Content Placeholder 4">
            <a:extLst>
              <a:ext uri="{FF2B5EF4-FFF2-40B4-BE49-F238E27FC236}">
                <a16:creationId xmlns="" xmlns:a16="http://schemas.microsoft.com/office/drawing/2014/main" id="{3CFCF33C-B336-8CC3-1816-0E8CD10ED6AA}"/>
              </a:ext>
            </a:extLst>
          </p:cNvPr>
          <p:cNvSpPr>
            <a:spLocks noGrp="1"/>
          </p:cNvSpPr>
          <p:nvPr>
            <p:ph sz="quarter" idx="15"/>
          </p:nvPr>
        </p:nvSpPr>
        <p:spPr>
          <a:xfrm>
            <a:off x="620183" y="6309320"/>
            <a:ext cx="10180339" cy="365125"/>
          </a:xfrm>
        </p:spPr>
        <p:txBody>
          <a:bodyPr/>
          <a:lstStyle/>
          <a:p>
            <a:r>
              <a:rPr lang="en-GB" dirty="0">
                <a:solidFill>
                  <a:schemeClr val="tx2"/>
                </a:solidFill>
              </a:rPr>
              <a:t>AE, adverse event; CR, complete response; DCR, disease control rate; LFT, liver function tests; NR, not reached; ORR, objective response rate; OS, overall survival; PFS, progression-free survival; ; PPE, palmar-plantar </a:t>
            </a:r>
            <a:r>
              <a:rPr lang="en-GB" dirty="0" err="1">
                <a:solidFill>
                  <a:schemeClr val="tx2"/>
                </a:solidFill>
              </a:rPr>
              <a:t>erythrodysaesthesia</a:t>
            </a:r>
            <a:r>
              <a:rPr lang="en-GB" dirty="0">
                <a:solidFill>
                  <a:schemeClr val="tx2"/>
                </a:solidFill>
              </a:rPr>
              <a:t>; </a:t>
            </a:r>
            <a:r>
              <a:rPr lang="en-GB" dirty="0" err="1">
                <a:solidFill>
                  <a:schemeClr val="tx2"/>
                </a:solidFill>
              </a:rPr>
              <a:t>pt</a:t>
            </a:r>
            <a:r>
              <a:rPr lang="en-GB" dirty="0">
                <a:solidFill>
                  <a:schemeClr val="tx2"/>
                </a:solidFill>
              </a:rPr>
              <a:t>, patient</a:t>
            </a:r>
          </a:p>
          <a:p>
            <a:r>
              <a:rPr lang="en-GB" dirty="0" err="1">
                <a:solidFill>
                  <a:schemeClr val="tx2"/>
                </a:solidFill>
              </a:rPr>
              <a:t>Cytryn</a:t>
            </a:r>
            <a:r>
              <a:rPr lang="en-GB" dirty="0">
                <a:solidFill>
                  <a:schemeClr val="tx2"/>
                </a:solidFill>
              </a:rPr>
              <a:t> S, et al. </a:t>
            </a:r>
            <a:r>
              <a:rPr lang="en-GB" sz="1200" dirty="0">
                <a:solidFill>
                  <a:schemeClr val="tx2"/>
                </a:solidFill>
              </a:rPr>
              <a:t>Ann Oncol. 2022;33 (suppl_7): S555-S580 (ESMO 2022, poster presentation)</a:t>
            </a:r>
            <a:endParaRPr lang="en-GB" dirty="0">
              <a:solidFill>
                <a:schemeClr val="tx2"/>
              </a:solidFill>
            </a:endParaRPr>
          </a:p>
        </p:txBody>
      </p:sp>
      <p:graphicFrame>
        <p:nvGraphicFramePr>
          <p:cNvPr id="9" name="Table 5">
            <a:extLst>
              <a:ext uri="{FF2B5EF4-FFF2-40B4-BE49-F238E27FC236}">
                <a16:creationId xmlns="" xmlns:a16="http://schemas.microsoft.com/office/drawing/2014/main" id="{38C5D25B-672D-12C3-B560-B1B868BC4781}"/>
              </a:ext>
            </a:extLst>
          </p:cNvPr>
          <p:cNvGraphicFramePr>
            <a:graphicFrameLocks/>
          </p:cNvGraphicFramePr>
          <p:nvPr>
            <p:extLst>
              <p:ext uri="{D42A27DB-BD31-4B8C-83A1-F6EECF244321}">
                <p14:modId xmlns:p14="http://schemas.microsoft.com/office/powerpoint/2010/main" val="2312919774"/>
              </p:ext>
            </p:extLst>
          </p:nvPr>
        </p:nvGraphicFramePr>
        <p:xfrm>
          <a:off x="1199456" y="3734796"/>
          <a:ext cx="2952328" cy="1348740"/>
        </p:xfrm>
        <a:graphic>
          <a:graphicData uri="http://schemas.openxmlformats.org/drawingml/2006/table">
            <a:tbl>
              <a:tblPr firstRow="1" bandRow="1">
                <a:tableStyleId>{5C22544A-7EE6-4342-B048-85BDC9FD1C3A}</a:tableStyleId>
              </a:tblPr>
              <a:tblGrid>
                <a:gridCol w="1296144">
                  <a:extLst>
                    <a:ext uri="{9D8B030D-6E8A-4147-A177-3AD203B41FA5}">
                      <a16:colId xmlns="" xmlns:a16="http://schemas.microsoft.com/office/drawing/2014/main" val="4084792377"/>
                    </a:ext>
                  </a:extLst>
                </a:gridCol>
                <a:gridCol w="1656184">
                  <a:extLst>
                    <a:ext uri="{9D8B030D-6E8A-4147-A177-3AD203B41FA5}">
                      <a16:colId xmlns="" xmlns:a16="http://schemas.microsoft.com/office/drawing/2014/main" val="1750257400"/>
                    </a:ext>
                  </a:extLst>
                </a:gridCol>
              </a:tblGrid>
              <a:tr h="0">
                <a:tc>
                  <a:txBody>
                    <a:bodyPr/>
                    <a:lstStyle/>
                    <a:p>
                      <a:pPr algn="l"/>
                      <a:r>
                        <a:rPr lang="en-US" sz="1200" dirty="0" err="1">
                          <a:latin typeface="Arial" panose="020B0604020202020204" pitchFamily="34" charset="0"/>
                          <a:cs typeface="Arial" panose="020B0604020202020204" pitchFamily="34" charset="0"/>
                        </a:rPr>
                        <a:t>Tumour</a:t>
                      </a:r>
                      <a:r>
                        <a:rPr lang="en-US" sz="1200" dirty="0">
                          <a:latin typeface="Arial" panose="020B0604020202020204" pitchFamily="34" charset="0"/>
                          <a:cs typeface="Arial" panose="020B0604020202020204" pitchFamily="34" charset="0"/>
                        </a:rPr>
                        <a:t> response</a:t>
                      </a:r>
                      <a:endParaRPr lang="en-GB" sz="1200" dirty="0">
                        <a:latin typeface="Arial" panose="020B0604020202020204" pitchFamily="34" charset="0"/>
                        <a:cs typeface="Arial" panose="020B0604020202020204" pitchFamily="34" charset="0"/>
                      </a:endParaRPr>
                    </a:p>
                  </a:txBody>
                  <a:tcPr marL="55440" marR="55440"/>
                </a:tc>
                <a:tc>
                  <a:txBody>
                    <a:bodyPr/>
                    <a:lstStyle/>
                    <a:p>
                      <a:pPr algn="ctr"/>
                      <a:r>
                        <a:rPr lang="en-GB" sz="1100" dirty="0">
                          <a:latin typeface="Arial" panose="020B0604020202020204" pitchFamily="34" charset="0"/>
                          <a:cs typeface="Arial" panose="020B0604020202020204" pitchFamily="34" charset="0"/>
                        </a:rPr>
                        <a:t>Pts with measurable disease</a:t>
                      </a:r>
                    </a:p>
                    <a:p>
                      <a:pPr algn="ctr"/>
                      <a:r>
                        <a:rPr lang="en-GB" sz="1100" dirty="0">
                          <a:latin typeface="Arial" panose="020B0604020202020204" pitchFamily="34" charset="0"/>
                          <a:cs typeface="Arial" panose="020B0604020202020204" pitchFamily="34" charset="0"/>
                        </a:rPr>
                        <a:t>N=29</a:t>
                      </a:r>
                    </a:p>
                  </a:txBody>
                  <a:tcPr marL="55440" marR="55440"/>
                </a:tc>
                <a:extLst>
                  <a:ext uri="{0D108BD9-81ED-4DB2-BD59-A6C34878D82A}">
                    <a16:rowId xmlns="" xmlns:a16="http://schemas.microsoft.com/office/drawing/2014/main" val="3783712714"/>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050" b="0" dirty="0">
                          <a:latin typeface="Arial" panose="020B0604020202020204" pitchFamily="34" charset="0"/>
                          <a:cs typeface="Arial" panose="020B0604020202020204" pitchFamily="34" charset="0"/>
                        </a:rPr>
                        <a:t>ORR (%)</a:t>
                      </a:r>
                      <a:endParaRPr lang="en-GB" sz="1050" b="0" dirty="0">
                        <a:latin typeface="Arial" panose="020B0604020202020204" pitchFamily="34" charset="0"/>
                        <a:cs typeface="Arial" panose="020B0604020202020204" pitchFamily="34" charset="0"/>
                      </a:endParaRPr>
                    </a:p>
                  </a:txBody>
                  <a:tcPr marL="55440" marR="55440"/>
                </a:tc>
                <a:tc>
                  <a:txBody>
                    <a:bodyPr/>
                    <a:lstStyle/>
                    <a:p>
                      <a:pPr algn="ctr"/>
                      <a:r>
                        <a:rPr lang="en-US" sz="1050" baseline="0" dirty="0">
                          <a:latin typeface="Arial" panose="020B0604020202020204" pitchFamily="34" charset="0"/>
                          <a:cs typeface="Arial" panose="020B0604020202020204" pitchFamily="34" charset="0"/>
                        </a:rPr>
                        <a:t>66</a:t>
                      </a:r>
                    </a:p>
                  </a:txBody>
                  <a:tcPr marL="55440" marR="55440"/>
                </a:tc>
                <a:extLst>
                  <a:ext uri="{0D108BD9-81ED-4DB2-BD59-A6C34878D82A}">
                    <a16:rowId xmlns="" xmlns:a16="http://schemas.microsoft.com/office/drawing/2014/main" val="2273570569"/>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050" baseline="0" dirty="0">
                          <a:latin typeface="Arial" panose="020B0604020202020204" pitchFamily="34" charset="0"/>
                          <a:cs typeface="Arial" panose="020B0604020202020204" pitchFamily="34" charset="0"/>
                        </a:rPr>
                        <a:t>DCR </a:t>
                      </a:r>
                      <a:r>
                        <a:rPr lang="en-US" sz="1050" b="0" dirty="0">
                          <a:latin typeface="Arial" panose="020B0604020202020204" pitchFamily="34" charset="0"/>
                          <a:cs typeface="Arial" panose="020B0604020202020204" pitchFamily="34" charset="0"/>
                        </a:rPr>
                        <a:t>(%)</a:t>
                      </a:r>
                      <a:endParaRPr lang="en-US" sz="1050" baseline="0" dirty="0">
                        <a:latin typeface="Arial" panose="020B0604020202020204" pitchFamily="34" charset="0"/>
                        <a:cs typeface="Arial" panose="020B0604020202020204" pitchFamily="34" charset="0"/>
                      </a:endParaRPr>
                    </a:p>
                  </a:txBody>
                  <a:tcPr marL="55440" marR="55440"/>
                </a:tc>
                <a:tc>
                  <a:txBody>
                    <a:bodyPr/>
                    <a:lstStyle/>
                    <a:p>
                      <a:pPr algn="ctr"/>
                      <a:r>
                        <a:rPr lang="en-US" sz="1050" baseline="0" dirty="0">
                          <a:latin typeface="Arial" panose="020B0604020202020204" pitchFamily="34" charset="0"/>
                          <a:cs typeface="Arial" panose="020B0604020202020204" pitchFamily="34" charset="0"/>
                        </a:rPr>
                        <a:t>97</a:t>
                      </a:r>
                    </a:p>
                  </a:txBody>
                  <a:tcPr marL="55440" marR="55440"/>
                </a:tc>
                <a:extLst>
                  <a:ext uri="{0D108BD9-81ED-4DB2-BD59-A6C34878D82A}">
                    <a16:rowId xmlns="" xmlns:a16="http://schemas.microsoft.com/office/drawing/2014/main" val="809118160"/>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CR </a:t>
                      </a:r>
                      <a:r>
                        <a:rPr lang="en-US" sz="1050" kern="1200" baseline="0" dirty="0">
                          <a:solidFill>
                            <a:schemeClr val="dk1"/>
                          </a:solidFill>
                          <a:latin typeface="Arial" panose="020B0604020202020204" pitchFamily="34" charset="0"/>
                          <a:ea typeface="+mn-ea"/>
                          <a:cs typeface="Arial" panose="020B0604020202020204" pitchFamily="34" charset="0"/>
                        </a:rPr>
                        <a:t>(%)</a:t>
                      </a:r>
                      <a:endParaRPr lang="en-GB" sz="1050" kern="1200" baseline="0" dirty="0">
                        <a:solidFill>
                          <a:schemeClr val="dk1"/>
                        </a:solidFill>
                        <a:latin typeface="Arial" panose="020B0604020202020204" pitchFamily="34" charset="0"/>
                        <a:ea typeface="+mn-ea"/>
                        <a:cs typeface="Arial" panose="020B0604020202020204" pitchFamily="34" charset="0"/>
                      </a:endParaRPr>
                    </a:p>
                  </a:txBody>
                  <a:tcPr marL="55440" marR="55440"/>
                </a:tc>
                <a:tc>
                  <a:txBody>
                    <a:bodyPr/>
                    <a:lstStyle/>
                    <a:p>
                      <a:pPr algn="ctr"/>
                      <a:r>
                        <a:rPr lang="en-US" sz="1050" baseline="0" dirty="0">
                          <a:latin typeface="Arial" panose="020B0604020202020204" pitchFamily="34" charset="0"/>
                          <a:cs typeface="Arial" panose="020B0604020202020204" pitchFamily="34" charset="0"/>
                        </a:rPr>
                        <a:t>7</a:t>
                      </a:r>
                    </a:p>
                  </a:txBody>
                  <a:tcPr marL="55440" marR="55440"/>
                </a:tc>
                <a:extLst>
                  <a:ext uri="{0D108BD9-81ED-4DB2-BD59-A6C34878D82A}">
                    <a16:rowId xmlns="" xmlns:a16="http://schemas.microsoft.com/office/drawing/2014/main" val="1938252212"/>
                  </a:ext>
                </a:extLst>
              </a:tr>
            </a:tbl>
          </a:graphicData>
        </a:graphic>
      </p:graphicFrame>
      <p:graphicFrame>
        <p:nvGraphicFramePr>
          <p:cNvPr id="10" name="Table 5">
            <a:extLst>
              <a:ext uri="{FF2B5EF4-FFF2-40B4-BE49-F238E27FC236}">
                <a16:creationId xmlns="" xmlns:a16="http://schemas.microsoft.com/office/drawing/2014/main" id="{7E85AD59-C8E8-3D99-B482-537F59A31215}"/>
              </a:ext>
            </a:extLst>
          </p:cNvPr>
          <p:cNvGraphicFramePr>
            <a:graphicFrameLocks/>
          </p:cNvGraphicFramePr>
          <p:nvPr>
            <p:extLst>
              <p:ext uri="{D42A27DB-BD31-4B8C-83A1-F6EECF244321}">
                <p14:modId xmlns:p14="http://schemas.microsoft.com/office/powerpoint/2010/main" val="857223935"/>
              </p:ext>
            </p:extLst>
          </p:nvPr>
        </p:nvGraphicFramePr>
        <p:xfrm>
          <a:off x="1195264" y="1340768"/>
          <a:ext cx="2952328" cy="2354580"/>
        </p:xfrm>
        <a:graphic>
          <a:graphicData uri="http://schemas.openxmlformats.org/drawingml/2006/table">
            <a:tbl>
              <a:tblPr firstRow="1" bandRow="1">
                <a:tableStyleId>{5C22544A-7EE6-4342-B048-85BDC9FD1C3A}</a:tableStyleId>
              </a:tblPr>
              <a:tblGrid>
                <a:gridCol w="1296144">
                  <a:extLst>
                    <a:ext uri="{9D8B030D-6E8A-4147-A177-3AD203B41FA5}">
                      <a16:colId xmlns="" xmlns:a16="http://schemas.microsoft.com/office/drawing/2014/main" val="4084792377"/>
                    </a:ext>
                  </a:extLst>
                </a:gridCol>
                <a:gridCol w="1656184">
                  <a:extLst>
                    <a:ext uri="{9D8B030D-6E8A-4147-A177-3AD203B41FA5}">
                      <a16:colId xmlns="" xmlns:a16="http://schemas.microsoft.com/office/drawing/2014/main" val="1750257400"/>
                    </a:ext>
                  </a:extLst>
                </a:gridCol>
              </a:tblGrid>
              <a:tr h="252905">
                <a:tc>
                  <a:txBody>
                    <a:bodyPr/>
                    <a:lstStyle/>
                    <a:p>
                      <a:pPr algn="l"/>
                      <a:r>
                        <a:rPr lang="en-US" sz="1200" dirty="0">
                          <a:latin typeface="Arial" panose="020B0604020202020204" pitchFamily="34" charset="0"/>
                          <a:cs typeface="Arial" panose="020B0604020202020204" pitchFamily="34" charset="0"/>
                        </a:rPr>
                        <a:t>Survival Results</a:t>
                      </a:r>
                      <a:endParaRPr lang="en-GB" sz="1200" dirty="0">
                        <a:latin typeface="Arial" panose="020B0604020202020204" pitchFamily="34" charset="0"/>
                        <a:cs typeface="Arial" panose="020B0604020202020204" pitchFamily="34" charset="0"/>
                      </a:endParaRPr>
                    </a:p>
                  </a:txBody>
                  <a:tcPr marL="55440" marR="55440"/>
                </a:tc>
                <a:tc>
                  <a:txBody>
                    <a:bodyPr/>
                    <a:lstStyle/>
                    <a:p>
                      <a:pPr algn="ctr"/>
                      <a:r>
                        <a:rPr lang="en-GB" sz="1100" dirty="0">
                          <a:latin typeface="Arial" panose="020B0604020202020204" pitchFamily="34" charset="0"/>
                          <a:cs typeface="Arial" panose="020B0604020202020204" pitchFamily="34" charset="0"/>
                        </a:rPr>
                        <a:t>Pts with evaluable disease</a:t>
                      </a:r>
                    </a:p>
                    <a:p>
                      <a:pPr algn="ctr"/>
                      <a:r>
                        <a:rPr lang="en-GB" sz="1100" dirty="0">
                          <a:latin typeface="Arial" panose="020B0604020202020204" pitchFamily="34" charset="0"/>
                          <a:cs typeface="Arial" panose="020B0604020202020204" pitchFamily="34" charset="0"/>
                        </a:rPr>
                        <a:t>N=34</a:t>
                      </a:r>
                    </a:p>
                  </a:txBody>
                  <a:tcPr marL="55440" marR="55440"/>
                </a:tc>
                <a:extLst>
                  <a:ext uri="{0D108BD9-81ED-4DB2-BD59-A6C34878D82A}">
                    <a16:rowId xmlns="" xmlns:a16="http://schemas.microsoft.com/office/drawing/2014/main" val="3783712714"/>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b="0" dirty="0">
                          <a:latin typeface="Arial" panose="020B0604020202020204" pitchFamily="34" charset="0"/>
                          <a:cs typeface="Arial" panose="020B0604020202020204" pitchFamily="34" charset="0"/>
                        </a:rPr>
                        <a:t>6-month PFS</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71% (53-85%)</a:t>
                      </a:r>
                    </a:p>
                  </a:txBody>
                  <a:tcPr marL="55440" marR="55440"/>
                </a:tc>
                <a:extLst>
                  <a:ext uri="{0D108BD9-81ED-4DB2-BD59-A6C34878D82A}">
                    <a16:rowId xmlns="" xmlns:a16="http://schemas.microsoft.com/office/drawing/2014/main" val="2273570569"/>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050" baseline="0" dirty="0">
                          <a:latin typeface="Arial" panose="020B0604020202020204" pitchFamily="34" charset="0"/>
                          <a:cs typeface="Arial" panose="020B0604020202020204" pitchFamily="34" charset="0"/>
                        </a:rPr>
                        <a:t>12-month PFS</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51% (35-74%)</a:t>
                      </a:r>
                    </a:p>
                  </a:txBody>
                  <a:tcPr marL="55440" marR="55440"/>
                </a:tc>
                <a:extLst>
                  <a:ext uri="{0D108BD9-81ED-4DB2-BD59-A6C34878D82A}">
                    <a16:rowId xmlns="" xmlns:a16="http://schemas.microsoft.com/office/drawing/2014/main" val="809118160"/>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Median PFS</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13.0 months (7.6-NR)</a:t>
                      </a:r>
                    </a:p>
                  </a:txBody>
                  <a:tcPr marL="55440" marR="55440"/>
                </a:tc>
                <a:extLst>
                  <a:ext uri="{0D108BD9-81ED-4DB2-BD59-A6C34878D82A}">
                    <a16:rowId xmlns="" xmlns:a16="http://schemas.microsoft.com/office/drawing/2014/main" val="1938252212"/>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6-month OS</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97% (92-100%)</a:t>
                      </a:r>
                    </a:p>
                  </a:txBody>
                  <a:tcPr marL="55440" marR="55440"/>
                </a:tc>
                <a:extLst>
                  <a:ext uri="{0D108BD9-81ED-4DB2-BD59-A6C34878D82A}">
                    <a16:rowId xmlns="" xmlns:a16="http://schemas.microsoft.com/office/drawing/2014/main" val="2841873366"/>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12-month OS</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83% (68-100%)</a:t>
                      </a:r>
                    </a:p>
                  </a:txBody>
                  <a:tcPr marL="55440" marR="55440"/>
                </a:tc>
                <a:extLst>
                  <a:ext uri="{0D108BD9-81ED-4DB2-BD59-A6C34878D82A}">
                    <a16:rowId xmlns="" xmlns:a16="http://schemas.microsoft.com/office/drawing/2014/main" val="850440280"/>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Median OS</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NR</a:t>
                      </a:r>
                    </a:p>
                  </a:txBody>
                  <a:tcPr marL="55440" marR="55440"/>
                </a:tc>
                <a:extLst>
                  <a:ext uri="{0D108BD9-81ED-4DB2-BD59-A6C34878D82A}">
                    <a16:rowId xmlns="" xmlns:a16="http://schemas.microsoft.com/office/drawing/2014/main" val="1035001653"/>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Median follow up</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11.1 months</a:t>
                      </a:r>
                    </a:p>
                  </a:txBody>
                  <a:tcPr marL="55440" marR="55440"/>
                </a:tc>
                <a:extLst>
                  <a:ext uri="{0D108BD9-81ED-4DB2-BD59-A6C34878D82A}">
                    <a16:rowId xmlns="" xmlns:a16="http://schemas.microsoft.com/office/drawing/2014/main" val="1740031615"/>
                  </a:ext>
                </a:extLst>
              </a:tr>
            </a:tbl>
          </a:graphicData>
        </a:graphic>
      </p:graphicFrame>
      <p:graphicFrame>
        <p:nvGraphicFramePr>
          <p:cNvPr id="11" name="Table 5">
            <a:extLst>
              <a:ext uri="{FF2B5EF4-FFF2-40B4-BE49-F238E27FC236}">
                <a16:creationId xmlns="" xmlns:a16="http://schemas.microsoft.com/office/drawing/2014/main" id="{B6AF7237-F783-6418-4732-74C6FF76C517}"/>
              </a:ext>
            </a:extLst>
          </p:cNvPr>
          <p:cNvGraphicFramePr>
            <a:graphicFrameLocks/>
          </p:cNvGraphicFramePr>
          <p:nvPr>
            <p:extLst>
              <p:ext uri="{D42A27DB-BD31-4B8C-83A1-F6EECF244321}">
                <p14:modId xmlns:p14="http://schemas.microsoft.com/office/powerpoint/2010/main" val="3636949435"/>
              </p:ext>
            </p:extLst>
          </p:nvPr>
        </p:nvGraphicFramePr>
        <p:xfrm>
          <a:off x="6240016" y="1340768"/>
          <a:ext cx="4561232" cy="2689860"/>
        </p:xfrm>
        <a:graphic>
          <a:graphicData uri="http://schemas.openxmlformats.org/drawingml/2006/table">
            <a:tbl>
              <a:tblPr firstRow="1" bandRow="1">
                <a:tableStyleId>{5C22544A-7EE6-4342-B048-85BDC9FD1C3A}</a:tableStyleId>
              </a:tblPr>
              <a:tblGrid>
                <a:gridCol w="3451834">
                  <a:extLst>
                    <a:ext uri="{9D8B030D-6E8A-4147-A177-3AD203B41FA5}">
                      <a16:colId xmlns="" xmlns:a16="http://schemas.microsoft.com/office/drawing/2014/main" val="4084792377"/>
                    </a:ext>
                  </a:extLst>
                </a:gridCol>
                <a:gridCol w="1109398">
                  <a:extLst>
                    <a:ext uri="{9D8B030D-6E8A-4147-A177-3AD203B41FA5}">
                      <a16:colId xmlns="" xmlns:a16="http://schemas.microsoft.com/office/drawing/2014/main" val="1750257400"/>
                    </a:ext>
                  </a:extLst>
                </a:gridCol>
              </a:tblGrid>
              <a:tr h="252905">
                <a:tc>
                  <a:txBody>
                    <a:bodyPr/>
                    <a:lstStyle/>
                    <a:p>
                      <a:pPr algn="l"/>
                      <a:r>
                        <a:rPr lang="en-GB" sz="1200" dirty="0">
                          <a:latin typeface="Arial" panose="020B0604020202020204" pitchFamily="34" charset="0"/>
                          <a:cs typeface="Arial" panose="020B0604020202020204" pitchFamily="34" charset="0"/>
                        </a:rPr>
                        <a:t>Grade 3 or 4 adverse events occurring in ≥5%</a:t>
                      </a:r>
                    </a:p>
                  </a:txBody>
                  <a:tcPr marL="55440" marR="55440"/>
                </a:tc>
                <a:tc>
                  <a:txBody>
                    <a:bodyPr/>
                    <a:lstStyle/>
                    <a:p>
                      <a:pPr algn="ctr"/>
                      <a:r>
                        <a:rPr lang="en-GB" sz="1100" dirty="0">
                          <a:latin typeface="Arial" panose="020B0604020202020204" pitchFamily="34" charset="0"/>
                          <a:cs typeface="Arial" panose="020B0604020202020204" pitchFamily="34" charset="0"/>
                        </a:rPr>
                        <a:t>Number (%)</a:t>
                      </a:r>
                    </a:p>
                    <a:p>
                      <a:pPr algn="ctr"/>
                      <a:r>
                        <a:rPr lang="en-GB" sz="1100" dirty="0">
                          <a:latin typeface="Arial" panose="020B0604020202020204" pitchFamily="34" charset="0"/>
                          <a:cs typeface="Arial" panose="020B0604020202020204" pitchFamily="34" charset="0"/>
                        </a:rPr>
                        <a:t>N=35</a:t>
                      </a:r>
                    </a:p>
                  </a:txBody>
                  <a:tcPr marL="55440" marR="55440"/>
                </a:tc>
                <a:extLst>
                  <a:ext uri="{0D108BD9-81ED-4DB2-BD59-A6C34878D82A}">
                    <a16:rowId xmlns="" xmlns:a16="http://schemas.microsoft.com/office/drawing/2014/main" val="3783712714"/>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b="0" dirty="0">
                          <a:latin typeface="Arial" panose="020B0604020202020204" pitchFamily="34" charset="0"/>
                          <a:cs typeface="Arial" panose="020B0604020202020204" pitchFamily="34" charset="0"/>
                        </a:rPr>
                        <a:t>Neutropenia</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18 (51%)</a:t>
                      </a:r>
                    </a:p>
                  </a:txBody>
                  <a:tcPr marL="55440" marR="55440"/>
                </a:tc>
                <a:extLst>
                  <a:ext uri="{0D108BD9-81ED-4DB2-BD59-A6C34878D82A}">
                    <a16:rowId xmlns="" xmlns:a16="http://schemas.microsoft.com/office/drawing/2014/main" val="2273570569"/>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050" baseline="0" dirty="0">
                          <a:latin typeface="Arial" panose="020B0604020202020204" pitchFamily="34" charset="0"/>
                          <a:cs typeface="Arial" panose="020B0604020202020204" pitchFamily="34" charset="0"/>
                        </a:rPr>
                        <a:t>Hypertension</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5 (14%)</a:t>
                      </a:r>
                    </a:p>
                  </a:txBody>
                  <a:tcPr marL="55440" marR="55440"/>
                </a:tc>
                <a:extLst>
                  <a:ext uri="{0D108BD9-81ED-4DB2-BD59-A6C34878D82A}">
                    <a16:rowId xmlns="" xmlns:a16="http://schemas.microsoft.com/office/drawing/2014/main" val="809118160"/>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Rash</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4 (11%)</a:t>
                      </a:r>
                    </a:p>
                  </a:txBody>
                  <a:tcPr marL="55440" marR="55440"/>
                </a:tc>
                <a:extLst>
                  <a:ext uri="{0D108BD9-81ED-4DB2-BD59-A6C34878D82A}">
                    <a16:rowId xmlns="" xmlns:a16="http://schemas.microsoft.com/office/drawing/2014/main" val="1938252212"/>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Anaemia</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4 (11%)</a:t>
                      </a:r>
                    </a:p>
                  </a:txBody>
                  <a:tcPr marL="55440" marR="55440"/>
                </a:tc>
                <a:extLst>
                  <a:ext uri="{0D108BD9-81ED-4DB2-BD59-A6C34878D82A}">
                    <a16:rowId xmlns="" xmlns:a16="http://schemas.microsoft.com/office/drawing/2014/main" val="2841873366"/>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Nausea/vomiting</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3 (9%)</a:t>
                      </a:r>
                    </a:p>
                  </a:txBody>
                  <a:tcPr marL="55440" marR="55440"/>
                </a:tc>
                <a:extLst>
                  <a:ext uri="{0D108BD9-81ED-4DB2-BD59-A6C34878D82A}">
                    <a16:rowId xmlns="" xmlns:a16="http://schemas.microsoft.com/office/drawing/2014/main" val="850440280"/>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LFT elevation</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3 (9%)</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55440" marR="55440"/>
                </a:tc>
                <a:extLst>
                  <a:ext uri="{0D108BD9-81ED-4DB2-BD59-A6C34878D82A}">
                    <a16:rowId xmlns="" xmlns:a16="http://schemas.microsoft.com/office/drawing/2014/main" val="1035001653"/>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Acute kidney injury</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 (9%)</a:t>
                      </a:r>
                    </a:p>
                  </a:txBody>
                  <a:tcPr marL="55440" marR="55440"/>
                </a:tc>
                <a:extLst>
                  <a:ext uri="{0D108BD9-81ED-4DB2-BD59-A6C34878D82A}">
                    <a16:rowId xmlns="" xmlns:a16="http://schemas.microsoft.com/office/drawing/2014/main" val="1740031615"/>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Palmar-plantar </a:t>
                      </a:r>
                      <a:r>
                        <a:rPr lang="en-GB" sz="1050" kern="1200" baseline="0" dirty="0" err="1">
                          <a:solidFill>
                            <a:schemeClr val="dk1"/>
                          </a:solidFill>
                          <a:latin typeface="Arial" panose="020B0604020202020204" pitchFamily="34" charset="0"/>
                          <a:ea typeface="+mn-ea"/>
                          <a:cs typeface="Arial" panose="020B0604020202020204" pitchFamily="34" charset="0"/>
                        </a:rPr>
                        <a:t>erythrodysesthesia</a:t>
                      </a:r>
                      <a:r>
                        <a:rPr lang="en-GB" sz="1050" kern="1200" baseline="0" dirty="0">
                          <a:solidFill>
                            <a:schemeClr val="dk1"/>
                          </a:solidFill>
                          <a:latin typeface="Arial" panose="020B0604020202020204" pitchFamily="34" charset="0"/>
                          <a:ea typeface="+mn-ea"/>
                          <a:cs typeface="Arial" panose="020B0604020202020204" pitchFamily="34" charset="0"/>
                        </a:rPr>
                        <a:t> (PPE)</a:t>
                      </a:r>
                    </a:p>
                  </a:txBody>
                  <a:tcPr marL="55440" marR="55440"/>
                </a:tc>
                <a:tc>
                  <a:txBody>
                    <a:bodyPr/>
                    <a:lstStyle/>
                    <a:p>
                      <a:pPr algn="ctr"/>
                      <a:r>
                        <a:rPr lang="en-US" sz="1050" baseline="0" dirty="0">
                          <a:latin typeface="Arial" panose="020B0604020202020204" pitchFamily="34" charset="0"/>
                          <a:cs typeface="Arial" panose="020B0604020202020204" pitchFamily="34" charset="0"/>
                        </a:rPr>
                        <a:t>2 (6%)</a:t>
                      </a:r>
                    </a:p>
                  </a:txBody>
                  <a:tcPr marL="55440" marR="55440"/>
                </a:tc>
                <a:extLst>
                  <a:ext uri="{0D108BD9-81ED-4DB2-BD59-A6C34878D82A}">
                    <a16:rowId xmlns="" xmlns:a16="http://schemas.microsoft.com/office/drawing/2014/main" val="2529867530"/>
                  </a:ext>
                </a:extLst>
              </a:tr>
              <a:tr h="238855">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GB" sz="1050" kern="1200" baseline="0" dirty="0">
                          <a:solidFill>
                            <a:schemeClr val="dk1"/>
                          </a:solidFill>
                          <a:latin typeface="Arial" panose="020B0604020202020204" pitchFamily="34" charset="0"/>
                          <a:ea typeface="+mn-ea"/>
                          <a:cs typeface="Arial" panose="020B0604020202020204" pitchFamily="34" charset="0"/>
                        </a:rPr>
                        <a:t>Fatigue</a:t>
                      </a:r>
                    </a:p>
                  </a:txBody>
                  <a:tcPr marL="55440" marR="55440"/>
                </a:tc>
                <a:tc>
                  <a: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050" baseline="0" dirty="0">
                          <a:latin typeface="Arial" panose="020B0604020202020204" pitchFamily="34" charset="0"/>
                          <a:cs typeface="Arial" panose="020B0604020202020204" pitchFamily="34" charset="0"/>
                        </a:rPr>
                        <a:t>2 (6%)</a:t>
                      </a:r>
                    </a:p>
                  </a:txBody>
                  <a:tcPr marL="55440" marR="55440"/>
                </a:tc>
                <a:extLst>
                  <a:ext uri="{0D108BD9-81ED-4DB2-BD59-A6C34878D82A}">
                    <a16:rowId xmlns="" xmlns:a16="http://schemas.microsoft.com/office/drawing/2014/main" val="759895285"/>
                  </a:ext>
                </a:extLst>
              </a:tr>
            </a:tbl>
          </a:graphicData>
        </a:graphic>
      </p:graphicFrame>
      <p:sp>
        <p:nvSpPr>
          <p:cNvPr id="13" name="TextBox 12">
            <a:extLst>
              <a:ext uri="{FF2B5EF4-FFF2-40B4-BE49-F238E27FC236}">
                <a16:creationId xmlns="" xmlns:a16="http://schemas.microsoft.com/office/drawing/2014/main" id="{A17131BF-0EE2-5C56-7C92-90F675EF1D59}"/>
              </a:ext>
            </a:extLst>
          </p:cNvPr>
          <p:cNvSpPr txBox="1"/>
          <p:nvPr/>
        </p:nvSpPr>
        <p:spPr>
          <a:xfrm>
            <a:off x="6135132" y="4112085"/>
            <a:ext cx="4785404" cy="1815882"/>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Most common any-grade AEs were fatigue (89%), PPE (69%), neutropenia (63%), peripheral neuropathy (60%) and rash (49%) </a:t>
            </a:r>
          </a:p>
          <a:p>
            <a:pPr marL="285750" indent="-285750">
              <a:buClr>
                <a:schemeClr val="accent1"/>
              </a:buClr>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18 (51%) of patients had grade 3/4 AE</a:t>
            </a:r>
          </a:p>
          <a:p>
            <a:pPr marL="285750" indent="-285750">
              <a:buClr>
                <a:schemeClr val="accent1"/>
              </a:buClr>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Regorafenib was dose reduced in 31% of pts and discontinued in 17%. </a:t>
            </a:r>
          </a:p>
          <a:p>
            <a:pPr marL="285750" indent="-285750">
              <a:buClr>
                <a:schemeClr val="accent1"/>
              </a:buClr>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Nivolumab was discontinued in 11% of pts. </a:t>
            </a:r>
            <a:endParaRPr lang="en-GB" sz="1600" dirty="0">
              <a:solidFill>
                <a:schemeClr val="tx2"/>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 xmlns:a16="http://schemas.microsoft.com/office/drawing/2014/main" id="{A130C3B5-4AC4-2EF4-9DE7-EBD51BB888EE}"/>
              </a:ext>
            </a:extLst>
          </p:cNvPr>
          <p:cNvSpPr txBox="1"/>
          <p:nvPr/>
        </p:nvSpPr>
        <p:spPr>
          <a:xfrm>
            <a:off x="780705" y="908720"/>
            <a:ext cx="1282847"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charset="0"/>
                <a:cs typeface="Arial" panose="020B0604020202020204" pitchFamily="34" charset="0"/>
              </a:rPr>
              <a:t>EFFICACY</a:t>
            </a:r>
          </a:p>
        </p:txBody>
      </p:sp>
      <p:sp>
        <p:nvSpPr>
          <p:cNvPr id="18" name="TextBox 17">
            <a:extLst>
              <a:ext uri="{FF2B5EF4-FFF2-40B4-BE49-F238E27FC236}">
                <a16:creationId xmlns="" xmlns:a16="http://schemas.microsoft.com/office/drawing/2014/main" id="{6447422E-EF2F-D4F1-599B-87CD7692F566}"/>
              </a:ext>
            </a:extLst>
          </p:cNvPr>
          <p:cNvSpPr txBox="1"/>
          <p:nvPr/>
        </p:nvSpPr>
        <p:spPr>
          <a:xfrm>
            <a:off x="6249692" y="908720"/>
            <a:ext cx="1039190" cy="369332"/>
          </a:xfrm>
          <a:prstGeom prst="rect">
            <a:avLst/>
          </a:prstGeom>
          <a:noFill/>
        </p:spPr>
        <p:txBody>
          <a:bodyPr wrap="none" lIns="0" rtlCol="0">
            <a:spAutoFit/>
          </a:bodyPr>
          <a:lstStyle/>
          <a:p>
            <a:r>
              <a:rPr lang="en-GB" b="1" dirty="0">
                <a:solidFill>
                  <a:schemeClr val="accent1"/>
                </a:solidFill>
                <a:latin typeface="Arial" panose="020B0604020202020204" pitchFamily="34" charset="0"/>
                <a:ea typeface="Aileron" charset="0"/>
                <a:cs typeface="Arial" panose="020B0604020202020204" pitchFamily="34" charset="0"/>
              </a:rPr>
              <a:t>SAFETY</a:t>
            </a:r>
          </a:p>
        </p:txBody>
      </p:sp>
      <p:sp>
        <p:nvSpPr>
          <p:cNvPr id="2" name="TextBox 1">
            <a:extLst>
              <a:ext uri="{FF2B5EF4-FFF2-40B4-BE49-F238E27FC236}">
                <a16:creationId xmlns="" xmlns:a16="http://schemas.microsoft.com/office/drawing/2014/main" id="{28E14A55-992F-4CAF-61A6-E4C521FE28C5}"/>
              </a:ext>
            </a:extLst>
          </p:cNvPr>
          <p:cNvSpPr txBox="1"/>
          <p:nvPr/>
        </p:nvSpPr>
        <p:spPr>
          <a:xfrm>
            <a:off x="479376" y="5083801"/>
            <a:ext cx="4896544" cy="830997"/>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dirty="0">
                <a:solidFill>
                  <a:schemeClr val="tx2"/>
                </a:solidFill>
                <a:latin typeface="Arial" panose="020B0604020202020204" pitchFamily="34" charset="0"/>
                <a:cs typeface="Arial" panose="020B0604020202020204" pitchFamily="34" charset="0"/>
              </a:rPr>
              <a:t>Response rate and 6-month PFS were comparable among patients with PD-L1 CPS negative (&lt;1), low (1-4) and high (≥5) </a:t>
            </a:r>
            <a:r>
              <a:rPr lang="en-US" sz="1600" dirty="0" err="1">
                <a:solidFill>
                  <a:schemeClr val="tx2"/>
                </a:solidFill>
                <a:latin typeface="Arial" panose="020B0604020202020204" pitchFamily="34" charset="0"/>
                <a:cs typeface="Arial" panose="020B0604020202020204" pitchFamily="34" charset="0"/>
              </a:rPr>
              <a:t>tumours</a:t>
            </a:r>
            <a:endParaRPr lang="en-GB" sz="16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463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42239395-0C3B-8E50-3E5D-3A5D0E847B8D}"/>
              </a:ext>
            </a:extLst>
          </p:cNvPr>
          <p:cNvSpPr>
            <a:spLocks noGrp="1"/>
          </p:cNvSpPr>
          <p:nvPr>
            <p:ph sz="quarter" idx="12"/>
          </p:nvPr>
        </p:nvSpPr>
        <p:spPr>
          <a:xfrm>
            <a:off x="620184" y="1425600"/>
            <a:ext cx="10963200" cy="2075408"/>
          </a:xfrm>
        </p:spPr>
        <p:txBody>
          <a:bodyPr/>
          <a:lstStyle/>
          <a:p>
            <a:r>
              <a:rPr lang="en-US" dirty="0"/>
              <a:t>The study met its primary endpoint of 6-month PFS</a:t>
            </a:r>
          </a:p>
          <a:p>
            <a:r>
              <a:rPr lang="en-US" dirty="0"/>
              <a:t>Nearly all patients had disease control and 66% had a partial or complete response</a:t>
            </a:r>
          </a:p>
          <a:p>
            <a:r>
              <a:rPr lang="en-US" dirty="0"/>
              <a:t>There was a lower-than-expected CPS ≥5 positive rate in our cohort using PD-L1 IHC E1L3N compared to Checkmate 649 (PDL1 IHC 28.8) and Orient 16 (PD-L1 IHC 22C3) cohorts </a:t>
            </a:r>
          </a:p>
          <a:p>
            <a:r>
              <a:rPr lang="en-US" dirty="0"/>
              <a:t>The addition of regorafenib to FOLFOX/nivolumab was tolerated with manageable adverse events</a:t>
            </a:r>
            <a:endParaRPr lang="en-GB" dirty="0"/>
          </a:p>
        </p:txBody>
      </p:sp>
      <p:sp>
        <p:nvSpPr>
          <p:cNvPr id="4" name="Title 3">
            <a:extLst>
              <a:ext uri="{FF2B5EF4-FFF2-40B4-BE49-F238E27FC236}">
                <a16:creationId xmlns="" xmlns:a16="http://schemas.microsoft.com/office/drawing/2014/main" id="{A375E604-76EC-0253-A179-EC2250471DD2}"/>
              </a:ext>
            </a:extLst>
          </p:cNvPr>
          <p:cNvSpPr>
            <a:spLocks noGrp="1"/>
          </p:cNvSpPr>
          <p:nvPr>
            <p:ph type="title"/>
          </p:nvPr>
        </p:nvSpPr>
        <p:spPr/>
        <p:txBody>
          <a:bodyPr/>
          <a:lstStyle/>
          <a:p>
            <a:r>
              <a:rPr lang="en-US" dirty="0"/>
              <a:t>summary</a:t>
            </a:r>
            <a:endParaRPr lang="en-GB" dirty="0"/>
          </a:p>
        </p:txBody>
      </p:sp>
      <p:sp>
        <p:nvSpPr>
          <p:cNvPr id="3" name="Slide Number Placeholder 2">
            <a:extLst>
              <a:ext uri="{FF2B5EF4-FFF2-40B4-BE49-F238E27FC236}">
                <a16:creationId xmlns="" xmlns:a16="http://schemas.microsoft.com/office/drawing/2014/main" id="{8C5DB237-ADD3-6ED1-25A5-DFB2B7B02883}"/>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6" name="Content Placeholder 5">
            <a:extLst>
              <a:ext uri="{FF2B5EF4-FFF2-40B4-BE49-F238E27FC236}">
                <a16:creationId xmlns="" xmlns:a16="http://schemas.microsoft.com/office/drawing/2014/main" id="{88DEF8FC-1B6C-FD29-E69A-F58C762FA364}"/>
              </a:ext>
            </a:extLst>
          </p:cNvPr>
          <p:cNvSpPr>
            <a:spLocks noGrp="1"/>
          </p:cNvSpPr>
          <p:nvPr>
            <p:ph sz="quarter" idx="15"/>
          </p:nvPr>
        </p:nvSpPr>
        <p:spPr>
          <a:xfrm>
            <a:off x="620183" y="6304235"/>
            <a:ext cx="10180339" cy="365125"/>
          </a:xfrm>
        </p:spPr>
        <p:txBody>
          <a:bodyPr/>
          <a:lstStyle/>
          <a:p>
            <a:r>
              <a:rPr lang="en-GB" dirty="0">
                <a:solidFill>
                  <a:schemeClr val="tx2"/>
                </a:solidFill>
              </a:rPr>
              <a:t>CPS, </a:t>
            </a:r>
            <a:r>
              <a:rPr lang="en-GB" sz="1200" dirty="0">
                <a:solidFill>
                  <a:schemeClr val="tx2"/>
                </a:solidFill>
                <a:effectLst/>
                <a:ea typeface="Calibri" panose="020F0502020204030204" pitchFamily="34" charset="0"/>
              </a:rPr>
              <a:t>combined positive score; </a:t>
            </a:r>
            <a:r>
              <a:rPr lang="en-GB" sz="1200" dirty="0">
                <a:solidFill>
                  <a:schemeClr val="tx2"/>
                </a:solidFill>
              </a:rPr>
              <a:t>FOLFOX, </a:t>
            </a:r>
            <a:r>
              <a:rPr lang="en-GB" sz="1200" dirty="0" err="1">
                <a:solidFill>
                  <a:schemeClr val="tx2"/>
                </a:solidFill>
              </a:rPr>
              <a:t>folinic</a:t>
            </a:r>
            <a:r>
              <a:rPr lang="en-GB" sz="1200" dirty="0">
                <a:solidFill>
                  <a:schemeClr val="tx2"/>
                </a:solidFill>
              </a:rPr>
              <a:t> acid/fluorouracil/oxaliplatin; </a:t>
            </a:r>
            <a:r>
              <a:rPr lang="en-GB" dirty="0">
                <a:solidFill>
                  <a:schemeClr val="tx2"/>
                </a:solidFill>
              </a:rPr>
              <a:t>IHC, immunohistochemistry; PDL1, programmed death ligand-1; PFS, progression-free survival</a:t>
            </a:r>
          </a:p>
          <a:p>
            <a:r>
              <a:rPr lang="en-GB" dirty="0" err="1">
                <a:solidFill>
                  <a:schemeClr val="tx2"/>
                </a:solidFill>
              </a:rPr>
              <a:t>Cytryn</a:t>
            </a:r>
            <a:r>
              <a:rPr lang="en-GB" dirty="0">
                <a:solidFill>
                  <a:schemeClr val="tx2"/>
                </a:solidFill>
              </a:rPr>
              <a:t> S, et al. </a:t>
            </a:r>
            <a:r>
              <a:rPr lang="en-GB" sz="1200" dirty="0">
                <a:solidFill>
                  <a:schemeClr val="tx2"/>
                </a:solidFill>
              </a:rPr>
              <a:t>Ann Oncol. 2022;33 (suppl_7): S555-S580 (ESMO 2022, poster presentation)</a:t>
            </a:r>
            <a:endParaRPr lang="en-GB" dirty="0">
              <a:solidFill>
                <a:schemeClr val="tx2"/>
              </a:solidFill>
            </a:endParaRPr>
          </a:p>
        </p:txBody>
      </p:sp>
      <p:sp>
        <p:nvSpPr>
          <p:cNvPr id="2" name="TextBox 1">
            <a:extLst>
              <a:ext uri="{FF2B5EF4-FFF2-40B4-BE49-F238E27FC236}">
                <a16:creationId xmlns="" xmlns:a16="http://schemas.microsoft.com/office/drawing/2014/main" id="{D276AF64-61BC-C9C2-D6CB-DB36CCCCCFCB}"/>
              </a:ext>
            </a:extLst>
          </p:cNvPr>
          <p:cNvSpPr txBox="1"/>
          <p:nvPr/>
        </p:nvSpPr>
        <p:spPr>
          <a:xfrm>
            <a:off x="1415480" y="3789040"/>
            <a:ext cx="9409046" cy="1827853"/>
          </a:xfrm>
          <a:prstGeom prst="rect">
            <a:avLst/>
          </a:prstGeom>
          <a:solidFill>
            <a:schemeClr val="bg1"/>
          </a:solidFill>
          <a:ln w="28575">
            <a:solidFill>
              <a:schemeClr val="accent1"/>
            </a:solidFill>
          </a:ln>
        </p:spPr>
        <p:txBody>
          <a:bodyPr wrap="square" lIns="288000" tIns="108000" rIns="288000" bIns="108000" rtlCol="0" anchor="ctr" anchorCtr="0">
            <a:no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marL="342900" indent="-342900">
              <a:spcBef>
                <a:spcPts val="600"/>
              </a:spcBef>
              <a:buClr>
                <a:schemeClr val="accent1"/>
              </a:buClr>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The majority of patients had a response, irrespective of PDL1 status, with no new safety signals </a:t>
            </a:r>
          </a:p>
          <a:p>
            <a:pPr marL="342900" indent="-342900">
              <a:spcBef>
                <a:spcPts val="600"/>
              </a:spcBef>
              <a:buClr>
                <a:schemeClr val="accent1"/>
              </a:buClr>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Further investigation of the regorafenib, nivolumab, FOLFOX combination is warranted</a:t>
            </a:r>
            <a:endParaRPr lang="en-GB" sz="20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339867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22A18A54-42FE-FB16-AE7C-858F2DAE9683}"/>
              </a:ext>
            </a:extLst>
          </p:cNvPr>
          <p:cNvSpPr>
            <a:spLocks noGrp="1"/>
          </p:cNvSpPr>
          <p:nvPr>
            <p:ph type="title"/>
          </p:nvPr>
        </p:nvSpPr>
        <p:spPr/>
        <p:txBody>
          <a:bodyPr>
            <a:normAutofit fontScale="90000"/>
          </a:bodyPr>
          <a:lstStyle/>
          <a:p>
            <a:r>
              <a:rPr lang="en-GB" dirty="0"/>
              <a:t>FIRST-LINE LENVATINIB PLUS PEMBROLIZUMAB PLUS CHEMOTHERAPY VERSUS CHEMOTHERAPY IN ADVANCED/METASTATIC GASTROESOPHAGEAL ADENOCARCINOMA: LEAP-015 SAFETY RUN-IN</a:t>
            </a:r>
          </a:p>
        </p:txBody>
      </p:sp>
      <p:sp>
        <p:nvSpPr>
          <p:cNvPr id="7" name="Subtitle 6">
            <a:extLst>
              <a:ext uri="{FF2B5EF4-FFF2-40B4-BE49-F238E27FC236}">
                <a16:creationId xmlns="" xmlns:a16="http://schemas.microsoft.com/office/drawing/2014/main" id="{FDA4C089-1B56-562A-19DB-117A7759BE2B}"/>
              </a:ext>
            </a:extLst>
          </p:cNvPr>
          <p:cNvSpPr>
            <a:spLocks noGrp="1"/>
          </p:cNvSpPr>
          <p:nvPr>
            <p:ph type="subTitle" idx="1"/>
          </p:nvPr>
        </p:nvSpPr>
        <p:spPr/>
        <p:txBody>
          <a:bodyPr/>
          <a:lstStyle/>
          <a:p>
            <a:r>
              <a:rPr lang="en-GB" b="1" dirty="0" err="1"/>
              <a:t>Shitara</a:t>
            </a:r>
            <a:r>
              <a:rPr lang="en-GB" b="1" dirty="0"/>
              <a:t> K, et al. </a:t>
            </a:r>
            <a:r>
              <a:rPr lang="en-GB" sz="3200" b="1" dirty="0">
                <a:effectLst/>
                <a:ea typeface="Calibri" panose="020F0502020204030204" pitchFamily="34" charset="0"/>
              </a:rPr>
              <a:t>ESMO 2022. Abstract #1223P</a:t>
            </a:r>
            <a:r>
              <a:rPr lang="en-GB" dirty="0"/>
              <a:t> </a:t>
            </a:r>
          </a:p>
        </p:txBody>
      </p:sp>
      <p:sp>
        <p:nvSpPr>
          <p:cNvPr id="4" name="Slide Number Placeholder 3">
            <a:extLst>
              <a:ext uri="{FF2B5EF4-FFF2-40B4-BE49-F238E27FC236}">
                <a16:creationId xmlns="" xmlns:a16="http://schemas.microsoft.com/office/drawing/2014/main" id="{BC731F20-398C-9AA7-8FC7-44E8E3021607}"/>
              </a:ext>
            </a:extLst>
          </p:cNvPr>
          <p:cNvSpPr>
            <a:spLocks noGrp="1"/>
          </p:cNvSpPr>
          <p:nvPr>
            <p:ph type="sldNum" sz="quarter" idx="4"/>
          </p:nvPr>
        </p:nvSpPr>
        <p:spPr/>
        <p:txBody>
          <a:bodyPr/>
          <a:lstStyle/>
          <a:p>
            <a:fld id="{FCE43C0F-8A7B-3A4B-9DB5-B3472E36E833}" type="slidenum">
              <a:rPr lang="en-GB" smtClean="0"/>
              <a:pPr/>
              <a:t>9</a:t>
            </a:fld>
            <a:endParaRPr lang="en-GB" dirty="0"/>
          </a:p>
        </p:txBody>
      </p:sp>
    </p:spTree>
    <p:extLst>
      <p:ext uri="{BB962C8B-B14F-4D97-AF65-F5344CB8AC3E}">
        <p14:creationId xmlns:p14="http://schemas.microsoft.com/office/powerpoint/2010/main" val="1417087788"/>
      </p:ext>
    </p:extLst>
  </p:cSld>
  <p:clrMapOvr>
    <a:masterClrMapping/>
  </p:clrMapOvr>
  <p:transition>
    <p:fade/>
  </p:transition>
</p:sld>
</file>

<file path=ppt/theme/theme1.xml><?xml version="1.0" encoding="utf-8"?>
<a:theme xmlns:a="http://schemas.openxmlformats.org/drawingml/2006/main" name="Thème Office">
  <a:themeElements>
    <a:clrScheme name="Cor2Ed - GI Connect">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4147</TotalTime>
  <Words>5119</Words>
  <Application>Microsoft Office PowerPoint</Application>
  <PresentationFormat>Widescreen</PresentationFormat>
  <Paragraphs>771</Paragraphs>
  <Slides>32</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Aileron</vt:lpstr>
      <vt:lpstr>Arial</vt:lpstr>
      <vt:lpstr>Calibri</vt:lpstr>
      <vt:lpstr>Lucida Grande</vt:lpstr>
      <vt:lpstr>PT Sans Narrow</vt:lpstr>
      <vt:lpstr>Roboto</vt:lpstr>
      <vt:lpstr>Symbol</vt:lpstr>
      <vt:lpstr>System Font Regular</vt:lpstr>
      <vt:lpstr>Times New Roman</vt:lpstr>
      <vt:lpstr>Verdana</vt:lpstr>
      <vt:lpstr>Thème Office</vt:lpstr>
      <vt:lpstr>PowerPoint Presentation</vt:lpstr>
      <vt:lpstr>GI CONNECT   MEETING SUMMARY upper gi cancer HIGHLIGHTS  FROM ESMO 2022  Dr. Samuel J. Klempner, MD Medical Oncologist, Massachusetts General Hospital, Boston, USA  Dr. Yelena Y. Janjigian, MD Medical Oncologist, Memorial Sloan Kettering Cancer Center, New York, USA  SEPTEMBER 2022</vt:lpstr>
      <vt:lpstr>Disclaimer and disclosures</vt:lpstr>
      <vt:lpstr>First Line dATA ESMO 2022</vt:lpstr>
      <vt:lpstr>Regorafenib with nivolumab  and FOLFOX in HER2 negative esophagogastric cancer</vt:lpstr>
      <vt:lpstr>Background and study design</vt:lpstr>
      <vt:lpstr>results</vt:lpstr>
      <vt:lpstr>summary</vt:lpstr>
      <vt:lpstr>FIRST-LINE LENVATINIB PLUS PEMBROLIZUMAB PLUS CHEMOTHERAPY VERSUS CHEMOTHERAPY IN ADVANCED/METASTATIC GASTROESOPHAGEAL ADENOCARCINOMA: LEAP-015 SAFETY RUN-IN</vt:lpstr>
      <vt:lpstr>Leap-015: background</vt:lpstr>
      <vt:lpstr>Leap-015: study design</vt:lpstr>
      <vt:lpstr>Leap-015: results (part 1)</vt:lpstr>
      <vt:lpstr>Leap-015: summary</vt:lpstr>
      <vt:lpstr>DKN-01 and tislelizumab + chemotherapy as 1L investigational therapy in GEA: DisTinGuish trial</vt:lpstr>
      <vt:lpstr>DisTinGuish trial: background  and design</vt:lpstr>
      <vt:lpstr>DisTinGuish trial: results</vt:lpstr>
      <vt:lpstr>DisTinGuish trial: summary</vt:lpstr>
      <vt:lpstr>FOLFOX plus nivo and ipi versus FOLFOX induction followed by nivo and ipi in pts with previously untreated advanced or metastatic adenocarcinoma of the stomach or GEJ: Results from the randomised phase 2 Moonlight trial of the AIO</vt:lpstr>
      <vt:lpstr>Moonlight: background and study design</vt:lpstr>
      <vt:lpstr>Moonlight: results</vt:lpstr>
      <vt:lpstr>Moonlight: summary</vt:lpstr>
      <vt:lpstr>SECOND LINE DATA ESMO 2022</vt:lpstr>
      <vt:lpstr>PRODIGE 59 - DURIGAST trial: A randomised phase 2 study evaluating FOLFIRI plus durvalumab and FOLFIRI plus durvalumab plus tremelimumab in 2L treatment of patients with advanced gastric or gastro-oesophageal junction adenocarcinoma</vt:lpstr>
      <vt:lpstr>PRODIGE 59 – DURIGAST: background and study design</vt:lpstr>
      <vt:lpstr>PRODIGE 59 – DURIGAST: results</vt:lpstr>
      <vt:lpstr>PRODIGE 59 – DURIGAST: summary</vt:lpstr>
      <vt:lpstr>Updated analysis of DESTINY-Gastric02: A phase 2 single-arm trial of T-DXd in western Pts with HER2+ unresectable/metastatic gastric/GEJ cancer who progressed on or after trastuzumab-containing regimen</vt:lpstr>
      <vt:lpstr>Destiny-gastric02: background and study design</vt:lpstr>
      <vt:lpstr>Destiny-gastric02: results</vt:lpstr>
      <vt:lpstr>Destiny-gastric02: summary</vt:lpstr>
      <vt:lpstr>REACH GI CONNECT VIA  TWITTER, LINKEDIN, VIMEO &amp; EMAIL OR VISIT THE GROUP’S WEBSITE https://giconnect.cor2ed.com/</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Microsoft account</cp:lastModifiedBy>
  <cp:revision>291</cp:revision>
  <cp:lastPrinted>2017-02-15T09:54:46Z</cp:lastPrinted>
  <dcterms:created xsi:type="dcterms:W3CDTF">2016-10-14T09:38:18Z</dcterms:created>
  <dcterms:modified xsi:type="dcterms:W3CDTF">2022-09-29T18:30:15Z</dcterms:modified>
</cp:coreProperties>
</file>