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77" r:id="rId2"/>
  </p:sldMasterIdLst>
  <p:notesMasterIdLst>
    <p:notesMasterId r:id="rId17"/>
  </p:notesMasterIdLst>
  <p:handoutMasterIdLst>
    <p:handoutMasterId r:id="rId18"/>
  </p:handoutMasterIdLst>
  <p:sldIdLst>
    <p:sldId id="258" r:id="rId3"/>
    <p:sldId id="298" r:id="rId4"/>
    <p:sldId id="261" r:id="rId5"/>
    <p:sldId id="274" r:id="rId6"/>
    <p:sldId id="290" r:id="rId7"/>
    <p:sldId id="291" r:id="rId8"/>
    <p:sldId id="292" r:id="rId9"/>
    <p:sldId id="294" r:id="rId10"/>
    <p:sldId id="293" r:id="rId11"/>
    <p:sldId id="297" r:id="rId12"/>
    <p:sldId id="296" r:id="rId13"/>
    <p:sldId id="295" r:id="rId14"/>
    <p:sldId id="299" r:id="rId15"/>
    <p:sldId id="300" r:id="rId16"/>
  </p:sldIdLst>
  <p:sldSz cx="9144000" cy="6858000" type="screen4x3"/>
  <p:notesSz cx="6797675" cy="9926638"/>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riter" initials="U" lastIdx="2"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A402"/>
    <a:srgbClr val="5D8298"/>
    <a:srgbClr val="C7573C"/>
    <a:srgbClr val="03C750"/>
    <a:srgbClr val="505050"/>
    <a:srgbClr val="FF3F0D"/>
    <a:srgbClr val="34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8"/>
    <p:restoredTop sz="93770" autoAdjust="0"/>
  </p:normalViewPr>
  <p:slideViewPr>
    <p:cSldViewPr snapToObjects="1">
      <p:cViewPr varScale="1">
        <p:scale>
          <a:sx n="83" d="100"/>
          <a:sy n="83" d="100"/>
        </p:scale>
        <p:origin x="1488" y="8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snapToObjects="1" showGuides="1">
      <p:cViewPr varScale="1">
        <p:scale>
          <a:sx n="120" d="100"/>
          <a:sy n="120" d="100"/>
        </p:scale>
        <p:origin x="3896" y="19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B3104895-A7AF-EB49-BC80-D77792D61F32}" type="datetime1">
              <a:rPr lang="en-US" smtClean="0"/>
              <a:pPr/>
              <a:t>2/5/2019</a:t>
            </a:fld>
            <a:endParaRPr lang="fr-FR"/>
          </a:p>
        </p:txBody>
      </p:sp>
      <p:sp>
        <p:nvSpPr>
          <p:cNvPr id="4" name="Espace réservé du pied de page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AD780E35-D53F-A543-ACCF-E1BBCCF01F3F}" type="slidenum">
              <a:rPr lang="fr-FR" smtClean="0"/>
              <a:pPr/>
              <a:t>‹#›</a:t>
            </a:fld>
            <a:endParaRPr lang="fr-FR"/>
          </a:p>
        </p:txBody>
      </p:sp>
    </p:spTree>
    <p:extLst>
      <p:ext uri="{BB962C8B-B14F-4D97-AF65-F5344CB8AC3E}">
        <p14:creationId xmlns:p14="http://schemas.microsoft.com/office/powerpoint/2010/main" val="94511727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DA2D364-CD50-1942-A8D0-558BD1BC24CC}" type="datetime1">
              <a:rPr lang="en-US" smtClean="0"/>
              <a:pPr/>
              <a:t>2/5/2019</a:t>
            </a:fld>
            <a:endParaRPr lang="fr-FR"/>
          </a:p>
        </p:txBody>
      </p:sp>
      <p:sp>
        <p:nvSpPr>
          <p:cNvPr id="4" name="Espace réservé de l'image des diapositive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79768" y="4715153"/>
            <a:ext cx="5438140" cy="446698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3C53626E-BC0F-674C-9570-A9D62C09EB52}" type="slidenum">
              <a:rPr lang="fr-FR" smtClean="0"/>
              <a:pPr/>
              <a:t>‹#›</a:t>
            </a:fld>
            <a:endParaRPr lang="fr-FR"/>
          </a:p>
        </p:txBody>
      </p:sp>
    </p:spTree>
    <p:extLst>
      <p:ext uri="{BB962C8B-B14F-4D97-AF65-F5344CB8AC3E}">
        <p14:creationId xmlns:p14="http://schemas.microsoft.com/office/powerpoint/2010/main" val="1477171087"/>
      </p:ext>
    </p:extLst>
  </p:cSld>
  <p:clrMap bg1="lt1" tx1="dk1" bg2="lt2" tx2="dk2" accent1="accent1" accent2="accent2" accent3="accent3" accent4="accent4" accent5="accent5" accent6="accent6" hlink="hlink" folHlink="folHlink"/>
  <p:hf hd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Footer Placeholder 3"/>
          <p:cNvSpPr>
            <a:spLocks noGrp="1"/>
          </p:cNvSpPr>
          <p:nvPr>
            <p:ph type="ftr" sz="quarter" idx="4"/>
          </p:nvPr>
        </p:nvSpPr>
        <p:spPr/>
        <p:txBody>
          <a:bodyPr/>
          <a:lstStyle/>
          <a:p>
            <a:endParaRPr lang="fr-FR"/>
          </a:p>
        </p:txBody>
      </p:sp>
      <p:sp>
        <p:nvSpPr>
          <p:cNvPr id="5" name="Slide Number Placeholder 4"/>
          <p:cNvSpPr>
            <a:spLocks noGrp="1"/>
          </p:cNvSpPr>
          <p:nvPr>
            <p:ph type="sldNum" sz="quarter" idx="5"/>
          </p:nvPr>
        </p:nvSpPr>
        <p:spPr/>
        <p:txBody>
          <a:bodyPr/>
          <a:lstStyle/>
          <a:p>
            <a:fld id="{3C53626E-BC0F-674C-9570-A9D62C09EB52}" type="slidenum">
              <a:rPr lang="fr-FR" smtClean="0"/>
              <a:pPr/>
              <a:t>1</a:t>
            </a:fld>
            <a:endParaRPr lang="fr-FR"/>
          </a:p>
        </p:txBody>
      </p:sp>
    </p:spTree>
    <p:extLst>
      <p:ext uri="{BB962C8B-B14F-4D97-AF65-F5344CB8AC3E}">
        <p14:creationId xmlns:p14="http://schemas.microsoft.com/office/powerpoint/2010/main" val="3983142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NZ" b="1" dirty="0"/>
              <a:t>References</a:t>
            </a:r>
            <a:r>
              <a:rPr lang="en-NZ" b="1" baseline="0" dirty="0"/>
              <a:t> </a:t>
            </a:r>
          </a:p>
          <a:p>
            <a:r>
              <a:rPr lang="en-NZ" sz="1200" kern="1200" dirty="0">
                <a:solidFill>
                  <a:schemeClr val="tx1"/>
                </a:solidFill>
                <a:effectLst/>
                <a:latin typeface="+mn-lt"/>
                <a:ea typeface="+mn-ea"/>
                <a:cs typeface="+mn-cs"/>
              </a:rPr>
              <a:t>1. </a:t>
            </a:r>
            <a:r>
              <a:rPr lang="en-NZ" sz="1200" kern="1200" dirty="0" err="1">
                <a:solidFill>
                  <a:schemeClr val="tx1"/>
                </a:solidFill>
                <a:effectLst/>
                <a:latin typeface="+mn-lt"/>
                <a:ea typeface="+mn-ea"/>
                <a:cs typeface="+mn-cs"/>
              </a:rPr>
              <a:t>Saltz</a:t>
            </a:r>
            <a:r>
              <a:rPr lang="en-NZ" sz="1200" kern="1200" dirty="0">
                <a:solidFill>
                  <a:schemeClr val="tx1"/>
                </a:solidFill>
                <a:effectLst/>
                <a:latin typeface="+mn-lt"/>
                <a:ea typeface="+mn-ea"/>
                <a:cs typeface="+mn-cs"/>
              </a:rPr>
              <a:t> LB,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2008;26:2013-9; 2. Heinemann V, et al. Lancet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2014;15:1065-75; 3. </a:t>
            </a:r>
            <a:r>
              <a:rPr lang="en-NZ" sz="1200" kern="1200" dirty="0" err="1">
                <a:solidFill>
                  <a:schemeClr val="tx1"/>
                </a:solidFill>
                <a:effectLst/>
                <a:latin typeface="+mn-lt"/>
                <a:ea typeface="+mn-ea"/>
                <a:cs typeface="+mn-cs"/>
              </a:rPr>
              <a:t>Douillard</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JY</a:t>
            </a:r>
            <a:r>
              <a:rPr lang="en-NZ" sz="1200" kern="1200" dirty="0">
                <a:solidFill>
                  <a:schemeClr val="tx1"/>
                </a:solidFill>
                <a:effectLst/>
                <a:latin typeface="+mn-lt"/>
                <a:ea typeface="+mn-ea"/>
                <a:cs typeface="+mn-cs"/>
              </a:rPr>
              <a:t>,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2010;28:4697-705; 4. </a:t>
            </a:r>
            <a:r>
              <a:rPr lang="en-NZ" sz="1200" kern="1200" dirty="0" err="1">
                <a:solidFill>
                  <a:schemeClr val="tx1"/>
                </a:solidFill>
                <a:effectLst/>
                <a:latin typeface="+mn-lt"/>
                <a:ea typeface="+mn-ea"/>
                <a:cs typeface="+mn-cs"/>
              </a:rPr>
              <a:t>Loupakis</a:t>
            </a:r>
            <a:r>
              <a:rPr lang="en-NZ" sz="1200" kern="1200" dirty="0">
                <a:solidFill>
                  <a:schemeClr val="tx1"/>
                </a:solidFill>
                <a:effectLst/>
                <a:latin typeface="+mn-lt"/>
                <a:ea typeface="+mn-ea"/>
                <a:cs typeface="+mn-cs"/>
              </a:rPr>
              <a:t> F, et al. N </a:t>
            </a:r>
            <a:r>
              <a:rPr lang="en-NZ" sz="1200" kern="1200" dirty="0" err="1">
                <a:solidFill>
                  <a:schemeClr val="tx1"/>
                </a:solidFill>
                <a:effectLst/>
                <a:latin typeface="+mn-lt"/>
                <a:ea typeface="+mn-ea"/>
                <a:cs typeface="+mn-cs"/>
              </a:rPr>
              <a:t>Engl</a:t>
            </a:r>
            <a:r>
              <a:rPr lang="en-NZ" sz="1200" kern="1200" dirty="0">
                <a:solidFill>
                  <a:schemeClr val="tx1"/>
                </a:solidFill>
                <a:effectLst/>
                <a:latin typeface="+mn-lt"/>
                <a:ea typeface="+mn-ea"/>
                <a:cs typeface="+mn-cs"/>
              </a:rPr>
              <a:t> J Med 2014;371:1609-18; 5. </a:t>
            </a:r>
            <a:r>
              <a:rPr lang="en-NZ" sz="1200" kern="1200" dirty="0" err="1">
                <a:solidFill>
                  <a:schemeClr val="tx1"/>
                </a:solidFill>
                <a:effectLst/>
                <a:latin typeface="+mn-lt"/>
                <a:ea typeface="+mn-ea"/>
                <a:cs typeface="+mn-cs"/>
              </a:rPr>
              <a:t>Douillard</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JY</a:t>
            </a:r>
            <a:r>
              <a:rPr lang="en-NZ" sz="1200" kern="1200" dirty="0">
                <a:solidFill>
                  <a:schemeClr val="tx1"/>
                </a:solidFill>
                <a:effectLst/>
                <a:latin typeface="+mn-lt"/>
                <a:ea typeface="+mn-ea"/>
                <a:cs typeface="+mn-cs"/>
              </a:rPr>
              <a:t>, et al. Ann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2014;25:1346-55; 6. Falcone A,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2007;25:1670-6; 7. Van </a:t>
            </a:r>
            <a:r>
              <a:rPr lang="en-NZ" sz="1200" kern="1200" dirty="0" err="1">
                <a:solidFill>
                  <a:schemeClr val="tx1"/>
                </a:solidFill>
                <a:effectLst/>
                <a:latin typeface="+mn-lt"/>
                <a:ea typeface="+mn-ea"/>
                <a:cs typeface="+mn-cs"/>
              </a:rPr>
              <a:t>Cutsem</a:t>
            </a:r>
            <a:r>
              <a:rPr lang="en-NZ" sz="1200" kern="1200" dirty="0">
                <a:solidFill>
                  <a:schemeClr val="tx1"/>
                </a:solidFill>
                <a:effectLst/>
                <a:latin typeface="+mn-lt"/>
                <a:ea typeface="+mn-ea"/>
                <a:cs typeface="+mn-cs"/>
              </a:rPr>
              <a:t> E,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2011;29:2011-9; 8. </a:t>
            </a:r>
            <a:r>
              <a:rPr lang="en-NZ" sz="1200" kern="1200" dirty="0" err="1">
                <a:solidFill>
                  <a:schemeClr val="tx1"/>
                </a:solidFill>
                <a:effectLst/>
                <a:latin typeface="+mn-lt"/>
                <a:ea typeface="+mn-ea"/>
                <a:cs typeface="+mn-cs"/>
              </a:rPr>
              <a:t>Venook</a:t>
            </a:r>
            <a:r>
              <a:rPr lang="en-NZ" sz="1200" kern="1200" dirty="0">
                <a:solidFill>
                  <a:schemeClr val="tx1"/>
                </a:solidFill>
                <a:effectLst/>
                <a:latin typeface="+mn-lt"/>
                <a:ea typeface="+mn-ea"/>
                <a:cs typeface="+mn-cs"/>
              </a:rPr>
              <a:t> AP, et al. JAMA 2017;317:2392-2401; 9. </a:t>
            </a:r>
            <a:r>
              <a:rPr lang="en-NZ" sz="1200" kern="1200" dirty="0" err="1">
                <a:solidFill>
                  <a:schemeClr val="tx1"/>
                </a:solidFill>
                <a:effectLst/>
                <a:latin typeface="+mn-lt"/>
                <a:ea typeface="+mn-ea"/>
                <a:cs typeface="+mn-cs"/>
              </a:rPr>
              <a:t>Giantonio</a:t>
            </a:r>
            <a:r>
              <a:rPr lang="en-NZ" sz="1200" kern="1200" dirty="0">
                <a:solidFill>
                  <a:schemeClr val="tx1"/>
                </a:solidFill>
                <a:effectLst/>
                <a:latin typeface="+mn-lt"/>
                <a:ea typeface="+mn-ea"/>
                <a:cs typeface="+mn-cs"/>
              </a:rPr>
              <a:t> BJ,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2007;25:1539-44; 10. </a:t>
            </a:r>
            <a:r>
              <a:rPr lang="en-NZ" sz="1200" kern="1200" dirty="0" err="1">
                <a:solidFill>
                  <a:schemeClr val="tx1"/>
                </a:solidFill>
                <a:effectLst/>
                <a:latin typeface="+mn-lt"/>
                <a:ea typeface="+mn-ea"/>
                <a:cs typeface="+mn-cs"/>
              </a:rPr>
              <a:t>Peeters</a:t>
            </a:r>
            <a:r>
              <a:rPr lang="en-NZ" sz="1200" kern="1200" dirty="0">
                <a:solidFill>
                  <a:schemeClr val="tx1"/>
                </a:solidFill>
                <a:effectLst/>
                <a:latin typeface="+mn-lt"/>
                <a:ea typeface="+mn-ea"/>
                <a:cs typeface="+mn-cs"/>
              </a:rPr>
              <a:t> M,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2010;28:4706-13; 11. </a:t>
            </a:r>
            <a:r>
              <a:rPr lang="en-NZ" sz="1200" kern="1200" dirty="0" err="1">
                <a:solidFill>
                  <a:schemeClr val="tx1"/>
                </a:solidFill>
                <a:effectLst/>
                <a:latin typeface="+mn-lt"/>
                <a:ea typeface="+mn-ea"/>
                <a:cs typeface="+mn-cs"/>
              </a:rPr>
              <a:t>Bennouna</a:t>
            </a:r>
            <a:r>
              <a:rPr lang="en-NZ" sz="1200" kern="1200" dirty="0">
                <a:solidFill>
                  <a:schemeClr val="tx1"/>
                </a:solidFill>
                <a:effectLst/>
                <a:latin typeface="+mn-lt"/>
                <a:ea typeface="+mn-ea"/>
                <a:cs typeface="+mn-cs"/>
              </a:rPr>
              <a:t> J, et al. Lancet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2013;14:29-37; 12. Van </a:t>
            </a:r>
            <a:r>
              <a:rPr lang="en-NZ" sz="1200" kern="1200" dirty="0" err="1">
                <a:solidFill>
                  <a:schemeClr val="tx1"/>
                </a:solidFill>
                <a:effectLst/>
                <a:latin typeface="+mn-lt"/>
                <a:ea typeface="+mn-ea"/>
                <a:cs typeface="+mn-cs"/>
              </a:rPr>
              <a:t>Cutsem</a:t>
            </a:r>
            <a:r>
              <a:rPr lang="en-NZ" sz="1200" kern="1200" dirty="0">
                <a:solidFill>
                  <a:schemeClr val="tx1"/>
                </a:solidFill>
                <a:effectLst/>
                <a:latin typeface="+mn-lt"/>
                <a:ea typeface="+mn-ea"/>
                <a:cs typeface="+mn-cs"/>
              </a:rPr>
              <a:t> E,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2012;30:3499-506; 13. </a:t>
            </a:r>
            <a:r>
              <a:rPr lang="en-NZ" sz="1200" kern="1200" dirty="0" err="1">
                <a:solidFill>
                  <a:schemeClr val="tx1"/>
                </a:solidFill>
                <a:effectLst/>
                <a:latin typeface="+mn-lt"/>
                <a:ea typeface="+mn-ea"/>
                <a:cs typeface="+mn-cs"/>
              </a:rPr>
              <a:t>Tabernero</a:t>
            </a:r>
            <a:r>
              <a:rPr lang="en-NZ" sz="1200" kern="1200" dirty="0">
                <a:solidFill>
                  <a:schemeClr val="tx1"/>
                </a:solidFill>
                <a:effectLst/>
                <a:latin typeface="+mn-lt"/>
                <a:ea typeface="+mn-ea"/>
                <a:cs typeface="+mn-cs"/>
              </a:rPr>
              <a:t> J, et al. Lancet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2015;16:499-508; 14. </a:t>
            </a:r>
            <a:r>
              <a:rPr lang="en-NZ" sz="1200" kern="1200" dirty="0" err="1">
                <a:solidFill>
                  <a:schemeClr val="tx1"/>
                </a:solidFill>
                <a:effectLst/>
                <a:latin typeface="+mn-lt"/>
                <a:ea typeface="+mn-ea"/>
                <a:cs typeface="+mn-cs"/>
              </a:rPr>
              <a:t>Sobrero</a:t>
            </a:r>
            <a:r>
              <a:rPr lang="en-NZ" sz="1200" kern="1200" dirty="0">
                <a:solidFill>
                  <a:schemeClr val="tx1"/>
                </a:solidFill>
                <a:effectLst/>
                <a:latin typeface="+mn-lt"/>
                <a:ea typeface="+mn-ea"/>
                <a:cs typeface="+mn-cs"/>
              </a:rPr>
              <a:t> AF,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2008;26:2311-9; 15. Seymour MT, et al. Lancet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2013;14:749-59; 16. </a:t>
            </a:r>
            <a:r>
              <a:rPr lang="en-NZ" sz="1200" kern="1200" dirty="0" err="1">
                <a:solidFill>
                  <a:schemeClr val="tx1"/>
                </a:solidFill>
                <a:effectLst/>
                <a:latin typeface="+mn-lt"/>
                <a:ea typeface="+mn-ea"/>
                <a:cs typeface="+mn-cs"/>
              </a:rPr>
              <a:t>Peeters</a:t>
            </a:r>
            <a:r>
              <a:rPr lang="en-NZ" sz="1200" kern="1200" dirty="0">
                <a:solidFill>
                  <a:schemeClr val="tx1"/>
                </a:solidFill>
                <a:effectLst/>
                <a:latin typeface="+mn-lt"/>
                <a:ea typeface="+mn-ea"/>
                <a:cs typeface="+mn-cs"/>
              </a:rPr>
              <a:t> M, et al. Ann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2014;25:107-16; 17. Amado </a:t>
            </a:r>
            <a:r>
              <a:rPr lang="en-NZ" sz="1200" kern="1200" dirty="0" err="1">
                <a:solidFill>
                  <a:schemeClr val="tx1"/>
                </a:solidFill>
                <a:effectLst/>
                <a:latin typeface="+mn-lt"/>
                <a:ea typeface="+mn-ea"/>
                <a:cs typeface="+mn-cs"/>
              </a:rPr>
              <a:t>RG</a:t>
            </a:r>
            <a:r>
              <a:rPr lang="en-NZ" sz="1200" kern="1200" dirty="0">
                <a:solidFill>
                  <a:schemeClr val="tx1"/>
                </a:solidFill>
                <a:effectLst/>
                <a:latin typeface="+mn-lt"/>
                <a:ea typeface="+mn-ea"/>
                <a:cs typeface="+mn-cs"/>
              </a:rPr>
              <a:t>, et al. J </a:t>
            </a:r>
            <a:r>
              <a:rPr lang="en-NZ" sz="1200" kern="1200" dirty="0" err="1">
                <a:solidFill>
                  <a:schemeClr val="tx1"/>
                </a:solidFill>
                <a:effectLst/>
                <a:latin typeface="+mn-lt"/>
                <a:ea typeface="+mn-ea"/>
                <a:cs typeface="+mn-cs"/>
              </a:rPr>
              <a:t>Clin</a:t>
            </a:r>
            <a:r>
              <a:rPr lang="en-NZ" sz="1200" kern="1200" dirty="0">
                <a:solidFill>
                  <a:schemeClr val="tx1"/>
                </a:solidFill>
                <a:effectLst/>
                <a:latin typeface="+mn-lt"/>
                <a:ea typeface="+mn-ea"/>
                <a:cs typeface="+mn-cs"/>
              </a:rPr>
              <a:t> </a:t>
            </a:r>
            <a:r>
              <a:rPr lang="en-NZ" sz="1200" kern="1200" dirty="0" err="1">
                <a:solidFill>
                  <a:schemeClr val="tx1"/>
                </a:solidFill>
                <a:effectLst/>
                <a:latin typeface="+mn-lt"/>
                <a:ea typeface="+mn-ea"/>
                <a:cs typeface="+mn-cs"/>
              </a:rPr>
              <a:t>Oncol</a:t>
            </a:r>
            <a:r>
              <a:rPr lang="en-NZ" sz="1200" kern="1200" dirty="0">
                <a:solidFill>
                  <a:schemeClr val="tx1"/>
                </a:solidFill>
                <a:effectLst/>
                <a:latin typeface="+mn-lt"/>
                <a:ea typeface="+mn-ea"/>
                <a:cs typeface="+mn-cs"/>
              </a:rPr>
              <a:t> 2008;26:1626-34; 18. </a:t>
            </a:r>
            <a:r>
              <a:rPr lang="en-NZ" sz="1200" kern="1200" dirty="0" err="1">
                <a:solidFill>
                  <a:schemeClr val="tx1"/>
                </a:solidFill>
                <a:effectLst/>
                <a:latin typeface="+mn-lt"/>
                <a:ea typeface="+mn-ea"/>
                <a:cs typeface="+mn-cs"/>
              </a:rPr>
              <a:t>Grothey</a:t>
            </a:r>
            <a:r>
              <a:rPr lang="en-NZ" sz="1200" kern="1200" dirty="0">
                <a:solidFill>
                  <a:schemeClr val="tx1"/>
                </a:solidFill>
                <a:effectLst/>
                <a:latin typeface="+mn-lt"/>
                <a:ea typeface="+mn-ea"/>
                <a:cs typeface="+mn-cs"/>
              </a:rPr>
              <a:t> A, et al. Lancet 2013;381:303-12; 19. </a:t>
            </a:r>
            <a:r>
              <a:rPr lang="en-NZ" sz="1200" kern="1200" dirty="0" err="1">
                <a:solidFill>
                  <a:schemeClr val="tx1"/>
                </a:solidFill>
                <a:effectLst/>
                <a:latin typeface="+mn-lt"/>
                <a:ea typeface="+mn-ea"/>
                <a:cs typeface="+mn-cs"/>
              </a:rPr>
              <a:t>Karapetis</a:t>
            </a:r>
            <a:r>
              <a:rPr lang="en-NZ" sz="1200" kern="1200" dirty="0">
                <a:solidFill>
                  <a:schemeClr val="tx1"/>
                </a:solidFill>
                <a:effectLst/>
                <a:latin typeface="+mn-lt"/>
                <a:ea typeface="+mn-ea"/>
                <a:cs typeface="+mn-cs"/>
              </a:rPr>
              <a:t> CS, et al. N </a:t>
            </a:r>
            <a:r>
              <a:rPr lang="en-NZ" sz="1200" kern="1200" dirty="0" err="1">
                <a:solidFill>
                  <a:schemeClr val="tx1"/>
                </a:solidFill>
                <a:effectLst/>
                <a:latin typeface="+mn-lt"/>
                <a:ea typeface="+mn-ea"/>
                <a:cs typeface="+mn-cs"/>
              </a:rPr>
              <a:t>Engl</a:t>
            </a:r>
            <a:r>
              <a:rPr lang="en-NZ" sz="1200" kern="1200" dirty="0">
                <a:solidFill>
                  <a:schemeClr val="tx1"/>
                </a:solidFill>
                <a:effectLst/>
                <a:latin typeface="+mn-lt"/>
                <a:ea typeface="+mn-ea"/>
                <a:cs typeface="+mn-cs"/>
              </a:rPr>
              <a:t> J Med 2008;359:1757-65; 20. Mayer RJ, et al. N </a:t>
            </a:r>
            <a:r>
              <a:rPr lang="en-NZ" sz="1200" kern="1200" dirty="0" err="1">
                <a:solidFill>
                  <a:schemeClr val="tx1"/>
                </a:solidFill>
                <a:effectLst/>
                <a:latin typeface="+mn-lt"/>
                <a:ea typeface="+mn-ea"/>
                <a:cs typeface="+mn-cs"/>
              </a:rPr>
              <a:t>Engl</a:t>
            </a:r>
            <a:r>
              <a:rPr lang="en-NZ" sz="1200" kern="1200" dirty="0">
                <a:solidFill>
                  <a:schemeClr val="tx1"/>
                </a:solidFill>
                <a:effectLst/>
                <a:latin typeface="+mn-lt"/>
                <a:ea typeface="+mn-ea"/>
                <a:cs typeface="+mn-cs"/>
              </a:rPr>
              <a:t> J Med 2015;372:1909-19; 21. Kim TW, et al. Br J Cancer 2016;115:1206.</a:t>
            </a:r>
            <a:endParaRPr lang="en-NZ"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4</a:t>
            </a:fld>
            <a:endParaRPr lang="fr-FR"/>
          </a:p>
        </p:txBody>
      </p:sp>
    </p:spTree>
    <p:extLst>
      <p:ext uri="{BB962C8B-B14F-4D97-AF65-F5344CB8AC3E}">
        <p14:creationId xmlns:p14="http://schemas.microsoft.com/office/powerpoint/2010/main" val="27122465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Footer Placeholder 3"/>
          <p:cNvSpPr>
            <a:spLocks noGrp="1"/>
          </p:cNvSpPr>
          <p:nvPr>
            <p:ph type="ftr" sz="quarter" idx="10"/>
          </p:nvPr>
        </p:nvSpPr>
        <p:spPr/>
        <p:txBody>
          <a:bodyPr/>
          <a:lstStyle/>
          <a:p>
            <a:endParaRPr lang="fr-FR"/>
          </a:p>
        </p:txBody>
      </p:sp>
      <p:sp>
        <p:nvSpPr>
          <p:cNvPr id="5" name="Slide Number Placeholder 4"/>
          <p:cNvSpPr>
            <a:spLocks noGrp="1"/>
          </p:cNvSpPr>
          <p:nvPr>
            <p:ph type="sldNum" sz="quarter" idx="11"/>
          </p:nvPr>
        </p:nvSpPr>
        <p:spPr/>
        <p:txBody>
          <a:bodyPr/>
          <a:lstStyle/>
          <a:p>
            <a:fld id="{3C53626E-BC0F-674C-9570-A9D62C09EB52}" type="slidenum">
              <a:rPr lang="fr-FR" smtClean="0"/>
              <a:pPr/>
              <a:t>8</a:t>
            </a:fld>
            <a:endParaRPr lang="fr-FR"/>
          </a:p>
        </p:txBody>
      </p:sp>
    </p:spTree>
    <p:extLst>
      <p:ext uri="{BB962C8B-B14F-4D97-AF65-F5344CB8AC3E}">
        <p14:creationId xmlns:p14="http://schemas.microsoft.com/office/powerpoint/2010/main" val="30707024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83768" y="1556792"/>
            <a:ext cx="4209631" cy="3443185"/>
          </a:xfrm>
          <a:prstGeom prst="rect">
            <a:avLst/>
          </a:prstGeom>
        </p:spPr>
      </p:pic>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65910" y="381267"/>
            <a:ext cx="6698377" cy="552008"/>
          </a:xfrm>
          <a:prstGeom prst="rect">
            <a:avLst/>
          </a:prstGeom>
        </p:spPr>
        <p:txBody>
          <a:bodyPr lIns="0" tIns="0" rIns="0" bIns="0" anchor="t"/>
          <a:lstStyle>
            <a:lvl1pPr algn="l">
              <a:defRPr sz="2000" b="1" spc="100" baseline="0">
                <a:solidFill>
                  <a:srgbClr val="C7573C"/>
                </a:solidFill>
                <a:latin typeface="PT Sans Narrow" charset="-52"/>
                <a:ea typeface="PT Sans Narrow" charset="-52"/>
                <a:cs typeface="PT Sans Narrow" charset="-52"/>
              </a:defRPr>
            </a:lvl1pPr>
          </a:lstStyle>
          <a:p>
            <a:r>
              <a:rPr lang="en-GB" noProof="0" dirty="0"/>
              <a:t>Click and add text</a:t>
            </a:r>
          </a:p>
        </p:txBody>
      </p:sp>
      <p:sp>
        <p:nvSpPr>
          <p:cNvPr id="9" name="Espace réservé du texte 4"/>
          <p:cNvSpPr>
            <a:spLocks noGrp="1"/>
          </p:cNvSpPr>
          <p:nvPr>
            <p:ph type="body" sz="half" idx="12" hasCustomPrompt="1"/>
          </p:nvPr>
        </p:nvSpPr>
        <p:spPr>
          <a:xfrm>
            <a:off x="4618810" y="1484784"/>
            <a:ext cx="4067989" cy="4404045"/>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cxnSp>
        <p:nvCxnSpPr>
          <p:cNvPr id="13" name="Connecteur droit 12"/>
          <p:cNvCxnSpPr/>
          <p:nvPr userDrawn="1"/>
        </p:nvCxnSpPr>
        <p:spPr>
          <a:xfrm>
            <a:off x="465911" y="6126163"/>
            <a:ext cx="8229600" cy="0"/>
          </a:xfrm>
          <a:prstGeom prst="line">
            <a:avLst/>
          </a:prstGeom>
          <a:ln>
            <a:solidFill>
              <a:srgbClr val="C7573C"/>
            </a:solidFill>
          </a:ln>
          <a:effectLst/>
        </p:spPr>
        <p:style>
          <a:lnRef idx="2">
            <a:schemeClr val="accent1"/>
          </a:lnRef>
          <a:fillRef idx="0">
            <a:schemeClr val="accent1"/>
          </a:fillRef>
          <a:effectRef idx="1">
            <a:schemeClr val="accent1"/>
          </a:effectRef>
          <a:fontRef idx="minor">
            <a:schemeClr val="tx1"/>
          </a:fontRef>
        </p:style>
      </p:cxnSp>
      <p:pic>
        <p:nvPicPr>
          <p:cNvPr id="16" name="Imag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6587" y="228953"/>
            <a:ext cx="1183230" cy="967799"/>
          </a:xfrm>
          <a:prstGeom prst="rect">
            <a:avLst/>
          </a:prstGeom>
        </p:spPr>
      </p:pic>
      <p:sp>
        <p:nvSpPr>
          <p:cNvPr id="15" name="Espace réservé du texte 4"/>
          <p:cNvSpPr>
            <a:spLocks noGrp="1"/>
          </p:cNvSpPr>
          <p:nvPr>
            <p:ph type="body" sz="half" idx="13" hasCustomPrompt="1"/>
          </p:nvPr>
        </p:nvSpPr>
        <p:spPr>
          <a:xfrm>
            <a:off x="465910" y="1484783"/>
            <a:ext cx="3890066" cy="4404045"/>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sp>
        <p:nvSpPr>
          <p:cNvPr id="10" name="Espace réservé du numéro de diapositive 6"/>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noProof="0" smtClean="0"/>
              <a:pPr/>
              <a:t>‹#›</a:t>
            </a:fld>
            <a:endParaRPr lang="en-GB" noProof="0" dirty="0"/>
          </a:p>
        </p:txBody>
      </p:sp>
      <p:sp>
        <p:nvSpPr>
          <p:cNvPr id="12" name="Espace réservé du contenu 2"/>
          <p:cNvSpPr>
            <a:spLocks noGrp="1"/>
          </p:cNvSpPr>
          <p:nvPr>
            <p:ph idx="10" hasCustomPrompt="1"/>
          </p:nvPr>
        </p:nvSpPr>
        <p:spPr>
          <a:xfrm>
            <a:off x="465911" y="6356350"/>
            <a:ext cx="6087289" cy="365125"/>
          </a:xfrm>
          <a:prstGeom prst="rect">
            <a:avLst/>
          </a:prstGeom>
        </p:spPr>
        <p:txBody>
          <a:bodyPr vert="horz" wrap="square" lIns="0" tIns="0" rIns="0" bIns="0" anchor="ctr">
            <a:normAutofit/>
          </a:bodyPr>
          <a:lstStyle>
            <a:lvl1pPr indent="-342000" algn="l">
              <a:buFontTx/>
              <a:buNone/>
              <a:defRPr lang="fr-FR" sz="1200" b="0" i="0" baseline="0" smtClean="0">
                <a:solidFill>
                  <a:srgbClr val="5D8298"/>
                </a:solidFill>
                <a:latin typeface="PT Sans Narrow" charset="-52"/>
                <a:ea typeface="PT Sans Narrow" charset="-52"/>
                <a:cs typeface="PT Sans Narrow" charset="-52"/>
              </a:defRPr>
            </a:lvl1pPr>
          </a:lstStyle>
          <a:p>
            <a:pPr lvl="0"/>
            <a:r>
              <a:rPr lang="en-GB" noProof="0" dirty="0"/>
              <a:t>Text here</a:t>
            </a:r>
          </a:p>
        </p:txBody>
      </p:sp>
    </p:spTree>
    <p:extLst>
      <p:ext uri="{BB962C8B-B14F-4D97-AF65-F5344CB8AC3E}">
        <p14:creationId xmlns:p14="http://schemas.microsoft.com/office/powerpoint/2010/main" val="1156541312"/>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3_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65911" y="1403491"/>
            <a:ext cx="3890066" cy="715202"/>
          </a:xfrm>
          <a:prstGeom prst="rect">
            <a:avLst/>
          </a:prstGeom>
        </p:spPr>
        <p:txBody>
          <a:bodyPr lIns="0" tIns="0" rIns="0" bIns="0" anchor="t"/>
          <a:lstStyle>
            <a:lvl1pPr algn="l">
              <a:defRPr sz="2000" b="1" spc="100" baseline="0">
                <a:solidFill>
                  <a:srgbClr val="C7573C"/>
                </a:solidFill>
                <a:latin typeface="PT Sans Narrow" charset="-52"/>
                <a:ea typeface="PT Sans Narrow" charset="-52"/>
                <a:cs typeface="PT Sans Narrow" charset="-52"/>
              </a:defRPr>
            </a:lvl1pPr>
          </a:lstStyle>
          <a:p>
            <a:r>
              <a:rPr lang="en-GB" noProof="0" dirty="0"/>
              <a:t>Click and add text</a:t>
            </a:r>
          </a:p>
        </p:txBody>
      </p:sp>
      <p:sp>
        <p:nvSpPr>
          <p:cNvPr id="9" name="Espace réservé du texte 4"/>
          <p:cNvSpPr>
            <a:spLocks noGrp="1"/>
          </p:cNvSpPr>
          <p:nvPr>
            <p:ph type="body" sz="half" idx="12" hasCustomPrompt="1"/>
          </p:nvPr>
        </p:nvSpPr>
        <p:spPr>
          <a:xfrm>
            <a:off x="4618810" y="2348880"/>
            <a:ext cx="4067989" cy="3539949"/>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cxnSp>
        <p:nvCxnSpPr>
          <p:cNvPr id="13" name="Connecteur droit 12"/>
          <p:cNvCxnSpPr/>
          <p:nvPr userDrawn="1"/>
        </p:nvCxnSpPr>
        <p:spPr>
          <a:xfrm>
            <a:off x="465911" y="6126163"/>
            <a:ext cx="8229600" cy="0"/>
          </a:xfrm>
          <a:prstGeom prst="line">
            <a:avLst/>
          </a:prstGeom>
          <a:ln>
            <a:solidFill>
              <a:srgbClr val="C7573C"/>
            </a:solidFill>
          </a:ln>
          <a:effectLst/>
        </p:spPr>
        <p:style>
          <a:lnRef idx="2">
            <a:schemeClr val="accent1"/>
          </a:lnRef>
          <a:fillRef idx="0">
            <a:schemeClr val="accent1"/>
          </a:fillRef>
          <a:effectRef idx="1">
            <a:schemeClr val="accent1"/>
          </a:effectRef>
          <a:fontRef idx="minor">
            <a:schemeClr val="tx1"/>
          </a:fontRef>
        </p:style>
      </p:cxnSp>
      <p:pic>
        <p:nvPicPr>
          <p:cNvPr id="16" name="Imag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6587" y="228953"/>
            <a:ext cx="1183230" cy="967799"/>
          </a:xfrm>
          <a:prstGeom prst="rect">
            <a:avLst/>
          </a:prstGeom>
        </p:spPr>
      </p:pic>
      <p:sp>
        <p:nvSpPr>
          <p:cNvPr id="15" name="Espace réservé du texte 4"/>
          <p:cNvSpPr>
            <a:spLocks noGrp="1"/>
          </p:cNvSpPr>
          <p:nvPr>
            <p:ph type="body" sz="half" idx="13" hasCustomPrompt="1"/>
          </p:nvPr>
        </p:nvSpPr>
        <p:spPr>
          <a:xfrm>
            <a:off x="465910" y="2348879"/>
            <a:ext cx="3890066" cy="3539949"/>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sp>
        <p:nvSpPr>
          <p:cNvPr id="12" name="Espace réservé du texte 16"/>
          <p:cNvSpPr>
            <a:spLocks noGrp="1"/>
          </p:cNvSpPr>
          <p:nvPr>
            <p:ph type="body" sz="quarter" idx="11" hasCustomPrompt="1"/>
          </p:nvPr>
        </p:nvSpPr>
        <p:spPr>
          <a:xfrm>
            <a:off x="465911" y="260350"/>
            <a:ext cx="6554361" cy="865188"/>
          </a:xfrm>
          <a:prstGeom prst="rect">
            <a:avLst/>
          </a:prstGeom>
        </p:spPr>
        <p:txBody>
          <a:bodyPr lIns="0" tIns="0" rIns="0" bIns="0"/>
          <a:lstStyle>
            <a:lvl1pPr>
              <a:defRPr b="1" spc="100" baseline="0">
                <a:solidFill>
                  <a:srgbClr val="5D8298"/>
                </a:solidFill>
                <a:latin typeface="PT Sans Narrow" charset="-52"/>
                <a:ea typeface="PT Sans Narrow" charset="-52"/>
                <a:cs typeface="PT Sans Narrow" charset="-52"/>
              </a:defRPr>
            </a:lvl1pPr>
          </a:lstStyle>
          <a:p>
            <a:pPr lvl="0"/>
            <a:r>
              <a:rPr lang="en-GB" noProof="0" dirty="0"/>
              <a:t>ADD TEXT</a:t>
            </a:r>
          </a:p>
        </p:txBody>
      </p:sp>
      <p:sp>
        <p:nvSpPr>
          <p:cNvPr id="21" name="Espace réservé du texte 16"/>
          <p:cNvSpPr>
            <a:spLocks noGrp="1"/>
          </p:cNvSpPr>
          <p:nvPr>
            <p:ph type="body" sz="quarter" idx="14" hasCustomPrompt="1"/>
          </p:nvPr>
        </p:nvSpPr>
        <p:spPr>
          <a:xfrm>
            <a:off x="4618810" y="1408029"/>
            <a:ext cx="4067989" cy="710664"/>
          </a:xfrm>
          <a:prstGeom prst="rect">
            <a:avLst/>
          </a:prstGeom>
        </p:spPr>
        <p:txBody>
          <a:bodyPr lIns="0" tIns="0" rIns="0" bIns="0"/>
          <a:lstStyle>
            <a:lvl1pPr>
              <a:defRPr sz="2000" b="1" spc="100" baseline="0">
                <a:solidFill>
                  <a:srgbClr val="C7573C"/>
                </a:solidFill>
                <a:latin typeface="PT Sans Narrow" charset="-52"/>
                <a:ea typeface="PT Sans Narrow" charset="-52"/>
                <a:cs typeface="PT Sans Narrow" charset="-52"/>
              </a:defRPr>
            </a:lvl1pPr>
          </a:lstStyle>
          <a:p>
            <a:pPr lvl="0"/>
            <a:r>
              <a:rPr lang="en-GB" noProof="0" dirty="0"/>
              <a:t>ADD TEXT</a:t>
            </a:r>
          </a:p>
        </p:txBody>
      </p:sp>
      <p:sp>
        <p:nvSpPr>
          <p:cNvPr id="17" name="Espace réservé du numéro de diapositive 6"/>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noProof="0" smtClean="0"/>
              <a:pPr/>
              <a:t>‹#›</a:t>
            </a:fld>
            <a:endParaRPr lang="en-GB" noProof="0" dirty="0"/>
          </a:p>
        </p:txBody>
      </p:sp>
      <p:sp>
        <p:nvSpPr>
          <p:cNvPr id="18" name="Espace réservé du contenu 2"/>
          <p:cNvSpPr>
            <a:spLocks noGrp="1"/>
          </p:cNvSpPr>
          <p:nvPr>
            <p:ph idx="10" hasCustomPrompt="1"/>
          </p:nvPr>
        </p:nvSpPr>
        <p:spPr>
          <a:xfrm>
            <a:off x="465911" y="6356350"/>
            <a:ext cx="6087289" cy="365125"/>
          </a:xfrm>
          <a:prstGeom prst="rect">
            <a:avLst/>
          </a:prstGeom>
        </p:spPr>
        <p:txBody>
          <a:bodyPr vert="horz" wrap="square" lIns="0" tIns="0" rIns="0" bIns="0" anchor="ctr">
            <a:normAutofit/>
          </a:bodyPr>
          <a:lstStyle>
            <a:lvl1pPr indent="-342000" algn="l">
              <a:buFontTx/>
              <a:buNone/>
              <a:defRPr lang="fr-FR" sz="1200" b="0" i="0" baseline="0" smtClean="0">
                <a:solidFill>
                  <a:srgbClr val="5D8298"/>
                </a:solidFill>
                <a:latin typeface="PT Sans Narrow" charset="-52"/>
                <a:ea typeface="PT Sans Narrow" charset="-52"/>
                <a:cs typeface="PT Sans Narrow" charset="-52"/>
              </a:defRPr>
            </a:lvl1pPr>
          </a:lstStyle>
          <a:p>
            <a:pPr lvl="0"/>
            <a:r>
              <a:rPr lang="en-GB" noProof="0" dirty="0"/>
              <a:t>Text here</a:t>
            </a:r>
          </a:p>
        </p:txBody>
      </p:sp>
    </p:spTree>
    <p:extLst>
      <p:ext uri="{BB962C8B-B14F-4D97-AF65-F5344CB8AC3E}">
        <p14:creationId xmlns:p14="http://schemas.microsoft.com/office/powerpoint/2010/main" val="1369356620"/>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Disposition personnalisée">
    <p:spTree>
      <p:nvGrpSpPr>
        <p:cNvPr id="1" name=""/>
        <p:cNvGrpSpPr/>
        <p:nvPr/>
      </p:nvGrpSpPr>
      <p:grpSpPr>
        <a:xfrm>
          <a:off x="0" y="0"/>
          <a:ext cx="0" cy="0"/>
          <a:chOff x="0" y="0"/>
          <a:chExt cx="0" cy="0"/>
        </a:xfrm>
      </p:grpSpPr>
      <p:sp>
        <p:nvSpPr>
          <p:cNvPr id="8" name="Titre 1"/>
          <p:cNvSpPr txBox="1">
            <a:spLocks/>
          </p:cNvSpPr>
          <p:nvPr userDrawn="1"/>
        </p:nvSpPr>
        <p:spPr>
          <a:xfrm>
            <a:off x="604519" y="2722558"/>
            <a:ext cx="4536504"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err="1">
                <a:solidFill>
                  <a:srgbClr val="5D8298"/>
                </a:solidFill>
                <a:latin typeface="PT Sans" charset="-52"/>
                <a:ea typeface="PT Sans" charset="-52"/>
                <a:cs typeface="PT Sans" charset="-52"/>
              </a:rPr>
              <a:t>Dr.</a:t>
            </a:r>
            <a:r>
              <a:rPr lang="en-GB" sz="1800" b="0" noProof="0" dirty="0">
                <a:solidFill>
                  <a:srgbClr val="5D8298"/>
                </a:solidFill>
                <a:latin typeface="PT Sans" charset="-52"/>
                <a:ea typeface="PT Sans" charset="-52"/>
                <a:cs typeface="PT Sans" charset="-52"/>
              </a:rPr>
              <a:t> Antoine Lacombe </a:t>
            </a:r>
          </a:p>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PT Sans" charset="-52"/>
                <a:ea typeface="PT Sans" charset="-52"/>
                <a:cs typeface="PT Sans" charset="-52"/>
              </a:rPr>
              <a:t>Pharm D, MBA</a:t>
            </a:r>
            <a:br>
              <a:rPr lang="en-GB" sz="1800" b="0" noProof="0" dirty="0">
                <a:solidFill>
                  <a:srgbClr val="5D8298"/>
                </a:solidFill>
                <a:latin typeface="PT Sans" charset="-52"/>
                <a:ea typeface="PT Sans" charset="-52"/>
                <a:cs typeface="PT Sans" charset="-52"/>
              </a:rPr>
            </a:br>
            <a:r>
              <a:rPr lang="en-GB" sz="1800" b="0" noProof="0" dirty="0">
                <a:solidFill>
                  <a:srgbClr val="5D8298"/>
                </a:solidFill>
                <a:latin typeface="PT Sans" charset="-52"/>
                <a:ea typeface="PT Sans" charset="-52"/>
                <a:cs typeface="PT Sans" charset="-52"/>
              </a:rPr>
              <a:t>Phone: +41 79 529 42 79</a:t>
            </a:r>
            <a:br>
              <a:rPr lang="en-GB" sz="1800" b="0" noProof="0" dirty="0">
                <a:solidFill>
                  <a:srgbClr val="5D8298"/>
                </a:solidFill>
                <a:latin typeface="PT Sans" charset="-52"/>
                <a:ea typeface="PT Sans" charset="-52"/>
                <a:cs typeface="PT Sans" charset="-52"/>
              </a:rPr>
            </a:br>
            <a:r>
              <a:rPr lang="en-GB" sz="1800" b="0" u="sng" noProof="0" dirty="0">
                <a:solidFill>
                  <a:srgbClr val="5D8298"/>
                </a:solidFill>
                <a:latin typeface="PT Sans" charset="-52"/>
                <a:ea typeface="PT Sans" charset="-52"/>
                <a:cs typeface="PT Sans" charset="-52"/>
              </a:rPr>
              <a:t>antoine.lacombe@cor2ed.com</a:t>
            </a:r>
            <a:endParaRPr kumimoji="0" lang="en-GB" sz="1800" b="0" i="0" u="sng" strike="noStrike" kern="1200" cap="none" spc="0" normalizeH="0" baseline="0" noProof="0" dirty="0">
              <a:ln>
                <a:noFill/>
              </a:ln>
              <a:solidFill>
                <a:srgbClr val="5D8298"/>
              </a:solidFill>
              <a:effectLst/>
              <a:uLnTx/>
              <a:uFillTx/>
              <a:latin typeface="PT Sans" charset="-52"/>
              <a:ea typeface="PT Sans" charset="-52"/>
              <a:cs typeface="PT Sans" charset="-52"/>
            </a:endParaRPr>
          </a:p>
        </p:txBody>
      </p:sp>
      <p:sp>
        <p:nvSpPr>
          <p:cNvPr id="10" name="Titre 1"/>
          <p:cNvSpPr txBox="1">
            <a:spLocks/>
          </p:cNvSpPr>
          <p:nvPr userDrawn="1"/>
        </p:nvSpPr>
        <p:spPr>
          <a:xfrm>
            <a:off x="2726650" y="764704"/>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800" b="0" i="0" u="none" strike="noStrike" kern="1200" cap="none" spc="0" normalizeH="0" baseline="0" noProof="0" dirty="0">
                <a:ln>
                  <a:noFill/>
                </a:ln>
                <a:solidFill>
                  <a:srgbClr val="5D8298"/>
                </a:solidFill>
                <a:effectLst/>
                <a:uLnTx/>
                <a:uFillTx/>
                <a:latin typeface="PT Sans" charset="-52"/>
                <a:ea typeface="PT Sans" charset="-52"/>
                <a:cs typeface="PT Sans" charset="-52"/>
              </a:rPr>
              <a:t>GI CONNECT</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800" b="0" i="0" u="none" strike="noStrike" kern="1200" cap="none" spc="0" normalizeH="0" baseline="0" noProof="0" dirty="0" err="1">
                <a:ln>
                  <a:noFill/>
                </a:ln>
                <a:solidFill>
                  <a:srgbClr val="5D8298"/>
                </a:solidFill>
                <a:effectLst/>
                <a:uLnTx/>
                <a:uFillTx/>
                <a:latin typeface="PT Sans" charset="-52"/>
                <a:ea typeface="PT Sans" charset="-52"/>
                <a:cs typeface="PT Sans" charset="-52"/>
              </a:rPr>
              <a:t>Bodenackerstrasse</a:t>
            </a:r>
            <a:r>
              <a:rPr kumimoji="0" lang="en-GB" sz="1800" b="0" i="0" u="none" strike="noStrike" kern="1200" cap="none" spc="0" normalizeH="0" baseline="0" noProof="0" dirty="0">
                <a:ln>
                  <a:noFill/>
                </a:ln>
                <a:solidFill>
                  <a:srgbClr val="5D8298"/>
                </a:solidFill>
                <a:effectLst/>
                <a:uLnTx/>
                <a:uFillTx/>
                <a:latin typeface="PT Sans" charset="-52"/>
                <a:ea typeface="PT Sans" charset="-52"/>
                <a:cs typeface="PT Sans" charset="-52"/>
              </a:rPr>
              <a:t> 17</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800" b="0" i="0" u="none" strike="noStrike" kern="1200" cap="none" spc="0" normalizeH="0" baseline="0" noProof="0" dirty="0">
                <a:ln>
                  <a:noFill/>
                </a:ln>
                <a:solidFill>
                  <a:srgbClr val="5D8298"/>
                </a:solidFill>
                <a:effectLst/>
                <a:uLnTx/>
                <a:uFillTx/>
                <a:latin typeface="PT Sans" charset="-52"/>
                <a:ea typeface="PT Sans" charset="-52"/>
                <a:cs typeface="PT Sans" charset="-52"/>
              </a:rPr>
              <a:t>4103 </a:t>
            </a:r>
            <a:r>
              <a:rPr kumimoji="0" lang="en-GB" sz="1800" b="0" i="0" u="none" strike="noStrike" kern="1200" cap="none" spc="0" normalizeH="0" baseline="0" noProof="0" dirty="0" err="1">
                <a:ln>
                  <a:noFill/>
                </a:ln>
                <a:solidFill>
                  <a:srgbClr val="5D8298"/>
                </a:solidFill>
                <a:effectLst/>
                <a:uLnTx/>
                <a:uFillTx/>
                <a:latin typeface="PT Sans" charset="-52"/>
                <a:ea typeface="PT Sans" charset="-52"/>
                <a:cs typeface="PT Sans" charset="-52"/>
              </a:rPr>
              <a:t>Bottmingen</a:t>
            </a:r>
            <a:r>
              <a:rPr kumimoji="0" lang="en-GB" sz="1800" b="0" i="0" u="none" strike="noStrike" kern="1200" cap="none" spc="0" normalizeH="0" baseline="0" noProof="0" dirty="0">
                <a:ln>
                  <a:noFill/>
                </a:ln>
                <a:solidFill>
                  <a:srgbClr val="5D8298"/>
                </a:solidFill>
                <a:effectLst/>
                <a:uLnTx/>
                <a:uFillTx/>
                <a:latin typeface="PT Sans" charset="-52"/>
                <a:ea typeface="PT Sans" charset="-52"/>
                <a:cs typeface="PT Sans" charset="-52"/>
              </a:rPr>
              <a:t> </a:t>
            </a:r>
          </a:p>
          <a:p>
            <a:pPr marL="0" marR="0" lvl="0" indent="0" algn="l" defTabSz="457200" rtl="0" eaLnBrk="1" fontAlgn="auto" latinLnBrk="0" hangingPunct="1">
              <a:lnSpc>
                <a:spcPct val="100000"/>
              </a:lnSpc>
              <a:spcBef>
                <a:spcPct val="0"/>
              </a:spcBef>
              <a:spcAft>
                <a:spcPts val="0"/>
              </a:spcAft>
              <a:buClrTx/>
              <a:buSzTx/>
              <a:buFontTx/>
              <a:buNone/>
              <a:tabLst/>
              <a:defRPr/>
            </a:pPr>
            <a:r>
              <a:rPr kumimoji="0" lang="en-GB" sz="1800" b="0" i="0" u="none" strike="noStrike" kern="1200" cap="none" spc="0" normalizeH="0" baseline="0" noProof="0" dirty="0">
                <a:ln>
                  <a:noFill/>
                </a:ln>
                <a:solidFill>
                  <a:srgbClr val="5D8298"/>
                </a:solidFill>
                <a:effectLst/>
                <a:uLnTx/>
                <a:uFillTx/>
                <a:latin typeface="PT Sans" charset="-52"/>
                <a:ea typeface="PT Sans" charset="-52"/>
                <a:cs typeface="PT Sans" charset="-52"/>
              </a:rPr>
              <a:t>SWITZERLAND</a:t>
            </a:r>
          </a:p>
        </p:txBody>
      </p:sp>
      <p:sp>
        <p:nvSpPr>
          <p:cNvPr id="14" name="Titre 1"/>
          <p:cNvSpPr txBox="1">
            <a:spLocks/>
          </p:cNvSpPr>
          <p:nvPr userDrawn="1"/>
        </p:nvSpPr>
        <p:spPr>
          <a:xfrm>
            <a:off x="604519" y="4365104"/>
            <a:ext cx="4536504" cy="1245840"/>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err="1">
                <a:solidFill>
                  <a:srgbClr val="5D8298"/>
                </a:solidFill>
                <a:latin typeface="PT Sans" charset="-52"/>
                <a:ea typeface="PT Sans" charset="-52"/>
                <a:cs typeface="PT Sans" charset="-52"/>
              </a:rPr>
              <a:t>Dr.</a:t>
            </a:r>
            <a:r>
              <a:rPr lang="en-GB" sz="1800" b="0" noProof="0" dirty="0">
                <a:solidFill>
                  <a:srgbClr val="5D8298"/>
                </a:solidFill>
                <a:latin typeface="PT Sans" charset="-52"/>
                <a:ea typeface="PT Sans" charset="-52"/>
                <a:cs typeface="PT Sans" charset="-52"/>
              </a:rPr>
              <a:t> </a:t>
            </a:r>
            <a:r>
              <a:rPr lang="en-GB" sz="1800" b="0" noProof="0" dirty="0" err="1">
                <a:solidFill>
                  <a:srgbClr val="5D8298"/>
                </a:solidFill>
                <a:latin typeface="PT Sans" charset="-52"/>
                <a:ea typeface="PT Sans" charset="-52"/>
                <a:cs typeface="PT Sans" charset="-52"/>
              </a:rPr>
              <a:t>Froukje</a:t>
            </a:r>
            <a:r>
              <a:rPr lang="en-GB" sz="1800" b="0" noProof="0" dirty="0">
                <a:solidFill>
                  <a:srgbClr val="5D8298"/>
                </a:solidFill>
                <a:latin typeface="PT Sans" charset="-52"/>
                <a:ea typeface="PT Sans" charset="-52"/>
                <a:cs typeface="PT Sans" charset="-52"/>
              </a:rPr>
              <a:t> </a:t>
            </a:r>
            <a:r>
              <a:rPr lang="en-GB" sz="1800" b="0" noProof="0" dirty="0" err="1">
                <a:solidFill>
                  <a:srgbClr val="5D8298"/>
                </a:solidFill>
                <a:latin typeface="PT Sans" charset="-52"/>
                <a:ea typeface="PT Sans" charset="-52"/>
                <a:cs typeface="PT Sans" charset="-52"/>
              </a:rPr>
              <a:t>Sosef</a:t>
            </a:r>
            <a:r>
              <a:rPr lang="en-GB" sz="1800" b="0" noProof="0" dirty="0">
                <a:solidFill>
                  <a:srgbClr val="5D8298"/>
                </a:solidFill>
                <a:latin typeface="PT Sans" charset="-52"/>
                <a:ea typeface="PT Sans" charset="-52"/>
                <a:cs typeface="PT Sans" charset="-52"/>
              </a:rPr>
              <a:t> </a:t>
            </a:r>
          </a:p>
          <a:p>
            <a:pPr marL="0" marR="0" lvl="0" indent="0" algn="l" defTabSz="457200" rtl="0" eaLnBrk="1" fontAlgn="auto" latinLnBrk="0" hangingPunct="1">
              <a:lnSpc>
                <a:spcPct val="100000"/>
              </a:lnSpc>
              <a:spcBef>
                <a:spcPct val="0"/>
              </a:spcBef>
              <a:spcAft>
                <a:spcPts val="0"/>
              </a:spcAft>
              <a:buClrTx/>
              <a:buSzTx/>
              <a:buFontTx/>
              <a:buNone/>
              <a:tabLst/>
              <a:defRPr/>
            </a:pPr>
            <a:r>
              <a:rPr lang="en-GB" sz="1800" b="0" noProof="0" dirty="0">
                <a:solidFill>
                  <a:srgbClr val="5D8298"/>
                </a:solidFill>
                <a:latin typeface="PT Sans" charset="-52"/>
                <a:ea typeface="PT Sans" charset="-52"/>
                <a:cs typeface="PT Sans" charset="-52"/>
              </a:rPr>
              <a:t>MD</a:t>
            </a:r>
            <a:br>
              <a:rPr lang="en-GB" sz="1800" b="0" noProof="0" dirty="0">
                <a:solidFill>
                  <a:srgbClr val="5D8298"/>
                </a:solidFill>
                <a:latin typeface="PT Sans" charset="-52"/>
                <a:ea typeface="PT Sans" charset="-52"/>
                <a:cs typeface="PT Sans" charset="-52"/>
              </a:rPr>
            </a:br>
            <a:r>
              <a:rPr lang="en-GB" sz="1800" b="0" noProof="0" dirty="0">
                <a:solidFill>
                  <a:srgbClr val="5D8298"/>
                </a:solidFill>
                <a:latin typeface="PT Sans" charset="-52"/>
                <a:ea typeface="PT Sans" charset="-52"/>
                <a:cs typeface="PT Sans" charset="-52"/>
              </a:rPr>
              <a:t>Phone: +31 6 2324 3636</a:t>
            </a:r>
            <a:br>
              <a:rPr lang="en-GB" sz="1800" b="0" noProof="0" dirty="0">
                <a:solidFill>
                  <a:srgbClr val="5D8298"/>
                </a:solidFill>
                <a:latin typeface="PT Sans" charset="-52"/>
                <a:ea typeface="PT Sans" charset="-52"/>
                <a:cs typeface="PT Sans" charset="-52"/>
              </a:rPr>
            </a:br>
            <a:r>
              <a:rPr lang="en-GB" sz="1800" b="0" u="sng" noProof="0" dirty="0">
                <a:solidFill>
                  <a:srgbClr val="5D8298"/>
                </a:solidFill>
                <a:latin typeface="PT Sans" charset="-52"/>
                <a:ea typeface="PT Sans" charset="-52"/>
                <a:cs typeface="PT Sans" charset="-52"/>
              </a:rPr>
              <a:t>froukje.sosef@cor2ed.com</a:t>
            </a:r>
            <a:endParaRPr kumimoji="0" lang="en-GB" sz="1800" b="0" i="0" u="sng" strike="noStrike" kern="1200" cap="all" spc="300" normalizeH="0" baseline="0" noProof="0" dirty="0">
              <a:ln>
                <a:noFill/>
              </a:ln>
              <a:solidFill>
                <a:srgbClr val="5D8298"/>
              </a:solidFill>
              <a:effectLst/>
              <a:uLnTx/>
              <a:uFillTx/>
              <a:latin typeface="PT Sans" charset="-52"/>
              <a:ea typeface="PT Sans" charset="-52"/>
              <a:cs typeface="PT Sans" charset="-52"/>
            </a:endParaRPr>
          </a:p>
        </p:txBody>
      </p:sp>
      <p:pic>
        <p:nvPicPr>
          <p:cNvPr id="13" name="Imag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20890" y="18749"/>
            <a:ext cx="5657756" cy="6858000"/>
          </a:xfrm>
          <a:prstGeom prst="rect">
            <a:avLst/>
          </a:prstGeom>
        </p:spPr>
      </p:pic>
      <p:pic>
        <p:nvPicPr>
          <p:cNvPr id="16" name="Imag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3152" y="572667"/>
            <a:ext cx="1555338" cy="1272157"/>
          </a:xfrm>
          <a:prstGeom prst="rect">
            <a:avLst/>
          </a:prstGeom>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1_Disposition personnalisée">
    <p:spTree>
      <p:nvGrpSpPr>
        <p:cNvPr id="1" name=""/>
        <p:cNvGrpSpPr/>
        <p:nvPr/>
      </p:nvGrpSpPr>
      <p:grpSpPr>
        <a:xfrm>
          <a:off x="0" y="0"/>
          <a:ext cx="0" cy="0"/>
          <a:chOff x="0" y="0"/>
          <a:chExt cx="0" cy="0"/>
        </a:xfrm>
      </p:grpSpPr>
      <p:pic>
        <p:nvPicPr>
          <p:cNvPr id="7" name="Imag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483768" y="1556792"/>
            <a:ext cx="4209631" cy="3443185"/>
          </a:xfrm>
          <a:prstGeom prst="rect">
            <a:avLst/>
          </a:prstGeom>
        </p:spPr>
      </p:pic>
    </p:spTree>
    <p:extLst>
      <p:ext uri="{BB962C8B-B14F-4D97-AF65-F5344CB8AC3E}">
        <p14:creationId xmlns:p14="http://schemas.microsoft.com/office/powerpoint/2010/main" val="1463535579"/>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4_Disposition personnalisée">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598215" y="-171401"/>
            <a:ext cx="10522407" cy="7323595"/>
          </a:xfrm>
          <a:prstGeom prst="rect">
            <a:avLst/>
          </a:pr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b="1" i="0">
                <a:solidFill>
                  <a:srgbClr val="C7573C"/>
                </a:solidFill>
                <a:latin typeface="PT Sans Narrow" charset="-52"/>
                <a:ea typeface="PT Sans Narrow" charset="-52"/>
                <a:cs typeface="PT Sans Narrow" charset="-52"/>
              </a:defRPr>
            </a:lvl1pPr>
          </a:lstStyle>
          <a:p>
            <a:r>
              <a:rPr lang="en-GB" noProof="0" dirty="0"/>
              <a:t>Click and Modify </a:t>
            </a:r>
            <a:br>
              <a:rPr lang="en-GB" noProof="0" dirty="0"/>
            </a:br>
            <a:r>
              <a:rPr lang="en-GB" noProof="0" dirty="0"/>
              <a:t>the text</a:t>
            </a:r>
          </a:p>
        </p:txBody>
      </p:sp>
    </p:spTree>
    <p:extLst>
      <p:ext uri="{BB962C8B-B14F-4D97-AF65-F5344CB8AC3E}">
        <p14:creationId xmlns:p14="http://schemas.microsoft.com/office/powerpoint/2010/main" val="1734672029"/>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5_Disposition personnalisée">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598215" y="-171401"/>
            <a:ext cx="10522407" cy="7323595"/>
          </a:xfrm>
          <a:prstGeom prst="rect">
            <a:avLst/>
          </a:prstGeom>
        </p:spPr>
      </p:pic>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rgbClr val="C7573C"/>
                </a:solidFill>
                <a:latin typeface="PT Sans Narrow" charset="-52"/>
                <a:ea typeface="PT Sans Narrow" charset="-52"/>
                <a:cs typeface="PT Sans Narrow" charset="-52"/>
              </a:defRPr>
            </a:lvl1pPr>
          </a:lstStyle>
          <a:p>
            <a:r>
              <a:rPr lang="en-GB" noProof="0" dirty="0"/>
              <a:t>Click and Modify the text</a:t>
            </a:r>
          </a:p>
        </p:txBody>
      </p:sp>
      <p:sp>
        <p:nvSpPr>
          <p:cNvPr id="6"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rgbClr val="C7573C"/>
                </a:solidFill>
              </a:defRPr>
            </a:lvl1pPr>
          </a:lstStyle>
          <a:p>
            <a:endParaRPr lang="en-GB" noProof="0" dirty="0"/>
          </a:p>
        </p:txBody>
      </p:sp>
    </p:spTree>
    <p:extLst>
      <p:ext uri="{BB962C8B-B14F-4D97-AF65-F5344CB8AC3E}">
        <p14:creationId xmlns:p14="http://schemas.microsoft.com/office/powerpoint/2010/main" val="426802151"/>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p:cSld name="2_Disposition personnalisée">
    <p:bg>
      <p:bgPr>
        <a:solidFill>
          <a:srgbClr val="C7573C"/>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lgn="ctr">
              <a:defRPr sz="4000">
                <a:solidFill>
                  <a:schemeClr val="bg1"/>
                </a:solidFill>
                <a:latin typeface="PT Sans Narrow" charset="-52"/>
                <a:ea typeface="PT Sans Narrow" charset="-52"/>
                <a:cs typeface="PT Sans Narrow" charset="-52"/>
              </a:defRPr>
            </a:lvl1pPr>
          </a:lstStyle>
          <a:p>
            <a:r>
              <a:rPr lang="en-GB" noProof="0" dirty="0"/>
              <a:t>Click and Modify the text</a:t>
            </a:r>
          </a:p>
        </p:txBody>
      </p:sp>
    </p:spTree>
    <p:extLst>
      <p:ext uri="{BB962C8B-B14F-4D97-AF65-F5344CB8AC3E}">
        <p14:creationId xmlns:p14="http://schemas.microsoft.com/office/powerpoint/2010/main" val="1773407192"/>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6_Disposition personnalisée">
    <p:bg>
      <p:bgPr>
        <a:solidFill>
          <a:srgbClr val="C7573C"/>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lgn="ctr">
              <a:defRPr sz="4000">
                <a:solidFill>
                  <a:schemeClr val="bg1"/>
                </a:solidFill>
                <a:latin typeface="PT Sans Narrow" charset="-52"/>
                <a:ea typeface="PT Sans Narrow" charset="-52"/>
                <a:cs typeface="PT Sans Narrow" charset="-52"/>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normAutofit/>
          </a:bodyPr>
          <a:lstStyle>
            <a:lvl1pPr marL="0" indent="0" algn="ctr">
              <a:buNone/>
              <a:defRPr sz="3200">
                <a:solidFill>
                  <a:schemeClr val="bg1"/>
                </a:solidFill>
              </a:defRPr>
            </a:lvl1pPr>
          </a:lstStyle>
          <a:p>
            <a:endParaRPr lang="en-GB" noProof="0" dirty="0"/>
          </a:p>
        </p:txBody>
      </p:sp>
    </p:spTree>
    <p:extLst>
      <p:ext uri="{BB962C8B-B14F-4D97-AF65-F5344CB8AC3E}">
        <p14:creationId xmlns:p14="http://schemas.microsoft.com/office/powerpoint/2010/main" val="1243293680"/>
      </p:ext>
    </p:extLst>
  </p:cSld>
  <p:clrMapOvr>
    <a:masterClrMapping/>
  </p:clrMapOvr>
  <p:transition>
    <p:fade/>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9" name="Espace réservé du numéro de diapositive 6"/>
          <p:cNvSpPr>
            <a:spLocks noGrp="1"/>
          </p:cNvSpPr>
          <p:nvPr>
            <p:ph type="sldNum" sz="quarter" idx="4"/>
          </p:nvPr>
        </p:nvSpPr>
        <p:spPr>
          <a:xfrm>
            <a:off x="8028384" y="6356350"/>
            <a:ext cx="658416"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smtClean="0"/>
              <a:pPr/>
              <a:t>‹#›</a:t>
            </a:fld>
            <a:endParaRPr lang="en-GB" dirty="0"/>
          </a:p>
        </p:txBody>
      </p:sp>
      <p:sp>
        <p:nvSpPr>
          <p:cNvPr id="12" name="Content Placeholder 5"/>
          <p:cNvSpPr>
            <a:spLocks noGrp="1"/>
          </p:cNvSpPr>
          <p:nvPr>
            <p:ph sz="quarter" idx="13"/>
          </p:nvPr>
        </p:nvSpPr>
        <p:spPr>
          <a:xfrm>
            <a:off x="465138" y="6356350"/>
            <a:ext cx="6087600" cy="365125"/>
          </a:xfrm>
        </p:spPr>
        <p:txBody>
          <a:bodyPr anchor="ctr" anchorCtr="0">
            <a:noAutofit/>
          </a:bodyPr>
          <a:lstStyle>
            <a:lvl1pPr marL="0" indent="0">
              <a:buNone/>
              <a:defRPr sz="1200">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
        <p:nvSpPr>
          <p:cNvPr id="3" name="Content Placeholder 2"/>
          <p:cNvSpPr>
            <a:spLocks noGrp="1"/>
          </p:cNvSpPr>
          <p:nvPr>
            <p:ph sz="quarter" idx="14"/>
          </p:nvPr>
        </p:nvSpPr>
        <p:spPr>
          <a:xfrm>
            <a:off x="465138" y="1425600"/>
            <a:ext cx="8221662" cy="44604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itle 3"/>
          <p:cNvSpPr>
            <a:spLocks noGrp="1"/>
          </p:cNvSpPr>
          <p:nvPr>
            <p:ph type="title"/>
          </p:nvPr>
        </p:nvSpPr>
        <p:spPr/>
        <p:txBody>
          <a:bodyPr/>
          <a:lstStyle/>
          <a:p>
            <a:r>
              <a:rPr lang="en-GB"/>
              <a:t>Click to edit Master title style</a:t>
            </a:r>
            <a:endParaRPr lang="en-US"/>
          </a:p>
        </p:txBody>
      </p:sp>
    </p:spTree>
    <p:extLst>
      <p:ext uri="{BB962C8B-B14F-4D97-AF65-F5344CB8AC3E}">
        <p14:creationId xmlns:p14="http://schemas.microsoft.com/office/powerpoint/2010/main" val="3589549910"/>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Espace réservé du numéro de diapositive 6"/>
          <p:cNvSpPr>
            <a:spLocks noGrp="1"/>
          </p:cNvSpPr>
          <p:nvPr>
            <p:ph type="sldNum" sz="quarter" idx="4"/>
          </p:nvPr>
        </p:nvSpPr>
        <p:spPr>
          <a:xfrm>
            <a:off x="8028384" y="6356350"/>
            <a:ext cx="658416"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smtClean="0"/>
              <a:pPr/>
              <a:t>‹#›</a:t>
            </a:fld>
            <a:endParaRPr lang="en-GB" dirty="0"/>
          </a:p>
        </p:txBody>
      </p:sp>
      <p:sp>
        <p:nvSpPr>
          <p:cNvPr id="4" name="Content Placeholder 5"/>
          <p:cNvSpPr>
            <a:spLocks noGrp="1"/>
          </p:cNvSpPr>
          <p:nvPr>
            <p:ph sz="quarter" idx="13"/>
          </p:nvPr>
        </p:nvSpPr>
        <p:spPr>
          <a:xfrm>
            <a:off x="465138" y="6356350"/>
            <a:ext cx="6087600" cy="365125"/>
          </a:xfrm>
        </p:spPr>
        <p:txBody>
          <a:bodyPr anchor="ctr" anchorCtr="0">
            <a:noAutofit/>
          </a:bodyPr>
          <a:lstStyle>
            <a:lvl1pPr marL="0" indent="0">
              <a:buNone/>
              <a:defRPr sz="1200">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41402311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_Disposition personnalisée">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598215" y="-171401"/>
            <a:ext cx="10522407" cy="7323595"/>
          </a:xfrm>
          <a:prstGeom prst="rect">
            <a:avLst/>
          </a:prstGeom>
        </p:spPr>
      </p:pic>
      <p:sp>
        <p:nvSpPr>
          <p:cNvPr id="8" name="Titre 1"/>
          <p:cNvSpPr>
            <a:spLocks noGrp="1"/>
          </p:cNvSpPr>
          <p:nvPr>
            <p:ph type="title" hasCustomPrompt="1"/>
          </p:nvPr>
        </p:nvSpPr>
        <p:spPr>
          <a:xfrm>
            <a:off x="457200" y="274638"/>
            <a:ext cx="8229600" cy="5821362"/>
          </a:xfrm>
          <a:prstGeom prst="rect">
            <a:avLst/>
          </a:prstGeom>
        </p:spPr>
        <p:txBody>
          <a:bodyPr anchor="ctr">
            <a:normAutofit/>
          </a:bodyPr>
          <a:lstStyle>
            <a:lvl1pPr>
              <a:defRPr sz="4000" b="1" i="0">
                <a:solidFill>
                  <a:srgbClr val="C7573C"/>
                </a:solidFill>
                <a:latin typeface="PT Sans Narrow" charset="-52"/>
                <a:ea typeface="PT Sans Narrow" charset="-52"/>
                <a:cs typeface="PT Sans Narrow" charset="-52"/>
              </a:defRPr>
            </a:lvl1pPr>
          </a:lstStyle>
          <a:p>
            <a:r>
              <a:rPr lang="en-GB" noProof="0" dirty="0"/>
              <a:t>Click and Modify </a:t>
            </a:r>
            <a:br>
              <a:rPr lang="en-GB" noProof="0" dirty="0"/>
            </a:br>
            <a:r>
              <a:rPr lang="en-GB" noProof="0" dirty="0"/>
              <a:t>the text</a:t>
            </a:r>
          </a:p>
        </p:txBody>
      </p:sp>
    </p:spTree>
    <p:extLst>
      <p:ext uri="{BB962C8B-B14F-4D97-AF65-F5344CB8AC3E}">
        <p14:creationId xmlns:p14="http://schemas.microsoft.com/office/powerpoint/2010/main" val="1398295499"/>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214362"/>
            <a:ext cx="8229600" cy="702470"/>
          </a:xfrm>
          <a:prstGeom prst="rect">
            <a:avLst/>
          </a:prstGeom>
        </p:spPr>
        <p:txBody>
          <a:bodyPr wrap="square" lIns="0" tIns="0" rIns="0" bIns="0" anchor="t"/>
          <a:lstStyle>
            <a:lvl1pPr marL="0" indent="0" algn="l">
              <a:buNone/>
              <a:defRPr sz="2000" b="1" i="0" cap="all" spc="100" baseline="0">
                <a:solidFill>
                  <a:srgbClr val="C7573C"/>
                </a:solidFill>
                <a:latin typeface="PT Sans Narrow" charset="-52"/>
                <a:ea typeface="PT Sans Narrow" charset="-52"/>
                <a:cs typeface="PT Sans Narrow" charset="-5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AND ADD TEXT</a:t>
            </a:r>
          </a:p>
        </p:txBody>
      </p:sp>
      <p:sp>
        <p:nvSpPr>
          <p:cNvPr id="16" name="Espace réservé du numéro de diapositive 6"/>
          <p:cNvSpPr>
            <a:spLocks noGrp="1"/>
          </p:cNvSpPr>
          <p:nvPr>
            <p:ph type="sldNum" sz="quarter" idx="4"/>
          </p:nvPr>
        </p:nvSpPr>
        <p:spPr>
          <a:xfrm>
            <a:off x="8028384" y="6356350"/>
            <a:ext cx="658416"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smtClean="0"/>
              <a:pPr/>
              <a:t>‹#›</a:t>
            </a:fld>
            <a:endParaRPr lang="en-GB" dirty="0"/>
          </a:p>
        </p:txBody>
      </p:sp>
      <p:sp>
        <p:nvSpPr>
          <p:cNvPr id="17" name="Content Placeholder 5"/>
          <p:cNvSpPr>
            <a:spLocks noGrp="1"/>
          </p:cNvSpPr>
          <p:nvPr>
            <p:ph sz="quarter" idx="13"/>
          </p:nvPr>
        </p:nvSpPr>
        <p:spPr>
          <a:xfrm>
            <a:off x="465138" y="6356350"/>
            <a:ext cx="6087600" cy="365125"/>
          </a:xfrm>
        </p:spPr>
        <p:txBody>
          <a:bodyPr anchor="ctr" anchorCtr="0">
            <a:noAutofit/>
          </a:bodyPr>
          <a:lstStyle>
            <a:lvl1pPr marL="0" indent="0">
              <a:buNone/>
              <a:defRPr sz="1200">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
        <p:nvSpPr>
          <p:cNvPr id="2" name="Title 1"/>
          <p:cNvSpPr>
            <a:spLocks noGrp="1"/>
          </p:cNvSpPr>
          <p:nvPr>
            <p:ph type="title"/>
          </p:nvPr>
        </p:nvSpPr>
        <p:spPr/>
        <p:txBody>
          <a:bodyPr/>
          <a:lstStyle/>
          <a:p>
            <a:r>
              <a:rPr lang="en-GB"/>
              <a:t>Click to edit Master title style</a:t>
            </a:r>
            <a:endParaRPr lang="en-US"/>
          </a:p>
        </p:txBody>
      </p:sp>
      <p:sp>
        <p:nvSpPr>
          <p:cNvPr id="4" name="Content Placeholder 3"/>
          <p:cNvSpPr>
            <a:spLocks noGrp="1"/>
          </p:cNvSpPr>
          <p:nvPr>
            <p:ph sz="quarter" idx="14"/>
          </p:nvPr>
        </p:nvSpPr>
        <p:spPr>
          <a:xfrm>
            <a:off x="465138" y="1987200"/>
            <a:ext cx="8222400" cy="3960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29905943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lstStyle>
            <a:lvl1pPr marL="0" indent="0">
              <a:buNone/>
              <a:defRPr sz="3200" baseline="0">
                <a:latin typeface="Aileron" charset="0"/>
                <a:ea typeface="Aileron" charset="0"/>
                <a:cs typeface="Aileron"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2000" b="0" i="0" baseline="0">
                <a:solidFill>
                  <a:srgbClr val="5D8298"/>
                </a:solidFill>
                <a:latin typeface="PT Sans" charset="-52"/>
                <a:ea typeface="PT Sans" charset="-52"/>
                <a:cs typeface="PT Sans" charset="-5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a:t>Click and add text</a:t>
            </a:r>
          </a:p>
        </p:txBody>
      </p:sp>
      <p:sp>
        <p:nvSpPr>
          <p:cNvPr id="11" name="Espace réservé du numéro de diapositive 6"/>
          <p:cNvSpPr>
            <a:spLocks noGrp="1"/>
          </p:cNvSpPr>
          <p:nvPr>
            <p:ph type="sldNum" sz="quarter" idx="4"/>
          </p:nvPr>
        </p:nvSpPr>
        <p:spPr>
          <a:xfrm>
            <a:off x="8028384" y="6356350"/>
            <a:ext cx="658416"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smtClean="0"/>
              <a:pPr/>
              <a:t>‹#›</a:t>
            </a:fld>
            <a:endParaRPr lang="en-GB" dirty="0"/>
          </a:p>
        </p:txBody>
      </p:sp>
      <p:sp>
        <p:nvSpPr>
          <p:cNvPr id="13" name="Content Placeholder 5"/>
          <p:cNvSpPr>
            <a:spLocks noGrp="1"/>
          </p:cNvSpPr>
          <p:nvPr>
            <p:ph sz="quarter" idx="13"/>
          </p:nvPr>
        </p:nvSpPr>
        <p:spPr>
          <a:xfrm>
            <a:off x="465138" y="6356350"/>
            <a:ext cx="6087600" cy="365125"/>
          </a:xfrm>
        </p:spPr>
        <p:txBody>
          <a:bodyPr anchor="ctr" anchorCtr="0">
            <a:noAutofit/>
          </a:bodyPr>
          <a:lstStyle>
            <a:lvl1pPr marL="0" indent="0">
              <a:buNone/>
              <a:defRPr sz="1200">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956283589"/>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65911" y="381267"/>
            <a:ext cx="6626370" cy="552008"/>
          </a:xfrm>
          <a:prstGeom prst="rect">
            <a:avLst/>
          </a:prstGeom>
        </p:spPr>
        <p:txBody>
          <a:bodyPr lIns="0" tIns="0" rIns="0" bIns="0" anchor="t"/>
          <a:lstStyle>
            <a:lvl1pPr algn="l">
              <a:defRPr sz="2000" b="1" spc="100" baseline="0">
                <a:solidFill>
                  <a:srgbClr val="C7573C"/>
                </a:solidFill>
                <a:latin typeface="PT Sans Narrow" charset="-52"/>
                <a:ea typeface="PT Sans Narrow" charset="-52"/>
                <a:cs typeface="PT Sans Narrow" charset="-52"/>
              </a:defRPr>
            </a:lvl1pPr>
          </a:lstStyle>
          <a:p>
            <a:r>
              <a:rPr lang="en-GB" noProof="0" dirty="0"/>
              <a:t>Click and add text</a:t>
            </a:r>
          </a:p>
        </p:txBody>
      </p:sp>
      <p:sp>
        <p:nvSpPr>
          <p:cNvPr id="3" name="Espace réservé pour une image  2"/>
          <p:cNvSpPr>
            <a:spLocks noGrp="1"/>
          </p:cNvSpPr>
          <p:nvPr>
            <p:ph type="pic" idx="1" hasCustomPrompt="1"/>
          </p:nvPr>
        </p:nvSpPr>
        <p:spPr>
          <a:xfrm>
            <a:off x="457200" y="1444626"/>
            <a:ext cx="3886200" cy="444103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10" name="Espace réservé du texte 4"/>
          <p:cNvSpPr>
            <a:spLocks noGrp="1"/>
          </p:cNvSpPr>
          <p:nvPr>
            <p:ph type="body" sz="half" idx="12" hasCustomPrompt="1"/>
          </p:nvPr>
        </p:nvSpPr>
        <p:spPr>
          <a:xfrm>
            <a:off x="4618810" y="1484784"/>
            <a:ext cx="4067989" cy="4404045"/>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sp>
        <p:nvSpPr>
          <p:cNvPr id="11" name="Espace réservé du numéro de diapositive 6"/>
          <p:cNvSpPr>
            <a:spLocks noGrp="1"/>
          </p:cNvSpPr>
          <p:nvPr>
            <p:ph type="sldNum" sz="quarter" idx="4"/>
          </p:nvPr>
        </p:nvSpPr>
        <p:spPr>
          <a:xfrm>
            <a:off x="8028384" y="6356350"/>
            <a:ext cx="658416"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smtClean="0"/>
              <a:pPr/>
              <a:t>‹#›</a:t>
            </a:fld>
            <a:endParaRPr lang="en-GB" dirty="0"/>
          </a:p>
        </p:txBody>
      </p:sp>
      <p:sp>
        <p:nvSpPr>
          <p:cNvPr id="14" name="Content Placeholder 5"/>
          <p:cNvSpPr>
            <a:spLocks noGrp="1"/>
          </p:cNvSpPr>
          <p:nvPr>
            <p:ph sz="quarter" idx="13"/>
          </p:nvPr>
        </p:nvSpPr>
        <p:spPr>
          <a:xfrm>
            <a:off x="465138" y="6356350"/>
            <a:ext cx="6087600" cy="365125"/>
          </a:xfrm>
        </p:spPr>
        <p:txBody>
          <a:bodyPr anchor="ctr" anchorCtr="0">
            <a:noAutofit/>
          </a:bodyPr>
          <a:lstStyle>
            <a:lvl1pPr marL="0" indent="0">
              <a:buNone/>
              <a:defRPr sz="1200">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1238079086"/>
      </p:ext>
    </p:extLst>
  </p:cSld>
  <p:clrMapOvr>
    <a:masterClrMapping/>
  </p:clrMapOvr>
  <p:transition>
    <p:fade/>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2_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65910" y="381267"/>
            <a:ext cx="6698377" cy="552008"/>
          </a:xfrm>
          <a:prstGeom prst="rect">
            <a:avLst/>
          </a:prstGeom>
        </p:spPr>
        <p:txBody>
          <a:bodyPr lIns="0" tIns="0" rIns="0" bIns="0" anchor="t"/>
          <a:lstStyle>
            <a:lvl1pPr algn="l">
              <a:defRPr sz="2000" b="1" spc="100" baseline="0">
                <a:solidFill>
                  <a:srgbClr val="C7573C"/>
                </a:solidFill>
                <a:latin typeface="PT Sans Narrow" charset="-52"/>
                <a:ea typeface="PT Sans Narrow" charset="-52"/>
                <a:cs typeface="PT Sans Narrow" charset="-52"/>
              </a:defRPr>
            </a:lvl1pPr>
          </a:lstStyle>
          <a:p>
            <a:r>
              <a:rPr lang="en-GB" noProof="0" dirty="0"/>
              <a:t>Click and add text</a:t>
            </a:r>
          </a:p>
        </p:txBody>
      </p:sp>
      <p:sp>
        <p:nvSpPr>
          <p:cNvPr id="9" name="Espace réservé du texte 4"/>
          <p:cNvSpPr>
            <a:spLocks noGrp="1"/>
          </p:cNvSpPr>
          <p:nvPr>
            <p:ph type="body" sz="half" idx="12" hasCustomPrompt="1"/>
          </p:nvPr>
        </p:nvSpPr>
        <p:spPr>
          <a:xfrm>
            <a:off x="4618810" y="1484784"/>
            <a:ext cx="4067989" cy="4404045"/>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sp>
        <p:nvSpPr>
          <p:cNvPr id="15" name="Espace réservé du texte 4"/>
          <p:cNvSpPr>
            <a:spLocks noGrp="1"/>
          </p:cNvSpPr>
          <p:nvPr>
            <p:ph type="body" sz="half" idx="13" hasCustomPrompt="1"/>
          </p:nvPr>
        </p:nvSpPr>
        <p:spPr>
          <a:xfrm>
            <a:off x="465910" y="1484783"/>
            <a:ext cx="3890066" cy="4404045"/>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sp>
        <p:nvSpPr>
          <p:cNvPr id="11" name="Espace réservé du numéro de diapositive 6"/>
          <p:cNvSpPr>
            <a:spLocks noGrp="1"/>
          </p:cNvSpPr>
          <p:nvPr>
            <p:ph type="sldNum" sz="quarter" idx="4"/>
          </p:nvPr>
        </p:nvSpPr>
        <p:spPr>
          <a:xfrm>
            <a:off x="8028384" y="6356350"/>
            <a:ext cx="658416"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smtClean="0"/>
              <a:pPr/>
              <a:t>‹#›</a:t>
            </a:fld>
            <a:endParaRPr lang="en-GB" dirty="0"/>
          </a:p>
        </p:txBody>
      </p:sp>
      <p:sp>
        <p:nvSpPr>
          <p:cNvPr id="14" name="Content Placeholder 5"/>
          <p:cNvSpPr>
            <a:spLocks noGrp="1"/>
          </p:cNvSpPr>
          <p:nvPr>
            <p:ph sz="quarter" idx="14"/>
          </p:nvPr>
        </p:nvSpPr>
        <p:spPr>
          <a:xfrm>
            <a:off x="465138" y="6356350"/>
            <a:ext cx="6087600" cy="365125"/>
          </a:xfrm>
        </p:spPr>
        <p:txBody>
          <a:bodyPr anchor="ctr" anchorCtr="0">
            <a:noAutofit/>
          </a:bodyPr>
          <a:lstStyle>
            <a:lvl1pPr marL="0" indent="0">
              <a:buNone/>
              <a:defRPr sz="1200">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3061657125"/>
      </p:ext>
    </p:extLst>
  </p:cSld>
  <p:clrMapOvr>
    <a:masterClrMapping/>
  </p:clrMapOvr>
  <p:transition>
    <p:fad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3_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65911" y="1403491"/>
            <a:ext cx="3890066" cy="715202"/>
          </a:xfrm>
          <a:prstGeom prst="rect">
            <a:avLst/>
          </a:prstGeom>
        </p:spPr>
        <p:txBody>
          <a:bodyPr lIns="0" tIns="0" rIns="0" bIns="0" anchor="t"/>
          <a:lstStyle>
            <a:lvl1pPr algn="l">
              <a:defRPr sz="2000" b="1" spc="100" baseline="0">
                <a:solidFill>
                  <a:srgbClr val="C7573C"/>
                </a:solidFill>
                <a:latin typeface="PT Sans Narrow" charset="-52"/>
                <a:ea typeface="PT Sans Narrow" charset="-52"/>
                <a:cs typeface="PT Sans Narrow" charset="-52"/>
              </a:defRPr>
            </a:lvl1pPr>
          </a:lstStyle>
          <a:p>
            <a:r>
              <a:rPr lang="en-GB" noProof="0" dirty="0"/>
              <a:t>Click and add text</a:t>
            </a:r>
          </a:p>
        </p:txBody>
      </p:sp>
      <p:sp>
        <p:nvSpPr>
          <p:cNvPr id="9" name="Espace réservé du texte 4"/>
          <p:cNvSpPr>
            <a:spLocks noGrp="1"/>
          </p:cNvSpPr>
          <p:nvPr>
            <p:ph type="body" sz="half" idx="12" hasCustomPrompt="1"/>
          </p:nvPr>
        </p:nvSpPr>
        <p:spPr>
          <a:xfrm>
            <a:off x="4618810" y="2348880"/>
            <a:ext cx="4067989" cy="3539949"/>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sp>
        <p:nvSpPr>
          <p:cNvPr id="15" name="Espace réservé du texte 4"/>
          <p:cNvSpPr>
            <a:spLocks noGrp="1"/>
          </p:cNvSpPr>
          <p:nvPr>
            <p:ph type="body" sz="half" idx="13" hasCustomPrompt="1"/>
          </p:nvPr>
        </p:nvSpPr>
        <p:spPr>
          <a:xfrm>
            <a:off x="465910" y="2348879"/>
            <a:ext cx="3890066" cy="3539949"/>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sp>
        <p:nvSpPr>
          <p:cNvPr id="12" name="Espace réservé du texte 16"/>
          <p:cNvSpPr>
            <a:spLocks noGrp="1"/>
          </p:cNvSpPr>
          <p:nvPr>
            <p:ph type="body" sz="quarter" idx="11" hasCustomPrompt="1"/>
          </p:nvPr>
        </p:nvSpPr>
        <p:spPr>
          <a:xfrm>
            <a:off x="465911" y="260350"/>
            <a:ext cx="6554361" cy="865188"/>
          </a:xfrm>
          <a:prstGeom prst="rect">
            <a:avLst/>
          </a:prstGeom>
        </p:spPr>
        <p:txBody>
          <a:bodyPr lIns="0" tIns="0" rIns="0" bIns="0">
            <a:normAutofit/>
          </a:bodyPr>
          <a:lstStyle>
            <a:lvl1pPr marL="0" indent="0">
              <a:buNone/>
              <a:defRPr sz="3200" b="1" spc="100" baseline="0">
                <a:solidFill>
                  <a:srgbClr val="5D8298"/>
                </a:solidFill>
                <a:latin typeface="PT Sans Narrow" charset="-52"/>
                <a:ea typeface="PT Sans Narrow" charset="-52"/>
                <a:cs typeface="PT Sans Narrow" charset="-52"/>
              </a:defRPr>
            </a:lvl1pPr>
          </a:lstStyle>
          <a:p>
            <a:pPr lvl="0"/>
            <a:r>
              <a:rPr lang="en-GB" noProof="0" dirty="0"/>
              <a:t>ADD TEXT</a:t>
            </a:r>
          </a:p>
        </p:txBody>
      </p:sp>
      <p:sp>
        <p:nvSpPr>
          <p:cNvPr id="21" name="Espace réservé du texte 16"/>
          <p:cNvSpPr>
            <a:spLocks noGrp="1"/>
          </p:cNvSpPr>
          <p:nvPr>
            <p:ph type="body" sz="quarter" idx="14" hasCustomPrompt="1"/>
          </p:nvPr>
        </p:nvSpPr>
        <p:spPr>
          <a:xfrm>
            <a:off x="4618810" y="1408029"/>
            <a:ext cx="4067989" cy="710664"/>
          </a:xfrm>
          <a:prstGeom prst="rect">
            <a:avLst/>
          </a:prstGeom>
        </p:spPr>
        <p:txBody>
          <a:bodyPr lIns="0" tIns="0" rIns="0" bIns="0"/>
          <a:lstStyle>
            <a:lvl1pPr>
              <a:defRPr sz="2000" b="1" spc="100" baseline="0">
                <a:solidFill>
                  <a:srgbClr val="C7573C"/>
                </a:solidFill>
                <a:latin typeface="PT Sans Narrow" charset="-52"/>
                <a:ea typeface="PT Sans Narrow" charset="-52"/>
                <a:cs typeface="PT Sans Narrow" charset="-52"/>
              </a:defRPr>
            </a:lvl1pPr>
          </a:lstStyle>
          <a:p>
            <a:pPr lvl="0"/>
            <a:r>
              <a:rPr lang="en-GB" noProof="0" dirty="0"/>
              <a:t>ADD TEXT</a:t>
            </a:r>
          </a:p>
        </p:txBody>
      </p:sp>
      <p:sp>
        <p:nvSpPr>
          <p:cNvPr id="11" name="Espace réservé du numéro de diapositive 6"/>
          <p:cNvSpPr>
            <a:spLocks noGrp="1"/>
          </p:cNvSpPr>
          <p:nvPr>
            <p:ph type="sldNum" sz="quarter" idx="4"/>
          </p:nvPr>
        </p:nvSpPr>
        <p:spPr>
          <a:xfrm>
            <a:off x="8028384" y="6356350"/>
            <a:ext cx="658416"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smtClean="0"/>
              <a:pPr/>
              <a:t>‹#›</a:t>
            </a:fld>
            <a:endParaRPr lang="en-GB" dirty="0"/>
          </a:p>
        </p:txBody>
      </p:sp>
      <p:sp>
        <p:nvSpPr>
          <p:cNvPr id="14" name="Content Placeholder 5"/>
          <p:cNvSpPr>
            <a:spLocks noGrp="1"/>
          </p:cNvSpPr>
          <p:nvPr>
            <p:ph sz="quarter" idx="15"/>
          </p:nvPr>
        </p:nvSpPr>
        <p:spPr>
          <a:xfrm>
            <a:off x="465138" y="6356350"/>
            <a:ext cx="6087600" cy="365125"/>
          </a:xfrm>
        </p:spPr>
        <p:txBody>
          <a:bodyPr anchor="ctr" anchorCtr="0">
            <a:noAutofit/>
          </a:bodyPr>
          <a:lstStyle>
            <a:lvl1pPr marL="0" indent="0">
              <a:buNone/>
              <a:defRPr sz="1200">
                <a:latin typeface="PT Sans Narrow"/>
                <a:cs typeface="PT Sans Narrow"/>
              </a:defRPr>
            </a:lvl1pPr>
            <a:lvl2pPr marL="457200" indent="0">
              <a:buNone/>
              <a:defRPr sz="1200">
                <a:latin typeface="PT Sans Narrow"/>
                <a:cs typeface="PT Sans Narrow"/>
              </a:defRPr>
            </a:lvl2pPr>
            <a:lvl3pPr marL="914400" indent="0">
              <a:buNone/>
              <a:defRPr sz="1200">
                <a:latin typeface="PT Sans Narrow"/>
                <a:cs typeface="PT Sans Narrow"/>
              </a:defRPr>
            </a:lvl3pPr>
            <a:lvl4pPr marL="1371600" indent="0">
              <a:buNone/>
              <a:defRPr sz="1200">
                <a:latin typeface="PT Sans Narrow"/>
                <a:cs typeface="PT Sans Narrow"/>
              </a:defRPr>
            </a:lvl4pPr>
            <a:lvl5pPr marL="1828800" indent="0">
              <a:buNone/>
              <a:defRPr sz="1200">
                <a:latin typeface="PT Sans Narrow"/>
                <a:cs typeface="PT Sans Narrow"/>
              </a:defRPr>
            </a:lvl5pPr>
          </a:lstStyle>
          <a:p>
            <a:pPr lvl="0"/>
            <a:r>
              <a:rPr lang="en-GB"/>
              <a:t>Click to edit Master text styles</a:t>
            </a:r>
          </a:p>
        </p:txBody>
      </p:sp>
    </p:spTree>
    <p:extLst>
      <p:ext uri="{BB962C8B-B14F-4D97-AF65-F5344CB8AC3E}">
        <p14:creationId xmlns:p14="http://schemas.microsoft.com/office/powerpoint/2010/main" val="2317956433"/>
      </p:ext>
    </p:extLst>
  </p:cSld>
  <p:clrMapOvr>
    <a:masterClrMapping/>
  </p:clrMapOvr>
  <p:transition>
    <p:fad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preserve="1" userDrawn="1">
  <p:cSld name="3_Disposition personnalisée">
    <p:spTree>
      <p:nvGrpSpPr>
        <p:cNvPr id="1" name=""/>
        <p:cNvGrpSpPr/>
        <p:nvPr/>
      </p:nvGrpSpPr>
      <p:grpSpPr>
        <a:xfrm>
          <a:off x="0" y="0"/>
          <a:ext cx="0" cy="0"/>
          <a:chOff x="0" y="0"/>
          <a:chExt cx="0" cy="0"/>
        </a:xfrm>
      </p:grpSpPr>
      <p:sp>
        <p:nvSpPr>
          <p:cNvPr id="8" name="Titre 1"/>
          <p:cNvSpPr txBox="1">
            <a:spLocks/>
          </p:cNvSpPr>
          <p:nvPr userDrawn="1"/>
        </p:nvSpPr>
        <p:spPr>
          <a:xfrm>
            <a:off x="604519" y="2722558"/>
            <a:ext cx="4536504" cy="1282506"/>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a:spcBef>
                <a:spcPct val="0"/>
              </a:spcBef>
              <a:defRPr/>
            </a:pPr>
            <a:r>
              <a:rPr lang="en-GB" sz="1800" b="0">
                <a:solidFill>
                  <a:srgbClr val="5D8298"/>
                </a:solidFill>
                <a:latin typeface="PT Sans" charset="-52"/>
                <a:ea typeface="PT Sans" charset="-52"/>
                <a:cs typeface="PT Sans" charset="-52"/>
              </a:rPr>
              <a:t>Dr.</a:t>
            </a:r>
            <a:r>
              <a:rPr lang="en-GB" sz="1800" b="0" dirty="0">
                <a:solidFill>
                  <a:srgbClr val="5D8298"/>
                </a:solidFill>
                <a:latin typeface="PT Sans" charset="-52"/>
                <a:ea typeface="PT Sans" charset="-52"/>
                <a:cs typeface="PT Sans" charset="-52"/>
              </a:rPr>
              <a:t> Antoine Lacombe </a:t>
            </a:r>
          </a:p>
          <a:p>
            <a:pPr>
              <a:spcBef>
                <a:spcPct val="0"/>
              </a:spcBef>
              <a:defRPr/>
            </a:pPr>
            <a:r>
              <a:rPr lang="en-GB" sz="1800" b="0" dirty="0">
                <a:solidFill>
                  <a:srgbClr val="5D8298"/>
                </a:solidFill>
                <a:latin typeface="PT Sans" charset="-52"/>
                <a:ea typeface="PT Sans" charset="-52"/>
                <a:cs typeface="PT Sans" charset="-52"/>
              </a:rPr>
              <a:t>Pharm D, MBA</a:t>
            </a:r>
            <a:br>
              <a:rPr lang="en-GB" sz="1800" b="0" dirty="0">
                <a:solidFill>
                  <a:srgbClr val="5D8298"/>
                </a:solidFill>
                <a:latin typeface="PT Sans" charset="-52"/>
                <a:ea typeface="PT Sans" charset="-52"/>
                <a:cs typeface="PT Sans" charset="-52"/>
              </a:rPr>
            </a:br>
            <a:r>
              <a:rPr lang="en-GB" sz="1800" b="0" dirty="0">
                <a:solidFill>
                  <a:srgbClr val="5D8298"/>
                </a:solidFill>
                <a:latin typeface="PT Sans" charset="-52"/>
                <a:ea typeface="PT Sans" charset="-52"/>
                <a:cs typeface="PT Sans" charset="-52"/>
              </a:rPr>
              <a:t>Phone: +41 79 529 42 79</a:t>
            </a:r>
            <a:br>
              <a:rPr lang="en-GB" sz="1800" b="0" dirty="0">
                <a:solidFill>
                  <a:srgbClr val="5D8298"/>
                </a:solidFill>
                <a:latin typeface="PT Sans" charset="-52"/>
                <a:ea typeface="PT Sans" charset="-52"/>
                <a:cs typeface="PT Sans" charset="-52"/>
              </a:rPr>
            </a:br>
            <a:r>
              <a:rPr lang="en-GB" sz="1800" b="0" u="sng" dirty="0">
                <a:solidFill>
                  <a:srgbClr val="5D8298"/>
                </a:solidFill>
                <a:latin typeface="PT Sans" charset="-52"/>
                <a:ea typeface="PT Sans" charset="-52"/>
                <a:cs typeface="PT Sans" charset="-52"/>
              </a:rPr>
              <a:t>antoine.lacombe@cor2ed.com</a:t>
            </a:r>
          </a:p>
        </p:txBody>
      </p:sp>
      <p:sp>
        <p:nvSpPr>
          <p:cNvPr id="10" name="Titre 1"/>
          <p:cNvSpPr txBox="1">
            <a:spLocks/>
          </p:cNvSpPr>
          <p:nvPr userDrawn="1"/>
        </p:nvSpPr>
        <p:spPr>
          <a:xfrm>
            <a:off x="2726650" y="764704"/>
            <a:ext cx="4797678" cy="1030504"/>
          </a:xfrm>
          <a:prstGeom prst="rect">
            <a:avLst/>
          </a:prstGeom>
        </p:spPr>
        <p:txBody>
          <a:bodyPr vert="horz" lIns="91440" tIns="45720" rIns="91440" bIns="45720" rtlCol="0" anchor="t">
            <a:normAutofit fontScale="92500" lnSpcReduction="10000"/>
          </a:bodyPr>
          <a:lstStyle>
            <a:lvl1pPr>
              <a:defRPr sz="2800" b="1" i="0">
                <a:latin typeface="PT Sans Caption"/>
                <a:cs typeface="PT Sans Caption"/>
              </a:defRPr>
            </a:lvl1pPr>
          </a:lstStyle>
          <a:p>
            <a:pPr>
              <a:spcBef>
                <a:spcPct val="0"/>
              </a:spcBef>
              <a:defRPr/>
            </a:pPr>
            <a:r>
              <a:rPr lang="en-GB" sz="1800" b="0" dirty="0">
                <a:solidFill>
                  <a:srgbClr val="5D8298"/>
                </a:solidFill>
                <a:latin typeface="PT Sans" charset="-52"/>
                <a:ea typeface="PT Sans" charset="-52"/>
                <a:cs typeface="PT Sans" charset="-52"/>
              </a:rPr>
              <a:t>GI CONNECT</a:t>
            </a:r>
          </a:p>
          <a:p>
            <a:pPr>
              <a:spcBef>
                <a:spcPct val="0"/>
              </a:spcBef>
              <a:defRPr/>
            </a:pPr>
            <a:r>
              <a:rPr lang="en-GB" sz="1800" b="0" dirty="0" err="1">
                <a:solidFill>
                  <a:srgbClr val="5D8298"/>
                </a:solidFill>
                <a:latin typeface="PT Sans" charset="-52"/>
                <a:ea typeface="PT Sans" charset="-52"/>
                <a:cs typeface="PT Sans" charset="-52"/>
              </a:rPr>
              <a:t>Bodenackerstrasse</a:t>
            </a:r>
            <a:r>
              <a:rPr lang="en-GB" sz="1800" b="0" dirty="0">
                <a:solidFill>
                  <a:srgbClr val="5D8298"/>
                </a:solidFill>
                <a:latin typeface="PT Sans" charset="-52"/>
                <a:ea typeface="PT Sans" charset="-52"/>
                <a:cs typeface="PT Sans" charset="-52"/>
              </a:rPr>
              <a:t> 17</a:t>
            </a:r>
          </a:p>
          <a:p>
            <a:pPr>
              <a:spcBef>
                <a:spcPct val="0"/>
              </a:spcBef>
              <a:defRPr/>
            </a:pPr>
            <a:r>
              <a:rPr lang="en-GB" sz="1800" b="0" dirty="0">
                <a:solidFill>
                  <a:srgbClr val="5D8298"/>
                </a:solidFill>
                <a:latin typeface="PT Sans" charset="-52"/>
                <a:ea typeface="PT Sans" charset="-52"/>
                <a:cs typeface="PT Sans" charset="-52"/>
              </a:rPr>
              <a:t>4103 </a:t>
            </a:r>
            <a:r>
              <a:rPr lang="en-GB" sz="1800" b="0" dirty="0" err="1">
                <a:solidFill>
                  <a:srgbClr val="5D8298"/>
                </a:solidFill>
                <a:latin typeface="PT Sans" charset="-52"/>
                <a:ea typeface="PT Sans" charset="-52"/>
                <a:cs typeface="PT Sans" charset="-52"/>
              </a:rPr>
              <a:t>Bottmingen</a:t>
            </a:r>
            <a:r>
              <a:rPr lang="en-GB" sz="1800" b="0" dirty="0">
                <a:solidFill>
                  <a:srgbClr val="5D8298"/>
                </a:solidFill>
                <a:latin typeface="PT Sans" charset="-52"/>
                <a:ea typeface="PT Sans" charset="-52"/>
                <a:cs typeface="PT Sans" charset="-52"/>
              </a:rPr>
              <a:t> </a:t>
            </a:r>
          </a:p>
          <a:p>
            <a:pPr>
              <a:spcBef>
                <a:spcPct val="0"/>
              </a:spcBef>
              <a:defRPr/>
            </a:pPr>
            <a:r>
              <a:rPr lang="en-GB" sz="1800" b="0" dirty="0">
                <a:solidFill>
                  <a:srgbClr val="5D8298"/>
                </a:solidFill>
                <a:latin typeface="PT Sans" charset="-52"/>
                <a:ea typeface="PT Sans" charset="-52"/>
                <a:cs typeface="PT Sans" charset="-52"/>
              </a:rPr>
              <a:t>SWITZERLAND</a:t>
            </a:r>
          </a:p>
        </p:txBody>
      </p:sp>
      <p:sp>
        <p:nvSpPr>
          <p:cNvPr id="14" name="Titre 1"/>
          <p:cNvSpPr txBox="1">
            <a:spLocks/>
          </p:cNvSpPr>
          <p:nvPr userDrawn="1"/>
        </p:nvSpPr>
        <p:spPr>
          <a:xfrm>
            <a:off x="604519" y="4365104"/>
            <a:ext cx="4536504" cy="1245840"/>
          </a:xfrm>
          <a:prstGeom prst="rect">
            <a:avLst/>
          </a:prstGeom>
        </p:spPr>
        <p:txBody>
          <a:bodyPr vert="horz" lIns="91440" tIns="45720" rIns="91440" bIns="45720" rtlCol="0" anchor="t">
            <a:normAutofit/>
          </a:bodyPr>
          <a:lstStyle>
            <a:lvl1pPr>
              <a:defRPr sz="2800" b="1" i="0">
                <a:latin typeface="PT Sans Caption"/>
                <a:cs typeface="PT Sans Caption"/>
              </a:defRPr>
            </a:lvl1pPr>
          </a:lstStyle>
          <a:p>
            <a:pPr>
              <a:spcBef>
                <a:spcPct val="0"/>
              </a:spcBef>
              <a:defRPr/>
            </a:pPr>
            <a:r>
              <a:rPr lang="en-GB" sz="1800" b="0" dirty="0" err="1">
                <a:solidFill>
                  <a:srgbClr val="5D8298"/>
                </a:solidFill>
                <a:latin typeface="PT Sans" charset="-52"/>
                <a:ea typeface="PT Sans" charset="-52"/>
                <a:cs typeface="PT Sans" charset="-52"/>
              </a:rPr>
              <a:t>Dr.</a:t>
            </a:r>
            <a:r>
              <a:rPr lang="en-GB" sz="1800" b="0" dirty="0">
                <a:solidFill>
                  <a:srgbClr val="5D8298"/>
                </a:solidFill>
                <a:latin typeface="PT Sans" charset="-52"/>
                <a:ea typeface="PT Sans" charset="-52"/>
                <a:cs typeface="PT Sans" charset="-52"/>
              </a:rPr>
              <a:t> </a:t>
            </a:r>
            <a:r>
              <a:rPr lang="en-GB" sz="1800" b="0" dirty="0" err="1">
                <a:solidFill>
                  <a:srgbClr val="5D8298"/>
                </a:solidFill>
                <a:latin typeface="PT Sans" charset="-52"/>
                <a:ea typeface="PT Sans" charset="-52"/>
                <a:cs typeface="PT Sans" charset="-52"/>
              </a:rPr>
              <a:t>Froukje</a:t>
            </a:r>
            <a:r>
              <a:rPr lang="en-GB" sz="1800" b="0" dirty="0">
                <a:solidFill>
                  <a:srgbClr val="5D8298"/>
                </a:solidFill>
                <a:latin typeface="PT Sans" charset="-52"/>
                <a:ea typeface="PT Sans" charset="-52"/>
                <a:cs typeface="PT Sans" charset="-52"/>
              </a:rPr>
              <a:t> </a:t>
            </a:r>
            <a:r>
              <a:rPr lang="en-GB" sz="1800" b="0" dirty="0" err="1">
                <a:solidFill>
                  <a:srgbClr val="5D8298"/>
                </a:solidFill>
                <a:latin typeface="PT Sans" charset="-52"/>
                <a:ea typeface="PT Sans" charset="-52"/>
                <a:cs typeface="PT Sans" charset="-52"/>
              </a:rPr>
              <a:t>Sosef</a:t>
            </a:r>
            <a:r>
              <a:rPr lang="en-GB" sz="1800" b="0" dirty="0">
                <a:solidFill>
                  <a:srgbClr val="5D8298"/>
                </a:solidFill>
                <a:latin typeface="PT Sans" charset="-52"/>
                <a:ea typeface="PT Sans" charset="-52"/>
                <a:cs typeface="PT Sans" charset="-52"/>
              </a:rPr>
              <a:t> </a:t>
            </a:r>
          </a:p>
          <a:p>
            <a:pPr>
              <a:spcBef>
                <a:spcPct val="0"/>
              </a:spcBef>
              <a:defRPr/>
            </a:pPr>
            <a:r>
              <a:rPr lang="en-GB" sz="1800" b="0" dirty="0">
                <a:solidFill>
                  <a:srgbClr val="5D8298"/>
                </a:solidFill>
                <a:latin typeface="PT Sans" charset="-52"/>
                <a:ea typeface="PT Sans" charset="-52"/>
                <a:cs typeface="PT Sans" charset="-52"/>
              </a:rPr>
              <a:t>MD</a:t>
            </a:r>
            <a:br>
              <a:rPr lang="en-GB" sz="1800" b="0" dirty="0">
                <a:solidFill>
                  <a:srgbClr val="5D8298"/>
                </a:solidFill>
                <a:latin typeface="PT Sans" charset="-52"/>
                <a:ea typeface="PT Sans" charset="-52"/>
                <a:cs typeface="PT Sans" charset="-52"/>
              </a:rPr>
            </a:br>
            <a:r>
              <a:rPr lang="en-GB" sz="1800" b="0" dirty="0">
                <a:solidFill>
                  <a:srgbClr val="5D8298"/>
                </a:solidFill>
                <a:latin typeface="PT Sans" charset="-52"/>
                <a:ea typeface="PT Sans" charset="-52"/>
                <a:cs typeface="PT Sans" charset="-52"/>
              </a:rPr>
              <a:t>Phone: +31 6 2324 3636</a:t>
            </a:r>
            <a:br>
              <a:rPr lang="en-GB" sz="1800" b="0" dirty="0">
                <a:solidFill>
                  <a:srgbClr val="5D8298"/>
                </a:solidFill>
                <a:latin typeface="PT Sans" charset="-52"/>
                <a:ea typeface="PT Sans" charset="-52"/>
                <a:cs typeface="PT Sans" charset="-52"/>
              </a:rPr>
            </a:br>
            <a:r>
              <a:rPr lang="en-GB" sz="1800" b="0" u="sng" dirty="0">
                <a:solidFill>
                  <a:srgbClr val="5D8298"/>
                </a:solidFill>
                <a:latin typeface="PT Sans" charset="-52"/>
                <a:ea typeface="PT Sans" charset="-52"/>
                <a:cs typeface="PT Sans" charset="-52"/>
              </a:rPr>
              <a:t>froukje.sosef@cor2ed.com</a:t>
            </a:r>
            <a:endParaRPr lang="en-GB" sz="1800" b="0" u="sng" cap="all" spc="300" dirty="0">
              <a:solidFill>
                <a:srgbClr val="5D8298"/>
              </a:solidFill>
              <a:latin typeface="PT Sans" charset="-52"/>
              <a:ea typeface="PT Sans" charset="-52"/>
              <a:cs typeface="PT Sans" charset="-52"/>
            </a:endParaRPr>
          </a:p>
        </p:txBody>
      </p:sp>
      <p:pic>
        <p:nvPicPr>
          <p:cNvPr id="13" name="Imag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520890" y="18749"/>
            <a:ext cx="5657756" cy="6858000"/>
          </a:xfrm>
          <a:prstGeom prst="rect">
            <a:avLst/>
          </a:prstGeom>
        </p:spPr>
      </p:pic>
      <p:pic>
        <p:nvPicPr>
          <p:cNvPr id="16" name="Image 1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73152" y="572667"/>
            <a:ext cx="1555338" cy="1272157"/>
          </a:xfrm>
          <a:prstGeom prst="rect">
            <a:avLst/>
          </a:prstGeom>
        </p:spPr>
      </p:pic>
    </p:spTree>
    <p:extLst>
      <p:ext uri="{BB962C8B-B14F-4D97-AF65-F5344CB8AC3E}">
        <p14:creationId xmlns:p14="http://schemas.microsoft.com/office/powerpoint/2010/main" val="3062359654"/>
      </p:ext>
    </p:extLst>
  </p:cSld>
  <p:clrMapOvr>
    <a:masterClrMapping/>
  </p:clrMapOvr>
  <p:transition>
    <p:fad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Title only (white)">
    <p:spTree>
      <p:nvGrpSpPr>
        <p:cNvPr id="1" name=""/>
        <p:cNvGrpSpPr/>
        <p:nvPr/>
      </p:nvGrpSpPr>
      <p:grpSpPr>
        <a:xfrm>
          <a:off x="0" y="0"/>
          <a:ext cx="0" cy="0"/>
          <a:chOff x="0" y="0"/>
          <a:chExt cx="0" cy="0"/>
        </a:xfrm>
      </p:grpSpPr>
      <p:sp>
        <p:nvSpPr>
          <p:cNvPr id="8" name="Subtitle 2"/>
          <p:cNvSpPr>
            <a:spLocks noGrp="1"/>
          </p:cNvSpPr>
          <p:nvPr>
            <p:ph type="subTitle" idx="13"/>
          </p:nvPr>
        </p:nvSpPr>
        <p:spPr bwMode="invGray">
          <a:xfrm>
            <a:off x="736462" y="1138299"/>
            <a:ext cx="8099899" cy="252000"/>
          </a:xfrm>
        </p:spPr>
        <p:txBody>
          <a:bodyPr anchor="t"/>
          <a:lstStyle>
            <a:lvl1pPr marL="0" indent="0" algn="l">
              <a:buNone/>
              <a:defRPr sz="1500">
                <a:solidFill>
                  <a:schemeClr val="bg1"/>
                </a:solidFill>
              </a:defRPr>
            </a:lvl1pPr>
            <a:lvl2pPr marL="0" indent="0" algn="l">
              <a:buNone/>
              <a:defRPr sz="1500">
                <a:solidFill>
                  <a:schemeClr val="bg1"/>
                </a:solidFill>
              </a:defRPr>
            </a:lvl2pPr>
            <a:lvl3pPr marL="0" indent="0" algn="l">
              <a:buNone/>
              <a:defRPr sz="1500">
                <a:solidFill>
                  <a:schemeClr val="bg1"/>
                </a:solidFill>
              </a:defRPr>
            </a:lvl3pPr>
            <a:lvl4pPr marL="0" indent="0" algn="l">
              <a:buNone/>
              <a:defRPr sz="1500">
                <a:solidFill>
                  <a:schemeClr val="bg1"/>
                </a:solidFill>
              </a:defRPr>
            </a:lvl4pPr>
            <a:lvl5pPr marL="0" indent="0" algn="l">
              <a:buNone/>
              <a:defRPr sz="1500">
                <a:solidFill>
                  <a:schemeClr val="bg1"/>
                </a:solidFill>
              </a:defRPr>
            </a:lvl5pPr>
            <a:lvl6pPr marL="0" indent="0" algn="l">
              <a:buNone/>
              <a:defRPr sz="1500">
                <a:solidFill>
                  <a:schemeClr val="bg1"/>
                </a:solidFill>
              </a:defRPr>
            </a:lvl6pPr>
            <a:lvl7pPr marL="0" indent="0" algn="l">
              <a:buNone/>
              <a:defRPr sz="1500">
                <a:solidFill>
                  <a:schemeClr val="bg1"/>
                </a:solidFill>
              </a:defRPr>
            </a:lvl7pPr>
            <a:lvl8pPr marL="0" indent="0" algn="l">
              <a:buNone/>
              <a:defRPr sz="1500">
                <a:solidFill>
                  <a:schemeClr val="bg1"/>
                </a:solidFill>
              </a:defRPr>
            </a:lvl8pPr>
            <a:lvl9pPr marL="0" indent="0" algn="l">
              <a:buNone/>
              <a:defRPr sz="1500">
                <a:solidFill>
                  <a:schemeClr val="bg1"/>
                </a:solidFill>
              </a:defRPr>
            </a:lvl9pPr>
          </a:lstStyle>
          <a:p>
            <a:pPr lvl="0"/>
            <a:r>
              <a:rPr lang="en-US"/>
              <a:t>Click to edit Master subtitle style</a:t>
            </a:r>
            <a:endParaRPr lang="en-US" dirty="0"/>
          </a:p>
        </p:txBody>
      </p:sp>
      <p:sp>
        <p:nvSpPr>
          <p:cNvPr id="2" name="Title 1"/>
          <p:cNvSpPr>
            <a:spLocks noGrp="1"/>
          </p:cNvSpPr>
          <p:nvPr>
            <p:ph type="title"/>
          </p:nvPr>
        </p:nvSpPr>
        <p:spPr bwMode="invGray"/>
        <p:txBody>
          <a:bodyPr/>
          <a:lstStyle>
            <a:lvl1pPr>
              <a:defRPr>
                <a:solidFill>
                  <a:schemeClr val="bg1"/>
                </a:solidFill>
              </a:defRPr>
            </a:lvl1pPr>
          </a:lstStyle>
          <a:p>
            <a:r>
              <a:rPr lang="en-US"/>
              <a:t>Click to edit Master title style</a:t>
            </a:r>
            <a:endParaRPr lang="en-US" dirty="0"/>
          </a:p>
        </p:txBody>
      </p:sp>
      <p:sp>
        <p:nvSpPr>
          <p:cNvPr id="4" name="Date Placeholder 3"/>
          <p:cNvSpPr>
            <a:spLocks noGrp="1"/>
          </p:cNvSpPr>
          <p:nvPr>
            <p:ph type="dt" sz="half" idx="10"/>
          </p:nvPr>
        </p:nvSpPr>
        <p:spPr bwMode="gray">
          <a:xfrm>
            <a:off x="8342009" y="6617933"/>
            <a:ext cx="366760" cy="108000"/>
          </a:xfrm>
          <a:prstGeom prst="rect">
            <a:avLst/>
          </a:prstGeom>
        </p:spPr>
        <p:txBody>
          <a:bodyPr lIns="76919" tIns="38460" rIns="76919" bIns="38460"/>
          <a:lstStyle/>
          <a:p>
            <a:fld id="{0E9250AB-A38E-4525-ACFE-951DEFF2F60C}" type="datetime1">
              <a:rPr lang="en-US" smtClean="0">
                <a:solidFill>
                  <a:srgbClr val="000000"/>
                </a:solidFill>
              </a:rPr>
              <a:pPr/>
              <a:t>2/5/2019</a:t>
            </a:fld>
            <a:endParaRPr lang="en-US" dirty="0">
              <a:solidFill>
                <a:srgbClr val="000000"/>
              </a:solidFill>
            </a:endParaRPr>
          </a:p>
        </p:txBody>
      </p:sp>
      <p:sp>
        <p:nvSpPr>
          <p:cNvPr id="5" name="Footer Placeholder 4"/>
          <p:cNvSpPr>
            <a:spLocks noGrp="1"/>
          </p:cNvSpPr>
          <p:nvPr>
            <p:ph type="ftr" sz="quarter" idx="11"/>
          </p:nvPr>
        </p:nvSpPr>
        <p:spPr bwMode="invGray">
          <a:xfrm>
            <a:off x="731100" y="6617933"/>
            <a:ext cx="6480843" cy="108000"/>
          </a:xfrm>
          <a:prstGeom prst="rect">
            <a:avLst/>
          </a:prstGeom>
        </p:spPr>
        <p:txBody>
          <a:bodyPr lIns="76920" tIns="38460" rIns="76920" bIns="3846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pPr defTabSz="1023837"/>
            <a:r>
              <a:rPr lang="en-US" sz="2000">
                <a:solidFill>
                  <a:srgbClr val="FFFFFF"/>
                </a:solidFill>
              </a:rPr>
              <a:t>/// Bayer 16:9 Template /// November 2017</a:t>
            </a:r>
            <a:endParaRPr lang="en-US" sz="2000" dirty="0">
              <a:solidFill>
                <a:srgbClr val="FFFFFF"/>
              </a:solidFill>
            </a:endParaRPr>
          </a:p>
        </p:txBody>
      </p:sp>
      <p:sp>
        <p:nvSpPr>
          <p:cNvPr id="6" name="Slide Number Placeholder 5"/>
          <p:cNvSpPr>
            <a:spLocks noGrp="1"/>
          </p:cNvSpPr>
          <p:nvPr>
            <p:ph type="sldNum" sz="quarter" idx="12"/>
          </p:nvPr>
        </p:nvSpPr>
        <p:spPr bwMode="invGray">
          <a:xfrm>
            <a:off x="146902" y="6617933"/>
            <a:ext cx="294283" cy="108000"/>
          </a:xfrm>
          <a:prstGeom prst="rect">
            <a:avLst/>
          </a:prstGeom>
        </p:spPr>
        <p:txBody>
          <a:bodyPr lIns="76919" tIns="38460" rIns="76919" bIns="38460"/>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vl6pPr>
              <a:defRPr>
                <a:solidFill>
                  <a:schemeClr val="bg1"/>
                </a:solidFill>
              </a:defRPr>
            </a:lvl6pPr>
            <a:lvl7pPr>
              <a:defRPr>
                <a:solidFill>
                  <a:schemeClr val="bg1"/>
                </a:solidFill>
              </a:defRPr>
            </a:lvl7pPr>
            <a:lvl8pPr>
              <a:defRPr>
                <a:solidFill>
                  <a:schemeClr val="bg1"/>
                </a:solidFill>
              </a:defRPr>
            </a:lvl8pPr>
            <a:lvl9pPr>
              <a:defRPr>
                <a:solidFill>
                  <a:schemeClr val="bg1"/>
                </a:solidFill>
              </a:defRPr>
            </a:lvl9pPr>
          </a:lstStyle>
          <a:p>
            <a:fld id="{EEAD9179-7A6B-4268-BEB2-F3B8EB06115B}" type="slidenum">
              <a:rPr lang="en-US" smtClean="0">
                <a:solidFill>
                  <a:srgbClr val="FFFFFF"/>
                </a:solidFill>
              </a:rPr>
              <a:pPr/>
              <a:t>‹#›</a:t>
            </a:fld>
            <a:endParaRPr lang="en-US" dirty="0">
              <a:solidFill>
                <a:srgbClr val="FFFFFF"/>
              </a:solidFill>
            </a:endParaRPr>
          </a:p>
        </p:txBody>
      </p:sp>
    </p:spTree>
    <p:extLst>
      <p:ext uri="{BB962C8B-B14F-4D97-AF65-F5344CB8AC3E}">
        <p14:creationId xmlns:p14="http://schemas.microsoft.com/office/powerpoint/2010/main" val="3700184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Disposition personnalisée">
    <p:spTree>
      <p:nvGrpSpPr>
        <p:cNvPr id="1" name=""/>
        <p:cNvGrpSpPr/>
        <p:nvPr/>
      </p:nvGrpSpPr>
      <p:grpSpPr>
        <a:xfrm>
          <a:off x="0" y="0"/>
          <a:ext cx="0" cy="0"/>
          <a:chOff x="0" y="0"/>
          <a:chExt cx="0" cy="0"/>
        </a:xfrm>
      </p:grpSpPr>
      <p:pic>
        <p:nvPicPr>
          <p:cNvPr id="2" name="Image 1"/>
          <p:cNvPicPr>
            <a:picLocks noChangeAspect="1"/>
          </p:cNvPicPr>
          <p:nvPr userDrawn="1"/>
        </p:nvPicPr>
        <p:blipFill>
          <a:blip r:embed="rId2">
            <a:alphaModFix amt="20000"/>
            <a:extLst>
              <a:ext uri="{28A0092B-C50C-407E-A947-70E740481C1C}">
                <a14:useLocalDpi xmlns:a14="http://schemas.microsoft.com/office/drawing/2010/main" val="0"/>
              </a:ext>
            </a:extLst>
          </a:blip>
          <a:stretch>
            <a:fillRect/>
          </a:stretch>
        </p:blipFill>
        <p:spPr>
          <a:xfrm>
            <a:off x="-598215" y="-171401"/>
            <a:ext cx="10522407" cy="7323595"/>
          </a:xfrm>
          <a:prstGeom prst="rect">
            <a:avLst/>
          </a:prstGeom>
        </p:spPr>
      </p:pic>
      <p:sp>
        <p:nvSpPr>
          <p:cNvPr id="5" name="Titre 1"/>
          <p:cNvSpPr>
            <a:spLocks noGrp="1"/>
          </p:cNvSpPr>
          <p:nvPr>
            <p:ph type="title" hasCustomPrompt="1"/>
          </p:nvPr>
        </p:nvSpPr>
        <p:spPr>
          <a:xfrm>
            <a:off x="457200" y="274638"/>
            <a:ext cx="8229600" cy="4162474"/>
          </a:xfrm>
          <a:prstGeom prst="rect">
            <a:avLst/>
          </a:prstGeom>
        </p:spPr>
        <p:txBody>
          <a:bodyPr anchor="ctr">
            <a:normAutofit/>
          </a:bodyPr>
          <a:lstStyle>
            <a:lvl1pPr>
              <a:defRPr sz="4000">
                <a:solidFill>
                  <a:srgbClr val="C7573C"/>
                </a:solidFill>
                <a:latin typeface="PT Sans Narrow" charset="-52"/>
                <a:ea typeface="PT Sans Narrow" charset="-52"/>
                <a:cs typeface="PT Sans Narrow" charset="-52"/>
              </a:defRPr>
            </a:lvl1pPr>
          </a:lstStyle>
          <a:p>
            <a:r>
              <a:rPr lang="en-GB" noProof="0" dirty="0"/>
              <a:t>Click and Modify the text</a:t>
            </a:r>
          </a:p>
        </p:txBody>
      </p:sp>
      <p:sp>
        <p:nvSpPr>
          <p:cNvPr id="6" name="Sous-titre 2"/>
          <p:cNvSpPr>
            <a:spLocks noGrp="1"/>
          </p:cNvSpPr>
          <p:nvPr>
            <p:ph type="subTitle" idx="1"/>
          </p:nvPr>
        </p:nvSpPr>
        <p:spPr>
          <a:xfrm>
            <a:off x="457200" y="4653136"/>
            <a:ext cx="8229600" cy="1655762"/>
          </a:xfrm>
          <a:prstGeom prst="rect">
            <a:avLst/>
          </a:prstGeom>
        </p:spPr>
        <p:txBody>
          <a:bodyPr/>
          <a:lstStyle>
            <a:lvl1pPr algn="ctr">
              <a:defRPr>
                <a:solidFill>
                  <a:srgbClr val="C7573C"/>
                </a:solidFill>
              </a:defRPr>
            </a:lvl1pPr>
          </a:lstStyle>
          <a:p>
            <a:endParaRPr lang="en-GB" noProof="0" dirty="0"/>
          </a:p>
        </p:txBody>
      </p:sp>
    </p:spTree>
    <p:extLst>
      <p:ext uri="{BB962C8B-B14F-4D97-AF65-F5344CB8AC3E}">
        <p14:creationId xmlns:p14="http://schemas.microsoft.com/office/powerpoint/2010/main" val="1137949908"/>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Disposition personnalisée">
    <p:bg>
      <p:bgPr>
        <a:solidFill>
          <a:srgbClr val="C7573C"/>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5821362"/>
          </a:xfrm>
          <a:prstGeom prst="rect">
            <a:avLst/>
          </a:prstGeom>
        </p:spPr>
        <p:txBody>
          <a:bodyPr anchor="ctr">
            <a:normAutofit/>
          </a:bodyPr>
          <a:lstStyle>
            <a:lvl1pPr>
              <a:defRPr sz="4000">
                <a:solidFill>
                  <a:schemeClr val="bg1"/>
                </a:solidFill>
                <a:latin typeface="PT Sans Narrow" charset="-52"/>
                <a:ea typeface="PT Sans Narrow" charset="-52"/>
                <a:cs typeface="PT Sans Narrow" charset="-52"/>
              </a:defRPr>
            </a:lvl1pPr>
          </a:lstStyle>
          <a:p>
            <a:r>
              <a:rPr lang="en-GB" noProof="0" dirty="0"/>
              <a:t>Click and Modify the text</a:t>
            </a:r>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Disposition personnalisée">
    <p:bg>
      <p:bgPr>
        <a:solidFill>
          <a:srgbClr val="C7573C"/>
        </a:solidFill>
        <a:effectLst/>
      </p:bgPr>
    </p:bg>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57200" y="274638"/>
            <a:ext cx="8229600" cy="4162474"/>
          </a:xfrm>
          <a:prstGeom prst="rect">
            <a:avLst/>
          </a:prstGeom>
        </p:spPr>
        <p:txBody>
          <a:bodyPr anchor="ctr">
            <a:normAutofit/>
          </a:bodyPr>
          <a:lstStyle>
            <a:lvl1pPr>
              <a:defRPr sz="4000">
                <a:solidFill>
                  <a:schemeClr val="bg1"/>
                </a:solidFill>
                <a:latin typeface="PT Sans Narrow" charset="-52"/>
                <a:ea typeface="PT Sans Narrow" charset="-52"/>
                <a:cs typeface="PT Sans Narrow" charset="-52"/>
              </a:defRPr>
            </a:lvl1pPr>
          </a:lstStyle>
          <a:p>
            <a:r>
              <a:rPr lang="en-GB" noProof="0" dirty="0"/>
              <a:t>Click and Modify the text</a:t>
            </a:r>
          </a:p>
        </p:txBody>
      </p:sp>
      <p:sp>
        <p:nvSpPr>
          <p:cNvPr id="3" name="Sous-titre 2"/>
          <p:cNvSpPr>
            <a:spLocks noGrp="1"/>
          </p:cNvSpPr>
          <p:nvPr>
            <p:ph type="subTitle" idx="1"/>
          </p:nvPr>
        </p:nvSpPr>
        <p:spPr>
          <a:xfrm>
            <a:off x="457200" y="4653136"/>
            <a:ext cx="8229600" cy="1655762"/>
          </a:xfrm>
          <a:prstGeom prst="rect">
            <a:avLst/>
          </a:prstGeom>
        </p:spPr>
        <p:txBody>
          <a:bodyPr/>
          <a:lstStyle>
            <a:lvl1pPr algn="ctr">
              <a:defRPr>
                <a:solidFill>
                  <a:schemeClr val="bg1"/>
                </a:solidFill>
              </a:defRPr>
            </a:lvl1pPr>
          </a:lstStyle>
          <a:p>
            <a:endParaRPr lang="en-GB" noProof="0" dirty="0"/>
          </a:p>
        </p:txBody>
      </p:sp>
    </p:spTree>
    <p:extLst>
      <p:ext uri="{BB962C8B-B14F-4D97-AF65-F5344CB8AC3E}">
        <p14:creationId xmlns:p14="http://schemas.microsoft.com/office/powerpoint/2010/main" val="1756915667"/>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re et contenu">
    <p:spTree>
      <p:nvGrpSpPr>
        <p:cNvPr id="1" name=""/>
        <p:cNvGrpSpPr/>
        <p:nvPr/>
      </p:nvGrpSpPr>
      <p:grpSpPr>
        <a:xfrm>
          <a:off x="0" y="0"/>
          <a:ext cx="0" cy="0"/>
          <a:chOff x="0" y="0"/>
          <a:chExt cx="0" cy="0"/>
        </a:xfrm>
      </p:grpSpPr>
      <p:sp>
        <p:nvSpPr>
          <p:cNvPr id="8" name="Espace réservé du numéro de diapositive 6"/>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noProof="0" smtClean="0"/>
              <a:pPr/>
              <a:t>‹#›</a:t>
            </a:fld>
            <a:endParaRPr lang="en-GB" noProof="0" dirty="0"/>
          </a:p>
        </p:txBody>
      </p:sp>
      <p:sp>
        <p:nvSpPr>
          <p:cNvPr id="10" name="Espace réservé du contenu 2"/>
          <p:cNvSpPr>
            <a:spLocks noGrp="1"/>
          </p:cNvSpPr>
          <p:nvPr>
            <p:ph idx="10" hasCustomPrompt="1"/>
          </p:nvPr>
        </p:nvSpPr>
        <p:spPr>
          <a:xfrm>
            <a:off x="465911" y="6356350"/>
            <a:ext cx="6087289" cy="365125"/>
          </a:xfrm>
          <a:prstGeom prst="rect">
            <a:avLst/>
          </a:prstGeom>
        </p:spPr>
        <p:txBody>
          <a:bodyPr vert="horz" wrap="square" lIns="0" tIns="0" rIns="0" bIns="0" anchor="ctr">
            <a:normAutofit/>
          </a:bodyPr>
          <a:lstStyle>
            <a:lvl1pPr indent="-342000" algn="l">
              <a:buFontTx/>
              <a:buNone/>
              <a:defRPr lang="fr-FR" sz="1200" b="0" i="0" baseline="0" smtClean="0">
                <a:solidFill>
                  <a:srgbClr val="5D8298"/>
                </a:solidFill>
                <a:latin typeface="PT Sans Narrow" charset="-52"/>
                <a:ea typeface="PT Sans Narrow" charset="-52"/>
                <a:cs typeface="PT Sans Narrow" charset="-52"/>
              </a:defRPr>
            </a:lvl1pPr>
          </a:lstStyle>
          <a:p>
            <a:pPr lvl="0"/>
            <a:r>
              <a:rPr lang="en-GB" noProof="0" dirty="0"/>
              <a:t>Text here</a:t>
            </a:r>
          </a:p>
        </p:txBody>
      </p:sp>
      <p:cxnSp>
        <p:nvCxnSpPr>
          <p:cNvPr id="5" name="Connecteur droit 4"/>
          <p:cNvCxnSpPr/>
          <p:nvPr userDrawn="1"/>
        </p:nvCxnSpPr>
        <p:spPr>
          <a:xfrm>
            <a:off x="465911" y="6126163"/>
            <a:ext cx="8229600" cy="0"/>
          </a:xfrm>
          <a:prstGeom prst="line">
            <a:avLst/>
          </a:prstGeom>
          <a:ln>
            <a:solidFill>
              <a:srgbClr val="C7573C"/>
            </a:solidFill>
          </a:ln>
          <a:effectLst/>
        </p:spPr>
        <p:style>
          <a:lnRef idx="2">
            <a:schemeClr val="accent1"/>
          </a:lnRef>
          <a:fillRef idx="0">
            <a:schemeClr val="accent1"/>
          </a:fillRef>
          <a:effectRef idx="1">
            <a:schemeClr val="accent1"/>
          </a:effectRef>
          <a:fontRef idx="minor">
            <a:schemeClr val="tx1"/>
          </a:fontRef>
        </p:style>
      </p:cxnSp>
      <p:sp>
        <p:nvSpPr>
          <p:cNvPr id="17" name="Espace réservé du texte 16"/>
          <p:cNvSpPr>
            <a:spLocks noGrp="1"/>
          </p:cNvSpPr>
          <p:nvPr>
            <p:ph type="body" sz="quarter" idx="11" hasCustomPrompt="1"/>
          </p:nvPr>
        </p:nvSpPr>
        <p:spPr>
          <a:xfrm>
            <a:off x="465911" y="260350"/>
            <a:ext cx="6554361" cy="865188"/>
          </a:xfrm>
          <a:prstGeom prst="rect">
            <a:avLst/>
          </a:prstGeom>
        </p:spPr>
        <p:txBody>
          <a:bodyPr lIns="0" tIns="0" rIns="0" bIns="0"/>
          <a:lstStyle>
            <a:lvl1pPr>
              <a:defRPr b="1" spc="100" baseline="0">
                <a:solidFill>
                  <a:srgbClr val="5D8298"/>
                </a:solidFill>
                <a:latin typeface="PT Sans Narrow" charset="-52"/>
                <a:ea typeface="PT Sans Narrow" charset="-52"/>
                <a:cs typeface="PT Sans Narrow" charset="-52"/>
              </a:defRPr>
            </a:lvl1pPr>
          </a:lstStyle>
          <a:p>
            <a:pPr lvl="0"/>
            <a:r>
              <a:rPr lang="en-GB" noProof="0" dirty="0"/>
              <a:t>ADD TEXT</a:t>
            </a:r>
          </a:p>
        </p:txBody>
      </p:sp>
      <p:pic>
        <p:nvPicPr>
          <p:cNvPr id="15" name="Imag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6587" y="228953"/>
            <a:ext cx="1183230" cy="967799"/>
          </a:xfrm>
          <a:prstGeom prst="rect">
            <a:avLst/>
          </a:prstGeom>
        </p:spPr>
      </p:pic>
      <p:sp>
        <p:nvSpPr>
          <p:cNvPr id="11" name="Espace réservé du texte 4"/>
          <p:cNvSpPr>
            <a:spLocks noGrp="1"/>
          </p:cNvSpPr>
          <p:nvPr>
            <p:ph type="body" sz="half" idx="12" hasCustomPrompt="1"/>
          </p:nvPr>
        </p:nvSpPr>
        <p:spPr>
          <a:xfrm>
            <a:off x="465911" y="1426938"/>
            <a:ext cx="8220889" cy="4461891"/>
          </a:xfrm>
          <a:prstGeom prst="rect">
            <a:avLst/>
          </a:prstGeom>
        </p:spPr>
        <p:txBody>
          <a:bodyPr lIns="0" tIns="0" rIns="0" bIns="0"/>
          <a:lstStyle>
            <a:lvl1pPr marL="342900" indent="-342900">
              <a:buFont typeface="Arial" charset="0"/>
              <a:buChar char="•"/>
              <a:defRPr sz="2000" baseline="0">
                <a:solidFill>
                  <a:srgbClr val="5D8298"/>
                </a:solidFill>
              </a:defRPr>
            </a:lvl1pPr>
            <a:lvl2pPr marL="742950" indent="-285750">
              <a:buFont typeface="Arial" charset="0"/>
              <a:buChar char="•"/>
              <a:defRPr sz="2000">
                <a:solidFill>
                  <a:srgbClr val="5D8298"/>
                </a:solidFill>
              </a:defRPr>
            </a:lvl2pPr>
            <a:lvl3pPr marL="1143000" indent="-228600">
              <a:buFont typeface="Arial" charset="0"/>
              <a:buChar char="•"/>
              <a:defRPr sz="2000">
                <a:solidFill>
                  <a:srgbClr val="5D8298"/>
                </a:solidFill>
              </a:defRPr>
            </a:lvl3pPr>
            <a:lvl4pPr marL="1714500" indent="-342900">
              <a:buFont typeface="Arial" charset="0"/>
              <a:buChar char="•"/>
              <a:defRPr sz="2000" baseline="0"/>
            </a:lvl4pPr>
            <a:lvl5pPr marL="2171700" indent="-342900">
              <a:buFont typeface="Arial" charset="0"/>
              <a:buChar char="•"/>
              <a:defRPr/>
            </a:lvl5pPr>
          </a:lstStyle>
          <a:p>
            <a:r>
              <a:rPr lang="en-GB" sz="2000" noProof="0" dirty="0">
                <a:solidFill>
                  <a:srgbClr val="5D8298"/>
                </a:solidFill>
                <a:latin typeface="PT Sans"/>
                <a:ea typeface="+mn-ea"/>
                <a:cs typeface="PT Sans"/>
              </a:rPr>
              <a:t>Add text</a:t>
            </a:r>
          </a:p>
          <a:p>
            <a:pPr lvl="1"/>
            <a:r>
              <a:rPr lang="en-GB" sz="2000" noProof="0" dirty="0">
                <a:solidFill>
                  <a:srgbClr val="5D8298"/>
                </a:solidFill>
                <a:latin typeface="PT Sans"/>
                <a:ea typeface="+mn-ea"/>
                <a:cs typeface="PT Sans"/>
              </a:rPr>
              <a:t>Add text</a:t>
            </a:r>
          </a:p>
          <a:p>
            <a:pPr lvl="2"/>
            <a:r>
              <a:rPr lang="en-GB" sz="2000" noProof="0" dirty="0">
                <a:solidFill>
                  <a:srgbClr val="5D8298"/>
                </a:solidFill>
                <a:latin typeface="PT Sans"/>
                <a:ea typeface="+mn-ea"/>
                <a:cs typeface="PT Sans"/>
              </a:rPr>
              <a:t>Add text</a:t>
            </a:r>
          </a:p>
          <a:p>
            <a:pPr lvl="3"/>
            <a:r>
              <a:rPr lang="en-GB" sz="2000" noProof="0" dirty="0">
                <a:solidFill>
                  <a:srgbClr val="5D8298"/>
                </a:solidFill>
                <a:latin typeface="PT Sans"/>
                <a:ea typeface="+mn-ea"/>
                <a:cs typeface="PT Sans"/>
              </a:rPr>
              <a:t>Add text</a:t>
            </a:r>
          </a:p>
          <a:p>
            <a:pPr lvl="4"/>
            <a:r>
              <a:rPr lang="en-GB" sz="2000" noProof="0" dirty="0">
                <a:solidFill>
                  <a:srgbClr val="5D8298"/>
                </a:solidFill>
                <a:latin typeface="PT Sans"/>
                <a:ea typeface="+mn-ea"/>
                <a:cs typeface="PT Sans"/>
              </a:rPr>
              <a:t>Add text</a:t>
            </a:r>
          </a:p>
          <a:p>
            <a:endParaRPr lang="en-GB" sz="2000" noProof="0" dirty="0">
              <a:solidFill>
                <a:srgbClr val="5D8298"/>
              </a:solidFill>
              <a:latin typeface="PT Sans" charset="-52"/>
              <a:ea typeface="PT Sans" charset="-52"/>
              <a:cs typeface="PT Sans" charset="-52"/>
            </a:endParaRPr>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9" name="Espace réservé du texte 2"/>
          <p:cNvSpPr>
            <a:spLocks noGrp="1"/>
          </p:cNvSpPr>
          <p:nvPr>
            <p:ph type="body" idx="1" hasCustomPrompt="1"/>
          </p:nvPr>
        </p:nvSpPr>
        <p:spPr>
          <a:xfrm>
            <a:off x="457200" y="1214362"/>
            <a:ext cx="8229600" cy="702470"/>
          </a:xfrm>
          <a:prstGeom prst="rect">
            <a:avLst/>
          </a:prstGeom>
        </p:spPr>
        <p:txBody>
          <a:bodyPr wrap="square" lIns="0" tIns="0" rIns="0" bIns="0" anchor="t"/>
          <a:lstStyle>
            <a:lvl1pPr marL="0" indent="0" algn="l">
              <a:buNone/>
              <a:defRPr sz="2000" b="1" i="0" spc="100" baseline="0">
                <a:solidFill>
                  <a:srgbClr val="C7573C"/>
                </a:solidFill>
                <a:latin typeface="PT Sans Narrow" charset="-52"/>
                <a:ea typeface="PT Sans Narrow" charset="-52"/>
                <a:cs typeface="PT Sans Narrow" charset="-5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noProof="0" dirty="0"/>
              <a:t>CLICK AND ADD TEXT</a:t>
            </a:r>
          </a:p>
        </p:txBody>
      </p:sp>
      <p:sp>
        <p:nvSpPr>
          <p:cNvPr id="11" name="Espace réservé du texte 16"/>
          <p:cNvSpPr>
            <a:spLocks noGrp="1"/>
          </p:cNvSpPr>
          <p:nvPr>
            <p:ph type="body" sz="quarter" idx="11" hasCustomPrompt="1"/>
          </p:nvPr>
        </p:nvSpPr>
        <p:spPr>
          <a:xfrm>
            <a:off x="465911" y="260350"/>
            <a:ext cx="6554361" cy="865188"/>
          </a:xfrm>
          <a:prstGeom prst="rect">
            <a:avLst/>
          </a:prstGeom>
        </p:spPr>
        <p:txBody>
          <a:bodyPr lIns="0" tIns="0" rIns="0" bIns="0"/>
          <a:lstStyle>
            <a:lvl1pPr>
              <a:defRPr b="1" spc="100" baseline="0">
                <a:solidFill>
                  <a:srgbClr val="5D8298"/>
                </a:solidFill>
                <a:latin typeface="PT Sans Narrow" charset="-52"/>
                <a:ea typeface="PT Sans Narrow" charset="-52"/>
                <a:cs typeface="PT Sans Narrow" charset="-52"/>
              </a:defRPr>
            </a:lvl1pPr>
          </a:lstStyle>
          <a:p>
            <a:pPr lvl="0"/>
            <a:r>
              <a:rPr lang="en-GB" noProof="0" dirty="0"/>
              <a:t>ADD TEXT</a:t>
            </a:r>
          </a:p>
        </p:txBody>
      </p:sp>
      <p:cxnSp>
        <p:nvCxnSpPr>
          <p:cNvPr id="12" name="Connecteur droit 11"/>
          <p:cNvCxnSpPr/>
          <p:nvPr userDrawn="1"/>
        </p:nvCxnSpPr>
        <p:spPr>
          <a:xfrm>
            <a:off x="465911" y="6126163"/>
            <a:ext cx="8229600" cy="0"/>
          </a:xfrm>
          <a:prstGeom prst="line">
            <a:avLst/>
          </a:prstGeom>
          <a:ln>
            <a:solidFill>
              <a:srgbClr val="C7573C"/>
            </a:solidFill>
          </a:ln>
          <a:effectLst/>
        </p:spPr>
        <p:style>
          <a:lnRef idx="2">
            <a:schemeClr val="accent1"/>
          </a:lnRef>
          <a:fillRef idx="0">
            <a:schemeClr val="accent1"/>
          </a:fillRef>
          <a:effectRef idx="1">
            <a:schemeClr val="accent1"/>
          </a:effectRef>
          <a:fontRef idx="minor">
            <a:schemeClr val="tx1"/>
          </a:fontRef>
        </p:style>
      </p:cxnSp>
      <p:pic>
        <p:nvPicPr>
          <p:cNvPr id="15" name="Image 1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6587" y="228953"/>
            <a:ext cx="1183230" cy="967799"/>
          </a:xfrm>
          <a:prstGeom prst="rect">
            <a:avLst/>
          </a:prstGeom>
        </p:spPr>
      </p:pic>
      <p:sp>
        <p:nvSpPr>
          <p:cNvPr id="10" name="Espace réservé du texte 4"/>
          <p:cNvSpPr>
            <a:spLocks noGrp="1"/>
          </p:cNvSpPr>
          <p:nvPr>
            <p:ph type="body" sz="half" idx="12" hasCustomPrompt="1"/>
          </p:nvPr>
        </p:nvSpPr>
        <p:spPr>
          <a:xfrm>
            <a:off x="465911" y="1988840"/>
            <a:ext cx="8220889" cy="3899989"/>
          </a:xfrm>
          <a:prstGeom prst="rect">
            <a:avLst/>
          </a:prstGeom>
        </p:spPr>
        <p:txBody>
          <a:bodyPr lIns="0" tIns="0" rIns="0" bIns="0"/>
          <a:lstStyle>
            <a:lvl1pPr marL="342900" indent="-342900">
              <a:buFont typeface="Arial" charset="0"/>
              <a:buChar char="•"/>
              <a:defRPr sz="2000" baseline="0">
                <a:solidFill>
                  <a:srgbClr val="5D8298"/>
                </a:solidFill>
              </a:defRPr>
            </a:lvl1pPr>
            <a:lvl2pPr marL="742950" indent="-285750">
              <a:buFont typeface="Arial" charset="0"/>
              <a:buChar char="•"/>
              <a:defRPr sz="2000">
                <a:solidFill>
                  <a:srgbClr val="5D8298"/>
                </a:solidFill>
              </a:defRPr>
            </a:lvl2pPr>
            <a:lvl3pPr marL="1143000" indent="-228600">
              <a:buFont typeface="Arial" charset="0"/>
              <a:buChar char="•"/>
              <a:defRPr sz="2000">
                <a:solidFill>
                  <a:srgbClr val="5D8298"/>
                </a:solidFill>
              </a:defRPr>
            </a:lvl3pPr>
            <a:lvl4pPr marL="1714500" indent="-342900">
              <a:buFont typeface="Arial" charset="0"/>
              <a:buChar char="•"/>
              <a:defRPr sz="2000" baseline="0"/>
            </a:lvl4pPr>
            <a:lvl5pPr marL="2171700" indent="-342900">
              <a:buFont typeface="Arial" charset="0"/>
              <a:buChar char="•"/>
              <a:defRPr/>
            </a:lvl5pPr>
          </a:lstStyle>
          <a:p>
            <a:r>
              <a:rPr lang="en-GB" sz="2000" noProof="0" dirty="0">
                <a:solidFill>
                  <a:srgbClr val="5D8298"/>
                </a:solidFill>
                <a:latin typeface="PT Sans"/>
                <a:ea typeface="+mn-ea"/>
                <a:cs typeface="PT Sans"/>
              </a:rPr>
              <a:t>Add text</a:t>
            </a:r>
          </a:p>
          <a:p>
            <a:pPr lvl="1"/>
            <a:r>
              <a:rPr lang="en-GB" sz="2000" noProof="0" dirty="0">
                <a:solidFill>
                  <a:srgbClr val="5D8298"/>
                </a:solidFill>
                <a:latin typeface="PT Sans"/>
                <a:ea typeface="+mn-ea"/>
                <a:cs typeface="PT Sans"/>
              </a:rPr>
              <a:t>Add text</a:t>
            </a:r>
          </a:p>
          <a:p>
            <a:pPr lvl="2"/>
            <a:r>
              <a:rPr lang="en-GB" sz="2000" noProof="0" dirty="0">
                <a:solidFill>
                  <a:srgbClr val="5D8298"/>
                </a:solidFill>
                <a:latin typeface="PT Sans"/>
                <a:ea typeface="+mn-ea"/>
                <a:cs typeface="PT Sans"/>
              </a:rPr>
              <a:t>Add text</a:t>
            </a:r>
          </a:p>
          <a:p>
            <a:pPr lvl="3"/>
            <a:r>
              <a:rPr lang="en-GB" sz="2000" noProof="0" dirty="0">
                <a:solidFill>
                  <a:srgbClr val="5D8298"/>
                </a:solidFill>
                <a:latin typeface="PT Sans"/>
                <a:ea typeface="+mn-ea"/>
                <a:cs typeface="PT Sans"/>
              </a:rPr>
              <a:t>Add text</a:t>
            </a:r>
          </a:p>
          <a:p>
            <a:pPr lvl="4"/>
            <a:r>
              <a:rPr lang="en-GB" sz="2000" noProof="0" dirty="0">
                <a:solidFill>
                  <a:srgbClr val="5D8298"/>
                </a:solidFill>
                <a:latin typeface="PT Sans"/>
                <a:ea typeface="+mn-ea"/>
                <a:cs typeface="PT Sans"/>
              </a:rPr>
              <a:t>Add text</a:t>
            </a:r>
          </a:p>
          <a:p>
            <a:endParaRPr lang="en-GB" sz="2000" noProof="0" dirty="0">
              <a:solidFill>
                <a:srgbClr val="5D8298"/>
              </a:solidFill>
              <a:latin typeface="PT Sans" charset="-52"/>
              <a:ea typeface="PT Sans" charset="-52"/>
              <a:cs typeface="PT Sans" charset="-52"/>
            </a:endParaRPr>
          </a:p>
        </p:txBody>
      </p:sp>
      <p:sp>
        <p:nvSpPr>
          <p:cNvPr id="13" name="Espace réservé du numéro de diapositive 6"/>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noProof="0" smtClean="0"/>
              <a:pPr/>
              <a:t>‹#›</a:t>
            </a:fld>
            <a:endParaRPr lang="en-GB" noProof="0" dirty="0"/>
          </a:p>
        </p:txBody>
      </p:sp>
      <p:sp>
        <p:nvSpPr>
          <p:cNvPr id="14" name="Espace réservé du contenu 2"/>
          <p:cNvSpPr>
            <a:spLocks noGrp="1"/>
          </p:cNvSpPr>
          <p:nvPr>
            <p:ph idx="10" hasCustomPrompt="1"/>
          </p:nvPr>
        </p:nvSpPr>
        <p:spPr>
          <a:xfrm>
            <a:off x="465911" y="6356350"/>
            <a:ext cx="6087289" cy="365125"/>
          </a:xfrm>
          <a:prstGeom prst="rect">
            <a:avLst/>
          </a:prstGeom>
        </p:spPr>
        <p:txBody>
          <a:bodyPr vert="horz" wrap="square" lIns="0" tIns="0" rIns="0" bIns="0" anchor="ctr">
            <a:normAutofit/>
          </a:bodyPr>
          <a:lstStyle>
            <a:lvl1pPr indent="-342000" algn="l">
              <a:buFontTx/>
              <a:buNone/>
              <a:defRPr lang="fr-FR" sz="1200" b="0" i="0" baseline="0" smtClean="0">
                <a:solidFill>
                  <a:srgbClr val="5D8298"/>
                </a:solidFill>
                <a:latin typeface="PT Sans Narrow" charset="-52"/>
                <a:ea typeface="PT Sans Narrow" charset="-52"/>
                <a:cs typeface="PT Sans Narrow" charset="-52"/>
              </a:defRPr>
            </a:lvl1pPr>
          </a:lstStyle>
          <a:p>
            <a:pPr lvl="0"/>
            <a:r>
              <a:rPr lang="en-GB" noProof="0" dirty="0"/>
              <a:t>Text here</a:t>
            </a:r>
          </a:p>
        </p:txBody>
      </p:sp>
    </p:spTree>
    <p:extLst>
      <p:ext uri="{BB962C8B-B14F-4D97-AF65-F5344CB8AC3E}">
        <p14:creationId xmlns:p14="http://schemas.microsoft.com/office/powerpoint/2010/main" val="21451740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mage avec légende">
    <p:spTree>
      <p:nvGrpSpPr>
        <p:cNvPr id="1" name=""/>
        <p:cNvGrpSpPr/>
        <p:nvPr/>
      </p:nvGrpSpPr>
      <p:grpSpPr>
        <a:xfrm>
          <a:off x="0" y="0"/>
          <a:ext cx="0" cy="0"/>
          <a:chOff x="0" y="0"/>
          <a:chExt cx="0" cy="0"/>
        </a:xfrm>
      </p:grpSpPr>
      <p:sp>
        <p:nvSpPr>
          <p:cNvPr id="3" name="Espace réservé pour une image  2"/>
          <p:cNvSpPr>
            <a:spLocks noGrp="1"/>
          </p:cNvSpPr>
          <p:nvPr>
            <p:ph type="pic" idx="1" hasCustomPrompt="1"/>
          </p:nvPr>
        </p:nvSpPr>
        <p:spPr>
          <a:xfrm>
            <a:off x="465911" y="239346"/>
            <a:ext cx="6698377" cy="4465706"/>
          </a:xfrm>
          <a:prstGeom prst="rect">
            <a:avLst/>
          </a:prstGeom>
        </p:spPr>
        <p:txBody>
          <a:bodyPr/>
          <a:lstStyle>
            <a:lvl1pPr marL="0" indent="0">
              <a:buNone/>
              <a:defRPr sz="3200" baseline="0">
                <a:latin typeface="Aileron" charset="0"/>
                <a:ea typeface="Aileron" charset="0"/>
                <a:cs typeface="Aileron"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sp>
        <p:nvSpPr>
          <p:cNvPr id="4" name="Espace réservé du texte 3"/>
          <p:cNvSpPr>
            <a:spLocks noGrp="1"/>
          </p:cNvSpPr>
          <p:nvPr>
            <p:ph type="body" sz="half" idx="2" hasCustomPrompt="1"/>
          </p:nvPr>
        </p:nvSpPr>
        <p:spPr>
          <a:xfrm>
            <a:off x="457200" y="5013176"/>
            <a:ext cx="6707088" cy="804862"/>
          </a:xfrm>
          <a:prstGeom prst="rect">
            <a:avLst/>
          </a:prstGeom>
        </p:spPr>
        <p:txBody>
          <a:bodyPr lIns="0" tIns="0" rIns="0" bIns="0">
            <a:normAutofit/>
          </a:bodyPr>
          <a:lstStyle>
            <a:lvl1pPr marL="0" indent="0" algn="l">
              <a:buNone/>
              <a:defRPr sz="2000" b="0" i="0" baseline="0">
                <a:solidFill>
                  <a:srgbClr val="5D8298"/>
                </a:solidFill>
                <a:latin typeface="PT Sans" charset="-52"/>
                <a:ea typeface="PT Sans" charset="-52"/>
                <a:cs typeface="PT Sans" charset="-52"/>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noProof="0" dirty="0"/>
              <a:t>Click and add text</a:t>
            </a:r>
          </a:p>
        </p:txBody>
      </p:sp>
      <p:cxnSp>
        <p:nvCxnSpPr>
          <p:cNvPr id="10" name="Connecteur droit 9"/>
          <p:cNvCxnSpPr/>
          <p:nvPr userDrawn="1"/>
        </p:nvCxnSpPr>
        <p:spPr>
          <a:xfrm>
            <a:off x="465911" y="6126163"/>
            <a:ext cx="8229600" cy="0"/>
          </a:xfrm>
          <a:prstGeom prst="line">
            <a:avLst/>
          </a:prstGeom>
          <a:ln>
            <a:solidFill>
              <a:srgbClr val="C7573C"/>
            </a:solidFill>
          </a:ln>
          <a:effectLst/>
        </p:spPr>
        <p:style>
          <a:lnRef idx="2">
            <a:schemeClr val="accent1"/>
          </a:lnRef>
          <a:fillRef idx="0">
            <a:schemeClr val="accent1"/>
          </a:fillRef>
          <a:effectRef idx="1">
            <a:schemeClr val="accent1"/>
          </a:effectRef>
          <a:fontRef idx="minor">
            <a:schemeClr val="tx1"/>
          </a:fontRef>
        </p:style>
      </p:cxnSp>
      <p:pic>
        <p:nvPicPr>
          <p:cNvPr id="12" name="Imag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6587" y="228953"/>
            <a:ext cx="1183230" cy="967799"/>
          </a:xfrm>
          <a:prstGeom prst="rect">
            <a:avLst/>
          </a:prstGeom>
        </p:spPr>
      </p:pic>
      <p:sp>
        <p:nvSpPr>
          <p:cNvPr id="8" name="Espace réservé du numéro de diapositive 6"/>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noProof="0" smtClean="0"/>
              <a:pPr/>
              <a:t>‹#›</a:t>
            </a:fld>
            <a:endParaRPr lang="en-GB" noProof="0" dirty="0"/>
          </a:p>
        </p:txBody>
      </p:sp>
      <p:sp>
        <p:nvSpPr>
          <p:cNvPr id="9" name="Espace réservé du contenu 2"/>
          <p:cNvSpPr>
            <a:spLocks noGrp="1"/>
          </p:cNvSpPr>
          <p:nvPr>
            <p:ph idx="10" hasCustomPrompt="1"/>
          </p:nvPr>
        </p:nvSpPr>
        <p:spPr>
          <a:xfrm>
            <a:off x="465911" y="6356350"/>
            <a:ext cx="6087289" cy="365125"/>
          </a:xfrm>
          <a:prstGeom prst="rect">
            <a:avLst/>
          </a:prstGeom>
        </p:spPr>
        <p:txBody>
          <a:bodyPr vert="horz" wrap="square" lIns="0" tIns="0" rIns="0" bIns="0" anchor="ctr">
            <a:normAutofit/>
          </a:bodyPr>
          <a:lstStyle>
            <a:lvl1pPr indent="-342000" algn="l">
              <a:buFontTx/>
              <a:buNone/>
              <a:defRPr lang="fr-FR" sz="1200" b="0" i="0" baseline="0" smtClean="0">
                <a:solidFill>
                  <a:srgbClr val="5D8298"/>
                </a:solidFill>
                <a:latin typeface="PT Sans Narrow" charset="-52"/>
                <a:ea typeface="PT Sans Narrow" charset="-52"/>
                <a:cs typeface="PT Sans Narrow" charset="-52"/>
              </a:defRPr>
            </a:lvl1pPr>
          </a:lstStyle>
          <a:p>
            <a:pPr lvl="0"/>
            <a:r>
              <a:rPr lang="en-GB" noProof="0" dirty="0"/>
              <a:t>Text here</a:t>
            </a:r>
          </a:p>
        </p:txBody>
      </p:sp>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Image avec légende">
    <p:spTree>
      <p:nvGrpSpPr>
        <p:cNvPr id="1" name=""/>
        <p:cNvGrpSpPr/>
        <p:nvPr/>
      </p:nvGrpSpPr>
      <p:grpSpPr>
        <a:xfrm>
          <a:off x="0" y="0"/>
          <a:ext cx="0" cy="0"/>
          <a:chOff x="0" y="0"/>
          <a:chExt cx="0" cy="0"/>
        </a:xfrm>
      </p:grpSpPr>
      <p:sp>
        <p:nvSpPr>
          <p:cNvPr id="2" name="Titre 1"/>
          <p:cNvSpPr>
            <a:spLocks noGrp="1"/>
          </p:cNvSpPr>
          <p:nvPr>
            <p:ph type="title" hasCustomPrompt="1"/>
          </p:nvPr>
        </p:nvSpPr>
        <p:spPr>
          <a:xfrm>
            <a:off x="465911" y="381267"/>
            <a:ext cx="6626370" cy="552008"/>
          </a:xfrm>
          <a:prstGeom prst="rect">
            <a:avLst/>
          </a:prstGeom>
        </p:spPr>
        <p:txBody>
          <a:bodyPr lIns="0" tIns="0" rIns="0" bIns="0" anchor="t"/>
          <a:lstStyle>
            <a:lvl1pPr algn="l">
              <a:defRPr sz="2000" b="1" spc="100" baseline="0">
                <a:solidFill>
                  <a:srgbClr val="C7573C"/>
                </a:solidFill>
                <a:latin typeface="PT Sans Narrow" charset="-52"/>
                <a:ea typeface="PT Sans Narrow" charset="-52"/>
                <a:cs typeface="PT Sans Narrow" charset="-52"/>
              </a:defRPr>
            </a:lvl1pPr>
          </a:lstStyle>
          <a:p>
            <a:r>
              <a:rPr lang="en-GB" noProof="0" dirty="0"/>
              <a:t>Click and add text</a:t>
            </a:r>
          </a:p>
        </p:txBody>
      </p:sp>
      <p:sp>
        <p:nvSpPr>
          <p:cNvPr id="3" name="Espace réservé pour une image  2"/>
          <p:cNvSpPr>
            <a:spLocks noGrp="1"/>
          </p:cNvSpPr>
          <p:nvPr>
            <p:ph type="pic" idx="1" hasCustomPrompt="1"/>
          </p:nvPr>
        </p:nvSpPr>
        <p:spPr>
          <a:xfrm>
            <a:off x="457200" y="1444626"/>
            <a:ext cx="3886200" cy="444103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noProof="0" dirty="0"/>
              <a:t>Drop an image or click on the icon to add one </a:t>
            </a:r>
          </a:p>
        </p:txBody>
      </p:sp>
      <p:cxnSp>
        <p:nvCxnSpPr>
          <p:cNvPr id="13" name="Connecteur droit 12"/>
          <p:cNvCxnSpPr/>
          <p:nvPr userDrawn="1"/>
        </p:nvCxnSpPr>
        <p:spPr>
          <a:xfrm>
            <a:off x="465911" y="6126163"/>
            <a:ext cx="8229600" cy="0"/>
          </a:xfrm>
          <a:prstGeom prst="line">
            <a:avLst/>
          </a:prstGeom>
          <a:ln>
            <a:solidFill>
              <a:srgbClr val="C7573C"/>
            </a:solidFill>
          </a:ln>
          <a:effectLst/>
        </p:spPr>
        <p:style>
          <a:lnRef idx="2">
            <a:schemeClr val="accent1"/>
          </a:lnRef>
          <a:fillRef idx="0">
            <a:schemeClr val="accent1"/>
          </a:fillRef>
          <a:effectRef idx="1">
            <a:schemeClr val="accent1"/>
          </a:effectRef>
          <a:fontRef idx="minor">
            <a:schemeClr val="tx1"/>
          </a:fontRef>
        </p:style>
      </p:cxnSp>
      <p:pic>
        <p:nvPicPr>
          <p:cNvPr id="16" name="Image 1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536587" y="228953"/>
            <a:ext cx="1183230" cy="967799"/>
          </a:xfrm>
          <a:prstGeom prst="rect">
            <a:avLst/>
          </a:prstGeom>
        </p:spPr>
      </p:pic>
      <p:sp>
        <p:nvSpPr>
          <p:cNvPr id="10" name="Espace réservé du texte 4"/>
          <p:cNvSpPr>
            <a:spLocks noGrp="1"/>
          </p:cNvSpPr>
          <p:nvPr>
            <p:ph type="body" sz="half" idx="12" hasCustomPrompt="1"/>
          </p:nvPr>
        </p:nvSpPr>
        <p:spPr>
          <a:xfrm>
            <a:off x="4618810" y="1484784"/>
            <a:ext cx="4067989" cy="4404045"/>
          </a:xfrm>
          <a:prstGeom prst="rect">
            <a:avLst/>
          </a:prstGeom>
        </p:spPr>
        <p:txBody>
          <a:bodyPr lIns="0" tIns="0" rIns="0" bIns="0"/>
          <a:lstStyle>
            <a:lvl1pPr marL="342900" indent="-342900">
              <a:buFont typeface="Arial" charset="0"/>
              <a:buChar char="•"/>
              <a:defRPr sz="2000" baseline="0">
                <a:solidFill>
                  <a:srgbClr val="5D8298"/>
                </a:solidFill>
              </a:defRPr>
            </a:lvl1pPr>
            <a:lvl2pPr marL="800100" indent="-342900">
              <a:buFont typeface="Arial" charset="0"/>
              <a:buChar char="•"/>
              <a:defRPr sz="2000">
                <a:solidFill>
                  <a:srgbClr val="5D8298"/>
                </a:solidFill>
              </a:defRPr>
            </a:lvl2pPr>
            <a:lvl3pPr marL="1257300" indent="-342900">
              <a:buFont typeface="Arial" charset="0"/>
              <a:buChar char="•"/>
              <a:defRPr sz="2000" baseline="0">
                <a:solidFill>
                  <a:srgbClr val="5D8298"/>
                </a:solidFill>
              </a:defRPr>
            </a:lvl3pPr>
            <a:lvl4pPr marL="1714500" indent="-342900">
              <a:buFont typeface="Arial" charset="0"/>
              <a:buChar char="•"/>
              <a:defRPr sz="2000"/>
            </a:lvl4pPr>
            <a:lvl5pPr marL="2171700" indent="-342900">
              <a:buFont typeface="Arial" charset="0"/>
              <a:buChar char="•"/>
              <a:defRPr/>
            </a:lvl5pPr>
          </a:lstStyle>
          <a:p>
            <a:r>
              <a:rPr lang="en-GB" noProof="0" dirty="0"/>
              <a:t>Add text</a:t>
            </a:r>
          </a:p>
          <a:p>
            <a:pPr lvl="1"/>
            <a:r>
              <a:rPr lang="en-GB" sz="2000" noProof="0" dirty="0">
                <a:solidFill>
                  <a:srgbClr val="5D8298"/>
                </a:solidFill>
                <a:latin typeface="PT Sans" charset="-52"/>
                <a:ea typeface="PT Sans" charset="-52"/>
                <a:cs typeface="PT Sans" charset="-52"/>
              </a:rPr>
              <a:t>Add text</a:t>
            </a:r>
          </a:p>
          <a:p>
            <a:pPr lvl="2"/>
            <a:r>
              <a:rPr lang="en-GB" sz="2000" noProof="0" dirty="0">
                <a:solidFill>
                  <a:srgbClr val="5D8298"/>
                </a:solidFill>
                <a:latin typeface="PT Sans" charset="-52"/>
                <a:ea typeface="PT Sans" charset="-52"/>
                <a:cs typeface="PT Sans" charset="-52"/>
              </a:rPr>
              <a:t>Add text</a:t>
            </a:r>
          </a:p>
          <a:p>
            <a:pPr lvl="3"/>
            <a:r>
              <a:rPr lang="en-GB" sz="2000" noProof="0" dirty="0">
                <a:solidFill>
                  <a:srgbClr val="5D8298"/>
                </a:solidFill>
                <a:latin typeface="PT Sans" charset="-52"/>
                <a:ea typeface="PT Sans" charset="-52"/>
                <a:cs typeface="PT Sans" charset="-52"/>
              </a:rPr>
              <a:t>Add text</a:t>
            </a:r>
          </a:p>
          <a:p>
            <a:pPr lvl="4"/>
            <a:r>
              <a:rPr lang="en-GB" sz="2000" noProof="0" dirty="0">
                <a:solidFill>
                  <a:srgbClr val="5D8298"/>
                </a:solidFill>
                <a:latin typeface="PT Sans" charset="-52"/>
                <a:ea typeface="PT Sans" charset="-52"/>
                <a:cs typeface="PT Sans" charset="-52"/>
              </a:rPr>
              <a:t>Add text</a:t>
            </a:r>
          </a:p>
        </p:txBody>
      </p:sp>
      <p:sp>
        <p:nvSpPr>
          <p:cNvPr id="9" name="Espace réservé du numéro de diapositive 6"/>
          <p:cNvSpPr>
            <a:spLocks noGrp="1"/>
          </p:cNvSpPr>
          <p:nvPr>
            <p:ph type="sldNum" sz="quarter" idx="4"/>
          </p:nvPr>
        </p:nvSpPr>
        <p:spPr>
          <a:xfrm>
            <a:off x="6553200" y="6356350"/>
            <a:ext cx="2133600" cy="365125"/>
          </a:xfrm>
          <a:prstGeom prst="rect">
            <a:avLst/>
          </a:prstGeom>
        </p:spPr>
        <p:txBody>
          <a:bodyPr vert="horz" lIns="0" tIns="0" rIns="0" bIns="0" rtlCol="0" anchor="ctr"/>
          <a:lstStyle>
            <a:lvl1pPr algn="r">
              <a:defRPr sz="1200">
                <a:solidFill>
                  <a:srgbClr val="5D8298"/>
                </a:solidFill>
                <a:latin typeface="PT Sans Narrow" charset="-52"/>
                <a:ea typeface="PT Sans Narrow" charset="-52"/>
                <a:cs typeface="PT Sans Narrow" charset="-52"/>
              </a:defRPr>
            </a:lvl1pPr>
          </a:lstStyle>
          <a:p>
            <a:fld id="{FCE43C0F-8A7B-3A4B-9DB5-B3472E36E833}" type="slidenum">
              <a:rPr lang="en-GB" noProof="0" smtClean="0"/>
              <a:pPr/>
              <a:t>‹#›</a:t>
            </a:fld>
            <a:endParaRPr lang="en-GB" noProof="0" dirty="0"/>
          </a:p>
        </p:txBody>
      </p:sp>
      <p:sp>
        <p:nvSpPr>
          <p:cNvPr id="12" name="Espace réservé du contenu 2"/>
          <p:cNvSpPr>
            <a:spLocks noGrp="1"/>
          </p:cNvSpPr>
          <p:nvPr>
            <p:ph idx="10" hasCustomPrompt="1"/>
          </p:nvPr>
        </p:nvSpPr>
        <p:spPr>
          <a:xfrm>
            <a:off x="465911" y="6356350"/>
            <a:ext cx="6087289" cy="365125"/>
          </a:xfrm>
          <a:prstGeom prst="rect">
            <a:avLst/>
          </a:prstGeom>
        </p:spPr>
        <p:txBody>
          <a:bodyPr vert="horz" wrap="square" lIns="0" tIns="0" rIns="0" bIns="0" anchor="ctr">
            <a:normAutofit/>
          </a:bodyPr>
          <a:lstStyle>
            <a:lvl1pPr indent="-342000" algn="l">
              <a:buFontTx/>
              <a:buNone/>
              <a:defRPr lang="fr-FR" sz="1200" b="0" i="0" baseline="0" smtClean="0">
                <a:solidFill>
                  <a:srgbClr val="5D8298"/>
                </a:solidFill>
                <a:latin typeface="PT Sans Narrow" charset="-52"/>
                <a:ea typeface="PT Sans Narrow" charset="-52"/>
                <a:cs typeface="PT Sans Narrow" charset="-52"/>
              </a:defRPr>
            </a:lvl1pPr>
          </a:lstStyle>
          <a:p>
            <a:pPr lvl="0"/>
            <a:r>
              <a:rPr lang="en-GB" noProof="0" dirty="0"/>
              <a:t>Text here</a:t>
            </a:r>
          </a:p>
        </p:txBody>
      </p:sp>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theme" Target="../theme/theme2.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8" r:id="rId2"/>
    <p:sldLayoutId id="2147483662" r:id="rId3"/>
    <p:sldLayoutId id="2147483650" r:id="rId4"/>
    <p:sldLayoutId id="2147483661" r:id="rId5"/>
    <p:sldLayoutId id="2147483652" r:id="rId6"/>
    <p:sldLayoutId id="2147483657" r:id="rId7"/>
    <p:sldLayoutId id="2147483654" r:id="rId8"/>
    <p:sldLayoutId id="2147483655" r:id="rId9"/>
    <p:sldLayoutId id="2147483675" r:id="rId10"/>
    <p:sldLayoutId id="2147483676" r:id="rId11"/>
    <p:sldLayoutId id="2147483656" r:id="rId12"/>
  </p:sldLayoutIdLst>
  <p:hf hdr="0" ftr="0" dt="0"/>
  <p:txStyles>
    <p:titleStyle>
      <a:lvl1pPr algn="ctr" defTabSz="457200" rtl="0" eaLnBrk="1" latinLnBrk="0" hangingPunct="1">
        <a:spcBef>
          <a:spcPct val="0"/>
        </a:spcBef>
        <a:buNone/>
        <a:defRPr sz="4400" b="1" i="0" kern="1200" cap="all" spc="300" baseline="0">
          <a:solidFill>
            <a:srgbClr val="5D8298"/>
          </a:solidFill>
          <a:latin typeface="PT Sans Narrow"/>
          <a:ea typeface="+mj-ea"/>
          <a:cs typeface="PT Sans Narrow"/>
        </a:defRPr>
      </a:lvl1pPr>
    </p:titleStyle>
    <p:bodyStyle>
      <a:lvl1pPr marL="342900" indent="-342900" algn="l" defTabSz="457200" rtl="0" eaLnBrk="1" latinLnBrk="0" hangingPunct="1">
        <a:spcBef>
          <a:spcPct val="20000"/>
        </a:spcBef>
        <a:buFont typeface="Arial"/>
        <a:buNone/>
        <a:defRPr sz="3200" b="0" i="0" kern="1200">
          <a:solidFill>
            <a:schemeClr val="tx1"/>
          </a:solidFill>
          <a:latin typeface="PT Sans"/>
          <a:ea typeface="+mn-ea"/>
          <a:cs typeface="PT Sans"/>
        </a:defRPr>
      </a:lvl1pPr>
      <a:lvl2pPr marL="742950" indent="-285750" algn="l" defTabSz="457200" rtl="0" eaLnBrk="1" latinLnBrk="0" hangingPunct="1">
        <a:spcBef>
          <a:spcPct val="20000"/>
        </a:spcBef>
        <a:buFont typeface="Arial"/>
        <a:buNone/>
        <a:defRPr sz="2800" b="0" i="0" kern="1200">
          <a:solidFill>
            <a:schemeClr val="tx1"/>
          </a:solidFill>
          <a:latin typeface="PT Sans"/>
          <a:ea typeface="+mn-ea"/>
          <a:cs typeface="PT Sans"/>
        </a:defRPr>
      </a:lvl2pPr>
      <a:lvl3pPr marL="1143000" indent="-228600" algn="l" defTabSz="457200" rtl="0" eaLnBrk="1" latinLnBrk="0" hangingPunct="1">
        <a:spcBef>
          <a:spcPct val="20000"/>
        </a:spcBef>
        <a:buFont typeface="Arial"/>
        <a:buNone/>
        <a:defRPr sz="2400" b="0" i="0" kern="1200">
          <a:solidFill>
            <a:schemeClr val="tx1"/>
          </a:solidFill>
          <a:latin typeface="PT Sans"/>
          <a:ea typeface="+mn-ea"/>
          <a:cs typeface="PT Sans"/>
        </a:defRPr>
      </a:lvl3pPr>
      <a:lvl4pPr marL="1600200" indent="-228600" algn="l" defTabSz="457200" rtl="0" eaLnBrk="1" latinLnBrk="0" hangingPunct="1">
        <a:spcBef>
          <a:spcPct val="20000"/>
        </a:spcBef>
        <a:buFont typeface="Arial"/>
        <a:buNone/>
        <a:defRPr sz="2000" b="0" i="0" kern="1200">
          <a:solidFill>
            <a:schemeClr val="tx1"/>
          </a:solidFill>
          <a:latin typeface="PT Sans"/>
          <a:ea typeface="+mn-ea"/>
          <a:cs typeface="PT Sans"/>
        </a:defRPr>
      </a:lvl4pPr>
      <a:lvl5pPr marL="2057400" indent="-228600" algn="l" defTabSz="457200" rtl="0" eaLnBrk="1" latinLnBrk="0" hangingPunct="1">
        <a:spcBef>
          <a:spcPct val="20000"/>
        </a:spcBef>
        <a:buFont typeface="Arial"/>
        <a:buNone/>
        <a:defRPr sz="2000" b="0" i="0" kern="1200">
          <a:solidFill>
            <a:schemeClr val="tx1"/>
          </a:solidFill>
          <a:latin typeface="PT Sans"/>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 name="Connecteur droit 4"/>
          <p:cNvCxnSpPr/>
          <p:nvPr userDrawn="1"/>
        </p:nvCxnSpPr>
        <p:spPr>
          <a:xfrm>
            <a:off x="465911" y="6126163"/>
            <a:ext cx="8229600" cy="0"/>
          </a:xfrm>
          <a:prstGeom prst="line">
            <a:avLst/>
          </a:prstGeom>
          <a:ln>
            <a:solidFill>
              <a:srgbClr val="C7573C"/>
            </a:solidFill>
          </a:ln>
          <a:effectLst/>
        </p:spPr>
        <p:style>
          <a:lnRef idx="2">
            <a:schemeClr val="accent1"/>
          </a:lnRef>
          <a:fillRef idx="0">
            <a:schemeClr val="accent1"/>
          </a:fillRef>
          <a:effectRef idx="1">
            <a:schemeClr val="accent1"/>
          </a:effectRef>
          <a:fontRef idx="minor">
            <a:schemeClr val="tx1"/>
          </a:fontRef>
        </p:style>
      </p:cxnSp>
      <p:pic>
        <p:nvPicPr>
          <p:cNvPr id="3" name="Image 14"/>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7536587" y="228953"/>
            <a:ext cx="1183230" cy="967799"/>
          </a:xfrm>
          <a:prstGeom prst="rect">
            <a:avLst/>
          </a:prstGeom>
        </p:spPr>
      </p:pic>
      <p:sp>
        <p:nvSpPr>
          <p:cNvPr id="4" name="Title Placeholder 3"/>
          <p:cNvSpPr>
            <a:spLocks noGrp="1"/>
          </p:cNvSpPr>
          <p:nvPr>
            <p:ph type="title"/>
          </p:nvPr>
        </p:nvSpPr>
        <p:spPr>
          <a:xfrm>
            <a:off x="464400" y="259200"/>
            <a:ext cx="6555600" cy="864000"/>
          </a:xfrm>
          <a:prstGeom prst="rect">
            <a:avLst/>
          </a:prstGeom>
        </p:spPr>
        <p:txBody>
          <a:bodyPr vert="horz" lIns="0" tIns="0" rIns="0" bIns="0" rtlCol="0" anchor="t" anchorCtr="0">
            <a:normAutofit/>
          </a:bodyPr>
          <a:lstStyle/>
          <a:p>
            <a:r>
              <a:rPr lang="en-GB"/>
              <a:t>Click to edit Master title style</a:t>
            </a:r>
            <a:endParaRPr lang="en-US"/>
          </a:p>
        </p:txBody>
      </p:sp>
      <p:sp>
        <p:nvSpPr>
          <p:cNvPr id="5" name="Text Placeholder 4"/>
          <p:cNvSpPr>
            <a:spLocks noGrp="1"/>
          </p:cNvSpPr>
          <p:nvPr>
            <p:ph type="body" idx="1"/>
          </p:nvPr>
        </p:nvSpPr>
        <p:spPr>
          <a:xfrm>
            <a:off x="464400" y="1425600"/>
            <a:ext cx="8222400" cy="4460400"/>
          </a:xfrm>
          <a:prstGeom prst="rect">
            <a:avLst/>
          </a:prstGeom>
        </p:spPr>
        <p:txBody>
          <a:bodyPr vert="horz" lIns="0" tIns="0" rIns="0" bIns="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0776154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Lst>
  <p:hf hdr="0" ftr="0" dt="0"/>
  <p:txStyles>
    <p:titleStyle>
      <a:lvl1pPr algn="l" defTabSz="457200" rtl="0" eaLnBrk="1" latinLnBrk="0" hangingPunct="1">
        <a:spcBef>
          <a:spcPct val="0"/>
        </a:spcBef>
        <a:buNone/>
        <a:defRPr sz="3200" b="1" i="0" kern="1200" cap="all" spc="100" baseline="0">
          <a:solidFill>
            <a:srgbClr val="5D8298"/>
          </a:solidFill>
          <a:latin typeface="PT Sans Narrow"/>
          <a:ea typeface="+mj-ea"/>
          <a:cs typeface="PT Sans Narrow"/>
        </a:defRPr>
      </a:lvl1pPr>
    </p:titleStyle>
    <p:bodyStyle>
      <a:lvl1pPr marL="274638" indent="-274638" algn="l" defTabSz="457200" rtl="0" eaLnBrk="1" latinLnBrk="0" hangingPunct="1">
        <a:spcBef>
          <a:spcPts val="900"/>
        </a:spcBef>
        <a:buClr>
          <a:schemeClr val="accent2"/>
        </a:buClr>
        <a:buFont typeface="Arial"/>
        <a:buChar char="•"/>
        <a:defRPr sz="2000" b="0" i="0" kern="1200">
          <a:solidFill>
            <a:schemeClr val="tx2"/>
          </a:solidFill>
          <a:latin typeface="PT Sans"/>
          <a:ea typeface="+mn-ea"/>
          <a:cs typeface="PT Sans"/>
        </a:defRPr>
      </a:lvl1pPr>
      <a:lvl2pPr marL="808038" indent="-350838" algn="l" defTabSz="457200" rtl="0" eaLnBrk="1" latinLnBrk="0" hangingPunct="1">
        <a:spcBef>
          <a:spcPts val="400"/>
        </a:spcBef>
        <a:buClr>
          <a:schemeClr val="accent2"/>
        </a:buClr>
        <a:buFont typeface="Lucida Grande"/>
        <a:buChar char="–"/>
        <a:defRPr sz="1800" b="0" i="0" kern="1200">
          <a:solidFill>
            <a:schemeClr val="tx2"/>
          </a:solidFill>
          <a:latin typeface="PT Sans"/>
          <a:ea typeface="+mn-ea"/>
          <a:cs typeface="PT Sans"/>
        </a:defRPr>
      </a:lvl2pPr>
      <a:lvl3pPr marL="1257300" indent="-342900" algn="l" defTabSz="457200" rtl="0" eaLnBrk="1" latinLnBrk="0" hangingPunct="1">
        <a:spcBef>
          <a:spcPts val="400"/>
        </a:spcBef>
        <a:buClr>
          <a:schemeClr val="accent2"/>
        </a:buClr>
        <a:buFont typeface="Arial"/>
        <a:buChar char="•"/>
        <a:defRPr sz="1600" b="0" i="0" kern="1200">
          <a:solidFill>
            <a:schemeClr val="tx2"/>
          </a:solidFill>
          <a:latin typeface="PT Sans"/>
          <a:ea typeface="+mn-ea"/>
          <a:cs typeface="PT Sans"/>
        </a:defRPr>
      </a:lvl3pPr>
      <a:lvl4pPr marL="1714500" indent="-342900" algn="l" defTabSz="457200" rtl="0" eaLnBrk="1" latinLnBrk="0" hangingPunct="1">
        <a:spcBef>
          <a:spcPts val="400"/>
        </a:spcBef>
        <a:buClr>
          <a:schemeClr val="accent2"/>
        </a:buClr>
        <a:buFont typeface="Arial"/>
        <a:buChar char="•"/>
        <a:defRPr sz="1600" b="0" i="0" kern="1200">
          <a:solidFill>
            <a:schemeClr val="tx2"/>
          </a:solidFill>
          <a:latin typeface="PT Sans"/>
          <a:ea typeface="+mn-ea"/>
          <a:cs typeface="PT Sans"/>
        </a:defRPr>
      </a:lvl4pPr>
      <a:lvl5pPr marL="2171700" indent="-342900" algn="l" defTabSz="457200" rtl="0" eaLnBrk="1" latinLnBrk="0" hangingPunct="1">
        <a:spcBef>
          <a:spcPts val="400"/>
        </a:spcBef>
        <a:buClr>
          <a:schemeClr val="accent2"/>
        </a:buClr>
        <a:buFont typeface="Arial"/>
        <a:buChar char="•"/>
        <a:defRPr sz="1600" b="0" i="0" kern="1200">
          <a:solidFill>
            <a:schemeClr val="tx2"/>
          </a:solidFill>
          <a:latin typeface="PT Sans"/>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ciencedirect.com/science/article/pii/S0959804918315740?dgcid=author"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hyperlink" Target="https://vimeo.com/channels/giconnect" TargetMode="External"/><Relationship Id="rId2" Type="http://schemas.openxmlformats.org/officeDocument/2006/relationships/hyperlink" Target="http://www.giconnect.info/" TargetMode="External"/><Relationship Id="rId1" Type="http://schemas.openxmlformats.org/officeDocument/2006/relationships/slideLayout" Target="../slideLayouts/slideLayout2.xml"/><Relationship Id="rId6" Type="http://schemas.openxmlformats.org/officeDocument/2006/relationships/hyperlink" Target="mailto:antoine.lacombe@cor2ed.com" TargetMode="External"/><Relationship Id="rId5" Type="http://schemas.openxmlformats.org/officeDocument/2006/relationships/hyperlink" Target="https://www.linkedin.com/groups/8521221/" TargetMode="External"/><Relationship Id="rId4" Type="http://schemas.openxmlformats.org/officeDocument/2006/relationships/hyperlink" Target="https://twitter.com/giconnectInfo"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US" dirty="0">
                <a:hlinkClick r:id="rId3"/>
              </a:rPr>
              <a:t>Treatment Sequencing in Metastatic Colorectal Cancer</a:t>
            </a:r>
            <a:r>
              <a:rPr lang="en-US" sz="2400" dirty="0">
                <a:hlinkClick r:id="rId3"/>
              </a:rPr>
              <a:t/>
            </a:r>
            <a:br>
              <a:rPr lang="en-US" sz="2400" dirty="0">
                <a:hlinkClick r:id="rId3"/>
              </a:rPr>
            </a:br>
            <a:r>
              <a:rPr lang="en-US" sz="2000" dirty="0">
                <a:hlinkClick r:id="rId3"/>
              </a:rPr>
              <a:t>European Journal of Cancer 109 (2019) 70-83</a:t>
            </a:r>
            <a:r>
              <a:rPr lang="en-US" sz="2400" dirty="0">
                <a:hlinkClick r:id="rId3"/>
              </a:rPr>
              <a:t/>
            </a:r>
            <a:br>
              <a:rPr lang="en-US" sz="2400" dirty="0">
                <a:hlinkClick r:id="rId3"/>
              </a:rPr>
            </a:br>
            <a:r>
              <a:rPr lang="en-US" sz="2400" dirty="0"/>
              <a:t/>
            </a:r>
            <a:br>
              <a:rPr lang="en-US" sz="2400" dirty="0"/>
            </a:br>
            <a:r>
              <a:rPr lang="en-US" sz="2400" dirty="0"/>
              <a:t>D. P. Modest,</a:t>
            </a:r>
            <a:r>
              <a:rPr lang="en-US" sz="2400" baseline="30000" dirty="0"/>
              <a:t>1</a:t>
            </a:r>
            <a:r>
              <a:rPr lang="en-US" sz="2400" dirty="0"/>
              <a:t> S. Pant,</a:t>
            </a:r>
            <a:r>
              <a:rPr lang="en-US" sz="2400" cap="none" baseline="30000" dirty="0"/>
              <a:t>2 </a:t>
            </a:r>
            <a:r>
              <a:rPr lang="en-US" sz="2400" dirty="0"/>
              <a:t>and A. Sartore-Bianchi</a:t>
            </a:r>
            <a:r>
              <a:rPr lang="en-US" sz="2400" baseline="30000" dirty="0"/>
              <a:t>3,4</a:t>
            </a:r>
            <a:r>
              <a:rPr lang="en-US" sz="2400" dirty="0"/>
              <a:t/>
            </a:r>
            <a:br>
              <a:rPr lang="en-US" sz="2400" dirty="0"/>
            </a:br>
            <a:r>
              <a:rPr lang="en-US" sz="2400" dirty="0"/>
              <a:t/>
            </a:r>
            <a:br>
              <a:rPr lang="en-US" sz="2400" dirty="0"/>
            </a:br>
            <a:r>
              <a:rPr lang="en-US" sz="3200" i="1" dirty="0"/>
              <a:t>selected highlights</a:t>
            </a:r>
            <a:endParaRPr lang="fr-FR" i="1" baseline="30000" dirty="0"/>
          </a:p>
        </p:txBody>
      </p:sp>
      <p:sp>
        <p:nvSpPr>
          <p:cNvPr id="3" name="Sous-titre 2"/>
          <p:cNvSpPr>
            <a:spLocks noGrp="1"/>
          </p:cNvSpPr>
          <p:nvPr>
            <p:ph type="subTitle" idx="1"/>
          </p:nvPr>
        </p:nvSpPr>
        <p:spPr>
          <a:xfrm>
            <a:off x="107504" y="4653136"/>
            <a:ext cx="8928992" cy="1655762"/>
          </a:xfrm>
        </p:spPr>
        <p:txBody>
          <a:bodyPr/>
          <a:lstStyle/>
          <a:p>
            <a:pPr>
              <a:spcBef>
                <a:spcPts val="0"/>
              </a:spcBef>
            </a:pPr>
            <a:r>
              <a:rPr lang="fr-FR" sz="1400" baseline="30000" dirty="0">
                <a:latin typeface="PT Sans Narrow" panose="020B0506020203020204" pitchFamily="34" charset="0"/>
                <a:ea typeface="PT Sans Narrow" panose="020B0506020203020204" pitchFamily="34" charset="0"/>
              </a:rPr>
              <a:t>1 </a:t>
            </a:r>
            <a:r>
              <a:rPr lang="en-US" sz="1400" dirty="0">
                <a:latin typeface="PT Sans Narrow" panose="020B0506020203020204" pitchFamily="34" charset="0"/>
                <a:ea typeface="PT Sans Narrow" panose="020B0506020203020204" pitchFamily="34" charset="0"/>
              </a:rPr>
              <a:t>Department of Medicine III, University Hospital, LMU Munich, Germany;</a:t>
            </a:r>
            <a:br>
              <a:rPr lang="en-US" sz="1400" dirty="0">
                <a:latin typeface="PT Sans Narrow" panose="020B0506020203020204" pitchFamily="34" charset="0"/>
                <a:ea typeface="PT Sans Narrow" panose="020B0506020203020204" pitchFamily="34" charset="0"/>
              </a:rPr>
            </a:br>
            <a:r>
              <a:rPr lang="fr-FR" sz="1400" baseline="30000" dirty="0">
                <a:latin typeface="PT Sans Narrow" panose="020B0506020203020204" pitchFamily="34" charset="0"/>
                <a:ea typeface="PT Sans Narrow" panose="020B0506020203020204" pitchFamily="34" charset="0"/>
              </a:rPr>
              <a:t>2 </a:t>
            </a:r>
            <a:r>
              <a:rPr lang="en-US" sz="1400" dirty="0">
                <a:latin typeface="PT Sans Narrow" panose="020B0506020203020204" pitchFamily="34" charset="0"/>
                <a:ea typeface="PT Sans Narrow" panose="020B0506020203020204" pitchFamily="34" charset="0"/>
              </a:rPr>
              <a:t>De</a:t>
            </a:r>
            <a:r>
              <a:rPr lang="fr-FR" sz="1400" dirty="0" err="1">
                <a:latin typeface="PT Sans Narrow" panose="020B0506020203020204" pitchFamily="34" charset="0"/>
                <a:ea typeface="PT Sans Narrow" panose="020B0506020203020204" pitchFamily="34" charset="0"/>
              </a:rPr>
              <a:t>partment</a:t>
            </a:r>
            <a:r>
              <a:rPr lang="fr-FR" sz="1400" dirty="0">
                <a:latin typeface="PT Sans Narrow" panose="020B0506020203020204" pitchFamily="34" charset="0"/>
                <a:ea typeface="PT Sans Narrow" panose="020B0506020203020204" pitchFamily="34" charset="0"/>
              </a:rPr>
              <a:t> of </a:t>
            </a:r>
            <a:r>
              <a:rPr lang="fr-FR" sz="1400" dirty="0" err="1">
                <a:latin typeface="PT Sans Narrow" panose="020B0506020203020204" pitchFamily="34" charset="0"/>
                <a:ea typeface="PT Sans Narrow" panose="020B0506020203020204" pitchFamily="34" charset="0"/>
              </a:rPr>
              <a:t>Investigational</a:t>
            </a:r>
            <a:r>
              <a:rPr lang="fr-FR" sz="1400" dirty="0">
                <a:latin typeface="PT Sans Narrow" panose="020B0506020203020204" pitchFamily="34" charset="0"/>
                <a:ea typeface="PT Sans Narrow" panose="020B0506020203020204" pitchFamily="34" charset="0"/>
              </a:rPr>
              <a:t> Cancer </a:t>
            </a:r>
            <a:r>
              <a:rPr lang="fr-FR" sz="1400" dirty="0" err="1">
                <a:latin typeface="PT Sans Narrow" panose="020B0506020203020204" pitchFamily="34" charset="0"/>
                <a:ea typeface="PT Sans Narrow" panose="020B0506020203020204" pitchFamily="34" charset="0"/>
              </a:rPr>
              <a:t>Therapeutics</a:t>
            </a:r>
            <a:r>
              <a:rPr lang="fr-FR" sz="1400" dirty="0">
                <a:latin typeface="PT Sans Narrow" panose="020B0506020203020204" pitchFamily="34" charset="0"/>
                <a:ea typeface="PT Sans Narrow" panose="020B0506020203020204" pitchFamily="34" charset="0"/>
              </a:rPr>
              <a:t>, The </a:t>
            </a:r>
            <a:r>
              <a:rPr lang="fr-FR" sz="1400" dirty="0" err="1">
                <a:latin typeface="PT Sans Narrow" panose="020B0506020203020204" pitchFamily="34" charset="0"/>
                <a:ea typeface="PT Sans Narrow" panose="020B0506020203020204" pitchFamily="34" charset="0"/>
              </a:rPr>
              <a:t>University</a:t>
            </a:r>
            <a:r>
              <a:rPr lang="fr-FR" sz="1400" dirty="0">
                <a:latin typeface="PT Sans Narrow" panose="020B0506020203020204" pitchFamily="34" charset="0"/>
                <a:ea typeface="PT Sans Narrow" panose="020B0506020203020204" pitchFamily="34" charset="0"/>
              </a:rPr>
              <a:t> of Texas M.D. Anderson Cancer Center, Houston, Texas, USA;</a:t>
            </a:r>
          </a:p>
          <a:p>
            <a:pPr>
              <a:spcBef>
                <a:spcPts val="0"/>
              </a:spcBef>
            </a:pPr>
            <a:r>
              <a:rPr lang="fr-FR" sz="1400" baseline="30000" dirty="0">
                <a:latin typeface="PT Sans Narrow" panose="020B0506020203020204" pitchFamily="34" charset="0"/>
                <a:ea typeface="PT Sans Narrow" panose="020B0506020203020204" pitchFamily="34" charset="0"/>
              </a:rPr>
              <a:t>3 </a:t>
            </a:r>
            <a:r>
              <a:rPr lang="fr-FR" sz="1400" dirty="0" err="1">
                <a:latin typeface="PT Sans Narrow" panose="020B0506020203020204" pitchFamily="34" charset="0"/>
                <a:ea typeface="PT Sans Narrow" panose="020B0506020203020204" pitchFamily="34" charset="0"/>
              </a:rPr>
              <a:t>Niguarda</a:t>
            </a:r>
            <a:r>
              <a:rPr lang="fr-FR" sz="1400" dirty="0">
                <a:latin typeface="PT Sans Narrow" panose="020B0506020203020204" pitchFamily="34" charset="0"/>
                <a:ea typeface="PT Sans Narrow" panose="020B0506020203020204" pitchFamily="34" charset="0"/>
              </a:rPr>
              <a:t> Cancer Center, Grande </a:t>
            </a:r>
            <a:r>
              <a:rPr lang="fr-FR" sz="1400" dirty="0" err="1">
                <a:latin typeface="PT Sans Narrow" panose="020B0506020203020204" pitchFamily="34" charset="0"/>
                <a:ea typeface="PT Sans Narrow" panose="020B0506020203020204" pitchFamily="34" charset="0"/>
              </a:rPr>
              <a:t>Ospedale</a:t>
            </a:r>
            <a:r>
              <a:rPr lang="fr-FR" sz="1400" dirty="0">
                <a:latin typeface="PT Sans Narrow" panose="020B0506020203020204" pitchFamily="34" charset="0"/>
                <a:ea typeface="PT Sans Narrow" panose="020B0506020203020204" pitchFamily="34" charset="0"/>
              </a:rPr>
              <a:t> </a:t>
            </a:r>
            <a:r>
              <a:rPr lang="fr-FR" sz="1400" dirty="0" err="1">
                <a:latin typeface="PT Sans Narrow" panose="020B0506020203020204" pitchFamily="34" charset="0"/>
                <a:ea typeface="PT Sans Narrow" panose="020B0506020203020204" pitchFamily="34" charset="0"/>
              </a:rPr>
              <a:t>Metropolitano</a:t>
            </a:r>
            <a:r>
              <a:rPr lang="fr-FR" sz="1400" dirty="0">
                <a:latin typeface="PT Sans Narrow" panose="020B0506020203020204" pitchFamily="34" charset="0"/>
                <a:ea typeface="PT Sans Narrow" panose="020B0506020203020204" pitchFamily="34" charset="0"/>
              </a:rPr>
              <a:t> </a:t>
            </a:r>
            <a:r>
              <a:rPr lang="fr-FR" sz="1400" dirty="0" err="1">
                <a:latin typeface="PT Sans Narrow" panose="020B0506020203020204" pitchFamily="34" charset="0"/>
                <a:ea typeface="PT Sans Narrow" panose="020B0506020203020204" pitchFamily="34" charset="0"/>
              </a:rPr>
              <a:t>Niguarda</a:t>
            </a:r>
            <a:r>
              <a:rPr lang="fr-FR" sz="1400" dirty="0">
                <a:latin typeface="PT Sans Narrow" panose="020B0506020203020204" pitchFamily="34" charset="0"/>
                <a:ea typeface="PT Sans Narrow" panose="020B0506020203020204" pitchFamily="34" charset="0"/>
              </a:rPr>
              <a:t>, Piazza </a:t>
            </a:r>
            <a:r>
              <a:rPr lang="fr-FR" sz="1400" dirty="0" err="1">
                <a:latin typeface="PT Sans Narrow" panose="020B0506020203020204" pitchFamily="34" charset="0"/>
                <a:ea typeface="PT Sans Narrow" panose="020B0506020203020204" pitchFamily="34" charset="0"/>
              </a:rPr>
              <a:t>Ospedale</a:t>
            </a:r>
            <a:r>
              <a:rPr lang="fr-FR" sz="1400" dirty="0">
                <a:latin typeface="PT Sans Narrow" panose="020B0506020203020204" pitchFamily="34" charset="0"/>
                <a:ea typeface="PT Sans Narrow" panose="020B0506020203020204" pitchFamily="34" charset="0"/>
              </a:rPr>
              <a:t> </a:t>
            </a:r>
            <a:r>
              <a:rPr lang="fr-FR" sz="1400" dirty="0" err="1">
                <a:latin typeface="PT Sans Narrow" panose="020B0506020203020204" pitchFamily="34" charset="0"/>
                <a:ea typeface="PT Sans Narrow" panose="020B0506020203020204" pitchFamily="34" charset="0"/>
              </a:rPr>
              <a:t>Maggiore</a:t>
            </a:r>
            <a:r>
              <a:rPr lang="fr-FR" sz="1400" dirty="0">
                <a:latin typeface="PT Sans Narrow" panose="020B0506020203020204" pitchFamily="34" charset="0"/>
                <a:ea typeface="PT Sans Narrow" panose="020B0506020203020204" pitchFamily="34" charset="0"/>
              </a:rPr>
              <a:t>, 3, 20162, Milan, </a:t>
            </a:r>
            <a:r>
              <a:rPr lang="fr-FR" sz="1400" dirty="0" err="1">
                <a:latin typeface="PT Sans Narrow" panose="020B0506020203020204" pitchFamily="34" charset="0"/>
                <a:ea typeface="PT Sans Narrow" panose="020B0506020203020204" pitchFamily="34" charset="0"/>
              </a:rPr>
              <a:t>Italy</a:t>
            </a:r>
            <a:r>
              <a:rPr lang="fr-FR" sz="1400" dirty="0">
                <a:latin typeface="PT Sans Narrow" panose="020B0506020203020204" pitchFamily="34" charset="0"/>
                <a:ea typeface="PT Sans Narrow" panose="020B0506020203020204" pitchFamily="34" charset="0"/>
              </a:rPr>
              <a:t>; </a:t>
            </a:r>
            <a:br>
              <a:rPr lang="fr-FR" sz="1400" dirty="0">
                <a:latin typeface="PT Sans Narrow" panose="020B0506020203020204" pitchFamily="34" charset="0"/>
                <a:ea typeface="PT Sans Narrow" panose="020B0506020203020204" pitchFamily="34" charset="0"/>
              </a:rPr>
            </a:br>
            <a:r>
              <a:rPr lang="fr-FR" sz="1400" baseline="30000" dirty="0">
                <a:latin typeface="PT Sans Narrow" panose="020B0506020203020204" pitchFamily="34" charset="0"/>
                <a:ea typeface="PT Sans Narrow" panose="020B0506020203020204" pitchFamily="34" charset="0"/>
              </a:rPr>
              <a:t>4</a:t>
            </a:r>
            <a:r>
              <a:rPr lang="fr-FR" sz="1400" dirty="0">
                <a:latin typeface="PT Sans Narrow" panose="020B0506020203020204" pitchFamily="34" charset="0"/>
                <a:ea typeface="PT Sans Narrow" panose="020B0506020203020204" pitchFamily="34" charset="0"/>
              </a:rPr>
              <a:t> Department of </a:t>
            </a:r>
            <a:r>
              <a:rPr lang="fr-FR" sz="1400" dirty="0" err="1">
                <a:latin typeface="PT Sans Narrow" panose="020B0506020203020204" pitchFamily="34" charset="0"/>
                <a:ea typeface="PT Sans Narrow" panose="020B0506020203020204" pitchFamily="34" charset="0"/>
              </a:rPr>
              <a:t>Oncology</a:t>
            </a:r>
            <a:r>
              <a:rPr lang="fr-FR" sz="1400" dirty="0">
                <a:latin typeface="PT Sans Narrow" panose="020B0506020203020204" pitchFamily="34" charset="0"/>
                <a:ea typeface="PT Sans Narrow" panose="020B0506020203020204" pitchFamily="34" charset="0"/>
              </a:rPr>
              <a:t> and </a:t>
            </a:r>
            <a:r>
              <a:rPr lang="fr-FR" sz="1400" dirty="0" err="1">
                <a:latin typeface="PT Sans Narrow" panose="020B0506020203020204" pitchFamily="34" charset="0"/>
                <a:ea typeface="PT Sans Narrow" panose="020B0506020203020204" pitchFamily="34" charset="0"/>
              </a:rPr>
              <a:t>Hemato-Oncology</a:t>
            </a:r>
            <a:r>
              <a:rPr lang="fr-FR" sz="1400" dirty="0">
                <a:latin typeface="PT Sans Narrow" panose="020B0506020203020204" pitchFamily="34" charset="0"/>
                <a:ea typeface="PT Sans Narrow" panose="020B0506020203020204" pitchFamily="34" charset="0"/>
              </a:rPr>
              <a:t>, </a:t>
            </a:r>
            <a:r>
              <a:rPr lang="fr-FR" sz="1400" dirty="0" err="1">
                <a:latin typeface="PT Sans Narrow" panose="020B0506020203020204" pitchFamily="34" charset="0"/>
                <a:ea typeface="PT Sans Narrow" panose="020B0506020203020204" pitchFamily="34" charset="0"/>
              </a:rPr>
              <a:t>University</a:t>
            </a:r>
            <a:r>
              <a:rPr lang="fr-FR" sz="1400" dirty="0">
                <a:latin typeface="PT Sans Narrow" panose="020B0506020203020204" pitchFamily="34" charset="0"/>
                <a:ea typeface="PT Sans Narrow" panose="020B0506020203020204" pitchFamily="34" charset="0"/>
              </a:rPr>
              <a:t> of Milano, Milan, </a:t>
            </a:r>
            <a:r>
              <a:rPr lang="fr-FR" sz="1400" dirty="0" err="1">
                <a:latin typeface="PT Sans Narrow" panose="020B0506020203020204" pitchFamily="34" charset="0"/>
                <a:ea typeface="PT Sans Narrow" panose="020B0506020203020204" pitchFamily="34" charset="0"/>
              </a:rPr>
              <a:t>Italy</a:t>
            </a:r>
            <a:endParaRPr lang="fr-FR" sz="2400" dirty="0">
              <a:latin typeface="PT Sans Narrow" panose="020B0506020203020204" pitchFamily="34" charset="0"/>
              <a:ea typeface="PT Sans Narrow" panose="020B0506020203020204" pitchFamily="34" charset="0"/>
            </a:endParaRPr>
          </a:p>
        </p:txBody>
      </p:sp>
    </p:spTree>
    <p:extLst>
      <p:ext uri="{BB962C8B-B14F-4D97-AF65-F5344CB8AC3E}">
        <p14:creationId xmlns:p14="http://schemas.microsoft.com/office/powerpoint/2010/main" val="1344593499"/>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FCE43C0F-8A7B-3A4B-9DB5-B3472E36E833}" type="slidenum">
              <a:rPr lang="en-GB" noProof="0" smtClean="0"/>
              <a:pPr/>
              <a:t>10</a:t>
            </a:fld>
            <a:endParaRPr lang="en-GB" noProof="0" dirty="0"/>
          </a:p>
        </p:txBody>
      </p:sp>
      <p:sp>
        <p:nvSpPr>
          <p:cNvPr id="3" name="Content Placeholder 2"/>
          <p:cNvSpPr>
            <a:spLocks noGrp="1"/>
          </p:cNvSpPr>
          <p:nvPr>
            <p:ph idx="10"/>
          </p:nvPr>
        </p:nvSpPr>
        <p:spPr>
          <a:xfrm>
            <a:off x="465911" y="6190230"/>
            <a:ext cx="7418457" cy="531246"/>
          </a:xfrm>
        </p:spPr>
        <p:txBody>
          <a:bodyPr>
            <a:normAutofit lnSpcReduction="10000"/>
          </a:bodyPr>
          <a:lstStyle/>
          <a:p>
            <a:pPr marL="0" indent="1588"/>
            <a:r>
              <a:rPr lang="en-NZ" dirty="0"/>
              <a:t>1. </a:t>
            </a:r>
            <a:r>
              <a:rPr lang="en-NZ" dirty="0" err="1"/>
              <a:t>Saltz</a:t>
            </a:r>
            <a:r>
              <a:rPr lang="en-NZ" dirty="0"/>
              <a:t> LB, et al. J Clin Oncol 2008;26(12):2013-9; 2. Modest DP, et al. J Clin Oncol 2015;33(32):3718-26; </a:t>
            </a:r>
            <a:br>
              <a:rPr lang="en-NZ" dirty="0"/>
            </a:br>
            <a:r>
              <a:rPr lang="en-NZ" dirty="0"/>
              <a:t>3. Hegewisch-Becker S, et al. Lancet Oncol 2015;16(13):1355-69; 4. </a:t>
            </a:r>
            <a:r>
              <a:rPr lang="en-NZ" dirty="0" err="1"/>
              <a:t>Simkens</a:t>
            </a:r>
            <a:r>
              <a:rPr lang="en-NZ" dirty="0"/>
              <a:t> LH, et al. Lancet 2015;385(9980):1843-52; 5. Aranda E, et al. Eur J Cancer 2018;101:263-72; 6. </a:t>
            </a:r>
            <a:r>
              <a:rPr lang="en-NZ" dirty="0" err="1"/>
              <a:t>Wasan</a:t>
            </a:r>
            <a:r>
              <a:rPr lang="en-NZ" dirty="0"/>
              <a:t> H, et al. Lancet Oncol 2014;15(6):631-9.</a:t>
            </a:r>
          </a:p>
        </p:txBody>
      </p:sp>
      <p:sp>
        <p:nvSpPr>
          <p:cNvPr id="4" name="Text Placeholder 3"/>
          <p:cNvSpPr>
            <a:spLocks noGrp="1"/>
          </p:cNvSpPr>
          <p:nvPr>
            <p:ph type="body" sz="quarter" idx="11"/>
          </p:nvPr>
        </p:nvSpPr>
        <p:spPr/>
        <p:txBody>
          <a:bodyPr/>
          <a:lstStyle/>
          <a:p>
            <a:pPr>
              <a:lnSpc>
                <a:spcPct val="90000"/>
              </a:lnSpc>
            </a:pPr>
            <a:r>
              <a:rPr lang="en-NZ" dirty="0"/>
              <a:t>SEQUENCING AND RECHALLENGE:</a:t>
            </a:r>
          </a:p>
          <a:p>
            <a:pPr>
              <a:lnSpc>
                <a:spcPct val="90000"/>
              </a:lnSpc>
            </a:pPr>
            <a:r>
              <a:rPr lang="en-NZ" sz="2800" dirty="0"/>
              <a:t>CLINICAL ASPECTS</a:t>
            </a:r>
          </a:p>
        </p:txBody>
      </p:sp>
      <p:sp>
        <p:nvSpPr>
          <p:cNvPr id="5" name="Text Placeholder 4"/>
          <p:cNvSpPr>
            <a:spLocks noGrp="1"/>
          </p:cNvSpPr>
          <p:nvPr>
            <p:ph type="body" sz="half" idx="12"/>
          </p:nvPr>
        </p:nvSpPr>
        <p:spPr/>
        <p:txBody>
          <a:bodyPr/>
          <a:lstStyle/>
          <a:p>
            <a:r>
              <a:rPr lang="en-NZ" dirty="0"/>
              <a:t>Sequencing in mCRC is complicated by the frequent need for treatment breaks or de-escalation</a:t>
            </a:r>
            <a:r>
              <a:rPr lang="en-NZ" sz="1800" baseline="30000" dirty="0"/>
              <a:t>1,2</a:t>
            </a:r>
          </a:p>
          <a:p>
            <a:pPr>
              <a:spcBef>
                <a:spcPts val="600"/>
              </a:spcBef>
            </a:pPr>
            <a:r>
              <a:rPr lang="en-US" b="1" dirty="0">
                <a:solidFill>
                  <a:schemeClr val="accent1"/>
                </a:solidFill>
              </a:rPr>
              <a:t>Maintenance therapy</a:t>
            </a:r>
            <a:r>
              <a:rPr lang="en-US" dirty="0">
                <a:solidFill>
                  <a:schemeClr val="accent1"/>
                </a:solidFill>
              </a:rPr>
              <a:t> </a:t>
            </a:r>
            <a:r>
              <a:rPr lang="en-US" dirty="0"/>
              <a:t>vs treatment breaks remains controversial</a:t>
            </a:r>
          </a:p>
          <a:p>
            <a:pPr lvl="1">
              <a:spcBef>
                <a:spcPts val="200"/>
              </a:spcBef>
            </a:pPr>
            <a:r>
              <a:rPr lang="en-US" dirty="0"/>
              <a:t>No clear survival benefit</a:t>
            </a:r>
            <a:r>
              <a:rPr lang="en-US" sz="1800" baseline="30000" dirty="0"/>
              <a:t>3-6</a:t>
            </a:r>
          </a:p>
          <a:p>
            <a:pPr lvl="1">
              <a:spcBef>
                <a:spcPts val="200"/>
              </a:spcBef>
            </a:pPr>
            <a:r>
              <a:rPr lang="en-US" dirty="0"/>
              <a:t>Toxicity and quality-of-life considerations are also important</a:t>
            </a:r>
            <a:endParaRPr lang="en-NZ" dirty="0"/>
          </a:p>
          <a:p>
            <a:pPr>
              <a:spcBef>
                <a:spcPts val="600"/>
              </a:spcBef>
            </a:pPr>
            <a:r>
              <a:rPr lang="en-US" b="1" dirty="0">
                <a:solidFill>
                  <a:schemeClr val="accent1"/>
                </a:solidFill>
              </a:rPr>
              <a:t>The specific context of progression </a:t>
            </a:r>
            <a:r>
              <a:rPr lang="en-US" dirty="0"/>
              <a:t>may influence subsequent therapy, including the potential for </a:t>
            </a:r>
            <a:r>
              <a:rPr lang="en-US" dirty="0" err="1"/>
              <a:t>rechallenge</a:t>
            </a:r>
            <a:r>
              <a:rPr lang="en-US" dirty="0"/>
              <a:t>:</a:t>
            </a:r>
          </a:p>
          <a:p>
            <a:pPr lvl="1">
              <a:spcBef>
                <a:spcPts val="200"/>
              </a:spcBef>
            </a:pPr>
            <a:r>
              <a:rPr lang="en-NZ" dirty="0"/>
              <a:t>Failure of the regimen</a:t>
            </a:r>
          </a:p>
          <a:p>
            <a:pPr lvl="1">
              <a:spcBef>
                <a:spcPts val="200"/>
              </a:spcBef>
            </a:pPr>
            <a:r>
              <a:rPr lang="en-NZ" dirty="0"/>
              <a:t>Failure of maintenance therapy</a:t>
            </a:r>
          </a:p>
          <a:p>
            <a:pPr lvl="1">
              <a:spcBef>
                <a:spcPts val="200"/>
              </a:spcBef>
            </a:pPr>
            <a:r>
              <a:rPr lang="en-NZ" dirty="0"/>
              <a:t>Progression off-treatment (e.g. failure due to toxicity)</a:t>
            </a:r>
          </a:p>
          <a:p>
            <a:pPr>
              <a:spcBef>
                <a:spcPts val="600"/>
              </a:spcBef>
            </a:pPr>
            <a:r>
              <a:rPr lang="en-GB" dirty="0"/>
              <a:t>Given our limited understanding of residual tumour sensitivity after progression, molecular characterization is needed to guide sequential treatment decisions</a:t>
            </a:r>
            <a:endParaRPr lang="en-NZ" dirty="0"/>
          </a:p>
        </p:txBody>
      </p:sp>
      <p:sp>
        <p:nvSpPr>
          <p:cNvPr id="6" name="Content Placeholder 5"/>
          <p:cNvSpPr txBox="1">
            <a:spLocks/>
          </p:cNvSpPr>
          <p:nvPr/>
        </p:nvSpPr>
        <p:spPr>
          <a:xfrm>
            <a:off x="483126" y="5808662"/>
            <a:ext cx="6087289" cy="365125"/>
          </a:xfrm>
          <a:prstGeom prst="rect">
            <a:avLst/>
          </a:prstGeom>
        </p:spPr>
        <p:txBody>
          <a:bodyPr vert="horz" wrap="square" lIns="0" tIns="0" rIns="0" bIns="0" anchor="ctr">
            <a:normAutofit/>
          </a:bodyPr>
          <a:lstStyle>
            <a:lvl1pPr marL="342900" indent="-342000" algn="l" defTabSz="457200" rtl="0" eaLnBrk="1" latinLnBrk="0" hangingPunct="1">
              <a:spcBef>
                <a:spcPct val="20000"/>
              </a:spcBef>
              <a:buFontTx/>
              <a:buNone/>
              <a:defRPr lang="fr-FR" sz="1200" b="0" i="0" kern="1200" baseline="0" smtClean="0">
                <a:solidFill>
                  <a:srgbClr val="5D8298"/>
                </a:solidFill>
                <a:latin typeface="PT Sans Narrow" charset="-52"/>
                <a:ea typeface="PT Sans Narrow" charset="-52"/>
                <a:cs typeface="PT Sans Narrow" charset="-52"/>
              </a:defRPr>
            </a:lvl1pPr>
            <a:lvl2pPr marL="742950" indent="-285750" algn="l" defTabSz="457200" rtl="0" eaLnBrk="1" latinLnBrk="0" hangingPunct="1">
              <a:spcBef>
                <a:spcPct val="20000"/>
              </a:spcBef>
              <a:buFont typeface="Arial"/>
              <a:buNone/>
              <a:defRPr sz="2800" b="0" i="0" kern="1200">
                <a:solidFill>
                  <a:schemeClr val="tx1"/>
                </a:solidFill>
                <a:latin typeface="PT Sans"/>
                <a:ea typeface="+mn-ea"/>
                <a:cs typeface="PT Sans"/>
              </a:defRPr>
            </a:lvl2pPr>
            <a:lvl3pPr marL="1143000" indent="-228600" algn="l" defTabSz="457200" rtl="0" eaLnBrk="1" latinLnBrk="0" hangingPunct="1">
              <a:spcBef>
                <a:spcPct val="20000"/>
              </a:spcBef>
              <a:buFont typeface="Arial"/>
              <a:buNone/>
              <a:defRPr sz="2400" b="0" i="0" kern="1200">
                <a:solidFill>
                  <a:schemeClr val="tx1"/>
                </a:solidFill>
                <a:latin typeface="PT Sans"/>
                <a:ea typeface="+mn-ea"/>
                <a:cs typeface="PT Sans"/>
              </a:defRPr>
            </a:lvl3pPr>
            <a:lvl4pPr marL="1600200" indent="-228600" algn="l" defTabSz="457200" rtl="0" eaLnBrk="1" latinLnBrk="0" hangingPunct="1">
              <a:spcBef>
                <a:spcPct val="20000"/>
              </a:spcBef>
              <a:buFont typeface="Arial"/>
              <a:buNone/>
              <a:defRPr sz="2000" b="0" i="0" kern="1200">
                <a:solidFill>
                  <a:schemeClr val="tx1"/>
                </a:solidFill>
                <a:latin typeface="PT Sans"/>
                <a:ea typeface="+mn-ea"/>
                <a:cs typeface="PT Sans"/>
              </a:defRPr>
            </a:lvl4pPr>
            <a:lvl5pPr marL="2057400" indent="-228600" algn="l" defTabSz="457200" rtl="0" eaLnBrk="1" latinLnBrk="0" hangingPunct="1">
              <a:spcBef>
                <a:spcPct val="20000"/>
              </a:spcBef>
              <a:buFont typeface="Arial"/>
              <a:buNone/>
              <a:defRPr sz="2000" b="0" i="0" kern="1200">
                <a:solidFill>
                  <a:schemeClr val="tx1"/>
                </a:solidFill>
                <a:latin typeface="PT Sans"/>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t>mCRC, metastatic colorectal cancer</a:t>
            </a:r>
          </a:p>
        </p:txBody>
      </p:sp>
    </p:spTree>
    <p:extLst>
      <p:ext uri="{BB962C8B-B14F-4D97-AF65-F5344CB8AC3E}">
        <p14:creationId xmlns:p14="http://schemas.microsoft.com/office/powerpoint/2010/main" val="379280447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FCE43C0F-8A7B-3A4B-9DB5-B3472E36E833}" type="slidenum">
              <a:rPr lang="en-GB" noProof="0" smtClean="0"/>
              <a:pPr/>
              <a:t>11</a:t>
            </a:fld>
            <a:endParaRPr lang="en-GB" noProof="0" dirty="0"/>
          </a:p>
        </p:txBody>
      </p:sp>
      <p:sp>
        <p:nvSpPr>
          <p:cNvPr id="3" name="Content Placeholder 2"/>
          <p:cNvSpPr>
            <a:spLocks noGrp="1"/>
          </p:cNvSpPr>
          <p:nvPr>
            <p:ph idx="10"/>
          </p:nvPr>
        </p:nvSpPr>
        <p:spPr>
          <a:xfrm>
            <a:off x="465911" y="6190230"/>
            <a:ext cx="7778497" cy="531246"/>
          </a:xfrm>
        </p:spPr>
        <p:txBody>
          <a:bodyPr>
            <a:normAutofit lnSpcReduction="10000"/>
          </a:bodyPr>
          <a:lstStyle/>
          <a:p>
            <a:pPr marL="0" indent="1588"/>
            <a:r>
              <a:rPr lang="en-NZ" dirty="0"/>
              <a:t>1. </a:t>
            </a:r>
            <a:r>
              <a:rPr lang="en-NZ" dirty="0" err="1"/>
              <a:t>Stefanini</a:t>
            </a:r>
            <a:r>
              <a:rPr lang="en-NZ" dirty="0"/>
              <a:t> MO, et al. Cancer Res 2010;70(23):9886-94; 2. </a:t>
            </a:r>
            <a:r>
              <a:rPr lang="en-NZ" dirty="0" err="1"/>
              <a:t>Derangere</a:t>
            </a:r>
            <a:r>
              <a:rPr lang="en-NZ" dirty="0"/>
              <a:t> V, et al. </a:t>
            </a:r>
            <a:r>
              <a:rPr lang="en-NZ" dirty="0" err="1"/>
              <a:t>Oncotarget</a:t>
            </a:r>
            <a:r>
              <a:rPr lang="en-NZ" dirty="0"/>
              <a:t> 2016;7(8):9309-21; 3. </a:t>
            </a:r>
            <a:r>
              <a:rPr lang="en-NZ" dirty="0" err="1"/>
              <a:t>Kopetz</a:t>
            </a:r>
            <a:r>
              <a:rPr lang="en-NZ" dirty="0"/>
              <a:t> S, et al. J Clin Oncol 2010;28(3):453-9; 4. Van </a:t>
            </a:r>
            <a:r>
              <a:rPr lang="en-NZ" dirty="0" err="1"/>
              <a:t>Cutsem</a:t>
            </a:r>
            <a:r>
              <a:rPr lang="en-NZ" dirty="0"/>
              <a:t> E, et al. Ann Oncol 2017;28(suppl_3), mdx262.011, Abstract O-012; 5. </a:t>
            </a:r>
            <a:r>
              <a:rPr lang="en-NZ" dirty="0" err="1"/>
              <a:t>Siravegna</a:t>
            </a:r>
            <a:r>
              <a:rPr lang="en-NZ" dirty="0"/>
              <a:t> G, et al. Nat Med 2015; 21(7):827:doi: 10.1038/nm0715-827b; 6. Zeng M, et al. </a:t>
            </a:r>
            <a:r>
              <a:rPr lang="en-NZ" dirty="0" err="1"/>
              <a:t>PLoS</a:t>
            </a:r>
            <a:r>
              <a:rPr lang="en-NZ" dirty="0"/>
              <a:t> One 2010;5(6):e10966; 7. </a:t>
            </a:r>
            <a:r>
              <a:rPr lang="en-NZ" dirty="0" err="1"/>
              <a:t>Tabernero</a:t>
            </a:r>
            <a:r>
              <a:rPr lang="en-NZ" dirty="0"/>
              <a:t> J, et al. Lancet Oncol 2015;16(8):937-48.</a:t>
            </a:r>
          </a:p>
        </p:txBody>
      </p:sp>
      <p:sp>
        <p:nvSpPr>
          <p:cNvPr id="4" name="Text Placeholder 3"/>
          <p:cNvSpPr>
            <a:spLocks noGrp="1"/>
          </p:cNvSpPr>
          <p:nvPr>
            <p:ph type="body" sz="quarter" idx="11"/>
          </p:nvPr>
        </p:nvSpPr>
        <p:spPr>
          <a:xfrm>
            <a:off x="465911" y="260350"/>
            <a:ext cx="6770385" cy="865188"/>
          </a:xfrm>
        </p:spPr>
        <p:txBody>
          <a:bodyPr/>
          <a:lstStyle/>
          <a:p>
            <a:pPr>
              <a:lnSpc>
                <a:spcPct val="90000"/>
              </a:lnSpc>
            </a:pPr>
            <a:r>
              <a:rPr lang="en-NZ" dirty="0"/>
              <a:t>SEQUENCING AND RECHALLENGE:</a:t>
            </a:r>
          </a:p>
          <a:p>
            <a:pPr>
              <a:lnSpc>
                <a:spcPct val="90000"/>
              </a:lnSpc>
            </a:pPr>
            <a:r>
              <a:rPr lang="en-NZ" sz="2800" dirty="0">
                <a:solidFill>
                  <a:schemeClr val="tx2"/>
                </a:solidFill>
              </a:rPr>
              <a:t>BIOLOGICAL ASPECTS</a:t>
            </a:r>
          </a:p>
        </p:txBody>
      </p:sp>
      <p:sp>
        <p:nvSpPr>
          <p:cNvPr id="5" name="Text Placeholder 4"/>
          <p:cNvSpPr>
            <a:spLocks noGrp="1"/>
          </p:cNvSpPr>
          <p:nvPr>
            <p:ph type="body" sz="half" idx="12"/>
          </p:nvPr>
        </p:nvSpPr>
        <p:spPr>
          <a:xfrm>
            <a:off x="465911" y="1426939"/>
            <a:ext cx="8220889" cy="4274076"/>
          </a:xfrm>
        </p:spPr>
        <p:txBody>
          <a:bodyPr/>
          <a:lstStyle/>
          <a:p>
            <a:r>
              <a:rPr lang="en-NZ" b="1" dirty="0">
                <a:solidFill>
                  <a:schemeClr val="accent1"/>
                </a:solidFill>
              </a:rPr>
              <a:t>EGFR-targeted agents may be less effective after bevacizumab</a:t>
            </a:r>
          </a:p>
          <a:p>
            <a:pPr lvl="1">
              <a:spcBef>
                <a:spcPts val="300"/>
              </a:spcBef>
            </a:pPr>
            <a:r>
              <a:rPr lang="en-US" dirty="0"/>
              <a:t>Bevacizumab increases serum levels of VEGF-A, which can induce resistance to cetuximab in </a:t>
            </a:r>
            <a:r>
              <a:rPr lang="en-US" i="1" dirty="0"/>
              <a:t>RAS</a:t>
            </a:r>
            <a:r>
              <a:rPr lang="en-US" dirty="0"/>
              <a:t> wild-type CRC cells</a:t>
            </a:r>
            <a:r>
              <a:rPr lang="en-US" sz="1800" baseline="30000" dirty="0"/>
              <a:t>1-4</a:t>
            </a:r>
          </a:p>
          <a:p>
            <a:pPr>
              <a:spcBef>
                <a:spcPts val="1000"/>
              </a:spcBef>
            </a:pPr>
            <a:r>
              <a:rPr lang="en-US" dirty="0"/>
              <a:t>However, exposure to </a:t>
            </a:r>
            <a:r>
              <a:rPr lang="en-US" b="1" dirty="0">
                <a:solidFill>
                  <a:schemeClr val="accent1"/>
                </a:solidFill>
              </a:rPr>
              <a:t>EGFR-targeted antibodies in 1</a:t>
            </a:r>
            <a:r>
              <a:rPr lang="en-US" b="1" baseline="30000" dirty="0">
                <a:solidFill>
                  <a:schemeClr val="accent1"/>
                </a:solidFill>
              </a:rPr>
              <a:t>st</a:t>
            </a:r>
            <a:r>
              <a:rPr lang="en-US" b="1" dirty="0">
                <a:solidFill>
                  <a:schemeClr val="accent1"/>
                </a:solidFill>
              </a:rPr>
              <a:t>-line is associated with the emergence/expansion of </a:t>
            </a:r>
            <a:r>
              <a:rPr lang="en-US" b="1" i="1" dirty="0">
                <a:solidFill>
                  <a:schemeClr val="accent1"/>
                </a:solidFill>
              </a:rPr>
              <a:t>RAS</a:t>
            </a:r>
            <a:r>
              <a:rPr lang="en-US" b="1" dirty="0">
                <a:solidFill>
                  <a:schemeClr val="accent1"/>
                </a:solidFill>
              </a:rPr>
              <a:t> mutations</a:t>
            </a:r>
            <a:r>
              <a:rPr lang="en-US" dirty="0"/>
              <a:t>,</a:t>
            </a:r>
            <a:r>
              <a:rPr lang="en-US" sz="1800" baseline="30000" dirty="0"/>
              <a:t>5</a:t>
            </a:r>
            <a:r>
              <a:rPr lang="en-US" sz="1800" dirty="0"/>
              <a:t> </a:t>
            </a:r>
            <a:r>
              <a:rPr lang="en-US" dirty="0"/>
              <a:t>while </a:t>
            </a:r>
            <a:r>
              <a:rPr lang="en-NZ" dirty="0"/>
              <a:t>KRAS activation induces VEGF expression</a:t>
            </a:r>
            <a:r>
              <a:rPr lang="en-NZ" sz="1800" baseline="30000" dirty="0"/>
              <a:t>6</a:t>
            </a:r>
          </a:p>
          <a:p>
            <a:pPr>
              <a:spcBef>
                <a:spcPts val="1000"/>
              </a:spcBef>
            </a:pPr>
            <a:r>
              <a:rPr lang="en-US" dirty="0"/>
              <a:t>Acquired </a:t>
            </a:r>
            <a:r>
              <a:rPr lang="en-US" i="1" dirty="0"/>
              <a:t>KRAS</a:t>
            </a:r>
            <a:r>
              <a:rPr lang="en-US" dirty="0"/>
              <a:t> mutations associated with resistance to EGFR blockade did not reduce the efficacy of the </a:t>
            </a:r>
            <a:r>
              <a:rPr lang="en-US" dirty="0" err="1"/>
              <a:t>multikinase</a:t>
            </a:r>
            <a:r>
              <a:rPr lang="en-US" dirty="0"/>
              <a:t> inhibitor regorafenib, which includes a VEGFR-targeted component</a:t>
            </a:r>
            <a:r>
              <a:rPr lang="en-US" sz="1800" baseline="30000" dirty="0"/>
              <a:t>7</a:t>
            </a:r>
          </a:p>
          <a:p>
            <a:pPr>
              <a:spcBef>
                <a:spcPts val="1000"/>
              </a:spcBef>
            </a:pPr>
            <a:r>
              <a:rPr lang="en-GB" b="1" dirty="0">
                <a:solidFill>
                  <a:schemeClr val="accent1"/>
                </a:solidFill>
              </a:rPr>
              <a:t>Tumour evolution under drug pressure</a:t>
            </a:r>
            <a:r>
              <a:rPr lang="en-US" b="1" dirty="0">
                <a:solidFill>
                  <a:schemeClr val="accent1"/>
                </a:solidFill>
              </a:rPr>
              <a:t> is dynamic</a:t>
            </a:r>
          </a:p>
          <a:p>
            <a:pPr lvl="1">
              <a:spcBef>
                <a:spcPts val="300"/>
              </a:spcBef>
            </a:pPr>
            <a:r>
              <a:rPr lang="en-US" dirty="0"/>
              <a:t>A decrease in mutated </a:t>
            </a:r>
            <a:r>
              <a:rPr lang="en-US" i="1" dirty="0"/>
              <a:t>KRAS </a:t>
            </a:r>
            <a:r>
              <a:rPr lang="en-US" dirty="0"/>
              <a:t>clones is associated with renewed response to EGFR inhibitors</a:t>
            </a:r>
            <a:r>
              <a:rPr lang="en-US" sz="1800" baseline="30000" dirty="0"/>
              <a:t>5</a:t>
            </a:r>
          </a:p>
        </p:txBody>
      </p:sp>
      <p:sp>
        <p:nvSpPr>
          <p:cNvPr id="6" name="TextBox 5"/>
          <p:cNvSpPr txBox="1"/>
          <p:nvPr/>
        </p:nvSpPr>
        <p:spPr>
          <a:xfrm>
            <a:off x="427761" y="5733256"/>
            <a:ext cx="8297188" cy="424732"/>
          </a:xfrm>
          <a:prstGeom prst="rect">
            <a:avLst/>
          </a:prstGeom>
          <a:noFill/>
        </p:spPr>
        <p:txBody>
          <a:bodyPr wrap="square" rtlCol="0">
            <a:spAutoFit/>
          </a:bodyPr>
          <a:lstStyle/>
          <a:p>
            <a:pPr>
              <a:lnSpc>
                <a:spcPct val="90000"/>
              </a:lnSpc>
            </a:pPr>
            <a:r>
              <a:rPr lang="en-GB" sz="1200" dirty="0">
                <a:solidFill>
                  <a:srgbClr val="5D8298"/>
                </a:solidFill>
                <a:latin typeface="PT Sans Narrow" panose="020B0506020203020204" pitchFamily="34" charset="0"/>
                <a:ea typeface="PT Sans Narrow" panose="020B0506020203020204" pitchFamily="34" charset="0"/>
              </a:rPr>
              <a:t>CRC, colorectal cancer; EGFR, epidermal growth factor receptor; </a:t>
            </a:r>
            <a:r>
              <a:rPr lang="en-GB" sz="1200" i="1" dirty="0">
                <a:solidFill>
                  <a:schemeClr val="tx2"/>
                </a:solidFill>
                <a:latin typeface="PT Sans Narrow" panose="020B0506020203020204" pitchFamily="34" charset="0"/>
                <a:ea typeface="PT Sans" panose="020B0503020203020204" pitchFamily="34" charset="0"/>
              </a:rPr>
              <a:t>KRAS, KRAS </a:t>
            </a:r>
            <a:r>
              <a:rPr lang="en-GB" sz="1200" dirty="0">
                <a:solidFill>
                  <a:schemeClr val="tx2"/>
                </a:solidFill>
                <a:latin typeface="PT Sans Narrow" panose="020B0506020203020204" pitchFamily="34" charset="0"/>
                <a:ea typeface="PT Sans" panose="020B0503020203020204" pitchFamily="34" charset="0"/>
              </a:rPr>
              <a:t>proto-oncogene, GTPase; </a:t>
            </a:r>
            <a:r>
              <a:rPr lang="en-GB" sz="1200" i="1" dirty="0">
                <a:solidFill>
                  <a:schemeClr val="tx2"/>
                </a:solidFill>
                <a:latin typeface="PT Sans Narrow" panose="020B0506020203020204" pitchFamily="34" charset="0"/>
                <a:ea typeface="PT Sans" panose="020B0503020203020204" pitchFamily="34" charset="0"/>
              </a:rPr>
              <a:t>RAS, RAS </a:t>
            </a:r>
            <a:r>
              <a:rPr lang="en-GB" sz="1200" dirty="0">
                <a:solidFill>
                  <a:schemeClr val="tx2"/>
                </a:solidFill>
                <a:latin typeface="PT Sans Narrow" panose="020B0506020203020204" pitchFamily="34" charset="0"/>
                <a:ea typeface="PT Sans" panose="020B0503020203020204" pitchFamily="34" charset="0"/>
              </a:rPr>
              <a:t>proto-oncogene GTPase; </a:t>
            </a:r>
            <a:r>
              <a:rPr lang="en-GB" sz="1200" dirty="0">
                <a:solidFill>
                  <a:srgbClr val="5D8298"/>
                </a:solidFill>
                <a:latin typeface="PT Sans Narrow" panose="020B0506020203020204" pitchFamily="34" charset="0"/>
                <a:ea typeface="PT Sans Narrow" panose="020B0506020203020204" pitchFamily="34" charset="0"/>
              </a:rPr>
              <a:t>VEGF, vascular endothelial growth factor</a:t>
            </a:r>
            <a:endParaRPr lang="en-NZ" sz="1200" dirty="0">
              <a:solidFill>
                <a:srgbClr val="5D8298"/>
              </a:solidFill>
              <a:latin typeface="PT Sans Narrow" panose="020B0506020203020204" pitchFamily="34" charset="0"/>
              <a:ea typeface="PT Sans Narrow" panose="020B0506020203020204" pitchFamily="34" charset="0"/>
            </a:endParaRPr>
          </a:p>
        </p:txBody>
      </p:sp>
    </p:spTree>
    <p:extLst>
      <p:ext uri="{BB962C8B-B14F-4D97-AF65-F5344CB8AC3E}">
        <p14:creationId xmlns:p14="http://schemas.microsoft.com/office/powerpoint/2010/main" val="1438034319"/>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FCE43C0F-8A7B-3A4B-9DB5-B3472E36E833}" type="slidenum">
              <a:rPr lang="en-GB" noProof="0" smtClean="0"/>
              <a:pPr/>
              <a:t>12</a:t>
            </a:fld>
            <a:endParaRPr lang="en-GB" noProof="0" dirty="0"/>
          </a:p>
        </p:txBody>
      </p:sp>
      <p:sp>
        <p:nvSpPr>
          <p:cNvPr id="3" name="Content Placeholder 2"/>
          <p:cNvSpPr>
            <a:spLocks noGrp="1"/>
          </p:cNvSpPr>
          <p:nvPr>
            <p:ph idx="10"/>
          </p:nvPr>
        </p:nvSpPr>
        <p:spPr>
          <a:xfrm>
            <a:off x="465911" y="6190229"/>
            <a:ext cx="7697187" cy="568021"/>
          </a:xfrm>
        </p:spPr>
        <p:txBody>
          <a:bodyPr>
            <a:normAutofit/>
          </a:bodyPr>
          <a:lstStyle/>
          <a:p>
            <a:pPr marL="0" indent="1588">
              <a:lnSpc>
                <a:spcPct val="90000"/>
              </a:lnSpc>
            </a:pPr>
            <a:r>
              <a:rPr lang="en-NZ" dirty="0"/>
              <a:t>1. </a:t>
            </a:r>
            <a:r>
              <a:rPr lang="en-NZ" dirty="0" err="1"/>
              <a:t>Hofheinz</a:t>
            </a:r>
            <a:r>
              <a:rPr lang="en-NZ" dirty="0"/>
              <a:t> RD, et al. Gastroenterol Res </a:t>
            </a:r>
            <a:r>
              <a:rPr lang="en-NZ" dirty="0" err="1"/>
              <a:t>Pract</a:t>
            </a:r>
            <a:r>
              <a:rPr lang="en-NZ" dirty="0"/>
              <a:t> 2016;2016:9189483; 2. Santini D, et al. Ann Oncol 2012;23(9):2313-8; </a:t>
            </a:r>
            <a:br>
              <a:rPr lang="en-NZ" dirty="0"/>
            </a:br>
            <a:r>
              <a:rPr lang="en-NZ" dirty="0"/>
              <a:t>3. Rossini D, et al. Ann Oncol 2017;28(suppl_3), mdx263.025; 4. </a:t>
            </a:r>
            <a:r>
              <a:rPr lang="en-NZ" dirty="0" err="1"/>
              <a:t>Wadlow</a:t>
            </a:r>
            <a:r>
              <a:rPr lang="en-NZ" dirty="0"/>
              <a:t> RC, et al. Oncologist 2012;17(1):14; 5. Siena S, </a:t>
            </a:r>
            <a:br>
              <a:rPr lang="en-NZ" dirty="0"/>
            </a:br>
            <a:r>
              <a:rPr lang="en-NZ" dirty="0"/>
              <a:t>et al. Ann Oncol 2017;28(suppl_3), mdx261.317; 6. Sanchez-Martin FJ, et al. Clin Cancer Res 2016;22(13):3260-7.</a:t>
            </a:r>
          </a:p>
        </p:txBody>
      </p:sp>
      <p:sp>
        <p:nvSpPr>
          <p:cNvPr id="4" name="Text Placeholder 3"/>
          <p:cNvSpPr>
            <a:spLocks noGrp="1"/>
          </p:cNvSpPr>
          <p:nvPr>
            <p:ph type="body" sz="quarter" idx="11"/>
          </p:nvPr>
        </p:nvSpPr>
        <p:spPr/>
        <p:txBody>
          <a:bodyPr/>
          <a:lstStyle/>
          <a:p>
            <a:r>
              <a:rPr lang="en-NZ" cap="all" dirty="0"/>
              <a:t>Current and Future directions</a:t>
            </a:r>
          </a:p>
        </p:txBody>
      </p:sp>
      <p:sp>
        <p:nvSpPr>
          <p:cNvPr id="5" name="Text Placeholder 4"/>
          <p:cNvSpPr>
            <a:spLocks noGrp="1"/>
          </p:cNvSpPr>
          <p:nvPr>
            <p:ph type="body" sz="half" idx="12"/>
          </p:nvPr>
        </p:nvSpPr>
        <p:spPr/>
        <p:txBody>
          <a:bodyPr/>
          <a:lstStyle/>
          <a:p>
            <a:r>
              <a:rPr lang="en-NZ" b="1" dirty="0">
                <a:solidFill>
                  <a:schemeClr val="accent1"/>
                </a:solidFill>
              </a:rPr>
              <a:t>Trials investigating treatment across lines of therapy</a:t>
            </a:r>
            <a:endParaRPr lang="en-NZ" dirty="0">
              <a:solidFill>
                <a:schemeClr val="accent1"/>
              </a:solidFill>
            </a:endParaRPr>
          </a:p>
          <a:p>
            <a:pPr lvl="1">
              <a:spcBef>
                <a:spcPts val="200"/>
              </a:spcBef>
            </a:pPr>
            <a:r>
              <a:rPr lang="en-NZ" sz="1800" dirty="0"/>
              <a:t>STRATEGIC-1 (ClinicalTrials.gov Identifier: NCT01910610)</a:t>
            </a:r>
          </a:p>
          <a:p>
            <a:pPr lvl="1">
              <a:spcBef>
                <a:spcPts val="200"/>
              </a:spcBef>
            </a:pPr>
            <a:r>
              <a:rPr lang="en-NZ" sz="1800" dirty="0"/>
              <a:t>FIRE-4 (NCT02934529)</a:t>
            </a:r>
          </a:p>
          <a:p>
            <a:pPr lvl="1">
              <a:spcBef>
                <a:spcPts val="200"/>
              </a:spcBef>
            </a:pPr>
            <a:r>
              <a:rPr lang="en-NZ" sz="1800" dirty="0"/>
              <a:t>TRIBE-2 (NCT02339116)</a:t>
            </a:r>
          </a:p>
          <a:p>
            <a:pPr>
              <a:spcBef>
                <a:spcPts val="1000"/>
              </a:spcBef>
            </a:pPr>
            <a:r>
              <a:rPr lang="en-US" b="1" dirty="0">
                <a:solidFill>
                  <a:schemeClr val="accent1"/>
                </a:solidFill>
              </a:rPr>
              <a:t>Use of VEGF-targeted agents beyond and after progression</a:t>
            </a:r>
            <a:r>
              <a:rPr lang="en-US" dirty="0">
                <a:solidFill>
                  <a:schemeClr val="accent1"/>
                </a:solidFill>
              </a:rPr>
              <a:t> </a:t>
            </a:r>
            <a:r>
              <a:rPr lang="en-US" dirty="0"/>
              <a:t>is an established strategy,</a:t>
            </a:r>
            <a:r>
              <a:rPr lang="en-US" sz="1800" baseline="30000" dirty="0"/>
              <a:t>1</a:t>
            </a:r>
            <a:r>
              <a:rPr lang="en-US" dirty="0"/>
              <a:t> but the optimal timing to switch from bevacizumab to drugs with broader activity such as aflibercept or regorafenib is unknown</a:t>
            </a:r>
          </a:p>
          <a:p>
            <a:pPr>
              <a:spcBef>
                <a:spcPts val="1000"/>
              </a:spcBef>
            </a:pPr>
            <a:r>
              <a:rPr lang="en-US" b="1" dirty="0" err="1">
                <a:solidFill>
                  <a:schemeClr val="accent1"/>
                </a:solidFill>
              </a:rPr>
              <a:t>Tumour</a:t>
            </a:r>
            <a:r>
              <a:rPr lang="en-US" b="1" dirty="0">
                <a:solidFill>
                  <a:schemeClr val="accent1"/>
                </a:solidFill>
              </a:rPr>
              <a:t> cell plasticity and the dynamic clonal competition that takes place during EGFR-targeted therapy may be exploited</a:t>
            </a:r>
          </a:p>
          <a:p>
            <a:pPr lvl="1">
              <a:spcBef>
                <a:spcPts val="200"/>
              </a:spcBef>
            </a:pPr>
            <a:r>
              <a:rPr lang="en-US" sz="1800" dirty="0"/>
              <a:t>using </a:t>
            </a:r>
            <a:r>
              <a:rPr lang="en-US" sz="1800" dirty="0" err="1"/>
              <a:t>rechallenge</a:t>
            </a:r>
            <a:r>
              <a:rPr lang="en-US" sz="1800" dirty="0"/>
              <a:t> strategies</a:t>
            </a:r>
            <a:r>
              <a:rPr lang="en-US" sz="1600" baseline="30000" dirty="0"/>
              <a:t>2-5</a:t>
            </a:r>
            <a:r>
              <a:rPr lang="en-US" sz="1800" dirty="0"/>
              <a:t>* </a:t>
            </a:r>
          </a:p>
          <a:p>
            <a:pPr lvl="1">
              <a:spcBef>
                <a:spcPts val="200"/>
              </a:spcBef>
            </a:pPr>
            <a:r>
              <a:rPr lang="en-US" sz="1800" dirty="0"/>
              <a:t>by switching to alternative EGFR-targeted drugs</a:t>
            </a:r>
            <a:r>
              <a:rPr lang="en-US" sz="1600" baseline="30000" dirty="0"/>
              <a:t>6</a:t>
            </a:r>
            <a:endParaRPr lang="en-NZ" sz="1600" baseline="30000" dirty="0"/>
          </a:p>
        </p:txBody>
      </p:sp>
      <p:sp>
        <p:nvSpPr>
          <p:cNvPr id="6" name="TextBox 5">
            <a:extLst>
              <a:ext uri="{FF2B5EF4-FFF2-40B4-BE49-F238E27FC236}">
                <a16:creationId xmlns="" xmlns:a16="http://schemas.microsoft.com/office/drawing/2014/main" id="{9E40C4A8-35EC-44EC-A9E8-1BD1B7E322D0}"/>
              </a:ext>
            </a:extLst>
          </p:cNvPr>
          <p:cNvSpPr txBox="1"/>
          <p:nvPr/>
        </p:nvSpPr>
        <p:spPr>
          <a:xfrm>
            <a:off x="728912" y="5373216"/>
            <a:ext cx="6857180" cy="480131"/>
          </a:xfrm>
          <a:prstGeom prst="rect">
            <a:avLst/>
          </a:prstGeom>
          <a:noFill/>
        </p:spPr>
        <p:txBody>
          <a:bodyPr wrap="square" rtlCol="0">
            <a:spAutoFit/>
          </a:bodyPr>
          <a:lstStyle/>
          <a:p>
            <a:pPr marL="182563" indent="-182563">
              <a:lnSpc>
                <a:spcPct val="90000"/>
              </a:lnSpc>
            </a:pPr>
            <a:r>
              <a:rPr lang="en-US" sz="1400" dirty="0">
                <a:solidFill>
                  <a:srgbClr val="5D8298"/>
                </a:solidFill>
                <a:latin typeface="PT Sans"/>
              </a:rPr>
              <a:t>*  Ongoing trials include a phase 3 trial using cetuximab (FIRE-4) and two phase 2 trials of panitumumab (NCT03087071 Cohort 3; CHRONOS [NCT03227926]).</a:t>
            </a:r>
          </a:p>
        </p:txBody>
      </p:sp>
      <p:sp>
        <p:nvSpPr>
          <p:cNvPr id="7" name="TextBox 6"/>
          <p:cNvSpPr txBox="1"/>
          <p:nvPr/>
        </p:nvSpPr>
        <p:spPr>
          <a:xfrm>
            <a:off x="389612" y="5885492"/>
            <a:ext cx="8297188" cy="258532"/>
          </a:xfrm>
          <a:prstGeom prst="rect">
            <a:avLst/>
          </a:prstGeom>
          <a:noFill/>
        </p:spPr>
        <p:txBody>
          <a:bodyPr wrap="square" rtlCol="0">
            <a:spAutoFit/>
          </a:bodyPr>
          <a:lstStyle/>
          <a:p>
            <a:pPr>
              <a:lnSpc>
                <a:spcPct val="90000"/>
              </a:lnSpc>
            </a:pPr>
            <a:r>
              <a:rPr lang="en-GB" sz="1200" dirty="0">
                <a:solidFill>
                  <a:srgbClr val="5D8298"/>
                </a:solidFill>
                <a:latin typeface="PT Sans Narrow" panose="020B0506020203020204" pitchFamily="34" charset="0"/>
                <a:ea typeface="PT Sans Narrow" panose="020B0506020203020204" pitchFamily="34" charset="0"/>
              </a:rPr>
              <a:t>EGFR, epidermal growth factor receptor; VEGF, vascular endothelial growth factor</a:t>
            </a:r>
            <a:endParaRPr lang="en-NZ" sz="1200" dirty="0">
              <a:solidFill>
                <a:srgbClr val="5D8298"/>
              </a:solidFill>
              <a:latin typeface="PT Sans Narrow" panose="020B0506020203020204" pitchFamily="34" charset="0"/>
              <a:ea typeface="PT Sans Narrow" panose="020B0506020203020204" pitchFamily="34" charset="0"/>
            </a:endParaRPr>
          </a:p>
        </p:txBody>
      </p:sp>
    </p:spTree>
    <p:extLst>
      <p:ext uri="{BB962C8B-B14F-4D97-AF65-F5344CB8AC3E}">
        <p14:creationId xmlns:p14="http://schemas.microsoft.com/office/powerpoint/2010/main" val="381555584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457200" y="274638"/>
            <a:ext cx="8229600" cy="3586410"/>
          </a:xfrm>
        </p:spPr>
        <p:txBody>
          <a:bodyPr/>
          <a:lstStyle/>
          <a:p>
            <a:r>
              <a:rPr lang="en-US" dirty="0">
                <a:solidFill>
                  <a:srgbClr val="5D8298"/>
                </a:solidFill>
              </a:rPr>
              <a:t>Reach GI CONNECT via Twitter, LinkedIn, Vimeo and email</a:t>
            </a:r>
            <a:br>
              <a:rPr lang="en-US" dirty="0">
                <a:solidFill>
                  <a:srgbClr val="5D8298"/>
                </a:solidFill>
              </a:rPr>
            </a:br>
            <a:r>
              <a:rPr lang="en-US" dirty="0">
                <a:solidFill>
                  <a:srgbClr val="5D8298"/>
                </a:solidFill>
              </a:rPr>
              <a:t>or visit the group’s website </a:t>
            </a:r>
            <a:br>
              <a:rPr lang="en-US" dirty="0">
                <a:solidFill>
                  <a:srgbClr val="5D8298"/>
                </a:solidFill>
              </a:rPr>
            </a:br>
            <a:r>
              <a:rPr lang="en-US" u="sng" cap="none" dirty="0">
                <a:hlinkClick r:id="rId2"/>
              </a:rPr>
              <a:t>http://www.giconnect.info</a:t>
            </a:r>
            <a:endParaRPr lang="en-US" cap="none" dirty="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1564" y="4005064"/>
            <a:ext cx="7920872" cy="1282426"/>
          </a:xfrm>
          <a:prstGeom prst="rect">
            <a:avLst/>
          </a:prstGeom>
        </p:spPr>
      </p:pic>
      <p:sp>
        <p:nvSpPr>
          <p:cNvPr id="16" name="TextBox 15"/>
          <p:cNvSpPr txBox="1"/>
          <p:nvPr/>
        </p:nvSpPr>
        <p:spPr>
          <a:xfrm>
            <a:off x="366822" y="5373216"/>
            <a:ext cx="1800493" cy="646331"/>
          </a:xfrm>
          <a:prstGeom prst="rect">
            <a:avLst/>
          </a:prstGeom>
          <a:noFill/>
        </p:spPr>
        <p:txBody>
          <a:bodyPr wrap="none" rtlCol="0">
            <a:spAutoFit/>
          </a:bodyPr>
          <a:lstStyle/>
          <a:p>
            <a:pPr algn="ctr"/>
            <a:r>
              <a:rPr lang="en-GB" dirty="0">
                <a:solidFill>
                  <a:srgbClr val="5D8298"/>
                </a:solidFill>
                <a:latin typeface="PT Sans Narrow"/>
                <a:ea typeface="Aileron" charset="0"/>
                <a:cs typeface="PT Sans Narrow"/>
              </a:rPr>
              <a:t>Follow us on Twitter </a:t>
            </a:r>
            <a:br>
              <a:rPr lang="en-GB" dirty="0">
                <a:solidFill>
                  <a:srgbClr val="5D8298"/>
                </a:solidFill>
                <a:latin typeface="PT Sans Narrow"/>
                <a:ea typeface="Aileron" charset="0"/>
                <a:cs typeface="PT Sans Narrow"/>
              </a:rPr>
            </a:br>
            <a:r>
              <a:rPr lang="en-GB" b="1" u="sng" dirty="0">
                <a:solidFill>
                  <a:srgbClr val="C6573B"/>
                </a:solidFill>
                <a:latin typeface="PT Sans Narrow"/>
                <a:ea typeface="Aileron" charset="0"/>
                <a:cs typeface="PT Sans Narrow"/>
                <a:hlinkClick r:id="rId4"/>
              </a:rPr>
              <a:t>@giconnectinfo</a:t>
            </a:r>
            <a:endParaRPr lang="en-GB" b="1" u="sng" dirty="0">
              <a:solidFill>
                <a:srgbClr val="C6573B"/>
              </a:solidFill>
              <a:latin typeface="PT Sans Narrow"/>
              <a:ea typeface="Aileron" charset="0"/>
              <a:cs typeface="PT Sans Narrow"/>
            </a:endParaRPr>
          </a:p>
        </p:txBody>
      </p:sp>
      <p:sp>
        <p:nvSpPr>
          <p:cNvPr id="17" name="TextBox 16"/>
          <p:cNvSpPr txBox="1"/>
          <p:nvPr/>
        </p:nvSpPr>
        <p:spPr>
          <a:xfrm>
            <a:off x="2417875" y="5373216"/>
            <a:ext cx="2084815" cy="844847"/>
          </a:xfrm>
          <a:prstGeom prst="rect">
            <a:avLst/>
          </a:prstGeom>
          <a:noFill/>
        </p:spPr>
        <p:txBody>
          <a:bodyPr wrap="square" rtlCol="0">
            <a:spAutoFit/>
          </a:bodyPr>
          <a:lstStyle/>
          <a:p>
            <a:pPr algn="ctr">
              <a:lnSpc>
                <a:spcPct val="90000"/>
              </a:lnSpc>
            </a:pPr>
            <a:r>
              <a:rPr lang="en-GB" dirty="0">
                <a:solidFill>
                  <a:srgbClr val="5D8298"/>
                </a:solidFill>
                <a:latin typeface="PT Sans Narrow"/>
                <a:ea typeface="Aileron" charset="0"/>
                <a:cs typeface="PT Sans Narrow"/>
              </a:rPr>
              <a:t>Join the </a:t>
            </a:r>
            <a:br>
              <a:rPr lang="en-GB" dirty="0">
                <a:solidFill>
                  <a:srgbClr val="5D8298"/>
                </a:solidFill>
                <a:latin typeface="PT Sans Narrow"/>
                <a:ea typeface="Aileron" charset="0"/>
                <a:cs typeface="PT Sans Narrow"/>
              </a:rPr>
            </a:br>
            <a:r>
              <a:rPr lang="en-GB" b="1" u="sng" dirty="0">
                <a:solidFill>
                  <a:srgbClr val="C6573B"/>
                </a:solidFill>
                <a:latin typeface="PT Sans Narrow"/>
                <a:ea typeface="Aileron" charset="0"/>
                <a:cs typeface="PT Sans Narrow"/>
                <a:hlinkClick r:id="rId5"/>
              </a:rPr>
              <a:t>GI</a:t>
            </a:r>
            <a:r>
              <a:rPr lang="en-GB" b="1" u="sng" dirty="0">
                <a:solidFill>
                  <a:srgbClr val="03C750"/>
                </a:solidFill>
                <a:latin typeface="PT Sans Narrow"/>
                <a:ea typeface="Aileron" charset="0"/>
                <a:cs typeface="PT Sans Narrow"/>
                <a:hlinkClick r:id="rId5"/>
              </a:rPr>
              <a:t> CONNECT</a:t>
            </a:r>
            <a:r>
              <a:rPr lang="en-GB" b="1" dirty="0">
                <a:solidFill>
                  <a:srgbClr val="03C750"/>
                </a:solidFill>
                <a:latin typeface="PT Sans Narrow"/>
                <a:ea typeface="Aileron" charset="0"/>
                <a:cs typeface="PT Sans Narrow"/>
              </a:rPr>
              <a:t/>
            </a:r>
            <a:br>
              <a:rPr lang="en-GB" b="1" dirty="0">
                <a:solidFill>
                  <a:srgbClr val="03C750"/>
                </a:solidFill>
                <a:latin typeface="PT Sans Narrow"/>
                <a:ea typeface="Aileron" charset="0"/>
                <a:cs typeface="PT Sans Narrow"/>
              </a:rPr>
            </a:br>
            <a:r>
              <a:rPr lang="en-GB" dirty="0">
                <a:solidFill>
                  <a:srgbClr val="5D8298"/>
                </a:solidFill>
                <a:latin typeface="PT Sans Narrow"/>
                <a:ea typeface="Aileron" charset="0"/>
                <a:cs typeface="PT Sans Narrow"/>
              </a:rPr>
              <a:t>group on LinkedIn</a:t>
            </a:r>
          </a:p>
        </p:txBody>
      </p:sp>
      <p:sp>
        <p:nvSpPr>
          <p:cNvPr id="18" name="TextBox 17"/>
          <p:cNvSpPr txBox="1"/>
          <p:nvPr/>
        </p:nvSpPr>
        <p:spPr>
          <a:xfrm>
            <a:off x="6709698" y="5373216"/>
            <a:ext cx="2414458" cy="844847"/>
          </a:xfrm>
          <a:prstGeom prst="rect">
            <a:avLst/>
          </a:prstGeom>
          <a:noFill/>
        </p:spPr>
        <p:txBody>
          <a:bodyPr wrap="square" rtlCol="0">
            <a:spAutoFit/>
          </a:bodyPr>
          <a:lstStyle/>
          <a:p>
            <a:pPr algn="ctr">
              <a:lnSpc>
                <a:spcPct val="90000"/>
              </a:lnSpc>
            </a:pPr>
            <a:r>
              <a:rPr lang="en-US" dirty="0">
                <a:solidFill>
                  <a:srgbClr val="5D8298"/>
                </a:solidFill>
                <a:latin typeface="PT Sans Narrow"/>
                <a:cs typeface="PT Sans Narrow"/>
              </a:rPr>
              <a:t>Email</a:t>
            </a:r>
            <a:br>
              <a:rPr lang="en-US" dirty="0">
                <a:solidFill>
                  <a:srgbClr val="5D8298"/>
                </a:solidFill>
                <a:latin typeface="PT Sans Narrow"/>
                <a:cs typeface="PT Sans Narrow"/>
              </a:rPr>
            </a:br>
            <a:r>
              <a:rPr lang="en-US" b="1" u="sng" dirty="0">
                <a:solidFill>
                  <a:srgbClr val="C6573B"/>
                </a:solidFill>
                <a:latin typeface="PT Sans Narrow"/>
                <a:cs typeface="PT Sans Narrow"/>
                <a:hlinkClick r:id="rId6"/>
              </a:rPr>
              <a:t>antoine.lacombe@</a:t>
            </a:r>
            <a:br>
              <a:rPr lang="en-US" b="1" u="sng" dirty="0">
                <a:solidFill>
                  <a:srgbClr val="C6573B"/>
                </a:solidFill>
                <a:latin typeface="PT Sans Narrow"/>
                <a:cs typeface="PT Sans Narrow"/>
                <a:hlinkClick r:id="rId6"/>
              </a:rPr>
            </a:br>
            <a:r>
              <a:rPr lang="en-US" b="1" u="sng" dirty="0">
                <a:solidFill>
                  <a:srgbClr val="C6573B"/>
                </a:solidFill>
                <a:latin typeface="PT Sans Narrow"/>
                <a:cs typeface="PT Sans Narrow"/>
                <a:hlinkClick r:id="rId6"/>
              </a:rPr>
              <a:t>cor2ed.com</a:t>
            </a:r>
            <a:endParaRPr lang="en-GB" b="1" dirty="0">
              <a:solidFill>
                <a:srgbClr val="C6573B"/>
              </a:solidFill>
              <a:latin typeface="PT Sans Narrow"/>
              <a:ea typeface="Aileron" charset="0"/>
              <a:cs typeface="PT Sans Narrow"/>
            </a:endParaRPr>
          </a:p>
        </p:txBody>
      </p:sp>
      <p:sp>
        <p:nvSpPr>
          <p:cNvPr id="19" name="TextBox 18"/>
          <p:cNvSpPr txBox="1"/>
          <p:nvPr/>
        </p:nvSpPr>
        <p:spPr>
          <a:xfrm>
            <a:off x="4609322" y="5373216"/>
            <a:ext cx="2084815" cy="844847"/>
          </a:xfrm>
          <a:prstGeom prst="rect">
            <a:avLst/>
          </a:prstGeom>
          <a:noFill/>
        </p:spPr>
        <p:txBody>
          <a:bodyPr wrap="square" rtlCol="0">
            <a:spAutoFit/>
          </a:bodyPr>
          <a:lstStyle/>
          <a:p>
            <a:pPr algn="ctr">
              <a:lnSpc>
                <a:spcPct val="90000"/>
              </a:lnSpc>
            </a:pPr>
            <a:r>
              <a:rPr lang="en-GB" dirty="0">
                <a:solidFill>
                  <a:srgbClr val="5D8298"/>
                </a:solidFill>
                <a:latin typeface="PT Sans Narrow"/>
                <a:ea typeface="Aileron" charset="0"/>
                <a:cs typeface="PT Sans Narrow"/>
              </a:rPr>
              <a:t>Watch us on the</a:t>
            </a:r>
            <a:br>
              <a:rPr lang="en-GB" dirty="0">
                <a:solidFill>
                  <a:srgbClr val="5D8298"/>
                </a:solidFill>
                <a:latin typeface="PT Sans Narrow"/>
                <a:ea typeface="Aileron" charset="0"/>
                <a:cs typeface="PT Sans Narrow"/>
              </a:rPr>
            </a:br>
            <a:r>
              <a:rPr lang="en-GB" dirty="0">
                <a:solidFill>
                  <a:srgbClr val="5D8298"/>
                </a:solidFill>
                <a:latin typeface="PT Sans Narrow"/>
                <a:ea typeface="Aileron" charset="0"/>
                <a:cs typeface="PT Sans Narrow"/>
              </a:rPr>
              <a:t>Vimeo Channel</a:t>
            </a:r>
            <a:br>
              <a:rPr lang="en-GB" dirty="0">
                <a:solidFill>
                  <a:srgbClr val="5D8298"/>
                </a:solidFill>
                <a:latin typeface="PT Sans Narrow"/>
                <a:ea typeface="Aileron" charset="0"/>
                <a:cs typeface="PT Sans Narrow"/>
              </a:rPr>
            </a:br>
            <a:r>
              <a:rPr lang="en-GB" b="1" u="sng" dirty="0">
                <a:solidFill>
                  <a:srgbClr val="03C750"/>
                </a:solidFill>
                <a:latin typeface="PT Sans Narrow"/>
                <a:ea typeface="Aileron" charset="0"/>
                <a:cs typeface="PT Sans Narrow"/>
                <a:hlinkClick r:id="rId7"/>
              </a:rPr>
              <a:t>GI CONNECT</a:t>
            </a:r>
            <a:endParaRPr lang="en-GB" b="1" u="sng" dirty="0">
              <a:solidFill>
                <a:srgbClr val="03C750"/>
              </a:solidFill>
              <a:latin typeface="PT Sans Narrow"/>
              <a:ea typeface="Aileron" charset="0"/>
              <a:cs typeface="PT Sans Narrow"/>
            </a:endParaRPr>
          </a:p>
        </p:txBody>
      </p:sp>
      <p:sp>
        <p:nvSpPr>
          <p:cNvPr id="10" name="Slide Number Placeholder 1"/>
          <p:cNvSpPr txBox="1">
            <a:spLocks/>
          </p:cNvSpPr>
          <p:nvPr/>
        </p:nvSpPr>
        <p:spPr>
          <a:xfrm>
            <a:off x="8028384" y="6356350"/>
            <a:ext cx="658416" cy="365125"/>
          </a:xfrm>
          <a:prstGeom prst="rect">
            <a:avLst/>
          </a:prstGeom>
        </p:spPr>
        <p:txBody>
          <a:bodyPr lIns="0" tIns="0" rIns="0" bIns="0" anchor="ctr" anchorCtr="0"/>
          <a:ls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FCE43C0F-8A7B-3A4B-9DB5-B3472E36E833}" type="slidenum">
              <a:rPr lang="en-GB" sz="1200" smtClean="0">
                <a:solidFill>
                  <a:srgbClr val="5D8298"/>
                </a:solidFill>
                <a:latin typeface="PT Sans Narrow"/>
                <a:cs typeface="PT Sans Narrow"/>
              </a:rPr>
              <a:pPr algn="r"/>
              <a:t>13</a:t>
            </a:fld>
            <a:endParaRPr lang="en-GB" sz="1200" dirty="0">
              <a:solidFill>
                <a:srgbClr val="5D8298"/>
              </a:solidFill>
              <a:latin typeface="PT Sans Narrow"/>
              <a:cs typeface="PT Sans Narrow"/>
            </a:endParaRPr>
          </a:p>
        </p:txBody>
      </p:sp>
    </p:spTree>
    <p:extLst>
      <p:ext uri="{BB962C8B-B14F-4D97-AF65-F5344CB8AC3E}">
        <p14:creationId xmlns:p14="http://schemas.microsoft.com/office/powerpoint/2010/main" val="3833998056"/>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47597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a:t>Disclaimer</a:t>
            </a:r>
          </a:p>
        </p:txBody>
      </p:sp>
      <p:sp>
        <p:nvSpPr>
          <p:cNvPr id="5" name="Content Placeholder 4"/>
          <p:cNvSpPr>
            <a:spLocks noGrp="1"/>
          </p:cNvSpPr>
          <p:nvPr>
            <p:ph sz="quarter" idx="14"/>
          </p:nvPr>
        </p:nvSpPr>
        <p:spPr>
          <a:xfrm>
            <a:off x="465138" y="2276872"/>
            <a:ext cx="8221662" cy="3321096"/>
          </a:xfrm>
        </p:spPr>
        <p:txBody>
          <a:bodyPr/>
          <a:lstStyle/>
          <a:p>
            <a:pPr marL="0" indent="0">
              <a:buNone/>
            </a:pPr>
            <a:r>
              <a:rPr lang="en-GB" dirty="0"/>
              <a:t>Please note: The views expressed within this presentation are the personal opinions of the authors. They do not necessarily represent the views of the authors’ academic institutions or the rest of the GI CONNECT group.</a:t>
            </a:r>
          </a:p>
          <a:p>
            <a:pPr marL="0" indent="0">
              <a:buNone/>
            </a:pPr>
            <a:endParaRPr lang="en-GB" dirty="0"/>
          </a:p>
          <a:p>
            <a:pPr marL="0" indent="0">
              <a:buNone/>
            </a:pPr>
            <a:r>
              <a:rPr lang="en-GB" dirty="0">
                <a:latin typeface="PT Sans" panose="020B0503020203020204" pitchFamily="34" charset="0"/>
                <a:ea typeface="PT Sans" panose="020B0503020203020204" pitchFamily="34" charset="0"/>
              </a:rPr>
              <a:t>This content is supported by an Independent Educational Grant from Bayer</a:t>
            </a:r>
            <a:endParaRPr lang="en-GB" dirty="0"/>
          </a:p>
        </p:txBody>
      </p:sp>
      <p:sp>
        <p:nvSpPr>
          <p:cNvPr id="2" name="Slide Number Placeholder 1"/>
          <p:cNvSpPr>
            <a:spLocks noGrp="1"/>
          </p:cNvSpPr>
          <p:nvPr>
            <p:ph type="sldNum" sz="quarter" idx="4"/>
          </p:nvPr>
        </p:nvSpPr>
        <p:spPr/>
        <p:txBody>
          <a:bodyPr/>
          <a:lstStyle/>
          <a:p>
            <a:fld id="{FCE43C0F-8A7B-3A4B-9DB5-B3472E36E833}" type="slidenum">
              <a:rPr lang="en-GB" smtClean="0"/>
              <a:pPr/>
              <a:t>2</a:t>
            </a:fld>
            <a:endParaRPr lang="en-GB" dirty="0"/>
          </a:p>
        </p:txBody>
      </p:sp>
    </p:spTree>
    <p:extLst>
      <p:ext uri="{BB962C8B-B14F-4D97-AF65-F5344CB8AC3E}">
        <p14:creationId xmlns:p14="http://schemas.microsoft.com/office/powerpoint/2010/main" val="31081601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numéro de diapositive 1"/>
          <p:cNvSpPr>
            <a:spLocks noGrp="1"/>
          </p:cNvSpPr>
          <p:nvPr>
            <p:ph type="sldNum" sz="quarter" idx="4"/>
          </p:nvPr>
        </p:nvSpPr>
        <p:spPr/>
        <p:txBody>
          <a:bodyPr/>
          <a:lstStyle/>
          <a:p>
            <a:fld id="{FCE43C0F-8A7B-3A4B-9DB5-B3472E36E833}" type="slidenum">
              <a:rPr lang="fr-FR" smtClean="0"/>
              <a:pPr/>
              <a:t>3</a:t>
            </a:fld>
            <a:endParaRPr lang="fr-FR" dirty="0"/>
          </a:p>
        </p:txBody>
      </p:sp>
      <p:sp>
        <p:nvSpPr>
          <p:cNvPr id="6" name="Content Placeholder 5"/>
          <p:cNvSpPr>
            <a:spLocks noGrp="1"/>
          </p:cNvSpPr>
          <p:nvPr>
            <p:ph idx="10"/>
          </p:nvPr>
        </p:nvSpPr>
        <p:spPr>
          <a:xfrm>
            <a:off x="483126" y="5808662"/>
            <a:ext cx="6087289" cy="365125"/>
          </a:xfrm>
        </p:spPr>
        <p:txBody>
          <a:bodyPr/>
          <a:lstStyle/>
          <a:p>
            <a:r>
              <a:rPr lang="en-GB" dirty="0" err="1"/>
              <a:t>mCRC</a:t>
            </a:r>
            <a:r>
              <a:rPr lang="en-GB" dirty="0"/>
              <a:t>, metastatic colorectal cancer</a:t>
            </a:r>
          </a:p>
        </p:txBody>
      </p:sp>
      <p:sp>
        <p:nvSpPr>
          <p:cNvPr id="4" name="Espace réservé du texte 3"/>
          <p:cNvSpPr>
            <a:spLocks noGrp="1"/>
          </p:cNvSpPr>
          <p:nvPr>
            <p:ph type="body" sz="quarter" idx="11"/>
          </p:nvPr>
        </p:nvSpPr>
        <p:spPr/>
        <p:txBody>
          <a:bodyPr/>
          <a:lstStyle/>
          <a:p>
            <a:r>
              <a:rPr lang="fr-FR" dirty="0"/>
              <a:t>KEY MESSAGES</a:t>
            </a:r>
          </a:p>
        </p:txBody>
      </p:sp>
      <p:sp>
        <p:nvSpPr>
          <p:cNvPr id="5" name="Espace réservé du texte 4"/>
          <p:cNvSpPr>
            <a:spLocks noGrp="1"/>
          </p:cNvSpPr>
          <p:nvPr>
            <p:ph type="body" sz="half" idx="12"/>
          </p:nvPr>
        </p:nvSpPr>
        <p:spPr>
          <a:xfrm>
            <a:off x="480422" y="2077021"/>
            <a:ext cx="8220889" cy="4461891"/>
          </a:xfrm>
          <a:ln>
            <a:noFill/>
          </a:ln>
        </p:spPr>
        <p:txBody>
          <a:bodyPr/>
          <a:lstStyle/>
          <a:p>
            <a:r>
              <a:rPr lang="en-US" dirty="0"/>
              <a:t>The optimal use and sequencing of cytotoxic and targeted agents in mCRC remains unclear</a:t>
            </a:r>
          </a:p>
          <a:p>
            <a:pPr>
              <a:spcBef>
                <a:spcPts val="1000"/>
              </a:spcBef>
            </a:pPr>
            <a:r>
              <a:rPr lang="en-US" dirty="0"/>
              <a:t>Choice of therapy in the 1</a:t>
            </a:r>
            <a:r>
              <a:rPr lang="en-US" baseline="30000" dirty="0"/>
              <a:t>st</a:t>
            </a:r>
            <a:r>
              <a:rPr lang="en-US" dirty="0"/>
              <a:t>-line setting is critical as it affects treatment decisions in all other lines of treatment</a:t>
            </a:r>
          </a:p>
          <a:p>
            <a:pPr>
              <a:spcBef>
                <a:spcPts val="1000"/>
              </a:spcBef>
            </a:pPr>
            <a:r>
              <a:rPr lang="en-US" dirty="0"/>
              <a:t>Molecular profiling has established new targets, while recent insights into </a:t>
            </a:r>
            <a:r>
              <a:rPr lang="en-US" dirty="0" err="1"/>
              <a:t>tumour</a:t>
            </a:r>
            <a:r>
              <a:rPr lang="en-US" dirty="0"/>
              <a:t> evolution under drug pressure may impact on sequencing</a:t>
            </a:r>
            <a:endParaRPr lang="en-NZ" dirty="0"/>
          </a:p>
        </p:txBody>
      </p:sp>
    </p:spTree>
    <p:extLst>
      <p:ext uri="{BB962C8B-B14F-4D97-AF65-F5344CB8AC3E}">
        <p14:creationId xmlns:p14="http://schemas.microsoft.com/office/powerpoint/2010/main" val="1392740049"/>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 xmlns:a16="http://schemas.microsoft.com/office/drawing/2014/main" id="{92D0C72F-432C-421B-90C7-FF7EE0BEAA97}"/>
              </a:ext>
            </a:extLst>
          </p:cNvPr>
          <p:cNvSpPr>
            <a:spLocks noGrp="1"/>
          </p:cNvSpPr>
          <p:nvPr>
            <p:ph type="sldNum" sz="quarter" idx="4"/>
          </p:nvPr>
        </p:nvSpPr>
        <p:spPr/>
        <p:txBody>
          <a:bodyPr/>
          <a:lstStyle/>
          <a:p>
            <a:fld id="{FCE43C0F-8A7B-3A4B-9DB5-B3472E36E833}" type="slidenum">
              <a:rPr lang="en-GB" noProof="0" smtClean="0"/>
              <a:pPr/>
              <a:t>4</a:t>
            </a:fld>
            <a:endParaRPr lang="en-GB" noProof="0" dirty="0"/>
          </a:p>
        </p:txBody>
      </p:sp>
      <p:sp>
        <p:nvSpPr>
          <p:cNvPr id="13" name="Content Placeholder 12">
            <a:extLst>
              <a:ext uri="{FF2B5EF4-FFF2-40B4-BE49-F238E27FC236}">
                <a16:creationId xmlns="" xmlns:a16="http://schemas.microsoft.com/office/drawing/2014/main" id="{4CA2C8E4-F351-41D4-A7ED-C20B81D5E0D7}"/>
              </a:ext>
            </a:extLst>
          </p:cNvPr>
          <p:cNvSpPr>
            <a:spLocks noGrp="1"/>
          </p:cNvSpPr>
          <p:nvPr>
            <p:ph idx="10"/>
          </p:nvPr>
        </p:nvSpPr>
        <p:spPr>
          <a:xfrm>
            <a:off x="465911" y="6168964"/>
            <a:ext cx="7762077" cy="667770"/>
          </a:xfrm>
        </p:spPr>
        <p:txBody>
          <a:bodyPr>
            <a:noAutofit/>
          </a:bodyPr>
          <a:lstStyle/>
          <a:p>
            <a:pPr marL="0" indent="0">
              <a:lnSpc>
                <a:spcPct val="80000"/>
              </a:lnSpc>
              <a:spcBef>
                <a:spcPts val="0"/>
              </a:spcBef>
            </a:pPr>
            <a:r>
              <a:rPr lang="en-NZ" sz="800" dirty="0"/>
              <a:t>1. </a:t>
            </a:r>
            <a:r>
              <a:rPr lang="en-NZ" sz="800" dirty="0" err="1"/>
              <a:t>Saltz</a:t>
            </a:r>
            <a:r>
              <a:rPr lang="en-NZ" sz="800" dirty="0"/>
              <a:t> LB, et al. J </a:t>
            </a:r>
            <a:r>
              <a:rPr lang="en-NZ" sz="800" dirty="0" err="1"/>
              <a:t>Clin</a:t>
            </a:r>
            <a:r>
              <a:rPr lang="en-NZ" sz="800" dirty="0"/>
              <a:t> </a:t>
            </a:r>
            <a:r>
              <a:rPr lang="en-NZ" sz="800" dirty="0" err="1"/>
              <a:t>Oncol</a:t>
            </a:r>
            <a:r>
              <a:rPr lang="en-NZ" sz="800" dirty="0"/>
              <a:t> 2008;26:2013-9; 2. Heinemann V, et al. Lancet </a:t>
            </a:r>
            <a:r>
              <a:rPr lang="en-NZ" sz="800" dirty="0" err="1"/>
              <a:t>Oncol</a:t>
            </a:r>
            <a:r>
              <a:rPr lang="en-NZ" sz="800" dirty="0"/>
              <a:t> 2014;15:1065-75; 3. </a:t>
            </a:r>
            <a:r>
              <a:rPr lang="en-NZ" sz="800" dirty="0" err="1"/>
              <a:t>Douillard</a:t>
            </a:r>
            <a:r>
              <a:rPr lang="en-NZ" sz="800" dirty="0"/>
              <a:t> </a:t>
            </a:r>
            <a:r>
              <a:rPr lang="en-NZ" sz="800" dirty="0" err="1"/>
              <a:t>JY</a:t>
            </a:r>
            <a:r>
              <a:rPr lang="en-NZ" sz="800" dirty="0"/>
              <a:t>, et al. J </a:t>
            </a:r>
            <a:r>
              <a:rPr lang="en-NZ" sz="800" dirty="0" err="1"/>
              <a:t>Clin</a:t>
            </a:r>
            <a:r>
              <a:rPr lang="en-NZ" sz="800" dirty="0"/>
              <a:t> </a:t>
            </a:r>
            <a:r>
              <a:rPr lang="en-NZ" sz="800" dirty="0" err="1"/>
              <a:t>Oncol</a:t>
            </a:r>
            <a:r>
              <a:rPr lang="en-NZ" sz="800" dirty="0"/>
              <a:t> 2010;28:4697-705; 4. </a:t>
            </a:r>
            <a:r>
              <a:rPr lang="en-NZ" sz="800" dirty="0" err="1"/>
              <a:t>Loupakis</a:t>
            </a:r>
            <a:r>
              <a:rPr lang="en-NZ" sz="800" dirty="0"/>
              <a:t> F, et al. N </a:t>
            </a:r>
            <a:r>
              <a:rPr lang="en-NZ" sz="800" dirty="0" err="1"/>
              <a:t>Engl</a:t>
            </a:r>
            <a:r>
              <a:rPr lang="en-NZ" sz="800" dirty="0"/>
              <a:t> J Med 2014;371:1609-18; 5. </a:t>
            </a:r>
            <a:r>
              <a:rPr lang="en-NZ" sz="800" dirty="0" err="1"/>
              <a:t>Douillard</a:t>
            </a:r>
            <a:r>
              <a:rPr lang="en-NZ" sz="800" dirty="0"/>
              <a:t> </a:t>
            </a:r>
            <a:r>
              <a:rPr lang="en-NZ" sz="800" dirty="0" err="1"/>
              <a:t>JY</a:t>
            </a:r>
            <a:r>
              <a:rPr lang="en-NZ" sz="800" dirty="0"/>
              <a:t>, et al. Ann </a:t>
            </a:r>
            <a:r>
              <a:rPr lang="en-NZ" sz="800" dirty="0" err="1"/>
              <a:t>Oncol</a:t>
            </a:r>
            <a:r>
              <a:rPr lang="en-NZ" sz="800" dirty="0"/>
              <a:t> 2014;25:1346-55; 6. Falcone A, et al. J </a:t>
            </a:r>
            <a:r>
              <a:rPr lang="en-NZ" sz="800" dirty="0" err="1"/>
              <a:t>Clin</a:t>
            </a:r>
            <a:r>
              <a:rPr lang="en-NZ" sz="800" dirty="0"/>
              <a:t> </a:t>
            </a:r>
            <a:r>
              <a:rPr lang="en-NZ" sz="800" dirty="0" err="1"/>
              <a:t>Oncol</a:t>
            </a:r>
            <a:r>
              <a:rPr lang="en-NZ" sz="800" dirty="0"/>
              <a:t> 2007;25:1670-6; 7. Van </a:t>
            </a:r>
            <a:r>
              <a:rPr lang="en-NZ" sz="800" dirty="0" err="1"/>
              <a:t>Cutsem</a:t>
            </a:r>
            <a:r>
              <a:rPr lang="en-NZ" sz="800" dirty="0"/>
              <a:t> E, et al. J </a:t>
            </a:r>
            <a:r>
              <a:rPr lang="en-NZ" sz="800" dirty="0" err="1"/>
              <a:t>Clin</a:t>
            </a:r>
            <a:r>
              <a:rPr lang="en-NZ" sz="800" dirty="0"/>
              <a:t> </a:t>
            </a:r>
            <a:r>
              <a:rPr lang="en-NZ" sz="800" dirty="0" err="1"/>
              <a:t>Oncol</a:t>
            </a:r>
            <a:r>
              <a:rPr lang="en-NZ" sz="800" dirty="0"/>
              <a:t> 2011;29:2011-9; 8. </a:t>
            </a:r>
            <a:r>
              <a:rPr lang="en-NZ" sz="800" dirty="0" err="1"/>
              <a:t>Venook</a:t>
            </a:r>
            <a:r>
              <a:rPr lang="en-NZ" sz="800" dirty="0"/>
              <a:t> AP, et al. JAMA 2017;317:2392-2401; 9. </a:t>
            </a:r>
            <a:r>
              <a:rPr lang="en-NZ" sz="800" dirty="0" err="1"/>
              <a:t>Giantonio</a:t>
            </a:r>
            <a:r>
              <a:rPr lang="en-NZ" sz="800" dirty="0"/>
              <a:t> BJ, et al. J </a:t>
            </a:r>
            <a:r>
              <a:rPr lang="en-NZ" sz="800" dirty="0" err="1"/>
              <a:t>Clin</a:t>
            </a:r>
            <a:r>
              <a:rPr lang="en-NZ" sz="800" dirty="0"/>
              <a:t> </a:t>
            </a:r>
            <a:r>
              <a:rPr lang="en-NZ" sz="800" dirty="0" err="1"/>
              <a:t>Oncol</a:t>
            </a:r>
            <a:r>
              <a:rPr lang="en-NZ" sz="800" dirty="0"/>
              <a:t> 2007;25:1539-44; 10. </a:t>
            </a:r>
            <a:r>
              <a:rPr lang="en-NZ" sz="800" dirty="0" err="1"/>
              <a:t>Peeters</a:t>
            </a:r>
            <a:r>
              <a:rPr lang="en-NZ" sz="800" dirty="0"/>
              <a:t> M, et al. J </a:t>
            </a:r>
            <a:r>
              <a:rPr lang="en-NZ" sz="800" dirty="0" err="1"/>
              <a:t>Clin</a:t>
            </a:r>
            <a:r>
              <a:rPr lang="en-NZ" sz="800" dirty="0"/>
              <a:t> </a:t>
            </a:r>
            <a:r>
              <a:rPr lang="en-NZ" sz="800" dirty="0" err="1"/>
              <a:t>Oncol</a:t>
            </a:r>
            <a:r>
              <a:rPr lang="en-NZ" sz="800" dirty="0"/>
              <a:t> 2010; 28:4706-13; 11. </a:t>
            </a:r>
            <a:r>
              <a:rPr lang="en-NZ" sz="800" dirty="0" err="1"/>
              <a:t>Bennouna</a:t>
            </a:r>
            <a:r>
              <a:rPr lang="en-NZ" sz="800" dirty="0"/>
              <a:t> J, et al. Lancet </a:t>
            </a:r>
            <a:r>
              <a:rPr lang="en-NZ" sz="800" dirty="0" err="1"/>
              <a:t>Oncol</a:t>
            </a:r>
            <a:r>
              <a:rPr lang="en-NZ" sz="800" dirty="0"/>
              <a:t> 2013;14:29-37; 12. Van </a:t>
            </a:r>
            <a:r>
              <a:rPr lang="en-NZ" sz="800" dirty="0" err="1"/>
              <a:t>Cutsem</a:t>
            </a:r>
            <a:r>
              <a:rPr lang="en-NZ" sz="800" dirty="0"/>
              <a:t> E, et al. J </a:t>
            </a:r>
            <a:r>
              <a:rPr lang="en-NZ" sz="800" dirty="0" err="1"/>
              <a:t>Clin</a:t>
            </a:r>
            <a:r>
              <a:rPr lang="en-NZ" sz="800" dirty="0"/>
              <a:t> </a:t>
            </a:r>
            <a:r>
              <a:rPr lang="en-NZ" sz="800" dirty="0" err="1"/>
              <a:t>Oncol</a:t>
            </a:r>
            <a:r>
              <a:rPr lang="en-NZ" sz="800" dirty="0"/>
              <a:t> 2012;30:3499-506; 13. </a:t>
            </a:r>
            <a:r>
              <a:rPr lang="en-NZ" sz="800" dirty="0" err="1"/>
              <a:t>Tabernero</a:t>
            </a:r>
            <a:r>
              <a:rPr lang="en-NZ" sz="800" dirty="0"/>
              <a:t> J, et al. Lancet </a:t>
            </a:r>
            <a:r>
              <a:rPr lang="en-NZ" sz="800" dirty="0" err="1"/>
              <a:t>Oncol</a:t>
            </a:r>
            <a:r>
              <a:rPr lang="en-NZ" sz="800" dirty="0"/>
              <a:t> 2015; 16:499-508; 14. </a:t>
            </a:r>
            <a:r>
              <a:rPr lang="en-NZ" sz="800" dirty="0" err="1"/>
              <a:t>Sobrero</a:t>
            </a:r>
            <a:r>
              <a:rPr lang="en-NZ" sz="800" dirty="0"/>
              <a:t> AF, et al. J </a:t>
            </a:r>
            <a:r>
              <a:rPr lang="en-NZ" sz="800" dirty="0" err="1"/>
              <a:t>Clin</a:t>
            </a:r>
            <a:r>
              <a:rPr lang="en-NZ" sz="800" dirty="0"/>
              <a:t> </a:t>
            </a:r>
            <a:r>
              <a:rPr lang="en-NZ" sz="800" dirty="0" err="1"/>
              <a:t>Oncol</a:t>
            </a:r>
            <a:r>
              <a:rPr lang="en-NZ" sz="800" dirty="0"/>
              <a:t> 2008;26:2311-9; 15. Seymour MT, et al. Lancet </a:t>
            </a:r>
            <a:r>
              <a:rPr lang="en-NZ" sz="800" dirty="0" err="1"/>
              <a:t>Oncol</a:t>
            </a:r>
            <a:r>
              <a:rPr lang="en-NZ" sz="800" dirty="0"/>
              <a:t> 2013;14:749-59; 16. </a:t>
            </a:r>
            <a:r>
              <a:rPr lang="en-NZ" sz="800" dirty="0" err="1"/>
              <a:t>Peeters</a:t>
            </a:r>
            <a:r>
              <a:rPr lang="en-NZ" sz="800" dirty="0"/>
              <a:t> M, et al. Ann </a:t>
            </a:r>
            <a:r>
              <a:rPr lang="en-NZ" sz="800" dirty="0" err="1"/>
              <a:t>Oncol</a:t>
            </a:r>
            <a:r>
              <a:rPr lang="en-NZ" sz="800" dirty="0"/>
              <a:t> 2014;25:107-16; 17. Amado </a:t>
            </a:r>
            <a:r>
              <a:rPr lang="en-NZ" sz="800" dirty="0" err="1"/>
              <a:t>RG</a:t>
            </a:r>
            <a:r>
              <a:rPr lang="en-NZ" sz="800" dirty="0"/>
              <a:t>, et al. J </a:t>
            </a:r>
            <a:r>
              <a:rPr lang="en-NZ" sz="800" dirty="0" err="1"/>
              <a:t>Clin</a:t>
            </a:r>
            <a:r>
              <a:rPr lang="en-NZ" sz="800" dirty="0"/>
              <a:t> </a:t>
            </a:r>
            <a:r>
              <a:rPr lang="en-NZ" sz="800" dirty="0" err="1"/>
              <a:t>Oncol</a:t>
            </a:r>
            <a:r>
              <a:rPr lang="en-NZ" sz="800" dirty="0"/>
              <a:t> 2008;26:1626-34; 18. </a:t>
            </a:r>
            <a:r>
              <a:rPr lang="en-NZ" sz="800" dirty="0" err="1"/>
              <a:t>Grothey</a:t>
            </a:r>
            <a:r>
              <a:rPr lang="en-NZ" sz="800" dirty="0"/>
              <a:t> A, et al. Lancet 2013;381:303-12; 19. </a:t>
            </a:r>
            <a:r>
              <a:rPr lang="en-NZ" sz="800" dirty="0" err="1"/>
              <a:t>Karapetis</a:t>
            </a:r>
            <a:r>
              <a:rPr lang="en-NZ" sz="800" dirty="0"/>
              <a:t> CS, et al. N </a:t>
            </a:r>
            <a:r>
              <a:rPr lang="en-NZ" sz="800" dirty="0" err="1"/>
              <a:t>Engl</a:t>
            </a:r>
            <a:r>
              <a:rPr lang="en-NZ" sz="800" dirty="0"/>
              <a:t> J Med 2008;359:1757-65; 20. Mayer RJ, et al. N </a:t>
            </a:r>
            <a:r>
              <a:rPr lang="en-NZ" sz="800" dirty="0" err="1"/>
              <a:t>Engl</a:t>
            </a:r>
            <a:r>
              <a:rPr lang="en-NZ" sz="800" dirty="0"/>
              <a:t> J Med 2015;372:1909-19; 21. Kim TW, et al. Br J Cancer 2016;115:1206.</a:t>
            </a:r>
          </a:p>
        </p:txBody>
      </p:sp>
      <p:sp>
        <p:nvSpPr>
          <p:cNvPr id="4" name="Text Placeholder 3">
            <a:extLst>
              <a:ext uri="{FF2B5EF4-FFF2-40B4-BE49-F238E27FC236}">
                <a16:creationId xmlns="" xmlns:a16="http://schemas.microsoft.com/office/drawing/2014/main" id="{B4D5D0F9-6A30-459D-88C4-757A60C2BFF6}"/>
              </a:ext>
            </a:extLst>
          </p:cNvPr>
          <p:cNvSpPr>
            <a:spLocks noGrp="1"/>
          </p:cNvSpPr>
          <p:nvPr>
            <p:ph type="body" sz="quarter" idx="11"/>
          </p:nvPr>
        </p:nvSpPr>
        <p:spPr/>
        <p:txBody>
          <a:bodyPr/>
          <a:lstStyle/>
          <a:p>
            <a:pPr marL="365125" indent="-365125">
              <a:lnSpc>
                <a:spcPct val="90000"/>
              </a:lnSpc>
            </a:pPr>
            <a:r>
              <a:rPr lang="en-NZ" dirty="0"/>
              <a:t>TREATMENT LINE: </a:t>
            </a:r>
          </a:p>
          <a:p>
            <a:pPr marL="365125" indent="-365125">
              <a:lnSpc>
                <a:spcPct val="90000"/>
              </a:lnSpc>
            </a:pPr>
            <a:r>
              <a:rPr lang="en-NZ" sz="2800" dirty="0"/>
              <a:t>DIMINISHING OUTCOMES</a:t>
            </a:r>
            <a:r>
              <a:rPr lang="en-NZ" dirty="0"/>
              <a:t/>
            </a:r>
            <a:br>
              <a:rPr lang="en-NZ" dirty="0"/>
            </a:br>
            <a:endParaRPr lang="en-NZ" dirty="0"/>
          </a:p>
        </p:txBody>
      </p:sp>
      <p:sp>
        <p:nvSpPr>
          <p:cNvPr id="5" name="Text Placeholder 4">
            <a:extLst>
              <a:ext uri="{FF2B5EF4-FFF2-40B4-BE49-F238E27FC236}">
                <a16:creationId xmlns="" xmlns:a16="http://schemas.microsoft.com/office/drawing/2014/main" id="{C9C436E3-0D9D-4543-9972-30735B92D62D}"/>
              </a:ext>
            </a:extLst>
          </p:cNvPr>
          <p:cNvSpPr>
            <a:spLocks noGrp="1"/>
          </p:cNvSpPr>
          <p:nvPr>
            <p:ph type="body" sz="half" idx="12"/>
          </p:nvPr>
        </p:nvSpPr>
        <p:spPr/>
        <p:txBody>
          <a:bodyPr/>
          <a:lstStyle/>
          <a:p>
            <a:pPr>
              <a:spcBef>
                <a:spcPts val="0"/>
              </a:spcBef>
            </a:pPr>
            <a:r>
              <a:rPr lang="en-NZ" dirty="0"/>
              <a:t>Optimising treatment across multiple lines of therapy in mCRC is challenging, with 1</a:t>
            </a:r>
            <a:r>
              <a:rPr lang="en-NZ" baseline="30000" dirty="0"/>
              <a:t>st</a:t>
            </a:r>
            <a:r>
              <a:rPr lang="en-US" dirty="0"/>
              <a:t>-line therapy a key to success:</a:t>
            </a:r>
          </a:p>
          <a:p>
            <a:endParaRPr lang="en-US" b="1" dirty="0"/>
          </a:p>
          <a:p>
            <a:endParaRPr lang="en-US" b="1" dirty="0"/>
          </a:p>
          <a:p>
            <a:endParaRPr lang="en-US" b="1" dirty="0"/>
          </a:p>
          <a:p>
            <a:endParaRPr lang="en-GB" dirty="0"/>
          </a:p>
          <a:p>
            <a:endParaRPr lang="en-GB" dirty="0"/>
          </a:p>
          <a:p>
            <a:r>
              <a:rPr lang="en-GB" dirty="0"/>
              <a:t>When no potential curative path is reached by 1</a:t>
            </a:r>
            <a:r>
              <a:rPr lang="en-GB" baseline="30000" dirty="0"/>
              <a:t>st</a:t>
            </a:r>
            <a:r>
              <a:rPr lang="en-GB" dirty="0"/>
              <a:t>-line therapy, the question of sequencing gains in importance</a:t>
            </a:r>
            <a:endParaRPr lang="en-US" dirty="0"/>
          </a:p>
          <a:p>
            <a:pPr>
              <a:spcBef>
                <a:spcPts val="1000"/>
              </a:spcBef>
            </a:pPr>
            <a:r>
              <a:rPr lang="en-US" dirty="0"/>
              <a:t>This review </a:t>
            </a:r>
            <a:r>
              <a:rPr lang="en-NZ" dirty="0"/>
              <a:t>explores current treatment approaches and optimal sequencing across the 1</a:t>
            </a:r>
            <a:r>
              <a:rPr lang="en-NZ" baseline="30000" dirty="0"/>
              <a:t>st</a:t>
            </a:r>
            <a:r>
              <a:rPr lang="en-NZ" dirty="0"/>
              <a:t>-, 2</a:t>
            </a:r>
            <a:r>
              <a:rPr lang="en-NZ" baseline="30000" dirty="0"/>
              <a:t>nd</a:t>
            </a:r>
            <a:r>
              <a:rPr lang="en-NZ" dirty="0"/>
              <a:t>- and 3</a:t>
            </a:r>
            <a:r>
              <a:rPr lang="en-NZ" baseline="30000" dirty="0"/>
              <a:t>rd</a:t>
            </a:r>
            <a:r>
              <a:rPr lang="en-NZ" dirty="0"/>
              <a:t>-line settings in mCRC, including biological aspects affecting sequencing and rechallenge</a:t>
            </a:r>
          </a:p>
          <a:p>
            <a:endParaRPr lang="en-NZ" dirty="0"/>
          </a:p>
        </p:txBody>
      </p:sp>
      <p:graphicFrame>
        <p:nvGraphicFramePr>
          <p:cNvPr id="6" name="Table 5">
            <a:extLst>
              <a:ext uri="{FF2B5EF4-FFF2-40B4-BE49-F238E27FC236}">
                <a16:creationId xmlns="" xmlns:a16="http://schemas.microsoft.com/office/drawing/2014/main" id="{EF232B97-9980-47E2-AA00-E5EEE3B12DF4}"/>
              </a:ext>
            </a:extLst>
          </p:cNvPr>
          <p:cNvGraphicFramePr>
            <a:graphicFrameLocks noGrp="1"/>
          </p:cNvGraphicFramePr>
          <p:nvPr>
            <p:extLst>
              <p:ext uri="{D42A27DB-BD31-4B8C-83A1-F6EECF244321}">
                <p14:modId xmlns:p14="http://schemas.microsoft.com/office/powerpoint/2010/main" val="1066172067"/>
              </p:ext>
            </p:extLst>
          </p:nvPr>
        </p:nvGraphicFramePr>
        <p:xfrm>
          <a:off x="739156" y="2154265"/>
          <a:ext cx="7488832" cy="1192851"/>
        </p:xfrm>
        <a:graphic>
          <a:graphicData uri="http://schemas.openxmlformats.org/drawingml/2006/table">
            <a:tbl>
              <a:tblPr firstRow="1" firstCol="1">
                <a:tableStyleId>{69012ECD-51FC-41F1-AA8D-1B2483CD663E}</a:tableStyleId>
              </a:tblPr>
              <a:tblGrid>
                <a:gridCol w="1872208">
                  <a:extLst>
                    <a:ext uri="{9D8B030D-6E8A-4147-A177-3AD203B41FA5}">
                      <a16:colId xmlns="" xmlns:a16="http://schemas.microsoft.com/office/drawing/2014/main" val="4175481304"/>
                    </a:ext>
                  </a:extLst>
                </a:gridCol>
                <a:gridCol w="1872208">
                  <a:extLst>
                    <a:ext uri="{9D8B030D-6E8A-4147-A177-3AD203B41FA5}">
                      <a16:colId xmlns="" xmlns:a16="http://schemas.microsoft.com/office/drawing/2014/main" val="2895487771"/>
                    </a:ext>
                  </a:extLst>
                </a:gridCol>
                <a:gridCol w="1872208">
                  <a:extLst>
                    <a:ext uri="{9D8B030D-6E8A-4147-A177-3AD203B41FA5}">
                      <a16:colId xmlns="" xmlns:a16="http://schemas.microsoft.com/office/drawing/2014/main" val="1023558588"/>
                    </a:ext>
                  </a:extLst>
                </a:gridCol>
                <a:gridCol w="1872208">
                  <a:extLst>
                    <a:ext uri="{9D8B030D-6E8A-4147-A177-3AD203B41FA5}">
                      <a16:colId xmlns="" xmlns:a16="http://schemas.microsoft.com/office/drawing/2014/main" val="3970291081"/>
                    </a:ext>
                  </a:extLst>
                </a:gridCol>
              </a:tblGrid>
              <a:tr h="373211">
                <a:tc>
                  <a:txBody>
                    <a:bodyPr/>
                    <a:lstStyle/>
                    <a:p>
                      <a:pPr marR="144145">
                        <a:lnSpc>
                          <a:spcPts val="1680"/>
                        </a:lnSpc>
                        <a:spcAft>
                          <a:spcPts val="0"/>
                        </a:spcAft>
                      </a:pPr>
                      <a:r>
                        <a:rPr lang="en-GB" sz="1600" dirty="0">
                          <a:effectLst/>
                          <a:latin typeface="PT Sans"/>
                        </a:rPr>
                        <a:t>Outcome*</a:t>
                      </a:r>
                      <a:endParaRPr lang="en-NZ" sz="1600" dirty="0">
                        <a:effectLst/>
                        <a:latin typeface="PT Sans"/>
                        <a:ea typeface="Calibri" panose="020F0502020204030204" pitchFamily="34" charset="0"/>
                        <a:cs typeface="Times New Roman" panose="02020603050405020304" pitchFamily="18" charset="0"/>
                      </a:endParaRPr>
                    </a:p>
                  </a:txBody>
                  <a:tcPr marL="86972" marR="86972" marT="0" marB="0" anchor="ctr"/>
                </a:tc>
                <a:tc>
                  <a:txBody>
                    <a:bodyPr/>
                    <a:lstStyle/>
                    <a:p>
                      <a:pPr marR="144145">
                        <a:lnSpc>
                          <a:spcPts val="1680"/>
                        </a:lnSpc>
                        <a:spcAft>
                          <a:spcPts val="0"/>
                        </a:spcAft>
                      </a:pPr>
                      <a:r>
                        <a:rPr lang="en-GB" sz="1600" dirty="0">
                          <a:effectLst/>
                          <a:latin typeface="PT Sans"/>
                        </a:rPr>
                        <a:t>First-line</a:t>
                      </a:r>
                      <a:r>
                        <a:rPr lang="en-GB" sz="1600" baseline="30000" dirty="0">
                          <a:effectLst/>
                          <a:latin typeface="PT Sans"/>
                        </a:rPr>
                        <a:t>1-8</a:t>
                      </a:r>
                      <a:endParaRPr lang="en-NZ" sz="1600" baseline="30000" dirty="0">
                        <a:effectLst/>
                        <a:latin typeface="PT Sans"/>
                        <a:ea typeface="Calibri" panose="020F0502020204030204" pitchFamily="34" charset="0"/>
                        <a:cs typeface="Times New Roman" panose="02020603050405020304" pitchFamily="18" charset="0"/>
                      </a:endParaRPr>
                    </a:p>
                  </a:txBody>
                  <a:tcPr marL="86972" marR="86972" marT="0" marB="0" anchor="ctr"/>
                </a:tc>
                <a:tc>
                  <a:txBody>
                    <a:bodyPr/>
                    <a:lstStyle/>
                    <a:p>
                      <a:pPr marR="144145">
                        <a:lnSpc>
                          <a:spcPts val="1680"/>
                        </a:lnSpc>
                        <a:spcAft>
                          <a:spcPts val="0"/>
                        </a:spcAft>
                      </a:pPr>
                      <a:r>
                        <a:rPr lang="en-GB" sz="1600" dirty="0">
                          <a:effectLst/>
                          <a:latin typeface="PT Sans"/>
                        </a:rPr>
                        <a:t>Second-line</a:t>
                      </a:r>
                      <a:r>
                        <a:rPr lang="en-GB" sz="1600" baseline="30000" dirty="0">
                          <a:effectLst/>
                          <a:latin typeface="PT Sans"/>
                        </a:rPr>
                        <a:t>9-16</a:t>
                      </a:r>
                      <a:endParaRPr lang="en-NZ" sz="1600" baseline="30000" dirty="0">
                        <a:effectLst/>
                        <a:latin typeface="PT Sans"/>
                        <a:ea typeface="Calibri" panose="020F0502020204030204" pitchFamily="34" charset="0"/>
                        <a:cs typeface="Times New Roman" panose="02020603050405020304" pitchFamily="18" charset="0"/>
                      </a:endParaRPr>
                    </a:p>
                  </a:txBody>
                  <a:tcPr marL="86972" marR="86972" marT="0" marB="0" anchor="ctr"/>
                </a:tc>
                <a:tc>
                  <a:txBody>
                    <a:bodyPr/>
                    <a:lstStyle/>
                    <a:p>
                      <a:pPr marR="144145">
                        <a:lnSpc>
                          <a:spcPts val="1680"/>
                        </a:lnSpc>
                        <a:spcAft>
                          <a:spcPts val="0"/>
                        </a:spcAft>
                      </a:pPr>
                      <a:r>
                        <a:rPr lang="en-GB" sz="1600" dirty="0">
                          <a:effectLst/>
                          <a:latin typeface="PT Sans"/>
                        </a:rPr>
                        <a:t>Third-line</a:t>
                      </a:r>
                      <a:r>
                        <a:rPr lang="en-GB" sz="1600" baseline="30000" dirty="0">
                          <a:effectLst/>
                          <a:latin typeface="PT Sans"/>
                        </a:rPr>
                        <a:t>17-21</a:t>
                      </a:r>
                      <a:endParaRPr lang="en-NZ" sz="1600" baseline="30000" dirty="0">
                        <a:effectLst/>
                        <a:latin typeface="PT Sans"/>
                        <a:ea typeface="Calibri" panose="020F0502020204030204" pitchFamily="34" charset="0"/>
                        <a:cs typeface="Times New Roman" panose="02020603050405020304" pitchFamily="18" charset="0"/>
                      </a:endParaRPr>
                    </a:p>
                  </a:txBody>
                  <a:tcPr marL="86972" marR="86972" marT="0" marB="0" anchor="ctr"/>
                </a:tc>
                <a:extLst>
                  <a:ext uri="{0D108BD9-81ED-4DB2-BD59-A6C34878D82A}">
                    <a16:rowId xmlns="" xmlns:a16="http://schemas.microsoft.com/office/drawing/2014/main" val="2852649864"/>
                  </a:ext>
                </a:extLst>
              </a:tr>
              <a:tr h="248692">
                <a:tc>
                  <a:txBody>
                    <a:bodyPr/>
                    <a:lstStyle/>
                    <a:p>
                      <a:pPr marR="142875">
                        <a:lnSpc>
                          <a:spcPct val="100000"/>
                        </a:lnSpc>
                        <a:spcBef>
                          <a:spcPts val="200"/>
                        </a:spcBef>
                        <a:spcAft>
                          <a:spcPts val="0"/>
                        </a:spcAft>
                      </a:pPr>
                      <a:r>
                        <a:rPr lang="en-GB" sz="1600" b="0" dirty="0">
                          <a:solidFill>
                            <a:srgbClr val="5D8298"/>
                          </a:solidFill>
                          <a:effectLst/>
                          <a:latin typeface="PT Sans"/>
                        </a:rPr>
                        <a:t>Response rate</a:t>
                      </a:r>
                      <a:endParaRPr lang="en-NZ" sz="1600" b="0" dirty="0">
                        <a:solidFill>
                          <a:srgbClr val="5D8298"/>
                        </a:solidFill>
                        <a:effectLst/>
                        <a:latin typeface="PT Sans"/>
                        <a:ea typeface="Calibri" panose="020F0502020204030204" pitchFamily="34" charset="0"/>
                        <a:cs typeface="Times New Roman" panose="02020603050405020304" pitchFamily="18" charset="0"/>
                      </a:endParaRPr>
                    </a:p>
                  </a:txBody>
                  <a:tcPr marL="86972" marR="86972" marT="36000" marB="36000" anchor="ctr"/>
                </a:tc>
                <a:tc>
                  <a:txBody>
                    <a:bodyPr/>
                    <a:lstStyle/>
                    <a:p>
                      <a:pPr marR="142875">
                        <a:lnSpc>
                          <a:spcPct val="100000"/>
                        </a:lnSpc>
                        <a:spcBef>
                          <a:spcPts val="200"/>
                        </a:spcBef>
                        <a:spcAft>
                          <a:spcPts val="0"/>
                        </a:spcAft>
                      </a:pPr>
                      <a:r>
                        <a:rPr lang="en-GB" sz="1600" dirty="0">
                          <a:solidFill>
                            <a:srgbClr val="5D8298"/>
                          </a:solidFill>
                          <a:effectLst/>
                          <a:latin typeface="PT Sans"/>
                        </a:rPr>
                        <a:t>38–65%</a:t>
                      </a:r>
                      <a:endParaRPr lang="en-NZ" sz="1600" baseline="30000" dirty="0">
                        <a:solidFill>
                          <a:srgbClr val="5D8298"/>
                        </a:solidFill>
                        <a:effectLst/>
                        <a:latin typeface="PT Sans"/>
                        <a:ea typeface="Calibri" panose="020F0502020204030204" pitchFamily="34" charset="0"/>
                        <a:cs typeface="Times New Roman" panose="02020603050405020304" pitchFamily="18" charset="0"/>
                      </a:endParaRPr>
                    </a:p>
                  </a:txBody>
                  <a:tcPr marL="86972" marR="86972" marT="36000" marB="36000" anchor="ctr"/>
                </a:tc>
                <a:tc>
                  <a:txBody>
                    <a:bodyPr/>
                    <a:lstStyle/>
                    <a:p>
                      <a:pPr marR="142875">
                        <a:lnSpc>
                          <a:spcPct val="100000"/>
                        </a:lnSpc>
                        <a:spcBef>
                          <a:spcPts val="200"/>
                        </a:spcBef>
                        <a:spcAft>
                          <a:spcPts val="0"/>
                        </a:spcAft>
                      </a:pPr>
                      <a:r>
                        <a:rPr lang="en-GB" sz="1600" dirty="0">
                          <a:solidFill>
                            <a:srgbClr val="5D8298"/>
                          </a:solidFill>
                          <a:effectLst/>
                          <a:latin typeface="PT Sans"/>
                        </a:rPr>
                        <a:t>5–36%</a:t>
                      </a:r>
                      <a:endParaRPr lang="en-NZ" sz="1600" baseline="30000" dirty="0">
                        <a:solidFill>
                          <a:srgbClr val="5D8298"/>
                        </a:solidFill>
                        <a:effectLst/>
                        <a:latin typeface="PT Sans"/>
                        <a:ea typeface="Calibri" panose="020F0502020204030204" pitchFamily="34" charset="0"/>
                        <a:cs typeface="Times New Roman" panose="02020603050405020304" pitchFamily="18" charset="0"/>
                      </a:endParaRPr>
                    </a:p>
                  </a:txBody>
                  <a:tcPr marL="86972" marR="86972" marT="36000" marB="36000" anchor="ctr"/>
                </a:tc>
                <a:tc>
                  <a:txBody>
                    <a:bodyPr/>
                    <a:lstStyle/>
                    <a:p>
                      <a:pPr marR="142875">
                        <a:lnSpc>
                          <a:spcPct val="100000"/>
                        </a:lnSpc>
                        <a:spcBef>
                          <a:spcPts val="200"/>
                        </a:spcBef>
                        <a:spcAft>
                          <a:spcPts val="0"/>
                        </a:spcAft>
                      </a:pPr>
                      <a:r>
                        <a:rPr lang="en-GB" sz="1600" dirty="0">
                          <a:solidFill>
                            <a:srgbClr val="5D8298"/>
                          </a:solidFill>
                          <a:effectLst/>
                          <a:latin typeface="PT Sans"/>
                        </a:rPr>
                        <a:t>1–31%</a:t>
                      </a:r>
                      <a:endParaRPr lang="en-NZ" sz="1600" baseline="30000" dirty="0">
                        <a:solidFill>
                          <a:srgbClr val="5D8298"/>
                        </a:solidFill>
                        <a:effectLst/>
                        <a:latin typeface="PT Sans"/>
                        <a:ea typeface="Calibri" panose="020F0502020204030204" pitchFamily="34" charset="0"/>
                        <a:cs typeface="Times New Roman" panose="02020603050405020304" pitchFamily="18" charset="0"/>
                      </a:endParaRPr>
                    </a:p>
                  </a:txBody>
                  <a:tcPr marL="86972" marR="86972" marT="36000" marB="36000" anchor="ctr"/>
                </a:tc>
                <a:extLst>
                  <a:ext uri="{0D108BD9-81ED-4DB2-BD59-A6C34878D82A}">
                    <a16:rowId xmlns="" xmlns:a16="http://schemas.microsoft.com/office/drawing/2014/main" val="28613786"/>
                  </a:ext>
                </a:extLst>
              </a:tr>
              <a:tr h="497384">
                <a:tc>
                  <a:txBody>
                    <a:bodyPr/>
                    <a:lstStyle/>
                    <a:p>
                      <a:pPr marR="142875">
                        <a:lnSpc>
                          <a:spcPts val="1680"/>
                        </a:lnSpc>
                        <a:spcAft>
                          <a:spcPts val="0"/>
                        </a:spcAft>
                      </a:pPr>
                      <a:r>
                        <a:rPr lang="en-GB" sz="1600" b="0" dirty="0">
                          <a:solidFill>
                            <a:srgbClr val="5D8298"/>
                          </a:solidFill>
                          <a:effectLst/>
                          <a:latin typeface="PT Sans"/>
                        </a:rPr>
                        <a:t>Progression-free survival</a:t>
                      </a:r>
                      <a:endParaRPr lang="en-NZ" sz="1600" b="0" dirty="0">
                        <a:solidFill>
                          <a:srgbClr val="5D8298"/>
                        </a:solidFill>
                        <a:effectLst/>
                        <a:latin typeface="PT Sans"/>
                        <a:ea typeface="Calibri" panose="020F0502020204030204" pitchFamily="34" charset="0"/>
                        <a:cs typeface="Times New Roman" panose="02020603050405020304" pitchFamily="18" charset="0"/>
                      </a:endParaRPr>
                    </a:p>
                  </a:txBody>
                  <a:tcPr marL="86972" marR="86972" marT="36000" marB="36000" anchor="ctr"/>
                </a:tc>
                <a:tc>
                  <a:txBody>
                    <a:bodyPr/>
                    <a:lstStyle/>
                    <a:p>
                      <a:pPr marR="142875">
                        <a:lnSpc>
                          <a:spcPts val="1680"/>
                        </a:lnSpc>
                        <a:spcAft>
                          <a:spcPts val="0"/>
                        </a:spcAft>
                      </a:pPr>
                      <a:r>
                        <a:rPr lang="en-GB" sz="1600" dirty="0">
                          <a:solidFill>
                            <a:srgbClr val="5D8298"/>
                          </a:solidFill>
                          <a:effectLst/>
                          <a:latin typeface="PT Sans"/>
                        </a:rPr>
                        <a:t>9–12 months</a:t>
                      </a:r>
                      <a:endParaRPr lang="en-NZ" sz="1600" baseline="30000" dirty="0">
                        <a:solidFill>
                          <a:srgbClr val="5D8298"/>
                        </a:solidFill>
                        <a:effectLst/>
                        <a:latin typeface="PT Sans"/>
                        <a:ea typeface="Calibri" panose="020F0502020204030204" pitchFamily="34" charset="0"/>
                        <a:cs typeface="Times New Roman" panose="02020603050405020304" pitchFamily="18" charset="0"/>
                      </a:endParaRPr>
                    </a:p>
                  </a:txBody>
                  <a:tcPr marL="86972" marR="86972" marT="36000" marB="36000" anchor="ctr"/>
                </a:tc>
                <a:tc>
                  <a:txBody>
                    <a:bodyPr/>
                    <a:lstStyle/>
                    <a:p>
                      <a:pPr marR="142875">
                        <a:lnSpc>
                          <a:spcPts val="1680"/>
                        </a:lnSpc>
                        <a:spcAft>
                          <a:spcPts val="0"/>
                        </a:spcAft>
                      </a:pPr>
                      <a:r>
                        <a:rPr lang="en-GB" sz="1600" dirty="0">
                          <a:solidFill>
                            <a:srgbClr val="5D8298"/>
                          </a:solidFill>
                          <a:effectLst/>
                          <a:latin typeface="PT Sans"/>
                        </a:rPr>
                        <a:t>4–7 months</a:t>
                      </a:r>
                      <a:endParaRPr lang="en-NZ" sz="1600" baseline="30000" dirty="0">
                        <a:solidFill>
                          <a:srgbClr val="5D8298"/>
                        </a:solidFill>
                        <a:effectLst/>
                        <a:latin typeface="PT Sans"/>
                        <a:ea typeface="Calibri" panose="020F0502020204030204" pitchFamily="34" charset="0"/>
                        <a:cs typeface="Times New Roman" panose="02020603050405020304" pitchFamily="18" charset="0"/>
                      </a:endParaRPr>
                    </a:p>
                  </a:txBody>
                  <a:tcPr marL="86972" marR="86972" marT="36000" marB="36000" anchor="ctr"/>
                </a:tc>
                <a:tc>
                  <a:txBody>
                    <a:bodyPr/>
                    <a:lstStyle/>
                    <a:p>
                      <a:pPr marR="142875">
                        <a:lnSpc>
                          <a:spcPts val="1680"/>
                        </a:lnSpc>
                        <a:spcAft>
                          <a:spcPts val="0"/>
                        </a:spcAft>
                      </a:pPr>
                      <a:r>
                        <a:rPr lang="en-GB" sz="1600" dirty="0">
                          <a:solidFill>
                            <a:srgbClr val="5D8298"/>
                          </a:solidFill>
                          <a:effectLst/>
                          <a:latin typeface="PT Sans"/>
                        </a:rPr>
                        <a:t>2–5 months</a:t>
                      </a:r>
                      <a:endParaRPr lang="en-NZ" sz="1600" baseline="30000" dirty="0">
                        <a:solidFill>
                          <a:srgbClr val="5D8298"/>
                        </a:solidFill>
                        <a:effectLst/>
                        <a:latin typeface="PT Sans"/>
                        <a:ea typeface="Calibri" panose="020F0502020204030204" pitchFamily="34" charset="0"/>
                        <a:cs typeface="Times New Roman" panose="02020603050405020304" pitchFamily="18" charset="0"/>
                      </a:endParaRPr>
                    </a:p>
                  </a:txBody>
                  <a:tcPr marL="86972" marR="86972" marT="36000" marB="36000" anchor="ctr"/>
                </a:tc>
                <a:extLst>
                  <a:ext uri="{0D108BD9-81ED-4DB2-BD59-A6C34878D82A}">
                    <a16:rowId xmlns="" xmlns:a16="http://schemas.microsoft.com/office/drawing/2014/main" val="1178757314"/>
                  </a:ext>
                </a:extLst>
              </a:tr>
            </a:tbl>
          </a:graphicData>
        </a:graphic>
      </p:graphicFrame>
      <p:sp>
        <p:nvSpPr>
          <p:cNvPr id="3" name="TextBox 2"/>
          <p:cNvSpPr txBox="1"/>
          <p:nvPr/>
        </p:nvSpPr>
        <p:spPr>
          <a:xfrm>
            <a:off x="683568" y="3389689"/>
            <a:ext cx="7544420" cy="424732"/>
          </a:xfrm>
          <a:prstGeom prst="rect">
            <a:avLst/>
          </a:prstGeom>
          <a:noFill/>
        </p:spPr>
        <p:txBody>
          <a:bodyPr wrap="square" rtlCol="0">
            <a:spAutoFit/>
          </a:bodyPr>
          <a:lstStyle/>
          <a:p>
            <a:pPr>
              <a:lnSpc>
                <a:spcPct val="90000"/>
              </a:lnSpc>
            </a:pPr>
            <a:r>
              <a:rPr lang="en-GB" sz="1200" dirty="0">
                <a:solidFill>
                  <a:srgbClr val="5D8298"/>
                </a:solidFill>
                <a:latin typeface="PT Sans"/>
              </a:rPr>
              <a:t>* Efficacy ranges taken from the targeted/experimental treatment arms of studies reporting the specified outcome (for EGFR trials, results are shown for </a:t>
            </a:r>
            <a:r>
              <a:rPr lang="en-GB" sz="1200" i="1" dirty="0">
                <a:solidFill>
                  <a:srgbClr val="5D8298"/>
                </a:solidFill>
                <a:latin typeface="PT Sans"/>
              </a:rPr>
              <a:t>RAS</a:t>
            </a:r>
            <a:r>
              <a:rPr lang="en-GB" sz="1200" dirty="0">
                <a:solidFill>
                  <a:srgbClr val="5D8298"/>
                </a:solidFill>
                <a:latin typeface="PT Sans"/>
              </a:rPr>
              <a:t> wild-type subsets where applicable)</a:t>
            </a:r>
            <a:endParaRPr lang="en-NZ" sz="1200" dirty="0">
              <a:solidFill>
                <a:srgbClr val="5D8298"/>
              </a:solidFill>
              <a:latin typeface="PT Sans"/>
            </a:endParaRPr>
          </a:p>
        </p:txBody>
      </p:sp>
      <p:sp>
        <p:nvSpPr>
          <p:cNvPr id="8" name="Content Placeholder 5"/>
          <p:cNvSpPr txBox="1">
            <a:spLocks/>
          </p:cNvSpPr>
          <p:nvPr/>
        </p:nvSpPr>
        <p:spPr>
          <a:xfrm>
            <a:off x="465911" y="5787310"/>
            <a:ext cx="6087289" cy="365125"/>
          </a:xfrm>
          <a:prstGeom prst="rect">
            <a:avLst/>
          </a:prstGeom>
        </p:spPr>
        <p:txBody>
          <a:bodyPr vert="horz" wrap="square" lIns="0" tIns="0" rIns="0" bIns="0" anchor="ctr">
            <a:normAutofit/>
          </a:bodyPr>
          <a:lstStyle>
            <a:lvl1pPr marL="342900" indent="-342000" algn="l" defTabSz="457200" rtl="0" eaLnBrk="1" latinLnBrk="0" hangingPunct="1">
              <a:spcBef>
                <a:spcPct val="20000"/>
              </a:spcBef>
              <a:buFontTx/>
              <a:buNone/>
              <a:defRPr lang="fr-FR" sz="1200" b="0" i="0" kern="1200" baseline="0" smtClean="0">
                <a:solidFill>
                  <a:srgbClr val="5D8298"/>
                </a:solidFill>
                <a:latin typeface="PT Sans Narrow" charset="-52"/>
                <a:ea typeface="PT Sans Narrow" charset="-52"/>
                <a:cs typeface="PT Sans Narrow" charset="-52"/>
              </a:defRPr>
            </a:lvl1pPr>
            <a:lvl2pPr marL="742950" indent="-285750" algn="l" defTabSz="457200" rtl="0" eaLnBrk="1" latinLnBrk="0" hangingPunct="1">
              <a:spcBef>
                <a:spcPct val="20000"/>
              </a:spcBef>
              <a:buFont typeface="Arial"/>
              <a:buNone/>
              <a:defRPr sz="2800" b="0" i="0" kern="1200">
                <a:solidFill>
                  <a:schemeClr val="tx1"/>
                </a:solidFill>
                <a:latin typeface="PT Sans"/>
                <a:ea typeface="+mn-ea"/>
                <a:cs typeface="PT Sans"/>
              </a:defRPr>
            </a:lvl2pPr>
            <a:lvl3pPr marL="1143000" indent="-228600" algn="l" defTabSz="457200" rtl="0" eaLnBrk="1" latinLnBrk="0" hangingPunct="1">
              <a:spcBef>
                <a:spcPct val="20000"/>
              </a:spcBef>
              <a:buFont typeface="Arial"/>
              <a:buNone/>
              <a:defRPr sz="2400" b="0" i="0" kern="1200">
                <a:solidFill>
                  <a:schemeClr val="tx1"/>
                </a:solidFill>
                <a:latin typeface="PT Sans"/>
                <a:ea typeface="+mn-ea"/>
                <a:cs typeface="PT Sans"/>
              </a:defRPr>
            </a:lvl3pPr>
            <a:lvl4pPr marL="1600200" indent="-228600" algn="l" defTabSz="457200" rtl="0" eaLnBrk="1" latinLnBrk="0" hangingPunct="1">
              <a:spcBef>
                <a:spcPct val="20000"/>
              </a:spcBef>
              <a:buFont typeface="Arial"/>
              <a:buNone/>
              <a:defRPr sz="2000" b="0" i="0" kern="1200">
                <a:solidFill>
                  <a:schemeClr val="tx1"/>
                </a:solidFill>
                <a:latin typeface="PT Sans"/>
                <a:ea typeface="+mn-ea"/>
                <a:cs typeface="PT Sans"/>
              </a:defRPr>
            </a:lvl4pPr>
            <a:lvl5pPr marL="2057400" indent="-228600" algn="l" defTabSz="457200" rtl="0" eaLnBrk="1" latinLnBrk="0" hangingPunct="1">
              <a:spcBef>
                <a:spcPct val="20000"/>
              </a:spcBef>
              <a:buFont typeface="Arial"/>
              <a:buNone/>
              <a:defRPr sz="2000" b="0" i="0" kern="1200">
                <a:solidFill>
                  <a:schemeClr val="tx1"/>
                </a:solidFill>
                <a:latin typeface="PT Sans"/>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r>
              <a:rPr lang="en-GB" dirty="0">
                <a:latin typeface="PT Sans Narrow" panose="020B0506020203020204" pitchFamily="34" charset="0"/>
                <a:ea typeface="PT Sans Narrow" panose="020B0506020203020204" pitchFamily="34" charset="0"/>
              </a:rPr>
              <a:t>EGFR, epidermal growth factor receptor</a:t>
            </a:r>
            <a:r>
              <a:rPr lang="en-NZ" dirty="0">
                <a:latin typeface="PT Sans Narrow" panose="020B0506020203020204" pitchFamily="34" charset="0"/>
                <a:ea typeface="PT Sans Narrow" panose="020B0506020203020204" pitchFamily="34" charset="0"/>
              </a:rPr>
              <a:t>; </a:t>
            </a:r>
            <a:r>
              <a:rPr lang="en-GB" dirty="0"/>
              <a:t>mCRC, metastatic colorectal cancer;</a:t>
            </a:r>
            <a:r>
              <a:rPr lang="en-GB" dirty="0">
                <a:solidFill>
                  <a:schemeClr val="tx2"/>
                </a:solidFill>
                <a:latin typeface="PT Sans Narrow" panose="020B0506020203020204" pitchFamily="34" charset="0"/>
                <a:ea typeface="PT Sans" panose="020B0503020203020204" pitchFamily="34" charset="0"/>
              </a:rPr>
              <a:t> </a:t>
            </a:r>
            <a:r>
              <a:rPr lang="en-GB" i="1" dirty="0">
                <a:solidFill>
                  <a:schemeClr val="tx2"/>
                </a:solidFill>
                <a:latin typeface="PT Sans Narrow" panose="020B0506020203020204" pitchFamily="34" charset="0"/>
                <a:ea typeface="PT Sans" panose="020B0503020203020204" pitchFamily="34" charset="0"/>
              </a:rPr>
              <a:t>RAS, RAS</a:t>
            </a:r>
            <a:r>
              <a:rPr lang="en-GB" dirty="0">
                <a:solidFill>
                  <a:schemeClr val="tx2"/>
                </a:solidFill>
                <a:latin typeface="PT Sans Narrow" panose="020B0506020203020204" pitchFamily="34" charset="0"/>
                <a:ea typeface="PT Sans" panose="020B0503020203020204" pitchFamily="34" charset="0"/>
              </a:rPr>
              <a:t> proto-oncogene </a:t>
            </a:r>
            <a:r>
              <a:rPr lang="en-GB" dirty="0" err="1">
                <a:solidFill>
                  <a:schemeClr val="tx2"/>
                </a:solidFill>
                <a:latin typeface="PT Sans Narrow" panose="020B0506020203020204" pitchFamily="34" charset="0"/>
                <a:ea typeface="PT Sans" panose="020B0503020203020204" pitchFamily="34" charset="0"/>
              </a:rPr>
              <a:t>GTPase</a:t>
            </a:r>
            <a:r>
              <a:rPr lang="en-GB" dirty="0"/>
              <a:t> </a:t>
            </a:r>
          </a:p>
        </p:txBody>
      </p:sp>
    </p:spTree>
    <p:extLst>
      <p:ext uri="{BB962C8B-B14F-4D97-AF65-F5344CB8AC3E}">
        <p14:creationId xmlns:p14="http://schemas.microsoft.com/office/powerpoint/2010/main" val="610406106"/>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FCE43C0F-8A7B-3A4B-9DB5-B3472E36E833}" type="slidenum">
              <a:rPr lang="en-GB" noProof="0" smtClean="0"/>
              <a:pPr/>
              <a:t>5</a:t>
            </a:fld>
            <a:endParaRPr lang="en-GB" noProof="0" dirty="0"/>
          </a:p>
        </p:txBody>
      </p:sp>
      <p:sp>
        <p:nvSpPr>
          <p:cNvPr id="3" name="Content Placeholder 2"/>
          <p:cNvSpPr>
            <a:spLocks noGrp="1"/>
          </p:cNvSpPr>
          <p:nvPr>
            <p:ph idx="10"/>
          </p:nvPr>
        </p:nvSpPr>
        <p:spPr>
          <a:xfrm>
            <a:off x="465911" y="6292552"/>
            <a:ext cx="6087289" cy="365125"/>
          </a:xfrm>
        </p:spPr>
        <p:txBody>
          <a:bodyPr>
            <a:noAutofit/>
          </a:bodyPr>
          <a:lstStyle/>
          <a:p>
            <a:pPr marL="0" indent="1588">
              <a:lnSpc>
                <a:spcPct val="85000"/>
              </a:lnSpc>
              <a:spcBef>
                <a:spcPts val="0"/>
              </a:spcBef>
            </a:pPr>
            <a:r>
              <a:rPr lang="en-NZ" dirty="0"/>
              <a:t>1. Van </a:t>
            </a:r>
            <a:r>
              <a:rPr lang="en-NZ" dirty="0" err="1"/>
              <a:t>Cutsem</a:t>
            </a:r>
            <a:r>
              <a:rPr lang="en-NZ" dirty="0"/>
              <a:t> E, et al. Ann Oncol 2016;27(8):1386-422; </a:t>
            </a:r>
            <a:br>
              <a:rPr lang="en-NZ" dirty="0"/>
            </a:br>
            <a:r>
              <a:rPr lang="en-NZ" dirty="0"/>
              <a:t>2. Benson AN, 3rd, et al. J Natl </a:t>
            </a:r>
            <a:r>
              <a:rPr lang="en-NZ" dirty="0" err="1"/>
              <a:t>Compr</a:t>
            </a:r>
            <a:r>
              <a:rPr lang="en-NZ" dirty="0"/>
              <a:t> </a:t>
            </a:r>
            <a:r>
              <a:rPr lang="en-NZ" dirty="0" err="1"/>
              <a:t>Canc</a:t>
            </a:r>
            <a:r>
              <a:rPr lang="en-NZ" dirty="0"/>
              <a:t> </a:t>
            </a:r>
            <a:r>
              <a:rPr lang="en-NZ" dirty="0" err="1"/>
              <a:t>Netw</a:t>
            </a:r>
            <a:r>
              <a:rPr lang="en-NZ" dirty="0"/>
              <a:t> 2017; 15(3):370-98; </a:t>
            </a:r>
            <a:br>
              <a:rPr lang="en-NZ" dirty="0"/>
            </a:br>
            <a:r>
              <a:rPr lang="en-NZ" dirty="0"/>
              <a:t>3. </a:t>
            </a:r>
            <a:r>
              <a:rPr lang="en-NZ" dirty="0" err="1"/>
              <a:t>Pietrantonio</a:t>
            </a:r>
            <a:r>
              <a:rPr lang="en-NZ" dirty="0"/>
              <a:t> F, et al. </a:t>
            </a:r>
            <a:r>
              <a:rPr lang="en-NZ" dirty="0" err="1"/>
              <a:t>Eur</a:t>
            </a:r>
            <a:r>
              <a:rPr lang="en-NZ" dirty="0"/>
              <a:t> J Cancer 2015;51(5):587-94.</a:t>
            </a:r>
          </a:p>
        </p:txBody>
      </p:sp>
      <p:sp>
        <p:nvSpPr>
          <p:cNvPr id="4" name="Text Placeholder 3"/>
          <p:cNvSpPr>
            <a:spLocks noGrp="1"/>
          </p:cNvSpPr>
          <p:nvPr>
            <p:ph type="body" sz="quarter" idx="11"/>
          </p:nvPr>
        </p:nvSpPr>
        <p:spPr/>
        <p:txBody>
          <a:bodyPr/>
          <a:lstStyle/>
          <a:p>
            <a:pPr>
              <a:lnSpc>
                <a:spcPct val="90000"/>
              </a:lnSpc>
            </a:pPr>
            <a:r>
              <a:rPr lang="en-NZ" dirty="0"/>
              <a:t>FIRST-LINE THERAPY: </a:t>
            </a:r>
          </a:p>
          <a:p>
            <a:pPr>
              <a:lnSpc>
                <a:spcPct val="90000"/>
              </a:lnSpc>
            </a:pPr>
            <a:r>
              <a:rPr lang="en-NZ" sz="2800" dirty="0"/>
              <a:t>MOLECULAR MARKERS</a:t>
            </a:r>
          </a:p>
        </p:txBody>
      </p:sp>
      <p:sp>
        <p:nvSpPr>
          <p:cNvPr id="5" name="Text Placeholder 4"/>
          <p:cNvSpPr>
            <a:spLocks noGrp="1"/>
          </p:cNvSpPr>
          <p:nvPr>
            <p:ph type="body" sz="half" idx="12"/>
          </p:nvPr>
        </p:nvSpPr>
        <p:spPr>
          <a:xfrm>
            <a:off x="465911" y="1426939"/>
            <a:ext cx="8220889" cy="4341422"/>
          </a:xfrm>
        </p:spPr>
        <p:txBody>
          <a:bodyPr/>
          <a:lstStyle/>
          <a:p>
            <a:r>
              <a:rPr lang="en-GB" b="1" dirty="0">
                <a:solidFill>
                  <a:srgbClr val="C7573C"/>
                </a:solidFill>
              </a:rPr>
              <a:t>Choosing an effective 1</a:t>
            </a:r>
            <a:r>
              <a:rPr lang="en-GB" b="1" baseline="30000" dirty="0">
                <a:solidFill>
                  <a:srgbClr val="C7573C"/>
                </a:solidFill>
              </a:rPr>
              <a:t>st</a:t>
            </a:r>
            <a:r>
              <a:rPr lang="en-GB" b="1" dirty="0">
                <a:solidFill>
                  <a:srgbClr val="C7573C"/>
                </a:solidFill>
              </a:rPr>
              <a:t>-line therapy is crucial and should take into account both clinical factors and molecular markers</a:t>
            </a:r>
          </a:p>
          <a:p>
            <a:pPr>
              <a:spcBef>
                <a:spcPts val="600"/>
              </a:spcBef>
            </a:pPr>
            <a:r>
              <a:rPr lang="en-NZ" dirty="0"/>
              <a:t>European and US guidelines recommend testing for </a:t>
            </a:r>
            <a:r>
              <a:rPr lang="en-NZ" i="1" dirty="0"/>
              <a:t>RAS</a:t>
            </a:r>
            <a:r>
              <a:rPr lang="en-NZ" dirty="0"/>
              <a:t> and </a:t>
            </a:r>
            <a:r>
              <a:rPr lang="en-NZ" i="1" dirty="0"/>
              <a:t>BRAF</a:t>
            </a:r>
            <a:r>
              <a:rPr lang="en-NZ" dirty="0"/>
              <a:t> prior to 1</a:t>
            </a:r>
            <a:r>
              <a:rPr lang="en-NZ" baseline="30000" dirty="0"/>
              <a:t>st</a:t>
            </a:r>
            <a:r>
              <a:rPr lang="en-NZ" dirty="0"/>
              <a:t>-line therapy</a:t>
            </a:r>
            <a:r>
              <a:rPr lang="en-NZ" sz="1800" baseline="30000" dirty="0"/>
              <a:t>1,2</a:t>
            </a:r>
          </a:p>
          <a:p>
            <a:pPr lvl="1"/>
            <a:r>
              <a:rPr lang="en-NZ" dirty="0"/>
              <a:t>Patients with </a:t>
            </a:r>
            <a:r>
              <a:rPr lang="en-NZ" i="1" dirty="0"/>
              <a:t>RAS</a:t>
            </a:r>
            <a:r>
              <a:rPr lang="en-NZ" dirty="0"/>
              <a:t>-mutant CRC are unlikely to benefit from </a:t>
            </a:r>
            <a:br>
              <a:rPr lang="en-NZ" dirty="0"/>
            </a:br>
            <a:r>
              <a:rPr lang="en-NZ" dirty="0"/>
              <a:t>EGFR-targeted therapy</a:t>
            </a:r>
            <a:r>
              <a:rPr lang="en-NZ" sz="1800" baseline="30000" dirty="0"/>
              <a:t>1</a:t>
            </a:r>
          </a:p>
          <a:p>
            <a:pPr lvl="1"/>
            <a:r>
              <a:rPr lang="en-NZ" dirty="0"/>
              <a:t>Evidence suggests this is also true for those with </a:t>
            </a:r>
            <a:r>
              <a:rPr lang="en-NZ" i="1" dirty="0"/>
              <a:t>BRAF</a:t>
            </a:r>
            <a:r>
              <a:rPr lang="en-NZ" dirty="0"/>
              <a:t>-mutant CRC, although data are less robust</a:t>
            </a:r>
            <a:r>
              <a:rPr lang="en-NZ" sz="1800" baseline="30000" dirty="0"/>
              <a:t>1,3</a:t>
            </a:r>
          </a:p>
          <a:p>
            <a:pPr>
              <a:spcBef>
                <a:spcPts val="600"/>
              </a:spcBef>
            </a:pPr>
            <a:r>
              <a:rPr lang="en-NZ" dirty="0"/>
              <a:t>1</a:t>
            </a:r>
            <a:r>
              <a:rPr lang="en-NZ" baseline="30000" dirty="0"/>
              <a:t>st</a:t>
            </a:r>
            <a:r>
              <a:rPr lang="en-NZ" dirty="0"/>
              <a:t>-line options for patients with wild-type </a:t>
            </a:r>
            <a:r>
              <a:rPr lang="en-NZ" i="1" dirty="0"/>
              <a:t>RAS</a:t>
            </a:r>
            <a:r>
              <a:rPr lang="en-NZ" dirty="0"/>
              <a:t> include a cytotoxic doublet plus anti-EGFR therapy, a doublet with bevacizumab, or a triplet regimen with or without bevacizumab</a:t>
            </a:r>
            <a:r>
              <a:rPr lang="en-NZ" sz="1800" baseline="30000" dirty="0"/>
              <a:t>1,2</a:t>
            </a:r>
            <a:r>
              <a:rPr lang="en-NZ" sz="1800" dirty="0"/>
              <a:t> </a:t>
            </a:r>
          </a:p>
          <a:p>
            <a:pPr lvl="1"/>
            <a:endParaRPr lang="en-GB" dirty="0"/>
          </a:p>
        </p:txBody>
      </p:sp>
      <p:sp>
        <p:nvSpPr>
          <p:cNvPr id="6" name="TextBox 5"/>
          <p:cNvSpPr txBox="1"/>
          <p:nvPr/>
        </p:nvSpPr>
        <p:spPr>
          <a:xfrm>
            <a:off x="395536" y="5832158"/>
            <a:ext cx="8220888" cy="258532"/>
          </a:xfrm>
          <a:prstGeom prst="rect">
            <a:avLst/>
          </a:prstGeom>
          <a:noFill/>
        </p:spPr>
        <p:txBody>
          <a:bodyPr wrap="square" rtlCol="0">
            <a:spAutoFit/>
          </a:bodyPr>
          <a:lstStyle/>
          <a:p>
            <a:pPr>
              <a:lnSpc>
                <a:spcPct val="90000"/>
              </a:lnSpc>
            </a:pPr>
            <a:r>
              <a:rPr lang="en-GB" sz="1200" dirty="0">
                <a:solidFill>
                  <a:schemeClr val="tx2"/>
                </a:solidFill>
                <a:latin typeface="PT Sans Narrow" panose="020B0506020203020204" pitchFamily="34" charset="0"/>
                <a:ea typeface="PT Sans Narrow" panose="020B0506020203020204" pitchFamily="34" charset="0"/>
              </a:rPr>
              <a:t>BRAF, B-Raf proto-oncogene, serine/threonine kinase; CRC, colorectal cancer; EGFR, epidermal growth factor receptor; </a:t>
            </a:r>
            <a:r>
              <a:rPr lang="en-GB" sz="1200" i="1" dirty="0">
                <a:solidFill>
                  <a:schemeClr val="tx2"/>
                </a:solidFill>
                <a:latin typeface="PT Sans Narrow" panose="020B0506020203020204" pitchFamily="34" charset="0"/>
                <a:ea typeface="PT Sans" panose="020B0503020203020204" pitchFamily="34" charset="0"/>
              </a:rPr>
              <a:t>RAS, RAS </a:t>
            </a:r>
            <a:r>
              <a:rPr lang="en-GB" sz="1200" dirty="0">
                <a:solidFill>
                  <a:schemeClr val="tx2"/>
                </a:solidFill>
                <a:latin typeface="PT Sans Narrow" panose="020B0506020203020204" pitchFamily="34" charset="0"/>
                <a:ea typeface="PT Sans" panose="020B0503020203020204" pitchFamily="34" charset="0"/>
              </a:rPr>
              <a:t>proto-oncogene </a:t>
            </a:r>
            <a:r>
              <a:rPr lang="en-GB" sz="1200" dirty="0" err="1">
                <a:solidFill>
                  <a:schemeClr val="tx2"/>
                </a:solidFill>
                <a:latin typeface="PT Sans Narrow" panose="020B0506020203020204" pitchFamily="34" charset="0"/>
                <a:ea typeface="PT Sans" panose="020B0503020203020204" pitchFamily="34" charset="0"/>
              </a:rPr>
              <a:t>GTPase</a:t>
            </a:r>
            <a:endParaRPr lang="en-NZ" sz="1200" dirty="0">
              <a:solidFill>
                <a:schemeClr val="tx2"/>
              </a:solidFill>
              <a:latin typeface="PT Sans Narrow" panose="020B0506020203020204" pitchFamily="34" charset="0"/>
              <a:ea typeface="PT Sans Narrow" panose="020B0506020203020204" pitchFamily="34" charset="0"/>
            </a:endParaRPr>
          </a:p>
        </p:txBody>
      </p:sp>
    </p:spTree>
    <p:extLst>
      <p:ext uri="{BB962C8B-B14F-4D97-AF65-F5344CB8AC3E}">
        <p14:creationId xmlns:p14="http://schemas.microsoft.com/office/powerpoint/2010/main" val="4243180790"/>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FCE43C0F-8A7B-3A4B-9DB5-B3472E36E833}" type="slidenum">
              <a:rPr lang="en-GB" noProof="0" smtClean="0"/>
              <a:pPr/>
              <a:t>6</a:t>
            </a:fld>
            <a:endParaRPr lang="en-GB" noProof="0" dirty="0"/>
          </a:p>
        </p:txBody>
      </p:sp>
      <p:sp>
        <p:nvSpPr>
          <p:cNvPr id="3" name="Content Placeholder 2"/>
          <p:cNvSpPr>
            <a:spLocks noGrp="1"/>
          </p:cNvSpPr>
          <p:nvPr>
            <p:ph idx="10"/>
          </p:nvPr>
        </p:nvSpPr>
        <p:spPr>
          <a:xfrm>
            <a:off x="465911" y="6218469"/>
            <a:ext cx="7850505" cy="556171"/>
          </a:xfrm>
        </p:spPr>
        <p:txBody>
          <a:bodyPr>
            <a:noAutofit/>
          </a:bodyPr>
          <a:lstStyle/>
          <a:p>
            <a:pPr marL="0" indent="1588">
              <a:lnSpc>
                <a:spcPct val="90000"/>
              </a:lnSpc>
            </a:pPr>
            <a:r>
              <a:rPr lang="en-NZ" dirty="0"/>
              <a:t>1. Van </a:t>
            </a:r>
            <a:r>
              <a:rPr lang="en-NZ" dirty="0" err="1"/>
              <a:t>Cutsem</a:t>
            </a:r>
            <a:r>
              <a:rPr lang="en-NZ" dirty="0"/>
              <a:t> E, et al. Ann </a:t>
            </a:r>
            <a:r>
              <a:rPr lang="en-NZ" dirty="0" err="1"/>
              <a:t>Oncol</a:t>
            </a:r>
            <a:r>
              <a:rPr lang="en-NZ" dirty="0"/>
              <a:t> 2016;27(8):1386-422; 2. Benson AN, 3rd, et al. J Natl </a:t>
            </a:r>
            <a:r>
              <a:rPr lang="en-NZ" dirty="0" err="1"/>
              <a:t>Compr</a:t>
            </a:r>
            <a:r>
              <a:rPr lang="en-NZ" dirty="0"/>
              <a:t> </a:t>
            </a:r>
            <a:r>
              <a:rPr lang="en-NZ" dirty="0" err="1"/>
              <a:t>Canc</a:t>
            </a:r>
            <a:r>
              <a:rPr lang="en-NZ" dirty="0"/>
              <a:t> </a:t>
            </a:r>
            <a:r>
              <a:rPr lang="en-NZ" dirty="0" err="1"/>
              <a:t>Netw</a:t>
            </a:r>
            <a:r>
              <a:rPr lang="en-NZ" dirty="0"/>
              <a:t> 2017;15(3):370-398; 3. De </a:t>
            </a:r>
            <a:r>
              <a:rPr lang="en-NZ" dirty="0" err="1"/>
              <a:t>Greef</a:t>
            </a:r>
            <a:r>
              <a:rPr lang="en-NZ" dirty="0"/>
              <a:t> K, et al. World J </a:t>
            </a:r>
            <a:r>
              <a:rPr lang="en-NZ" dirty="0" err="1"/>
              <a:t>Gastroenterol</a:t>
            </a:r>
            <a:r>
              <a:rPr lang="en-NZ" dirty="0"/>
              <a:t> 2016;22(32):7215-25; 4. </a:t>
            </a:r>
            <a:r>
              <a:rPr lang="en-NZ" dirty="0" err="1"/>
              <a:t>Holch</a:t>
            </a:r>
            <a:r>
              <a:rPr lang="en-NZ" dirty="0"/>
              <a:t> </a:t>
            </a:r>
            <a:r>
              <a:rPr lang="en-NZ" dirty="0" err="1"/>
              <a:t>JW</a:t>
            </a:r>
            <a:r>
              <a:rPr lang="en-NZ" dirty="0"/>
              <a:t>, et al. </a:t>
            </a:r>
            <a:r>
              <a:rPr lang="en-NZ" dirty="0" err="1"/>
              <a:t>Eur</a:t>
            </a:r>
            <a:r>
              <a:rPr lang="en-NZ" dirty="0"/>
              <a:t> J Cancer 2017;70:87-98; 5. Arnold D, et al. Ann </a:t>
            </a:r>
            <a:r>
              <a:rPr lang="en-NZ" dirty="0" err="1"/>
              <a:t>Oncol</a:t>
            </a:r>
            <a:r>
              <a:rPr lang="en-NZ" dirty="0"/>
              <a:t> 2017;28(8):1713-1729; 6. Seymour MT, et al. Lancet 2011;377(9779):1749-59; 7. Cunningham D, et al. Lancet </a:t>
            </a:r>
            <a:r>
              <a:rPr lang="en-NZ" dirty="0" err="1"/>
              <a:t>Oncol</a:t>
            </a:r>
            <a:r>
              <a:rPr lang="en-NZ" dirty="0"/>
              <a:t> 2013;14(11):1077-85.</a:t>
            </a:r>
          </a:p>
        </p:txBody>
      </p:sp>
      <p:sp>
        <p:nvSpPr>
          <p:cNvPr id="4" name="Text Placeholder 3"/>
          <p:cNvSpPr>
            <a:spLocks noGrp="1"/>
          </p:cNvSpPr>
          <p:nvPr>
            <p:ph type="body" sz="quarter" idx="11"/>
          </p:nvPr>
        </p:nvSpPr>
        <p:spPr/>
        <p:txBody>
          <a:bodyPr/>
          <a:lstStyle/>
          <a:p>
            <a:pPr>
              <a:lnSpc>
                <a:spcPct val="90000"/>
              </a:lnSpc>
            </a:pPr>
            <a:r>
              <a:rPr lang="en-NZ" dirty="0"/>
              <a:t>FIRST-LINE THERAPY: </a:t>
            </a:r>
          </a:p>
          <a:p>
            <a:pPr>
              <a:lnSpc>
                <a:spcPct val="90000"/>
              </a:lnSpc>
            </a:pPr>
            <a:r>
              <a:rPr lang="en-NZ" sz="2800" dirty="0"/>
              <a:t>CLINICAL CONSIDERATIONS</a:t>
            </a:r>
          </a:p>
        </p:txBody>
      </p:sp>
      <p:sp>
        <p:nvSpPr>
          <p:cNvPr id="5" name="Text Placeholder 4"/>
          <p:cNvSpPr>
            <a:spLocks noGrp="1"/>
          </p:cNvSpPr>
          <p:nvPr>
            <p:ph type="body" sz="half" idx="12"/>
          </p:nvPr>
        </p:nvSpPr>
        <p:spPr>
          <a:xfrm>
            <a:off x="465911" y="1426938"/>
            <a:ext cx="8354561" cy="4461891"/>
          </a:xfrm>
        </p:spPr>
        <p:txBody>
          <a:bodyPr/>
          <a:lstStyle/>
          <a:p>
            <a:r>
              <a:rPr lang="en-GB" b="1" dirty="0">
                <a:solidFill>
                  <a:schemeClr val="accent1"/>
                </a:solidFill>
              </a:rPr>
              <a:t>Disease extent</a:t>
            </a:r>
            <a:r>
              <a:rPr lang="en-GB" dirty="0">
                <a:solidFill>
                  <a:schemeClr val="accent1"/>
                </a:solidFill>
              </a:rPr>
              <a:t> </a:t>
            </a:r>
            <a:r>
              <a:rPr lang="en-GB" dirty="0"/>
              <a:t>(oligo- vs poly-metastases, specific organs involved)</a:t>
            </a:r>
            <a:r>
              <a:rPr lang="en-GB" baseline="30000" dirty="0"/>
              <a:t>1</a:t>
            </a:r>
          </a:p>
          <a:p>
            <a:pPr lvl="1">
              <a:spcBef>
                <a:spcPts val="200"/>
              </a:spcBef>
            </a:pPr>
            <a:r>
              <a:rPr lang="en-NZ" dirty="0"/>
              <a:t>Aim for metastatic resection where possible</a:t>
            </a:r>
            <a:r>
              <a:rPr lang="en-NZ" sz="1800" baseline="30000" dirty="0"/>
              <a:t>1,2</a:t>
            </a:r>
          </a:p>
          <a:p>
            <a:pPr lvl="1">
              <a:spcBef>
                <a:spcPts val="200"/>
              </a:spcBef>
            </a:pPr>
            <a:r>
              <a:rPr lang="en-NZ" dirty="0"/>
              <a:t>Combination regimens may enable conversion to resectable disease</a:t>
            </a:r>
            <a:r>
              <a:rPr lang="en-NZ" sz="1800" baseline="30000" dirty="0"/>
              <a:t>1-3</a:t>
            </a:r>
            <a:endParaRPr lang="en-NZ" sz="1800" dirty="0"/>
          </a:p>
          <a:p>
            <a:pPr>
              <a:spcBef>
                <a:spcPts val="1000"/>
              </a:spcBef>
            </a:pPr>
            <a:r>
              <a:rPr lang="en-NZ" b="1" dirty="0">
                <a:solidFill>
                  <a:schemeClr val="accent1"/>
                </a:solidFill>
              </a:rPr>
              <a:t>Primary tumour location</a:t>
            </a:r>
            <a:r>
              <a:rPr lang="en-NZ" dirty="0">
                <a:solidFill>
                  <a:schemeClr val="accent1"/>
                </a:solidFill>
              </a:rPr>
              <a:t> </a:t>
            </a:r>
            <a:r>
              <a:rPr lang="en-NZ" dirty="0"/>
              <a:t>influences prognosis and the efficacy of EGFR-based therapy in CRC:</a:t>
            </a:r>
            <a:r>
              <a:rPr lang="en-NZ" sz="1800" baseline="30000" dirty="0"/>
              <a:t>4,5</a:t>
            </a:r>
          </a:p>
          <a:p>
            <a:pPr lvl="1">
              <a:spcBef>
                <a:spcPts val="200"/>
              </a:spcBef>
            </a:pPr>
            <a:r>
              <a:rPr lang="en-NZ" dirty="0"/>
              <a:t>Left-sided tumours – clear benefit</a:t>
            </a:r>
          </a:p>
          <a:p>
            <a:pPr lvl="1">
              <a:spcBef>
                <a:spcPts val="200"/>
              </a:spcBef>
            </a:pPr>
            <a:r>
              <a:rPr lang="en-NZ" dirty="0"/>
              <a:t>Right-sided tumours – benefit less likely beyond the initial response rate </a:t>
            </a:r>
          </a:p>
          <a:p>
            <a:pPr>
              <a:spcBef>
                <a:spcPts val="1000"/>
              </a:spcBef>
            </a:pPr>
            <a:r>
              <a:rPr lang="en-NZ" b="1" dirty="0">
                <a:solidFill>
                  <a:schemeClr val="accent1"/>
                </a:solidFill>
              </a:rPr>
              <a:t>Patient fitness</a:t>
            </a:r>
            <a:r>
              <a:rPr lang="en-NZ" dirty="0">
                <a:solidFill>
                  <a:schemeClr val="accent1"/>
                </a:solidFill>
              </a:rPr>
              <a:t> </a:t>
            </a:r>
            <a:r>
              <a:rPr lang="en-NZ" dirty="0"/>
              <a:t>and willingness to receive combination chemotherapy</a:t>
            </a:r>
          </a:p>
          <a:p>
            <a:pPr lvl="1">
              <a:spcBef>
                <a:spcPts val="200"/>
              </a:spcBef>
            </a:pPr>
            <a:r>
              <a:rPr lang="en-NZ" dirty="0"/>
              <a:t>Elderly patients – consider fluoropyrimidine plus oxaliplatin or bevacizumab</a:t>
            </a:r>
            <a:r>
              <a:rPr lang="en-NZ" sz="1800" baseline="30000" dirty="0"/>
              <a:t>6,7</a:t>
            </a:r>
          </a:p>
        </p:txBody>
      </p:sp>
      <p:sp>
        <p:nvSpPr>
          <p:cNvPr id="6" name="TextBox 5"/>
          <p:cNvSpPr txBox="1"/>
          <p:nvPr/>
        </p:nvSpPr>
        <p:spPr>
          <a:xfrm>
            <a:off x="395536" y="5832158"/>
            <a:ext cx="6857180" cy="258532"/>
          </a:xfrm>
          <a:prstGeom prst="rect">
            <a:avLst/>
          </a:prstGeom>
          <a:noFill/>
        </p:spPr>
        <p:txBody>
          <a:bodyPr wrap="square" rtlCol="0">
            <a:spAutoFit/>
          </a:bodyPr>
          <a:lstStyle/>
          <a:p>
            <a:pPr>
              <a:lnSpc>
                <a:spcPct val="90000"/>
              </a:lnSpc>
            </a:pPr>
            <a:r>
              <a:rPr lang="en-GB" sz="1200" dirty="0">
                <a:solidFill>
                  <a:srgbClr val="5D8298"/>
                </a:solidFill>
                <a:latin typeface="PT Sans Narrow" panose="020B0506020203020204" pitchFamily="34" charset="0"/>
                <a:ea typeface="PT Sans Narrow" panose="020B0506020203020204" pitchFamily="34" charset="0"/>
              </a:rPr>
              <a:t>CRC, colorectal cancer; EGFR, epidermal growth factor receptor</a:t>
            </a:r>
            <a:endParaRPr lang="en-NZ" sz="1200" dirty="0">
              <a:solidFill>
                <a:srgbClr val="FF0000"/>
              </a:solidFill>
              <a:latin typeface="PT Sans Narrow" panose="020B0506020203020204" pitchFamily="34" charset="0"/>
              <a:ea typeface="PT Sans Narrow" panose="020B0506020203020204" pitchFamily="34" charset="0"/>
            </a:endParaRPr>
          </a:p>
        </p:txBody>
      </p:sp>
    </p:spTree>
    <p:extLst>
      <p:ext uri="{BB962C8B-B14F-4D97-AF65-F5344CB8AC3E}">
        <p14:creationId xmlns:p14="http://schemas.microsoft.com/office/powerpoint/2010/main" val="3527732400"/>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FCE43C0F-8A7B-3A4B-9DB5-B3472E36E833}" type="slidenum">
              <a:rPr lang="en-GB" noProof="0" smtClean="0"/>
              <a:pPr/>
              <a:t>7</a:t>
            </a:fld>
            <a:endParaRPr lang="en-GB" noProof="0" dirty="0"/>
          </a:p>
        </p:txBody>
      </p:sp>
      <p:sp>
        <p:nvSpPr>
          <p:cNvPr id="3" name="Content Placeholder 2"/>
          <p:cNvSpPr>
            <a:spLocks noGrp="1"/>
          </p:cNvSpPr>
          <p:nvPr>
            <p:ph idx="10"/>
          </p:nvPr>
        </p:nvSpPr>
        <p:spPr>
          <a:xfrm>
            <a:off x="465911" y="6165304"/>
            <a:ext cx="7490465" cy="692696"/>
          </a:xfrm>
        </p:spPr>
        <p:txBody>
          <a:bodyPr>
            <a:normAutofit fontScale="92500" lnSpcReduction="20000"/>
          </a:bodyPr>
          <a:lstStyle/>
          <a:p>
            <a:pPr marL="0" indent="1588"/>
            <a:r>
              <a:rPr lang="en-NZ" dirty="0"/>
              <a:t>1. Van </a:t>
            </a:r>
            <a:r>
              <a:rPr lang="en-NZ" dirty="0" err="1"/>
              <a:t>Cutsem</a:t>
            </a:r>
            <a:r>
              <a:rPr lang="en-NZ" dirty="0"/>
              <a:t> E, et al. Ann </a:t>
            </a:r>
            <a:r>
              <a:rPr lang="en-NZ" dirty="0" err="1"/>
              <a:t>Oncol</a:t>
            </a:r>
            <a:r>
              <a:rPr lang="en-NZ" dirty="0"/>
              <a:t> 2016;27(8):1386-422; 2. Benson AN, 3rd, et al. J Natl </a:t>
            </a:r>
            <a:r>
              <a:rPr lang="en-NZ" dirty="0" err="1"/>
              <a:t>Compr</a:t>
            </a:r>
            <a:r>
              <a:rPr lang="en-NZ" dirty="0"/>
              <a:t> </a:t>
            </a:r>
            <a:r>
              <a:rPr lang="en-NZ" dirty="0" err="1"/>
              <a:t>Canc</a:t>
            </a:r>
            <a:r>
              <a:rPr lang="en-NZ" dirty="0"/>
              <a:t> </a:t>
            </a:r>
            <a:r>
              <a:rPr lang="en-NZ" dirty="0" err="1"/>
              <a:t>Netw</a:t>
            </a:r>
            <a:r>
              <a:rPr lang="en-NZ" dirty="0"/>
              <a:t> 2017;15(3):370-98; </a:t>
            </a:r>
            <a:br>
              <a:rPr lang="en-NZ" dirty="0"/>
            </a:br>
            <a:r>
              <a:rPr lang="en-NZ" dirty="0"/>
              <a:t>3. </a:t>
            </a:r>
            <a:r>
              <a:rPr lang="en-NZ" dirty="0" err="1"/>
              <a:t>Tournigand</a:t>
            </a:r>
            <a:r>
              <a:rPr lang="en-NZ" dirty="0"/>
              <a:t> C, et al. J </a:t>
            </a:r>
            <a:r>
              <a:rPr lang="en-NZ" dirty="0" err="1"/>
              <a:t>Clin</a:t>
            </a:r>
            <a:r>
              <a:rPr lang="en-NZ" dirty="0"/>
              <a:t> </a:t>
            </a:r>
            <a:r>
              <a:rPr lang="en-NZ" dirty="0" err="1"/>
              <a:t>Oncol</a:t>
            </a:r>
            <a:r>
              <a:rPr lang="en-NZ" dirty="0"/>
              <a:t> 2004;22(2):229-37; 4. </a:t>
            </a:r>
            <a:r>
              <a:rPr lang="en-NZ" dirty="0" err="1"/>
              <a:t>Bennouna</a:t>
            </a:r>
            <a:r>
              <a:rPr lang="en-NZ" dirty="0"/>
              <a:t> J, Lancet </a:t>
            </a:r>
            <a:r>
              <a:rPr lang="en-NZ" dirty="0" err="1"/>
              <a:t>Oncol</a:t>
            </a:r>
            <a:r>
              <a:rPr lang="en-NZ" dirty="0"/>
              <a:t> 2013;14(1):29-37; 5. Van </a:t>
            </a:r>
            <a:r>
              <a:rPr lang="en-NZ" dirty="0" err="1"/>
              <a:t>Cutsem</a:t>
            </a:r>
            <a:r>
              <a:rPr lang="en-NZ" dirty="0"/>
              <a:t> E, et al. </a:t>
            </a:r>
            <a:br>
              <a:rPr lang="en-NZ" dirty="0"/>
            </a:br>
            <a:r>
              <a:rPr lang="en-NZ" dirty="0"/>
              <a:t>J Clin Oncol 2012;30(28):3499-506; 6. </a:t>
            </a:r>
            <a:r>
              <a:rPr lang="en-NZ" dirty="0" err="1"/>
              <a:t>Tabernero</a:t>
            </a:r>
            <a:r>
              <a:rPr lang="en-NZ" dirty="0"/>
              <a:t> J, et al. Lancet </a:t>
            </a:r>
            <a:r>
              <a:rPr lang="en-NZ" dirty="0" err="1"/>
              <a:t>Oncol</a:t>
            </a:r>
            <a:r>
              <a:rPr lang="en-NZ" dirty="0"/>
              <a:t> 2015;16(5):499-508; 7. </a:t>
            </a:r>
            <a:r>
              <a:rPr lang="en-NZ" dirty="0" err="1"/>
              <a:t>Masi</a:t>
            </a:r>
            <a:r>
              <a:rPr lang="en-NZ" dirty="0"/>
              <a:t> G, et al. Ann Oncol 2015; </a:t>
            </a:r>
            <a:br>
              <a:rPr lang="en-NZ" dirty="0"/>
            </a:br>
            <a:r>
              <a:rPr lang="en-NZ" dirty="0"/>
              <a:t>26(4):724-30; 8. </a:t>
            </a:r>
            <a:r>
              <a:rPr lang="en-NZ" dirty="0" err="1"/>
              <a:t>Sobrero</a:t>
            </a:r>
            <a:r>
              <a:rPr lang="en-NZ" dirty="0"/>
              <a:t> AF, et al. J </a:t>
            </a:r>
            <a:r>
              <a:rPr lang="en-NZ" dirty="0" err="1"/>
              <a:t>Clin</a:t>
            </a:r>
            <a:r>
              <a:rPr lang="en-NZ" dirty="0"/>
              <a:t> </a:t>
            </a:r>
            <a:r>
              <a:rPr lang="en-NZ" dirty="0" err="1"/>
              <a:t>Oncol</a:t>
            </a:r>
            <a:r>
              <a:rPr lang="en-NZ" dirty="0"/>
              <a:t> 2008;26(14):2311-9; 9. Seymour MT, et al. Lancet Oncol 2013;14(8):749-59; </a:t>
            </a:r>
            <a:br>
              <a:rPr lang="en-NZ" dirty="0"/>
            </a:br>
            <a:r>
              <a:rPr lang="en-NZ" dirty="0"/>
              <a:t>10. </a:t>
            </a:r>
            <a:r>
              <a:rPr lang="en-NZ" dirty="0" err="1"/>
              <a:t>Peeters</a:t>
            </a:r>
            <a:r>
              <a:rPr lang="en-NZ" dirty="0"/>
              <a:t> M, et al. Ann Oncol 2014; 25(1):107-16.</a:t>
            </a:r>
          </a:p>
        </p:txBody>
      </p:sp>
      <p:sp>
        <p:nvSpPr>
          <p:cNvPr id="4" name="Text Placeholder 3"/>
          <p:cNvSpPr>
            <a:spLocks noGrp="1"/>
          </p:cNvSpPr>
          <p:nvPr>
            <p:ph type="body" sz="quarter" idx="11"/>
          </p:nvPr>
        </p:nvSpPr>
        <p:spPr/>
        <p:txBody>
          <a:bodyPr/>
          <a:lstStyle/>
          <a:p>
            <a:r>
              <a:rPr lang="en-NZ" dirty="0"/>
              <a:t>SECOND-LINE THERAPY</a:t>
            </a:r>
          </a:p>
        </p:txBody>
      </p:sp>
      <p:sp>
        <p:nvSpPr>
          <p:cNvPr id="5" name="Text Placeholder 4"/>
          <p:cNvSpPr>
            <a:spLocks noGrp="1"/>
          </p:cNvSpPr>
          <p:nvPr>
            <p:ph type="body" sz="half" idx="12"/>
          </p:nvPr>
        </p:nvSpPr>
        <p:spPr/>
        <p:txBody>
          <a:bodyPr/>
          <a:lstStyle/>
          <a:p>
            <a:r>
              <a:rPr lang="en-NZ" b="1" dirty="0">
                <a:solidFill>
                  <a:schemeClr val="accent1"/>
                </a:solidFill>
              </a:rPr>
              <a:t>FOLFIRI and FOLFOX</a:t>
            </a:r>
            <a:r>
              <a:rPr lang="en-NZ" dirty="0">
                <a:solidFill>
                  <a:schemeClr val="accent1"/>
                </a:solidFill>
              </a:rPr>
              <a:t> </a:t>
            </a:r>
            <a:r>
              <a:rPr lang="en-NZ" dirty="0"/>
              <a:t>are typical 2</a:t>
            </a:r>
            <a:r>
              <a:rPr lang="en-NZ" baseline="30000" dirty="0"/>
              <a:t>nd</a:t>
            </a:r>
            <a:r>
              <a:rPr lang="en-NZ" dirty="0"/>
              <a:t>-line options,</a:t>
            </a:r>
            <a:r>
              <a:rPr lang="en-NZ" sz="1800" baseline="30000" dirty="0"/>
              <a:t>1,2</a:t>
            </a:r>
            <a:r>
              <a:rPr lang="en-NZ" dirty="0"/>
              <a:t> depending on the 1</a:t>
            </a:r>
            <a:r>
              <a:rPr lang="en-NZ" baseline="30000" dirty="0"/>
              <a:t>st</a:t>
            </a:r>
            <a:r>
              <a:rPr lang="en-NZ" dirty="0"/>
              <a:t>-line treatment given</a:t>
            </a:r>
          </a:p>
          <a:p>
            <a:pPr lvl="1">
              <a:spcBef>
                <a:spcPts val="200"/>
              </a:spcBef>
            </a:pPr>
            <a:r>
              <a:rPr lang="en-NZ" dirty="0"/>
              <a:t>Chemotherapy sequence (1</a:t>
            </a:r>
            <a:r>
              <a:rPr lang="en-NZ" baseline="30000" dirty="0"/>
              <a:t>st</a:t>
            </a:r>
            <a:r>
              <a:rPr lang="en-NZ" dirty="0"/>
              <a:t>-line FOLFOX then FOLFIRI, or vice versa) does not seem to significantly affect outcomes</a:t>
            </a:r>
            <a:r>
              <a:rPr lang="en-NZ" sz="1800" baseline="30000" dirty="0"/>
              <a:t>3</a:t>
            </a:r>
          </a:p>
          <a:p>
            <a:pPr lvl="1">
              <a:spcBef>
                <a:spcPts val="200"/>
              </a:spcBef>
            </a:pPr>
            <a:r>
              <a:rPr lang="en-NZ" dirty="0"/>
              <a:t>Does this hold true for antibodies?</a:t>
            </a:r>
          </a:p>
          <a:p>
            <a:pPr>
              <a:spcBef>
                <a:spcPts val="600"/>
              </a:spcBef>
            </a:pPr>
            <a:r>
              <a:rPr lang="en-GB" b="1" dirty="0">
                <a:solidFill>
                  <a:schemeClr val="accent1"/>
                </a:solidFill>
              </a:rPr>
              <a:t>VEGF-targeted agents</a:t>
            </a:r>
            <a:r>
              <a:rPr lang="en-GB" dirty="0">
                <a:solidFill>
                  <a:schemeClr val="accent1"/>
                </a:solidFill>
              </a:rPr>
              <a:t> </a:t>
            </a:r>
            <a:r>
              <a:rPr lang="en-GB" dirty="0"/>
              <a:t>improved survival in phase 3 trials,</a:t>
            </a:r>
            <a:r>
              <a:rPr lang="en-GB" sz="1800" baseline="30000" dirty="0"/>
              <a:t>4-7</a:t>
            </a:r>
            <a:r>
              <a:rPr lang="en-GB" dirty="0"/>
              <a:t> and are indicated for most patients in 2</a:t>
            </a:r>
            <a:r>
              <a:rPr lang="en-GB" baseline="30000" dirty="0"/>
              <a:t>nd</a:t>
            </a:r>
            <a:r>
              <a:rPr lang="en-GB" dirty="0"/>
              <a:t>-line</a:t>
            </a:r>
            <a:r>
              <a:rPr lang="en-GB" sz="1800" baseline="30000" dirty="0"/>
              <a:t>1,2</a:t>
            </a:r>
          </a:p>
          <a:p>
            <a:pPr lvl="1">
              <a:spcBef>
                <a:spcPts val="200"/>
              </a:spcBef>
            </a:pPr>
            <a:r>
              <a:rPr lang="en-GB" dirty="0"/>
              <a:t>Patients who progress rapidly on 1</a:t>
            </a:r>
            <a:r>
              <a:rPr lang="en-GB" baseline="30000" dirty="0"/>
              <a:t>st</a:t>
            </a:r>
            <a:r>
              <a:rPr lang="en-GB" dirty="0"/>
              <a:t>-line bevacizumab- and oxaliplatin-containing regimens can be treated with aflibercept or ramucirumab, but only in combination with FOLFIRI</a:t>
            </a:r>
            <a:r>
              <a:rPr lang="en-GB" sz="1800" baseline="30000" dirty="0"/>
              <a:t>1,2</a:t>
            </a:r>
          </a:p>
          <a:p>
            <a:pPr>
              <a:spcBef>
                <a:spcPts val="600"/>
              </a:spcBef>
            </a:pPr>
            <a:r>
              <a:rPr lang="en-NZ" b="1" dirty="0">
                <a:solidFill>
                  <a:schemeClr val="accent1"/>
                </a:solidFill>
              </a:rPr>
              <a:t>EGFR antibodies</a:t>
            </a:r>
            <a:r>
              <a:rPr lang="en-NZ" dirty="0">
                <a:solidFill>
                  <a:schemeClr val="accent1"/>
                </a:solidFill>
              </a:rPr>
              <a:t> </a:t>
            </a:r>
            <a:r>
              <a:rPr lang="en-NZ" dirty="0"/>
              <a:t>have to date failed to demonstrate a survival benefit in the 2</a:t>
            </a:r>
            <a:r>
              <a:rPr lang="en-NZ" baseline="30000" dirty="0"/>
              <a:t>nd</a:t>
            </a:r>
            <a:r>
              <a:rPr lang="en-NZ" dirty="0"/>
              <a:t>-line setting</a:t>
            </a:r>
            <a:r>
              <a:rPr lang="en-NZ" sz="1800" baseline="30000" dirty="0"/>
              <a:t>8-10</a:t>
            </a:r>
            <a:r>
              <a:rPr lang="en-NZ" dirty="0"/>
              <a:t> </a:t>
            </a:r>
          </a:p>
        </p:txBody>
      </p:sp>
      <p:sp>
        <p:nvSpPr>
          <p:cNvPr id="6" name="TextBox 5"/>
          <p:cNvSpPr txBox="1"/>
          <p:nvPr/>
        </p:nvSpPr>
        <p:spPr>
          <a:xfrm>
            <a:off x="394597" y="5676480"/>
            <a:ext cx="8297188" cy="424732"/>
          </a:xfrm>
          <a:prstGeom prst="rect">
            <a:avLst/>
          </a:prstGeom>
          <a:noFill/>
        </p:spPr>
        <p:txBody>
          <a:bodyPr wrap="square" rtlCol="0">
            <a:spAutoFit/>
          </a:bodyPr>
          <a:lstStyle/>
          <a:p>
            <a:pPr>
              <a:lnSpc>
                <a:spcPct val="90000"/>
              </a:lnSpc>
            </a:pPr>
            <a:r>
              <a:rPr lang="en-GB" sz="1200" dirty="0">
                <a:solidFill>
                  <a:srgbClr val="5D8298"/>
                </a:solidFill>
                <a:latin typeface="PT Sans Narrow" panose="020B0506020203020204" pitchFamily="34" charset="0"/>
                <a:ea typeface="PT Sans Narrow" panose="020B0506020203020204" pitchFamily="34" charset="0"/>
              </a:rPr>
              <a:t>EGFR, epidermal growth factor receptor; FOLFIRI, infusional fluorouracil, folinic acid and irinotecan; FOLFOX, infusional fluorouracil, folinic acid and oxaliplatin; VEGF, vascular endothelial growth factor</a:t>
            </a:r>
            <a:endParaRPr lang="en-NZ" sz="1200" dirty="0">
              <a:solidFill>
                <a:srgbClr val="5D8298"/>
              </a:solidFill>
              <a:latin typeface="PT Sans Narrow" panose="020B0506020203020204" pitchFamily="34" charset="0"/>
              <a:ea typeface="PT Sans Narrow" panose="020B0506020203020204" pitchFamily="34" charset="0"/>
            </a:endParaRPr>
          </a:p>
        </p:txBody>
      </p:sp>
    </p:spTree>
    <p:extLst>
      <p:ext uri="{BB962C8B-B14F-4D97-AF65-F5344CB8AC3E}">
        <p14:creationId xmlns:p14="http://schemas.microsoft.com/office/powerpoint/2010/main" val="678460737"/>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FCE43C0F-8A7B-3A4B-9DB5-B3472E36E833}" type="slidenum">
              <a:rPr lang="en-GB" noProof="0" smtClean="0"/>
              <a:pPr/>
              <a:t>8</a:t>
            </a:fld>
            <a:endParaRPr lang="en-GB" noProof="0" dirty="0"/>
          </a:p>
        </p:txBody>
      </p:sp>
      <p:sp>
        <p:nvSpPr>
          <p:cNvPr id="3" name="Content Placeholder 2"/>
          <p:cNvSpPr>
            <a:spLocks noGrp="1"/>
          </p:cNvSpPr>
          <p:nvPr>
            <p:ph idx="10"/>
          </p:nvPr>
        </p:nvSpPr>
        <p:spPr>
          <a:xfrm>
            <a:off x="465911" y="6207836"/>
            <a:ext cx="6087289" cy="556171"/>
          </a:xfrm>
        </p:spPr>
        <p:txBody>
          <a:bodyPr>
            <a:normAutofit/>
          </a:bodyPr>
          <a:lstStyle/>
          <a:p>
            <a:pPr marL="0" indent="1588">
              <a:lnSpc>
                <a:spcPct val="90000"/>
              </a:lnSpc>
            </a:pPr>
            <a:r>
              <a:rPr lang="en-NZ" dirty="0"/>
              <a:t>1. </a:t>
            </a:r>
            <a:r>
              <a:rPr lang="en-NZ" dirty="0" err="1"/>
              <a:t>Stintzing</a:t>
            </a:r>
            <a:r>
              <a:rPr lang="en-NZ" dirty="0"/>
              <a:t> S, et al. Lancet </a:t>
            </a:r>
            <a:r>
              <a:rPr lang="en-NZ" dirty="0" err="1"/>
              <a:t>Oncol</a:t>
            </a:r>
            <a:r>
              <a:rPr lang="en-NZ" dirty="0"/>
              <a:t> 2016;17(10):1426-34; </a:t>
            </a:r>
            <a:br>
              <a:rPr lang="en-NZ" dirty="0"/>
            </a:br>
            <a:r>
              <a:rPr lang="en-NZ" dirty="0"/>
              <a:t>2. Modest DP, et al. J </a:t>
            </a:r>
            <a:r>
              <a:rPr lang="en-NZ" dirty="0" err="1"/>
              <a:t>Clin</a:t>
            </a:r>
            <a:r>
              <a:rPr lang="en-NZ" dirty="0"/>
              <a:t> </a:t>
            </a:r>
            <a:r>
              <a:rPr lang="en-NZ" dirty="0" err="1"/>
              <a:t>Oncol</a:t>
            </a:r>
            <a:r>
              <a:rPr lang="en-NZ" dirty="0"/>
              <a:t> 2015;33(32):3718-26; </a:t>
            </a:r>
            <a:br>
              <a:rPr lang="en-NZ" dirty="0"/>
            </a:br>
            <a:r>
              <a:rPr lang="en-NZ" dirty="0"/>
              <a:t>3. Heinemann V, et al. Lancet </a:t>
            </a:r>
            <a:r>
              <a:rPr lang="en-NZ" dirty="0" err="1"/>
              <a:t>Oncol</a:t>
            </a:r>
            <a:r>
              <a:rPr lang="en-NZ" dirty="0"/>
              <a:t> 2014;15(10):1065-75.</a:t>
            </a:r>
          </a:p>
        </p:txBody>
      </p:sp>
      <p:sp>
        <p:nvSpPr>
          <p:cNvPr id="4" name="Text Placeholder 3"/>
          <p:cNvSpPr>
            <a:spLocks noGrp="1"/>
          </p:cNvSpPr>
          <p:nvPr>
            <p:ph type="body" sz="quarter" idx="11"/>
          </p:nvPr>
        </p:nvSpPr>
        <p:spPr/>
        <p:txBody>
          <a:bodyPr/>
          <a:lstStyle/>
          <a:p>
            <a:pPr marL="180975" indent="-180975">
              <a:lnSpc>
                <a:spcPct val="90000"/>
              </a:lnSpc>
            </a:pPr>
            <a:r>
              <a:rPr lang="en-NZ" dirty="0"/>
              <a:t>SEQUENTIAL TARGETS: </a:t>
            </a:r>
          </a:p>
          <a:p>
            <a:pPr marL="180975" indent="-180975">
              <a:lnSpc>
                <a:spcPct val="90000"/>
              </a:lnSpc>
            </a:pPr>
            <a:r>
              <a:rPr lang="en-NZ" sz="2800" dirty="0"/>
              <a:t>EGFR THEN VEGF?</a:t>
            </a:r>
          </a:p>
        </p:txBody>
      </p:sp>
      <p:sp>
        <p:nvSpPr>
          <p:cNvPr id="5" name="Text Placeholder 4"/>
          <p:cNvSpPr>
            <a:spLocks noGrp="1"/>
          </p:cNvSpPr>
          <p:nvPr>
            <p:ph type="body" sz="half" idx="12"/>
          </p:nvPr>
        </p:nvSpPr>
        <p:spPr>
          <a:xfrm>
            <a:off x="465911" y="1426938"/>
            <a:ext cx="8354561" cy="4461891"/>
          </a:xfrm>
        </p:spPr>
        <p:txBody>
          <a:bodyPr/>
          <a:lstStyle/>
          <a:p>
            <a:pPr marL="180975" indent="-180975"/>
            <a:r>
              <a:rPr lang="en-NZ" dirty="0"/>
              <a:t>The success of 2</a:t>
            </a:r>
            <a:r>
              <a:rPr lang="en-NZ" baseline="30000" dirty="0"/>
              <a:t>nd</a:t>
            </a:r>
            <a:r>
              <a:rPr lang="en-NZ" dirty="0"/>
              <a:t>-line therapy after initial cetuximab in FIRE-3 supports using an EGFR inhibitor followed by a VEGF-targeted agent</a:t>
            </a:r>
            <a:r>
              <a:rPr lang="en-NZ" sz="1800" baseline="30000" dirty="0"/>
              <a:t>1-3</a:t>
            </a:r>
          </a:p>
          <a:p>
            <a:pPr marL="0" indent="0">
              <a:buNone/>
            </a:pPr>
            <a:endParaRPr lang="en-NZ" dirty="0"/>
          </a:p>
        </p:txBody>
      </p:sp>
      <p:sp>
        <p:nvSpPr>
          <p:cNvPr id="9" name="TextBox 8"/>
          <p:cNvSpPr txBox="1"/>
          <p:nvPr/>
        </p:nvSpPr>
        <p:spPr>
          <a:xfrm>
            <a:off x="6841901" y="2918245"/>
            <a:ext cx="1618531" cy="923330"/>
          </a:xfrm>
          <a:prstGeom prst="rect">
            <a:avLst/>
          </a:prstGeom>
          <a:noFill/>
        </p:spPr>
        <p:txBody>
          <a:bodyPr wrap="square" rtlCol="0">
            <a:spAutoFit/>
          </a:bodyPr>
          <a:lstStyle/>
          <a:p>
            <a:pPr>
              <a:lnSpc>
                <a:spcPct val="90000"/>
              </a:lnSpc>
            </a:pPr>
            <a:r>
              <a:rPr lang="en-GB" sz="1200" b="1" dirty="0">
                <a:latin typeface="PT Sans"/>
              </a:rPr>
              <a:t>Arm A</a:t>
            </a:r>
            <a:r>
              <a:rPr lang="en-GB" sz="1200" dirty="0">
                <a:latin typeface="PT Sans"/>
              </a:rPr>
              <a:t>: first-line FOLFIRI + </a:t>
            </a:r>
            <a:r>
              <a:rPr lang="en-GB" sz="1200" dirty="0" err="1">
                <a:latin typeface="PT Sans"/>
              </a:rPr>
              <a:t>Cet</a:t>
            </a:r>
            <a:r>
              <a:rPr lang="en-GB" sz="1200" dirty="0">
                <a:latin typeface="PT Sans"/>
              </a:rPr>
              <a:t> </a:t>
            </a:r>
          </a:p>
          <a:p>
            <a:pPr>
              <a:lnSpc>
                <a:spcPct val="90000"/>
              </a:lnSpc>
            </a:pPr>
            <a:endParaRPr lang="en-GB" sz="1200" dirty="0">
              <a:latin typeface="PT Sans"/>
            </a:endParaRPr>
          </a:p>
          <a:p>
            <a:pPr>
              <a:lnSpc>
                <a:spcPct val="90000"/>
              </a:lnSpc>
            </a:pPr>
            <a:r>
              <a:rPr lang="en-GB" sz="1200" b="1" dirty="0">
                <a:latin typeface="PT Sans"/>
              </a:rPr>
              <a:t>Arm B</a:t>
            </a:r>
            <a:r>
              <a:rPr lang="en-GB" sz="1200" dirty="0">
                <a:latin typeface="PT Sans"/>
              </a:rPr>
              <a:t>: first-line FOLFIRI + Bev</a:t>
            </a:r>
          </a:p>
        </p:txBody>
      </p:sp>
      <p:pic>
        <p:nvPicPr>
          <p:cNvPr id="1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3568" y="2349544"/>
            <a:ext cx="5940676" cy="3152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xtBox 9"/>
          <p:cNvSpPr txBox="1"/>
          <p:nvPr/>
        </p:nvSpPr>
        <p:spPr>
          <a:xfrm>
            <a:off x="389612" y="5697729"/>
            <a:ext cx="8297188" cy="424732"/>
          </a:xfrm>
          <a:prstGeom prst="rect">
            <a:avLst/>
          </a:prstGeom>
          <a:noFill/>
        </p:spPr>
        <p:txBody>
          <a:bodyPr wrap="square" rtlCol="0">
            <a:spAutoFit/>
          </a:bodyPr>
          <a:lstStyle/>
          <a:p>
            <a:pPr>
              <a:lnSpc>
                <a:spcPct val="90000"/>
              </a:lnSpc>
            </a:pPr>
            <a:r>
              <a:rPr lang="en-GB" sz="1200" dirty="0">
                <a:solidFill>
                  <a:srgbClr val="5D8298"/>
                </a:solidFill>
                <a:latin typeface="PT Sans Narrow" panose="020B0506020203020204" pitchFamily="34" charset="0"/>
                <a:ea typeface="PT Sans Narrow" panose="020B0506020203020204" pitchFamily="34" charset="0"/>
              </a:rPr>
              <a:t>Bev, bevacizumab; </a:t>
            </a:r>
            <a:r>
              <a:rPr lang="en-GB" sz="1200" dirty="0" err="1">
                <a:solidFill>
                  <a:srgbClr val="5D8298"/>
                </a:solidFill>
                <a:latin typeface="PT Sans Narrow" panose="020B0506020203020204" pitchFamily="34" charset="0"/>
                <a:ea typeface="PT Sans Narrow" panose="020B0506020203020204" pitchFamily="34" charset="0"/>
              </a:rPr>
              <a:t>Cet</a:t>
            </a:r>
            <a:r>
              <a:rPr lang="en-GB" sz="1200" dirty="0">
                <a:solidFill>
                  <a:srgbClr val="5D8298"/>
                </a:solidFill>
                <a:latin typeface="PT Sans Narrow" panose="020B0506020203020204" pitchFamily="34" charset="0"/>
                <a:ea typeface="PT Sans Narrow" panose="020B0506020203020204" pitchFamily="34" charset="0"/>
              </a:rPr>
              <a:t>, </a:t>
            </a:r>
            <a:r>
              <a:rPr lang="en-GB" sz="1200" dirty="0" err="1">
                <a:solidFill>
                  <a:srgbClr val="5D8298"/>
                </a:solidFill>
                <a:latin typeface="PT Sans Narrow" panose="020B0506020203020204" pitchFamily="34" charset="0"/>
                <a:ea typeface="PT Sans Narrow" panose="020B0506020203020204" pitchFamily="34" charset="0"/>
              </a:rPr>
              <a:t>cetuximab</a:t>
            </a:r>
            <a:r>
              <a:rPr lang="en-GB" sz="1200" dirty="0">
                <a:solidFill>
                  <a:srgbClr val="5D8298"/>
                </a:solidFill>
                <a:latin typeface="PT Sans Narrow" panose="020B0506020203020204" pitchFamily="34" charset="0"/>
                <a:ea typeface="PT Sans Narrow" panose="020B0506020203020204" pitchFamily="34" charset="0"/>
              </a:rPr>
              <a:t>; FOLFIRI, </a:t>
            </a:r>
            <a:r>
              <a:rPr lang="en-GB" sz="1200" dirty="0" err="1">
                <a:solidFill>
                  <a:srgbClr val="5D8298"/>
                </a:solidFill>
                <a:latin typeface="PT Sans Narrow" panose="020B0506020203020204" pitchFamily="34" charset="0"/>
                <a:ea typeface="PT Sans Narrow" panose="020B0506020203020204" pitchFamily="34" charset="0"/>
              </a:rPr>
              <a:t>infusional</a:t>
            </a:r>
            <a:r>
              <a:rPr lang="en-GB" sz="1200" dirty="0">
                <a:solidFill>
                  <a:srgbClr val="5D8298"/>
                </a:solidFill>
                <a:latin typeface="PT Sans Narrow" panose="020B0506020203020204" pitchFamily="34" charset="0"/>
                <a:ea typeface="PT Sans Narrow" panose="020B0506020203020204" pitchFamily="34" charset="0"/>
              </a:rPr>
              <a:t> fluorouracil, </a:t>
            </a:r>
            <a:r>
              <a:rPr lang="en-GB" sz="1200" dirty="0" err="1">
                <a:solidFill>
                  <a:srgbClr val="5D8298"/>
                </a:solidFill>
                <a:latin typeface="PT Sans Narrow" panose="020B0506020203020204" pitchFamily="34" charset="0"/>
                <a:ea typeface="PT Sans Narrow" panose="020B0506020203020204" pitchFamily="34" charset="0"/>
              </a:rPr>
              <a:t>folinic</a:t>
            </a:r>
            <a:r>
              <a:rPr lang="en-GB" sz="1200" dirty="0">
                <a:solidFill>
                  <a:srgbClr val="5D8298"/>
                </a:solidFill>
                <a:latin typeface="PT Sans Narrow" panose="020B0506020203020204" pitchFamily="34" charset="0"/>
                <a:ea typeface="PT Sans Narrow" panose="020B0506020203020204" pitchFamily="34" charset="0"/>
              </a:rPr>
              <a:t> acid and irinotecan; FOLFOX, </a:t>
            </a:r>
            <a:r>
              <a:rPr lang="en-GB" sz="1200" dirty="0" err="1">
                <a:solidFill>
                  <a:srgbClr val="5D8298"/>
                </a:solidFill>
                <a:latin typeface="PT Sans Narrow" panose="020B0506020203020204" pitchFamily="34" charset="0"/>
                <a:ea typeface="PT Sans Narrow" panose="020B0506020203020204" pitchFamily="34" charset="0"/>
              </a:rPr>
              <a:t>infusional</a:t>
            </a:r>
            <a:r>
              <a:rPr lang="en-GB" sz="1200" dirty="0">
                <a:solidFill>
                  <a:srgbClr val="5D8298"/>
                </a:solidFill>
                <a:latin typeface="PT Sans Narrow" panose="020B0506020203020204" pitchFamily="34" charset="0"/>
                <a:ea typeface="PT Sans Narrow" panose="020B0506020203020204" pitchFamily="34" charset="0"/>
              </a:rPr>
              <a:t> fluorouracil, </a:t>
            </a:r>
            <a:r>
              <a:rPr lang="en-GB" sz="1200" dirty="0" err="1">
                <a:solidFill>
                  <a:srgbClr val="5D8298"/>
                </a:solidFill>
                <a:latin typeface="PT Sans Narrow" panose="020B0506020203020204" pitchFamily="34" charset="0"/>
                <a:ea typeface="PT Sans Narrow" panose="020B0506020203020204" pitchFamily="34" charset="0"/>
              </a:rPr>
              <a:t>folinic</a:t>
            </a:r>
            <a:r>
              <a:rPr lang="en-GB" sz="1200" dirty="0">
                <a:solidFill>
                  <a:srgbClr val="5D8298"/>
                </a:solidFill>
                <a:latin typeface="PT Sans Narrow" panose="020B0506020203020204" pitchFamily="34" charset="0"/>
                <a:ea typeface="PT Sans Narrow" panose="020B0506020203020204" pitchFamily="34" charset="0"/>
              </a:rPr>
              <a:t> acid and </a:t>
            </a:r>
            <a:r>
              <a:rPr lang="en-GB" sz="1200" dirty="0" err="1">
                <a:solidFill>
                  <a:srgbClr val="5D8298"/>
                </a:solidFill>
                <a:latin typeface="PT Sans Narrow" panose="020B0506020203020204" pitchFamily="34" charset="0"/>
                <a:ea typeface="PT Sans Narrow" panose="020B0506020203020204" pitchFamily="34" charset="0"/>
              </a:rPr>
              <a:t>oxaliplatin</a:t>
            </a:r>
            <a:r>
              <a:rPr lang="en-GB" sz="1200" dirty="0">
                <a:solidFill>
                  <a:srgbClr val="5D8298"/>
                </a:solidFill>
                <a:latin typeface="PT Sans Narrow" panose="020B0506020203020204" pitchFamily="34" charset="0"/>
                <a:ea typeface="PT Sans Narrow" panose="020B0506020203020204" pitchFamily="34" charset="0"/>
              </a:rPr>
              <a:t>; PFS, progression-free survival from start of first-line [PFS-1] or second-line [PFS-2] therapy; VEGF, vascular endothelial growth factor</a:t>
            </a:r>
            <a:endParaRPr lang="en-NZ" sz="1200" dirty="0">
              <a:solidFill>
                <a:srgbClr val="5D8298"/>
              </a:solidFill>
              <a:latin typeface="PT Sans Narrow" panose="020B0506020203020204" pitchFamily="34" charset="0"/>
              <a:ea typeface="PT Sans Narrow" panose="020B0506020203020204" pitchFamily="34" charset="0"/>
            </a:endParaRPr>
          </a:p>
        </p:txBody>
      </p:sp>
    </p:spTree>
    <p:extLst>
      <p:ext uri="{BB962C8B-B14F-4D97-AF65-F5344CB8AC3E}">
        <p14:creationId xmlns:p14="http://schemas.microsoft.com/office/powerpoint/2010/main" val="654533836"/>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FCE43C0F-8A7B-3A4B-9DB5-B3472E36E833}" type="slidenum">
              <a:rPr lang="en-GB" noProof="0" smtClean="0"/>
              <a:pPr/>
              <a:t>9</a:t>
            </a:fld>
            <a:endParaRPr lang="en-GB" noProof="0" dirty="0"/>
          </a:p>
        </p:txBody>
      </p:sp>
      <p:sp>
        <p:nvSpPr>
          <p:cNvPr id="3" name="Content Placeholder 2"/>
          <p:cNvSpPr>
            <a:spLocks noGrp="1"/>
          </p:cNvSpPr>
          <p:nvPr>
            <p:ph idx="10"/>
          </p:nvPr>
        </p:nvSpPr>
        <p:spPr>
          <a:xfrm>
            <a:off x="465911" y="6156980"/>
            <a:ext cx="7922513" cy="667770"/>
          </a:xfrm>
        </p:spPr>
        <p:txBody>
          <a:bodyPr>
            <a:normAutofit fontScale="85000" lnSpcReduction="20000"/>
          </a:bodyPr>
          <a:lstStyle/>
          <a:p>
            <a:pPr marL="0" indent="1588"/>
            <a:r>
              <a:rPr lang="en-NZ" dirty="0"/>
              <a:t>1. Van </a:t>
            </a:r>
            <a:r>
              <a:rPr lang="en-NZ" dirty="0" err="1"/>
              <a:t>Cutsem</a:t>
            </a:r>
            <a:r>
              <a:rPr lang="en-NZ" dirty="0"/>
              <a:t> E, et al. Ann Oncol 2016;27(8):1386-422; 2. Benson AN, 3rd, et al. J Natl </a:t>
            </a:r>
            <a:r>
              <a:rPr lang="en-NZ" dirty="0" err="1"/>
              <a:t>Compr</a:t>
            </a:r>
            <a:r>
              <a:rPr lang="en-NZ" dirty="0"/>
              <a:t> </a:t>
            </a:r>
            <a:r>
              <a:rPr lang="en-NZ" dirty="0" err="1"/>
              <a:t>Canc</a:t>
            </a:r>
            <a:r>
              <a:rPr lang="en-NZ" dirty="0"/>
              <a:t> </a:t>
            </a:r>
            <a:r>
              <a:rPr lang="en-NZ" dirty="0" err="1"/>
              <a:t>Netw</a:t>
            </a:r>
            <a:r>
              <a:rPr lang="en-NZ" dirty="0"/>
              <a:t> 2017;15(3):370-98; 3. </a:t>
            </a:r>
            <a:r>
              <a:rPr lang="en-NZ" dirty="0" err="1"/>
              <a:t>Grothey</a:t>
            </a:r>
            <a:r>
              <a:rPr lang="en-NZ" dirty="0"/>
              <a:t> A, et al. Lancet 2013;381:303-12; 4. Mayer RJ, et al. N </a:t>
            </a:r>
            <a:r>
              <a:rPr lang="en-NZ" dirty="0" err="1"/>
              <a:t>Engl</a:t>
            </a:r>
            <a:r>
              <a:rPr lang="en-NZ" dirty="0"/>
              <a:t> J Med 2015;372:1909-19; 5. Le Tourneau C, et al. Lancet Oncol 2015;16:1324-34; 6. Overman MJ, et al. J Clin Oncol 2017;35(4_suppl):519; 7. Overman MJ, et al. J Clin Oncol 2018:JCO2017769901; 8. </a:t>
            </a:r>
            <a:r>
              <a:rPr lang="en-NZ" dirty="0" err="1"/>
              <a:t>Sartore</a:t>
            </a:r>
            <a:r>
              <a:rPr lang="en-NZ" dirty="0"/>
              <a:t>-Bianchi A, et al. JAMA Oncol 2018;4:19-20; 9. </a:t>
            </a:r>
            <a:r>
              <a:rPr lang="en-NZ" dirty="0" err="1"/>
              <a:t>Sartore</a:t>
            </a:r>
            <a:r>
              <a:rPr lang="en-NZ" dirty="0"/>
              <a:t>-Bianchi A, et al. Lancet Oncol 2016;17:738-46; 10. Siena S, et al. Cancer Res 2017;77(13 </a:t>
            </a:r>
            <a:r>
              <a:rPr lang="en-NZ" dirty="0" err="1"/>
              <a:t>Suppl</a:t>
            </a:r>
            <a:r>
              <a:rPr lang="en-NZ" dirty="0"/>
              <a:t>):Abstract nr CT005; 11. Hainsworth JD, et al. J Clin Oncol 2018;36:536-42; 12. Hurwitz H, et al. J Clin Oncol 2017;35(4_suppl):676; 13. Siena S, et al. J Clin Oncol 2016;34(</a:t>
            </a:r>
            <a:r>
              <a:rPr lang="en-NZ" dirty="0" err="1"/>
              <a:t>suppl</a:t>
            </a:r>
            <a:r>
              <a:rPr lang="en-NZ" dirty="0"/>
              <a:t> 4S):</a:t>
            </a:r>
            <a:r>
              <a:rPr lang="en-NZ" dirty="0" err="1"/>
              <a:t>abstr</a:t>
            </a:r>
            <a:r>
              <a:rPr lang="en-NZ" dirty="0"/>
              <a:t> TPS774.</a:t>
            </a:r>
            <a:endParaRPr lang="en-NZ" sz="900" dirty="0"/>
          </a:p>
        </p:txBody>
      </p:sp>
      <p:sp>
        <p:nvSpPr>
          <p:cNvPr id="4" name="Text Placeholder 3"/>
          <p:cNvSpPr>
            <a:spLocks noGrp="1"/>
          </p:cNvSpPr>
          <p:nvPr>
            <p:ph type="body" sz="quarter" idx="11"/>
          </p:nvPr>
        </p:nvSpPr>
        <p:spPr/>
        <p:txBody>
          <a:bodyPr/>
          <a:lstStyle/>
          <a:p>
            <a:r>
              <a:rPr lang="en-NZ" cap="all" dirty="0"/>
              <a:t>Third-line and beyond</a:t>
            </a:r>
          </a:p>
        </p:txBody>
      </p:sp>
      <p:sp>
        <p:nvSpPr>
          <p:cNvPr id="5" name="Text Placeholder 4"/>
          <p:cNvSpPr>
            <a:spLocks noGrp="1"/>
          </p:cNvSpPr>
          <p:nvPr>
            <p:ph type="body" sz="half" idx="12"/>
          </p:nvPr>
        </p:nvSpPr>
        <p:spPr>
          <a:xfrm>
            <a:off x="465911" y="1426938"/>
            <a:ext cx="8220889" cy="4247719"/>
          </a:xfrm>
        </p:spPr>
        <p:txBody>
          <a:bodyPr/>
          <a:lstStyle/>
          <a:p>
            <a:r>
              <a:rPr lang="en-NZ" b="1" dirty="0">
                <a:solidFill>
                  <a:schemeClr val="accent1"/>
                </a:solidFill>
              </a:rPr>
              <a:t>Recommended treatments</a:t>
            </a:r>
            <a:r>
              <a:rPr lang="en-NZ" dirty="0">
                <a:solidFill>
                  <a:schemeClr val="accent1"/>
                </a:solidFill>
              </a:rPr>
              <a:t> </a:t>
            </a:r>
            <a:r>
              <a:rPr lang="en-NZ" dirty="0"/>
              <a:t>in this setting include:</a:t>
            </a:r>
            <a:r>
              <a:rPr lang="en-NZ" baseline="30000" dirty="0"/>
              <a:t>1,2</a:t>
            </a:r>
          </a:p>
          <a:p>
            <a:pPr lvl="1">
              <a:spcBef>
                <a:spcPts val="200"/>
              </a:spcBef>
            </a:pPr>
            <a:r>
              <a:rPr lang="en-NZ" dirty="0"/>
              <a:t>regorafenib</a:t>
            </a:r>
          </a:p>
          <a:p>
            <a:pPr lvl="1">
              <a:spcBef>
                <a:spcPts val="200"/>
              </a:spcBef>
            </a:pPr>
            <a:r>
              <a:rPr lang="en-NZ" dirty="0"/>
              <a:t>trifluridine/tipiracil (TAS-102)</a:t>
            </a:r>
          </a:p>
          <a:p>
            <a:pPr lvl="1">
              <a:spcBef>
                <a:spcPts val="200"/>
              </a:spcBef>
            </a:pPr>
            <a:r>
              <a:rPr lang="en-NZ" dirty="0"/>
              <a:t>cetuximab or panitumumab in </a:t>
            </a:r>
            <a:r>
              <a:rPr lang="en-NZ" i="1" dirty="0"/>
              <a:t>RAS- </a:t>
            </a:r>
            <a:r>
              <a:rPr lang="en-NZ" dirty="0"/>
              <a:t>and </a:t>
            </a:r>
            <a:r>
              <a:rPr lang="en-NZ" i="1" dirty="0"/>
              <a:t>BRAF</a:t>
            </a:r>
            <a:r>
              <a:rPr lang="en-NZ" dirty="0"/>
              <a:t> wild-type patients not previously treated with EGFR antibodies</a:t>
            </a:r>
          </a:p>
          <a:p>
            <a:pPr>
              <a:spcBef>
                <a:spcPts val="1000"/>
              </a:spcBef>
            </a:pPr>
            <a:r>
              <a:rPr lang="en-GB" dirty="0"/>
              <a:t>Unfortunately, the survival benefit obtained with 3</a:t>
            </a:r>
            <a:r>
              <a:rPr lang="en-GB" baseline="30000" dirty="0"/>
              <a:t>rd</a:t>
            </a:r>
            <a:r>
              <a:rPr lang="en-GB" dirty="0"/>
              <a:t>-line treatment in phase 3 trials is modest</a:t>
            </a:r>
            <a:r>
              <a:rPr lang="en-GB" baseline="30000" dirty="0"/>
              <a:t>3,4</a:t>
            </a:r>
          </a:p>
          <a:p>
            <a:pPr>
              <a:spcBef>
                <a:spcPts val="1000"/>
              </a:spcBef>
            </a:pPr>
            <a:r>
              <a:rPr lang="en-GB" b="1" dirty="0">
                <a:solidFill>
                  <a:schemeClr val="accent1"/>
                </a:solidFill>
              </a:rPr>
              <a:t>Immunotherapy</a:t>
            </a:r>
            <a:r>
              <a:rPr lang="en-GB" dirty="0"/>
              <a:t> with pembrolizumab or nivolumab appears effective in tumours with deficient DNA mismatch repair (MMR)</a:t>
            </a:r>
            <a:r>
              <a:rPr lang="en-GB" baseline="30000" dirty="0"/>
              <a:t>5-7</a:t>
            </a:r>
            <a:endParaRPr lang="en-NZ" baseline="30000" dirty="0"/>
          </a:p>
          <a:p>
            <a:pPr>
              <a:spcBef>
                <a:spcPts val="1000"/>
              </a:spcBef>
            </a:pPr>
            <a:r>
              <a:rPr lang="en-US" b="1" i="1" dirty="0">
                <a:solidFill>
                  <a:schemeClr val="accent1"/>
                </a:solidFill>
              </a:rPr>
              <a:t>HER2</a:t>
            </a:r>
            <a:r>
              <a:rPr lang="en-US" b="1" dirty="0">
                <a:solidFill>
                  <a:schemeClr val="accent1"/>
                </a:solidFill>
              </a:rPr>
              <a:t> amplification is an emerging therapeutic target</a:t>
            </a:r>
            <a:r>
              <a:rPr lang="en-US" dirty="0">
                <a:solidFill>
                  <a:schemeClr val="accent1"/>
                </a:solidFill>
              </a:rPr>
              <a:t> </a:t>
            </a:r>
            <a:r>
              <a:rPr lang="en-US" dirty="0"/>
              <a:t>for the </a:t>
            </a:r>
            <a:br>
              <a:rPr lang="en-US" dirty="0"/>
            </a:br>
            <a:r>
              <a:rPr lang="en-US" dirty="0"/>
              <a:t>1.6–6.3% of CRC displaying this molecular abnormality</a:t>
            </a:r>
            <a:r>
              <a:rPr lang="en-US" baseline="30000" dirty="0"/>
              <a:t>8</a:t>
            </a:r>
          </a:p>
          <a:p>
            <a:pPr lvl="1"/>
            <a:r>
              <a:rPr lang="en-US" dirty="0"/>
              <a:t>Early trial results for HER2-directed therapy appear promising</a:t>
            </a:r>
            <a:r>
              <a:rPr lang="en-US" baseline="30000" dirty="0"/>
              <a:t>9-13</a:t>
            </a:r>
            <a:endParaRPr lang="en-NZ" baseline="30000" dirty="0"/>
          </a:p>
        </p:txBody>
      </p:sp>
      <p:sp>
        <p:nvSpPr>
          <p:cNvPr id="6" name="Content Placeholder 5"/>
          <p:cNvSpPr txBox="1">
            <a:spLocks/>
          </p:cNvSpPr>
          <p:nvPr/>
        </p:nvSpPr>
        <p:spPr>
          <a:xfrm>
            <a:off x="483125" y="5733256"/>
            <a:ext cx="8220889" cy="365125"/>
          </a:xfrm>
          <a:prstGeom prst="rect">
            <a:avLst/>
          </a:prstGeom>
        </p:spPr>
        <p:txBody>
          <a:bodyPr vert="horz" wrap="square" lIns="0" tIns="0" rIns="0" bIns="0" anchor="ctr">
            <a:noAutofit/>
          </a:bodyPr>
          <a:lstStyle>
            <a:lvl1pPr marL="342900" indent="-342000" algn="l" defTabSz="457200" rtl="0" eaLnBrk="1" latinLnBrk="0" hangingPunct="1">
              <a:spcBef>
                <a:spcPct val="20000"/>
              </a:spcBef>
              <a:buFontTx/>
              <a:buNone/>
              <a:defRPr lang="fr-FR" sz="1200" b="0" i="0" kern="1200" baseline="0" smtClean="0">
                <a:solidFill>
                  <a:srgbClr val="5D8298"/>
                </a:solidFill>
                <a:latin typeface="PT Sans Narrow" charset="-52"/>
                <a:ea typeface="PT Sans Narrow" charset="-52"/>
                <a:cs typeface="PT Sans Narrow" charset="-52"/>
              </a:defRPr>
            </a:lvl1pPr>
            <a:lvl2pPr marL="742950" indent="-285750" algn="l" defTabSz="457200" rtl="0" eaLnBrk="1" latinLnBrk="0" hangingPunct="1">
              <a:spcBef>
                <a:spcPct val="20000"/>
              </a:spcBef>
              <a:buFont typeface="Arial"/>
              <a:buNone/>
              <a:defRPr sz="2800" b="0" i="0" kern="1200">
                <a:solidFill>
                  <a:schemeClr val="tx1"/>
                </a:solidFill>
                <a:latin typeface="PT Sans"/>
                <a:ea typeface="+mn-ea"/>
                <a:cs typeface="PT Sans"/>
              </a:defRPr>
            </a:lvl2pPr>
            <a:lvl3pPr marL="1143000" indent="-228600" algn="l" defTabSz="457200" rtl="0" eaLnBrk="1" latinLnBrk="0" hangingPunct="1">
              <a:spcBef>
                <a:spcPct val="20000"/>
              </a:spcBef>
              <a:buFont typeface="Arial"/>
              <a:buNone/>
              <a:defRPr sz="2400" b="0" i="0" kern="1200">
                <a:solidFill>
                  <a:schemeClr val="tx1"/>
                </a:solidFill>
                <a:latin typeface="PT Sans"/>
                <a:ea typeface="+mn-ea"/>
                <a:cs typeface="PT Sans"/>
              </a:defRPr>
            </a:lvl3pPr>
            <a:lvl4pPr marL="1600200" indent="-228600" algn="l" defTabSz="457200" rtl="0" eaLnBrk="1" latinLnBrk="0" hangingPunct="1">
              <a:spcBef>
                <a:spcPct val="20000"/>
              </a:spcBef>
              <a:buFont typeface="Arial"/>
              <a:buNone/>
              <a:defRPr sz="2000" b="0" i="0" kern="1200">
                <a:solidFill>
                  <a:schemeClr val="tx1"/>
                </a:solidFill>
                <a:latin typeface="PT Sans"/>
                <a:ea typeface="+mn-ea"/>
                <a:cs typeface="PT Sans"/>
              </a:defRPr>
            </a:lvl4pPr>
            <a:lvl5pPr marL="2057400" indent="-228600" algn="l" defTabSz="457200" rtl="0" eaLnBrk="1" latinLnBrk="0" hangingPunct="1">
              <a:spcBef>
                <a:spcPct val="20000"/>
              </a:spcBef>
              <a:buFont typeface="Arial"/>
              <a:buNone/>
              <a:defRPr sz="2000" b="0" i="0" kern="1200">
                <a:solidFill>
                  <a:schemeClr val="tx1"/>
                </a:solidFill>
                <a:latin typeface="PT Sans"/>
                <a:ea typeface="+mn-ea"/>
                <a:cs typeface="PT San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spcBef>
                <a:spcPts val="0"/>
              </a:spcBef>
            </a:pPr>
            <a:r>
              <a:rPr lang="en-GB" dirty="0">
                <a:solidFill>
                  <a:schemeClr val="tx2"/>
                </a:solidFill>
                <a:latin typeface="PT Sans Narrow" panose="020B0506020203020204" pitchFamily="34" charset="0"/>
                <a:ea typeface="PT Sans Narrow" panose="020B0506020203020204" pitchFamily="34" charset="0"/>
              </a:rPr>
              <a:t>BRAF, B-Raf proto-oncogene, serine/threonine kinase; </a:t>
            </a:r>
            <a:r>
              <a:rPr lang="en-GB" dirty="0"/>
              <a:t>CRC, colorectal cancer; EGFR, epidermal growth factor </a:t>
            </a:r>
            <a:r>
              <a:rPr lang="en-GB" dirty="0">
                <a:solidFill>
                  <a:schemeClr val="tx2"/>
                </a:solidFill>
              </a:rPr>
              <a:t>receptor;</a:t>
            </a:r>
            <a:r>
              <a:rPr lang="en-GB" dirty="0">
                <a:solidFill>
                  <a:srgbClr val="FF0000"/>
                </a:solidFill>
              </a:rPr>
              <a:t> </a:t>
            </a:r>
            <a:r>
              <a:rPr lang="en-GB" dirty="0">
                <a:latin typeface="PT Sans Narrow" panose="020B0506020203020204" pitchFamily="34" charset="0"/>
                <a:ea typeface="PT Sans" panose="020B0503020203020204" pitchFamily="34" charset="0"/>
                <a:cs typeface="+mn-cs"/>
              </a:rPr>
              <a:t>HER2, Human Epidermal Growth Factor</a:t>
            </a:r>
          </a:p>
          <a:p>
            <a:pPr>
              <a:spcBef>
                <a:spcPts val="0"/>
              </a:spcBef>
            </a:pPr>
            <a:r>
              <a:rPr lang="en-GB" dirty="0">
                <a:latin typeface="PT Sans Narrow" panose="020B0506020203020204" pitchFamily="34" charset="0"/>
                <a:ea typeface="PT Sans" panose="020B0503020203020204" pitchFamily="34" charset="0"/>
                <a:cs typeface="+mn-cs"/>
              </a:rPr>
              <a:t>Receptor 2</a:t>
            </a:r>
            <a:r>
              <a:rPr lang="en-GB" dirty="0"/>
              <a:t>; MMR, mismatch repair; </a:t>
            </a:r>
            <a:r>
              <a:rPr lang="en-GB" i="1" dirty="0">
                <a:solidFill>
                  <a:schemeClr val="tx2"/>
                </a:solidFill>
                <a:latin typeface="PT Sans Narrow" panose="020B0506020203020204" pitchFamily="34" charset="0"/>
                <a:ea typeface="PT Sans" panose="020B0503020203020204" pitchFamily="34" charset="0"/>
              </a:rPr>
              <a:t>RAS, RAS </a:t>
            </a:r>
            <a:r>
              <a:rPr lang="en-GB" dirty="0">
                <a:solidFill>
                  <a:schemeClr val="tx2"/>
                </a:solidFill>
                <a:latin typeface="PT Sans Narrow" panose="020B0506020203020204" pitchFamily="34" charset="0"/>
                <a:ea typeface="PT Sans" panose="020B0503020203020204" pitchFamily="34" charset="0"/>
              </a:rPr>
              <a:t>proto-oncogene GTPase;</a:t>
            </a:r>
            <a:r>
              <a:rPr lang="en-GB" dirty="0"/>
              <a:t> </a:t>
            </a:r>
          </a:p>
        </p:txBody>
      </p:sp>
    </p:spTree>
    <p:extLst>
      <p:ext uri="{BB962C8B-B14F-4D97-AF65-F5344CB8AC3E}">
        <p14:creationId xmlns:p14="http://schemas.microsoft.com/office/powerpoint/2010/main" val="1150495241"/>
      </p:ext>
    </p:extLst>
  </p:cSld>
  <p:clrMapOvr>
    <a:masterClrMapping/>
  </p:clrMapOvr>
  <p:transition>
    <p:fade/>
  </p:transition>
</p:sld>
</file>

<file path=ppt/theme/theme1.xml><?xml version="1.0" encoding="utf-8"?>
<a:theme xmlns:a="http://schemas.openxmlformats.org/drawingml/2006/main" name="Thème Office">
  <a:themeElements>
    <a:clrScheme name="Custom 3">
      <a:dk1>
        <a:srgbClr val="000000"/>
      </a:dk1>
      <a:lt1>
        <a:srgbClr val="FFFFFF"/>
      </a:lt1>
      <a:dk2>
        <a:srgbClr val="5D8298"/>
      </a:dk2>
      <a:lt2>
        <a:srgbClr val="EEECE1"/>
      </a:lt2>
      <a:accent1>
        <a:srgbClr val="C6573B"/>
      </a:accent1>
      <a:accent2>
        <a:srgbClr val="C0504D"/>
      </a:accent2>
      <a:accent3>
        <a:srgbClr val="E9D0CD"/>
      </a:accent3>
      <a:accent4>
        <a:srgbClr val="F4EAE7"/>
      </a:accent4>
      <a:accent5>
        <a:srgbClr val="ECE6ED"/>
      </a:accent5>
      <a:accent6>
        <a:srgbClr val="8B878B"/>
      </a:accent6>
      <a:hlink>
        <a:srgbClr val="C6573B"/>
      </a:hlink>
      <a:folHlink>
        <a:srgbClr val="C6573B"/>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2.xml><?xml version="1.0" encoding="utf-8"?>
<a:theme xmlns:a="http://schemas.openxmlformats.org/drawingml/2006/main" name="1_Thème Office">
  <a:themeElements>
    <a:clrScheme name="Custom 34">
      <a:dk1>
        <a:srgbClr val="000000"/>
      </a:dk1>
      <a:lt1>
        <a:srgbClr val="FFFFFF"/>
      </a:lt1>
      <a:dk2>
        <a:srgbClr val="5D8298"/>
      </a:dk2>
      <a:lt2>
        <a:srgbClr val="EEECE1"/>
      </a:lt2>
      <a:accent1>
        <a:srgbClr val="C6573B"/>
      </a:accent1>
      <a:accent2>
        <a:srgbClr val="C0504D"/>
      </a:accent2>
      <a:accent3>
        <a:srgbClr val="E9D0CD"/>
      </a:accent3>
      <a:accent4>
        <a:srgbClr val="F4EAE7"/>
      </a:accent4>
      <a:accent5>
        <a:srgbClr val="ECE6ED"/>
      </a:accent5>
      <a:accent6>
        <a:srgbClr val="8B878B"/>
      </a:accent6>
      <a:hlink>
        <a:srgbClr val="C6573B"/>
      </a:hlink>
      <a:folHlink>
        <a:srgbClr val="F0EAE7"/>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2400" dirty="0" smtClean="0">
            <a:solidFill>
              <a:srgbClr val="505050"/>
            </a:solidFill>
            <a:latin typeface="Aileron" charset="0"/>
            <a:ea typeface="Aileron" charset="0"/>
            <a:cs typeface="Aileron" charset="0"/>
          </a:defRPr>
        </a:defPPr>
      </a:lstStyle>
    </a:txDef>
  </a:objectDefaults>
  <a:extraClrSchemeLst/>
  <a:extLst>
    <a:ext uri="{05A4C25C-085E-4340-85A3-A5531E510DB2}">
      <thm15:themeFamily xmlns:thm15="http://schemas.microsoft.com/office/thememl/2012/main" name="test1" id="{6EE5619C-8EAA-A44B-80F2-E23E4FCA5203}" vid="{AB7894ED-5683-8E4A-9ED0-7D17E9D41A6D}"/>
    </a:ext>
  </a:extLst>
</a:theme>
</file>

<file path=ppt/theme/theme3.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GUCONNECT_template_v2-good</Template>
  <TotalTime>11940</TotalTime>
  <Words>2180</Words>
  <Application>Microsoft Office PowerPoint</Application>
  <PresentationFormat>On-screen Show (4:3)</PresentationFormat>
  <Paragraphs>144</Paragraphs>
  <Slides>14</Slides>
  <Notes>3</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14</vt:i4>
      </vt:variant>
    </vt:vector>
  </HeadingPairs>
  <TitlesOfParts>
    <vt:vector size="23" baseType="lpstr">
      <vt:lpstr>Aileron</vt:lpstr>
      <vt:lpstr>Arial</vt:lpstr>
      <vt:lpstr>Calibri</vt:lpstr>
      <vt:lpstr>Lucida Grande</vt:lpstr>
      <vt:lpstr>PT Sans</vt:lpstr>
      <vt:lpstr>PT Sans Narrow</vt:lpstr>
      <vt:lpstr>Times New Roman</vt:lpstr>
      <vt:lpstr>Thème Office</vt:lpstr>
      <vt:lpstr>1_Thème Office</vt:lpstr>
      <vt:lpstr>Treatment Sequencing in Metastatic Colorectal Cancer European Journal of Cancer 109 (2019) 70-83  D. P. Modest,1 S. Pant,2 and A. Sartore-Bianchi3,4  selected highlights</vt:lpstr>
      <vt:lpstr>Disclaimer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Reach GI CONNECT via Twitter, LinkedIn, Vimeo and email or visit the group’s website  http://www.giconnect.info</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Utilisateur de Microsoft Office</dc:creator>
  <cp:lastModifiedBy>Louise Handbury</cp:lastModifiedBy>
  <cp:revision>342</cp:revision>
  <cp:lastPrinted>2019-01-28T07:39:28Z</cp:lastPrinted>
  <dcterms:created xsi:type="dcterms:W3CDTF">2016-10-14T09:38:18Z</dcterms:created>
  <dcterms:modified xsi:type="dcterms:W3CDTF">2019-02-05T10:23:00Z</dcterms:modified>
</cp:coreProperties>
</file>