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85" r:id="rId3"/>
    <p:sldId id="297" r:id="rId4"/>
    <p:sldId id="292" r:id="rId5"/>
    <p:sldId id="257" r:id="rId6"/>
    <p:sldId id="259" r:id="rId7"/>
    <p:sldId id="260" r:id="rId8"/>
    <p:sldId id="261" r:id="rId9"/>
    <p:sldId id="262" r:id="rId10"/>
    <p:sldId id="286" r:id="rId11"/>
    <p:sldId id="290" r:id="rId12"/>
    <p:sldId id="264" r:id="rId13"/>
    <p:sldId id="287" r:id="rId14"/>
    <p:sldId id="266" r:id="rId15"/>
    <p:sldId id="291" r:id="rId16"/>
    <p:sldId id="267" r:id="rId17"/>
    <p:sldId id="288" r:id="rId18"/>
    <p:sldId id="289" r:id="rId19"/>
    <p:sldId id="278" r:id="rId20"/>
    <p:sldId id="280" r:id="rId2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34" userDrawn="1">
          <p15:clr>
            <a:srgbClr val="A4A3A4"/>
          </p15:clr>
        </p15:guide>
        <p15:guide id="3" pos="52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D76ABB-30A8-FE08-8A54-B54208B01D95}" name="Donohue" initials="U"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t maki" initials="rm" lastIdx="12" clrIdx="0">
    <p:extLst>
      <p:ext uri="{19B8F6BF-5375-455C-9EA6-DF929625EA0E}">
        <p15:presenceInfo xmlns:p15="http://schemas.microsoft.com/office/powerpoint/2012/main" userId="5146a4bbfcc6beab" providerId="Windows Live"/>
      </p:ext>
    </p:extLst>
  </p:cmAuthor>
  <p:cmAuthor id="2" name="Daniel Salamon" initials="DS" lastIdx="1" clrIdx="1">
    <p:extLst>
      <p:ext uri="{19B8F6BF-5375-455C-9EA6-DF929625EA0E}">
        <p15:presenceInfo xmlns:p15="http://schemas.microsoft.com/office/powerpoint/2012/main" userId="9e59edf1ac9db1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0000FF"/>
    <a:srgbClr val="F5EAE8"/>
    <a:srgbClr val="EAD1CE"/>
    <a:srgbClr val="E7F5E9"/>
    <a:srgbClr val="CBEBD0"/>
    <a:srgbClr val="2E7B8E"/>
    <a:srgbClr val="FFA402"/>
    <a:srgbClr val="03C750"/>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14CF8-D69E-48F6-BE92-5ADD58F421B3}" v="2" dt="2022-11-30T07:00:31.6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4" autoAdjust="0"/>
    <p:restoredTop sz="83705" autoAdjust="0"/>
  </p:normalViewPr>
  <p:slideViewPr>
    <p:cSldViewPr snapToObjects="1">
      <p:cViewPr varScale="1">
        <p:scale>
          <a:sx n="80" d="100"/>
          <a:sy n="80" d="100"/>
        </p:scale>
        <p:origin x="1094" y="58"/>
      </p:cViewPr>
      <p:guideLst>
        <p:guide orient="horz" pos="2160"/>
        <p:guide pos="4334"/>
        <p:guide pos="52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605196089619"/>
          <c:y val="4.8135603787839883E-2"/>
          <c:w val="0.85532389972992506"/>
          <c:h val="0.6878869259376077"/>
        </c:manualLayout>
      </c:layout>
      <c:barChart>
        <c:barDir val="col"/>
        <c:grouping val="clustered"/>
        <c:varyColors val="0"/>
        <c:ser>
          <c:idx val="0"/>
          <c:order val="0"/>
          <c:tx>
            <c:strRef>
              <c:f>Sheet1!$B$1</c:f>
              <c:strCache>
                <c:ptCount val="1"/>
                <c:pt idx="0">
                  <c:v>Regorafenib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Liposarcoma</c:v>
                </c:pt>
                <c:pt idx="1">
                  <c:v>Leiomyosarcoma</c:v>
                </c:pt>
                <c:pt idx="2">
                  <c:v>Synovial sarcoma</c:v>
                </c:pt>
                <c:pt idx="3">
                  <c:v>Other STS</c:v>
                </c:pt>
                <c:pt idx="4">
                  <c:v>STS treated with pazopanib</c:v>
                </c:pt>
              </c:strCache>
            </c:strRef>
          </c:cat>
          <c:val>
            <c:numRef>
              <c:f>Sheet1!$B$2:$B$6</c:f>
              <c:numCache>
                <c:formatCode>General</c:formatCode>
                <c:ptCount val="5"/>
                <c:pt idx="0">
                  <c:v>1.1000000000000001</c:v>
                </c:pt>
                <c:pt idx="1">
                  <c:v>3.7</c:v>
                </c:pt>
                <c:pt idx="2">
                  <c:v>5.6</c:v>
                </c:pt>
                <c:pt idx="3">
                  <c:v>2.9</c:v>
                </c:pt>
                <c:pt idx="4">
                  <c:v>2.1</c:v>
                </c:pt>
              </c:numCache>
            </c:numRef>
          </c:val>
          <c:extLst>
            <c:ext xmlns:c16="http://schemas.microsoft.com/office/drawing/2014/chart" uri="{C3380CC4-5D6E-409C-BE32-E72D297353CC}">
              <c16:uniqueId val="{00000000-99B2-A349-A2E1-E280EDF57F38}"/>
            </c:ext>
          </c:extLst>
        </c:ser>
        <c:ser>
          <c:idx val="1"/>
          <c:order val="1"/>
          <c:tx>
            <c:strRef>
              <c:f>Sheet1!$C$1</c:f>
              <c:strCache>
                <c:ptCount val="1"/>
                <c:pt idx="0">
                  <c:v>Placebo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Liposarcoma</c:v>
                </c:pt>
                <c:pt idx="1">
                  <c:v>Leiomyosarcoma</c:v>
                </c:pt>
                <c:pt idx="2">
                  <c:v>Synovial sarcoma</c:v>
                </c:pt>
                <c:pt idx="3">
                  <c:v>Other STS</c:v>
                </c:pt>
                <c:pt idx="4">
                  <c:v>STS treated with pazopanib</c:v>
                </c:pt>
              </c:strCache>
            </c:strRef>
          </c:cat>
          <c:val>
            <c:numRef>
              <c:f>Sheet1!$C$2:$C$6</c:f>
              <c:numCache>
                <c:formatCode>General</c:formatCode>
                <c:ptCount val="5"/>
                <c:pt idx="0">
                  <c:v>1.7</c:v>
                </c:pt>
                <c:pt idx="1">
                  <c:v>1.8</c:v>
                </c:pt>
                <c:pt idx="2" formatCode="0.0">
                  <c:v>1</c:v>
                </c:pt>
                <c:pt idx="3" formatCode="0.0">
                  <c:v>1</c:v>
                </c:pt>
                <c:pt idx="4">
                  <c:v>1.1000000000000001</c:v>
                </c:pt>
              </c:numCache>
            </c:numRef>
          </c:val>
          <c:extLst>
            <c:ext xmlns:c16="http://schemas.microsoft.com/office/drawing/2014/chart" uri="{C3380CC4-5D6E-409C-BE32-E72D297353CC}">
              <c16:uniqueId val="{00000001-99B2-A349-A2E1-E280EDF57F38}"/>
            </c:ext>
          </c:extLst>
        </c:ser>
        <c:dLbls>
          <c:dLblPos val="outEnd"/>
          <c:showLegendKey val="0"/>
          <c:showVal val="1"/>
          <c:showCatName val="0"/>
          <c:showSerName val="0"/>
          <c:showPercent val="0"/>
          <c:showBubbleSize val="0"/>
        </c:dLbls>
        <c:gapWidth val="80"/>
        <c:overlap val="-27"/>
        <c:axId val="810745535"/>
        <c:axId val="776440383"/>
      </c:barChart>
      <c:catAx>
        <c:axId val="810745535"/>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6440383"/>
        <c:crosses val="autoZero"/>
        <c:auto val="0"/>
        <c:lblAlgn val="ctr"/>
        <c:lblOffset val="100"/>
        <c:noMultiLvlLbl val="0"/>
      </c:catAx>
      <c:valAx>
        <c:axId val="776440383"/>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Median PFS, months</a:t>
                </a:r>
              </a:p>
            </c:rich>
          </c:tx>
          <c:layout>
            <c:manualLayout>
              <c:xMode val="edge"/>
              <c:yMode val="edge"/>
              <c:x val="1.0034234851078398E-2"/>
              <c:y val="5.2936419449721569E-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0745535"/>
        <c:crossesAt val="1"/>
        <c:crossBetween val="between"/>
      </c:valAx>
      <c:spPr>
        <a:noFill/>
        <a:ln>
          <a:noFill/>
        </a:ln>
        <a:effectLst/>
      </c:spPr>
    </c:plotArea>
    <c:legend>
      <c:legendPos val="b"/>
      <c:layout>
        <c:manualLayout>
          <c:xMode val="edge"/>
          <c:yMode val="edge"/>
          <c:x val="0.79157328160066953"/>
          <c:y val="4.2483000931556276E-2"/>
          <c:w val="0.20187740119441591"/>
          <c:h val="0.165694156134701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0492544782877"/>
          <c:y val="5.9402206415462629E-2"/>
          <c:w val="0.84587992446093108"/>
          <c:h val="0.80462535914036715"/>
        </c:manualLayout>
      </c:layout>
      <c:barChart>
        <c:barDir val="col"/>
        <c:grouping val="clustered"/>
        <c:varyColors val="0"/>
        <c:ser>
          <c:idx val="0"/>
          <c:order val="0"/>
          <c:tx>
            <c:strRef>
              <c:f>Sheet1!$B$1</c:f>
              <c:strCache>
                <c:ptCount val="1"/>
                <c:pt idx="0">
                  <c:v>Regorafenib</c:v>
                </c:pt>
              </c:strCache>
            </c:strRef>
          </c:tx>
          <c:spPr>
            <a:solidFill>
              <a:schemeClr val="accent1"/>
            </a:solidFill>
            <a:ln>
              <a:noFill/>
            </a:ln>
            <a:effectLst/>
          </c:spPr>
          <c:invertIfNegative val="0"/>
          <c:dLbls>
            <c:dLbl>
              <c:idx val="3"/>
              <c:tx>
                <c:rich>
                  <a:bodyPr/>
                  <a:lstStyle/>
                  <a:p>
                    <a:r>
                      <a:rPr lang="en-US" dirty="0"/>
                      <a:t>69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D9A-224A-854B-D2B53F68A51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Osteosarcoma</c:v>
                </c:pt>
                <c:pt idx="1">
                  <c:v>Chondrosarcoma</c:v>
                </c:pt>
                <c:pt idx="2">
                  <c:v>Ewing sarcoma</c:v>
                </c:pt>
                <c:pt idx="3">
                  <c:v>Chordoma</c:v>
                </c:pt>
              </c:strCache>
            </c:strRef>
          </c:cat>
          <c:val>
            <c:numRef>
              <c:f>Sheet1!$B$2:$B$5</c:f>
              <c:numCache>
                <c:formatCode>General</c:formatCode>
                <c:ptCount val="4"/>
                <c:pt idx="0">
                  <c:v>38</c:v>
                </c:pt>
                <c:pt idx="1">
                  <c:v>50</c:v>
                </c:pt>
                <c:pt idx="2">
                  <c:v>39</c:v>
                </c:pt>
                <c:pt idx="3">
                  <c:v>68.8</c:v>
                </c:pt>
              </c:numCache>
            </c:numRef>
          </c:val>
          <c:extLst>
            <c:ext xmlns:c16="http://schemas.microsoft.com/office/drawing/2014/chart" uri="{C3380CC4-5D6E-409C-BE32-E72D297353CC}">
              <c16:uniqueId val="{00000000-8B04-4C4F-B4D5-A3F3A37322C6}"/>
            </c:ext>
          </c:extLst>
        </c:ser>
        <c:ser>
          <c:idx val="1"/>
          <c:order val="1"/>
          <c:tx>
            <c:strRef>
              <c:f>Sheet1!$C$1</c:f>
              <c:strCache>
                <c:ptCount val="1"/>
                <c:pt idx="0">
                  <c:v>Placebo</c:v>
                </c:pt>
              </c:strCache>
            </c:strRef>
          </c:tx>
          <c:spPr>
            <a:solidFill>
              <a:schemeClr val="accent6"/>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15:layout>
                    <c:manualLayout>
                      <c:w val="1.9564280753737666E-2"/>
                      <c:h val="0.10688974114194431"/>
                    </c:manualLayout>
                  </c15:layout>
                </c:ext>
                <c:ext xmlns:c16="http://schemas.microsoft.com/office/drawing/2014/chart" uri="{C3380CC4-5D6E-409C-BE32-E72D297353CC}">
                  <c16:uniqueId val="{00000001-E3EA-4964-BA7D-249CF8E00848}"/>
                </c:ext>
              </c:extLst>
            </c:dLbl>
            <c:dLbl>
              <c:idx val="3"/>
              <c:tx>
                <c:rich>
                  <a:bodyPr/>
                  <a:lstStyle/>
                  <a:p>
                    <a:r>
                      <a:rPr lang="en-US" dirty="0">
                        <a:solidFill>
                          <a:srgbClr val="474747"/>
                        </a:solidFill>
                      </a:rPr>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D9A-224A-854B-D2B53F68A51D}"/>
                </c:ext>
              </c:extLst>
            </c:dLbl>
            <c:spPr>
              <a:noFill/>
              <a:ln>
                <a:noFill/>
              </a:ln>
              <a:effectLst/>
            </c:spPr>
            <c:txPr>
              <a:bodyPr rot="0" spcFirstLastPara="1" vertOverflow="ellipsis" vert="horz" wrap="square" anchor="ctr" anchorCtr="1"/>
              <a:lstStyle/>
              <a:p>
                <a:pPr>
                  <a:defRPr sz="1197" b="0" i="0" u="none" strike="noStrike" kern="1200" baseline="0">
                    <a:solidFill>
                      <a:srgbClr val="474747"/>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Osteosarcoma</c:v>
                </c:pt>
                <c:pt idx="1">
                  <c:v>Chondrosarcoma</c:v>
                </c:pt>
                <c:pt idx="2">
                  <c:v>Ewing sarcoma</c:v>
                </c:pt>
                <c:pt idx="3">
                  <c:v>Chordoma</c:v>
                </c:pt>
              </c:strCache>
            </c:strRef>
          </c:cat>
          <c:val>
            <c:numRef>
              <c:f>Sheet1!$C$2:$C$5</c:f>
              <c:numCache>
                <c:formatCode>General</c:formatCode>
                <c:ptCount val="4"/>
                <c:pt idx="0">
                  <c:v>8</c:v>
                </c:pt>
                <c:pt idx="1">
                  <c:v>0</c:v>
                </c:pt>
                <c:pt idx="2">
                  <c:v>8</c:v>
                </c:pt>
                <c:pt idx="3">
                  <c:v>14.3</c:v>
                </c:pt>
              </c:numCache>
            </c:numRef>
          </c:val>
          <c:extLst>
            <c:ext xmlns:c16="http://schemas.microsoft.com/office/drawing/2014/chart" uri="{C3380CC4-5D6E-409C-BE32-E72D297353CC}">
              <c16:uniqueId val="{00000001-8B04-4C4F-B4D5-A3F3A37322C6}"/>
            </c:ext>
          </c:extLst>
        </c:ser>
        <c:dLbls>
          <c:showLegendKey val="0"/>
          <c:showVal val="0"/>
          <c:showCatName val="0"/>
          <c:showSerName val="0"/>
          <c:showPercent val="0"/>
          <c:showBubbleSize val="0"/>
        </c:dLbls>
        <c:gapWidth val="241"/>
        <c:overlap val="-60"/>
        <c:axId val="906848927"/>
        <c:axId val="906976335"/>
      </c:barChart>
      <c:catAx>
        <c:axId val="906848927"/>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976335"/>
        <c:crosses val="autoZero"/>
        <c:auto val="1"/>
        <c:lblAlgn val="ctr"/>
        <c:lblOffset val="100"/>
        <c:noMultiLvlLbl val="0"/>
      </c:catAx>
      <c:valAx>
        <c:axId val="906976335"/>
        <c:scaling>
          <c:orientation val="minMax"/>
          <c:max val="10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Patients, %</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848927"/>
        <c:crosses val="autoZero"/>
        <c:crossBetween val="between"/>
      </c:valAx>
      <c:spPr>
        <a:noFill/>
        <a:ln>
          <a:noFill/>
        </a:ln>
        <a:effectLst/>
      </c:spPr>
    </c:plotArea>
    <c:legend>
      <c:legendPos val="b"/>
      <c:layout>
        <c:manualLayout>
          <c:xMode val="edge"/>
          <c:yMode val="edge"/>
          <c:x val="0.15482645868765282"/>
          <c:y val="6.1794764658268699E-2"/>
          <c:w val="0.26195184829766044"/>
          <c:h val="0.207567029557736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0492544782877"/>
          <c:y val="5.9402206415462629E-2"/>
          <c:w val="0.84587992446093108"/>
          <c:h val="0.80462535914036715"/>
        </c:manualLayout>
      </c:layout>
      <c:barChart>
        <c:barDir val="col"/>
        <c:grouping val="clustered"/>
        <c:varyColors val="0"/>
        <c:ser>
          <c:idx val="0"/>
          <c:order val="0"/>
          <c:tx>
            <c:strRef>
              <c:f>Sheet1!$B$1</c:f>
              <c:strCache>
                <c:ptCount val="1"/>
                <c:pt idx="0">
                  <c:v>Regorafenib</c:v>
                </c:pt>
              </c:strCache>
            </c:strRef>
          </c:tx>
          <c:spPr>
            <a:solidFill>
              <a:schemeClr val="accent1"/>
            </a:solidFill>
            <a:ln>
              <a:noFill/>
            </a:ln>
            <a:effectLst/>
          </c:spPr>
          <c:invertIfNegative val="0"/>
          <c:dLbls>
            <c:dLbl>
              <c:idx val="3"/>
              <c:tx>
                <c:rich>
                  <a:bodyPr/>
                  <a:lstStyle/>
                  <a:p>
                    <a:r>
                      <a:rPr lang="en-US" dirty="0"/>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D9A-224A-854B-D2B53F68A51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Osteosarcoma</c:v>
                </c:pt>
                <c:pt idx="1">
                  <c:v>Chondrosarcoma</c:v>
                </c:pt>
                <c:pt idx="2">
                  <c:v>Ewing sarcoma</c:v>
                </c:pt>
                <c:pt idx="3">
                  <c:v>Chordoma</c:v>
                </c:pt>
              </c:strCache>
            </c:strRef>
          </c:cat>
          <c:val>
            <c:numRef>
              <c:f>Sheet1!$B$2:$B$5</c:f>
              <c:numCache>
                <c:formatCode>General</c:formatCode>
                <c:ptCount val="4"/>
                <c:pt idx="0">
                  <c:v>0</c:v>
                </c:pt>
                <c:pt idx="1">
                  <c:v>46</c:v>
                </c:pt>
                <c:pt idx="2">
                  <c:v>48</c:v>
                </c:pt>
                <c:pt idx="3">
                  <c:v>31</c:v>
                </c:pt>
              </c:numCache>
            </c:numRef>
          </c:val>
          <c:extLst>
            <c:ext xmlns:c16="http://schemas.microsoft.com/office/drawing/2014/chart" uri="{C3380CC4-5D6E-409C-BE32-E72D297353CC}">
              <c16:uniqueId val="{00000000-8B04-4C4F-B4D5-A3F3A37322C6}"/>
            </c:ext>
          </c:extLst>
        </c:ser>
        <c:ser>
          <c:idx val="1"/>
          <c:order val="1"/>
          <c:tx>
            <c:strRef>
              <c:f>Sheet1!$C$1</c:f>
              <c:strCache>
                <c:ptCount val="1"/>
                <c:pt idx="0">
                  <c:v>Placebo</c:v>
                </c:pt>
              </c:strCache>
            </c:strRef>
          </c:tx>
          <c:spPr>
            <a:solidFill>
              <a:schemeClr val="accent6"/>
            </a:solidFill>
            <a:ln>
              <a:noFill/>
            </a:ln>
            <a:effectLst/>
          </c:spPr>
          <c:invertIfNegative val="0"/>
          <c:dLbls>
            <c:dLbl>
              <c:idx val="3"/>
              <c:tx>
                <c:rich>
                  <a:bodyPr/>
                  <a:lstStyle/>
                  <a:p>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D9A-224A-854B-D2B53F68A51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Osteosarcoma</c:v>
                </c:pt>
                <c:pt idx="1">
                  <c:v>Chondrosarcoma</c:v>
                </c:pt>
                <c:pt idx="2">
                  <c:v>Ewing sarcoma</c:v>
                </c:pt>
                <c:pt idx="3">
                  <c:v>Chordoma</c:v>
                </c:pt>
              </c:strCache>
            </c:strRef>
          </c:cat>
          <c:val>
            <c:numRef>
              <c:f>Sheet1!$C$2:$C$5</c:f>
              <c:numCache>
                <c:formatCode>General</c:formatCode>
                <c:ptCount val="4"/>
                <c:pt idx="0">
                  <c:v>0</c:v>
                </c:pt>
                <c:pt idx="1">
                  <c:v>44</c:v>
                </c:pt>
                <c:pt idx="2">
                  <c:v>0</c:v>
                </c:pt>
                <c:pt idx="3">
                  <c:v>0</c:v>
                </c:pt>
              </c:numCache>
            </c:numRef>
          </c:val>
          <c:extLst>
            <c:ext xmlns:c16="http://schemas.microsoft.com/office/drawing/2014/chart" uri="{C3380CC4-5D6E-409C-BE32-E72D297353CC}">
              <c16:uniqueId val="{00000001-8B04-4C4F-B4D5-A3F3A37322C6}"/>
            </c:ext>
          </c:extLst>
        </c:ser>
        <c:dLbls>
          <c:showLegendKey val="0"/>
          <c:showVal val="0"/>
          <c:showCatName val="0"/>
          <c:showSerName val="0"/>
          <c:showPercent val="0"/>
          <c:showBubbleSize val="0"/>
        </c:dLbls>
        <c:gapWidth val="241"/>
        <c:overlap val="-60"/>
        <c:axId val="906848927"/>
        <c:axId val="906976335"/>
      </c:barChart>
      <c:catAx>
        <c:axId val="906848927"/>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976335"/>
        <c:crosses val="autoZero"/>
        <c:auto val="1"/>
        <c:lblAlgn val="ctr"/>
        <c:lblOffset val="100"/>
        <c:noMultiLvlLbl val="0"/>
      </c:catAx>
      <c:valAx>
        <c:axId val="906976335"/>
        <c:scaling>
          <c:orientation val="minMax"/>
          <c:max val="10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Patients, %</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848927"/>
        <c:crosses val="autoZero"/>
        <c:crossBetween val="between"/>
      </c:valAx>
      <c:spPr>
        <a:noFill/>
        <a:ln>
          <a:noFill/>
        </a:ln>
        <a:effectLst/>
      </c:spPr>
    </c:plotArea>
    <c:legend>
      <c:legendPos val="b"/>
      <c:layout>
        <c:manualLayout>
          <c:xMode val="edge"/>
          <c:yMode val="edge"/>
          <c:x val="0.15482645868765282"/>
          <c:y val="6.1794764658268699E-2"/>
          <c:w val="0.26195184829766044"/>
          <c:h val="0.207567029557736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8737494769675"/>
          <c:y val="7.1628059648942644E-2"/>
          <c:w val="0.87190174597740477"/>
          <c:h val="0.68795569239571341"/>
        </c:manualLayout>
      </c:layout>
      <c:barChart>
        <c:barDir val="col"/>
        <c:grouping val="clustered"/>
        <c:varyColors val="0"/>
        <c:ser>
          <c:idx val="0"/>
          <c:order val="0"/>
          <c:tx>
            <c:strRef>
              <c:f>Sheet1!$B$1</c:f>
              <c:strCache>
                <c:ptCount val="1"/>
                <c:pt idx="0">
                  <c:v>Regorafenib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Liposarcoma</c:v>
                </c:pt>
                <c:pt idx="1">
                  <c:v>Leiomyosarcoma</c:v>
                </c:pt>
                <c:pt idx="2">
                  <c:v>Synovial sarcoma</c:v>
                </c:pt>
                <c:pt idx="3">
                  <c:v>Other STS</c:v>
                </c:pt>
                <c:pt idx="4">
                  <c:v>STS treated with pazopanib</c:v>
                </c:pt>
              </c:strCache>
            </c:strRef>
          </c:cat>
          <c:val>
            <c:numRef>
              <c:f>Sheet1!$B$2:$B$6</c:f>
              <c:numCache>
                <c:formatCode>0.0</c:formatCode>
                <c:ptCount val="5"/>
                <c:pt idx="0" formatCode="General">
                  <c:v>4.7</c:v>
                </c:pt>
                <c:pt idx="1">
                  <c:v>21</c:v>
                </c:pt>
                <c:pt idx="2" formatCode="General">
                  <c:v>13.4</c:v>
                </c:pt>
                <c:pt idx="3" formatCode="General">
                  <c:v>12.1</c:v>
                </c:pt>
                <c:pt idx="4" formatCode="General">
                  <c:v>17.8</c:v>
                </c:pt>
              </c:numCache>
            </c:numRef>
          </c:val>
          <c:extLst>
            <c:ext xmlns:c16="http://schemas.microsoft.com/office/drawing/2014/chart" uri="{C3380CC4-5D6E-409C-BE32-E72D297353CC}">
              <c16:uniqueId val="{00000000-88A3-7B40-95B3-F4182478E84E}"/>
            </c:ext>
          </c:extLst>
        </c:ser>
        <c:ser>
          <c:idx val="1"/>
          <c:order val="1"/>
          <c:tx>
            <c:strRef>
              <c:f>Sheet1!$C$1</c:f>
              <c:strCache>
                <c:ptCount val="1"/>
                <c:pt idx="0">
                  <c:v>Placebo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Liposarcoma</c:v>
                </c:pt>
                <c:pt idx="1">
                  <c:v>Leiomyosarcoma</c:v>
                </c:pt>
                <c:pt idx="2">
                  <c:v>Synovial sarcoma</c:v>
                </c:pt>
                <c:pt idx="3">
                  <c:v>Other STS</c:v>
                </c:pt>
                <c:pt idx="4">
                  <c:v>STS treated with pazopanib</c:v>
                </c:pt>
              </c:strCache>
            </c:strRef>
          </c:cat>
          <c:val>
            <c:numRef>
              <c:f>Sheet1!$C$2:$C$6</c:f>
              <c:numCache>
                <c:formatCode>General</c:formatCode>
                <c:ptCount val="5"/>
                <c:pt idx="0">
                  <c:v>8.8000000000000007</c:v>
                </c:pt>
                <c:pt idx="1">
                  <c:v>9.1</c:v>
                </c:pt>
                <c:pt idx="2">
                  <c:v>6.7</c:v>
                </c:pt>
                <c:pt idx="3">
                  <c:v>9.5</c:v>
                </c:pt>
                <c:pt idx="4">
                  <c:v>8.1999999999999993</c:v>
                </c:pt>
              </c:numCache>
            </c:numRef>
          </c:val>
          <c:extLst>
            <c:ext xmlns:c16="http://schemas.microsoft.com/office/drawing/2014/chart" uri="{C3380CC4-5D6E-409C-BE32-E72D297353CC}">
              <c16:uniqueId val="{00000001-88A3-7B40-95B3-F4182478E84E}"/>
            </c:ext>
          </c:extLst>
        </c:ser>
        <c:dLbls>
          <c:showLegendKey val="0"/>
          <c:showVal val="0"/>
          <c:showCatName val="0"/>
          <c:showSerName val="0"/>
          <c:showPercent val="0"/>
          <c:showBubbleSize val="0"/>
        </c:dLbls>
        <c:gapWidth val="80"/>
        <c:overlap val="-27"/>
        <c:axId val="841443103"/>
        <c:axId val="841383647"/>
      </c:barChart>
      <c:catAx>
        <c:axId val="84144310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1383647"/>
        <c:crosses val="autoZero"/>
        <c:auto val="1"/>
        <c:lblAlgn val="ctr"/>
        <c:lblOffset val="100"/>
        <c:noMultiLvlLbl val="0"/>
      </c:catAx>
      <c:valAx>
        <c:axId val="841383647"/>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Median OS, months</a:t>
                </a:r>
              </a:p>
            </c:rich>
          </c:tx>
          <c:layout>
            <c:manualLayout>
              <c:xMode val="edge"/>
              <c:yMode val="edge"/>
              <c:x val="5.0178782000076076E-3"/>
              <c:y val="3.6535160748472469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1443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605196089619"/>
          <c:y val="4.8135603787839883E-2"/>
          <c:w val="0.83600022823234055"/>
          <c:h val="0.6878869259376077"/>
        </c:manualLayout>
      </c:layout>
      <c:barChart>
        <c:barDir val="col"/>
        <c:grouping val="clustered"/>
        <c:varyColors val="0"/>
        <c:ser>
          <c:idx val="0"/>
          <c:order val="0"/>
          <c:tx>
            <c:strRef>
              <c:f>Sheet1!$B$1</c:f>
              <c:strCache>
                <c:ptCount val="1"/>
                <c:pt idx="0">
                  <c:v>Regorafenib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Liposarcoma</c:v>
                </c:pt>
                <c:pt idx="1">
                  <c:v>Osteosarcoma</c:v>
                </c:pt>
                <c:pt idx="2">
                  <c:v>Ewing or Ewing-like</c:v>
                </c:pt>
              </c:strCache>
            </c:strRef>
          </c:cat>
          <c:val>
            <c:numRef>
              <c:f>Sheet1!$B$2:$B$4</c:f>
              <c:numCache>
                <c:formatCode>General</c:formatCode>
                <c:ptCount val="3"/>
                <c:pt idx="0">
                  <c:v>2.0699999999999998</c:v>
                </c:pt>
                <c:pt idx="1">
                  <c:v>3.6</c:v>
                </c:pt>
                <c:pt idx="2">
                  <c:v>3.6</c:v>
                </c:pt>
              </c:numCache>
            </c:numRef>
          </c:val>
          <c:extLst>
            <c:ext xmlns:c16="http://schemas.microsoft.com/office/drawing/2014/chart" uri="{C3380CC4-5D6E-409C-BE32-E72D297353CC}">
              <c16:uniqueId val="{00000000-E6D5-5D48-9D1C-07B6780451B0}"/>
            </c:ext>
          </c:extLst>
        </c:ser>
        <c:ser>
          <c:idx val="1"/>
          <c:order val="1"/>
          <c:tx>
            <c:strRef>
              <c:f>Sheet1!$C$1</c:f>
              <c:strCache>
                <c:ptCount val="1"/>
                <c:pt idx="0">
                  <c:v>Placebo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Liposarcoma</c:v>
                </c:pt>
                <c:pt idx="1">
                  <c:v>Osteosarcoma</c:v>
                </c:pt>
                <c:pt idx="2">
                  <c:v>Ewing or Ewing-like</c:v>
                </c:pt>
              </c:strCache>
            </c:strRef>
          </c:cat>
          <c:val>
            <c:numRef>
              <c:f>Sheet1!$C$2:$C$4</c:f>
              <c:numCache>
                <c:formatCode>General</c:formatCode>
                <c:ptCount val="3"/>
                <c:pt idx="0">
                  <c:v>2.0699999999999998</c:v>
                </c:pt>
                <c:pt idx="1">
                  <c:v>1.7</c:v>
                </c:pt>
              </c:numCache>
            </c:numRef>
          </c:val>
          <c:extLst>
            <c:ext xmlns:c16="http://schemas.microsoft.com/office/drawing/2014/chart" uri="{C3380CC4-5D6E-409C-BE32-E72D297353CC}">
              <c16:uniqueId val="{00000001-E6D5-5D48-9D1C-07B6780451B0}"/>
            </c:ext>
          </c:extLst>
        </c:ser>
        <c:dLbls>
          <c:showLegendKey val="0"/>
          <c:showVal val="0"/>
          <c:showCatName val="0"/>
          <c:showSerName val="0"/>
          <c:showPercent val="0"/>
          <c:showBubbleSize val="0"/>
        </c:dLbls>
        <c:gapWidth val="80"/>
        <c:overlap val="-27"/>
        <c:axId val="810745535"/>
        <c:axId val="776440383"/>
      </c:barChart>
      <c:catAx>
        <c:axId val="810745535"/>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6440383"/>
        <c:crosses val="autoZero"/>
        <c:auto val="0"/>
        <c:lblAlgn val="ctr"/>
        <c:lblOffset val="100"/>
        <c:noMultiLvlLbl val="0"/>
      </c:catAx>
      <c:valAx>
        <c:axId val="776440383"/>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Median PFS, months</a:t>
                </a:r>
              </a:p>
            </c:rich>
          </c:tx>
          <c:layout>
            <c:manualLayout>
              <c:xMode val="edge"/>
              <c:yMode val="edge"/>
              <c:x val="7.6187759138803286E-3"/>
              <c:y val="9.9078712838605951E-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0745535"/>
        <c:crossesAt val="1"/>
        <c:crossBetween val="between"/>
      </c:valAx>
      <c:spPr>
        <a:noFill/>
        <a:ln w="25400">
          <a:noFill/>
        </a:ln>
        <a:effectLst/>
      </c:spPr>
    </c:plotArea>
    <c:legend>
      <c:legendPos val="b"/>
      <c:layout>
        <c:manualLayout>
          <c:xMode val="edge"/>
          <c:yMode val="edge"/>
          <c:x val="0.79157328160066953"/>
          <c:y val="4.2483000931556276E-2"/>
          <c:w val="0.2067083190688121"/>
          <c:h val="0.165694156134701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8737494769675"/>
          <c:y val="7.1628059648942644E-2"/>
          <c:w val="0.82359256723344365"/>
          <c:h val="0.68795569239571341"/>
        </c:manualLayout>
      </c:layout>
      <c:barChart>
        <c:barDir val="col"/>
        <c:grouping val="clustered"/>
        <c:varyColors val="0"/>
        <c:ser>
          <c:idx val="0"/>
          <c:order val="0"/>
          <c:tx>
            <c:strRef>
              <c:f>Sheet1!$B$1</c:f>
              <c:strCache>
                <c:ptCount val="1"/>
                <c:pt idx="0">
                  <c:v>Regorafenib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Liposarcoma</c:v>
                </c:pt>
                <c:pt idx="1">
                  <c:v>Osteosarcoma</c:v>
                </c:pt>
                <c:pt idx="2">
                  <c:v>Ewing or Ewing-like</c:v>
                </c:pt>
              </c:strCache>
            </c:strRef>
          </c:cat>
          <c:val>
            <c:numRef>
              <c:f>Sheet1!$B$2:$B$4</c:f>
              <c:numCache>
                <c:formatCode>0.0</c:formatCode>
                <c:ptCount val="3"/>
                <c:pt idx="0">
                  <c:v>23.48</c:v>
                </c:pt>
                <c:pt idx="1">
                  <c:v>11.1</c:v>
                </c:pt>
              </c:numCache>
            </c:numRef>
          </c:val>
          <c:extLst>
            <c:ext xmlns:c16="http://schemas.microsoft.com/office/drawing/2014/chart" uri="{C3380CC4-5D6E-409C-BE32-E72D297353CC}">
              <c16:uniqueId val="{00000000-671C-EB4A-BA30-86EF062B2395}"/>
            </c:ext>
          </c:extLst>
        </c:ser>
        <c:ser>
          <c:idx val="1"/>
          <c:order val="1"/>
          <c:tx>
            <c:strRef>
              <c:f>Sheet1!$C$1</c:f>
              <c:strCache>
                <c:ptCount val="1"/>
                <c:pt idx="0">
                  <c:v>Placebo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Liposarcoma</c:v>
                </c:pt>
                <c:pt idx="1">
                  <c:v>Osteosarcoma</c:v>
                </c:pt>
                <c:pt idx="2">
                  <c:v>Ewing or Ewing-like</c:v>
                </c:pt>
              </c:strCache>
            </c:strRef>
          </c:cat>
          <c:val>
            <c:numRef>
              <c:f>Sheet1!$C$2:$C$4</c:f>
              <c:numCache>
                <c:formatCode>0.0</c:formatCode>
                <c:ptCount val="3"/>
                <c:pt idx="0">
                  <c:v>8.07</c:v>
                </c:pt>
                <c:pt idx="1">
                  <c:v>13.4</c:v>
                </c:pt>
              </c:numCache>
            </c:numRef>
          </c:val>
          <c:extLst>
            <c:ext xmlns:c16="http://schemas.microsoft.com/office/drawing/2014/chart" uri="{C3380CC4-5D6E-409C-BE32-E72D297353CC}">
              <c16:uniqueId val="{00000001-671C-EB4A-BA30-86EF062B2395}"/>
            </c:ext>
          </c:extLst>
        </c:ser>
        <c:dLbls>
          <c:showLegendKey val="0"/>
          <c:showVal val="0"/>
          <c:showCatName val="0"/>
          <c:showSerName val="0"/>
          <c:showPercent val="0"/>
          <c:showBubbleSize val="0"/>
        </c:dLbls>
        <c:gapWidth val="80"/>
        <c:overlap val="-27"/>
        <c:axId val="841443103"/>
        <c:axId val="841383647"/>
      </c:barChart>
      <c:catAx>
        <c:axId val="84144310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1383647"/>
        <c:crosses val="autoZero"/>
        <c:auto val="1"/>
        <c:lblAlgn val="ctr"/>
        <c:lblOffset val="100"/>
        <c:noMultiLvlLbl val="0"/>
      </c:catAx>
      <c:valAx>
        <c:axId val="841383647"/>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Median</a:t>
                </a:r>
                <a:r>
                  <a:rPr lang="en-US" b="1" baseline="0" dirty="0"/>
                  <a:t> </a:t>
                </a:r>
                <a:r>
                  <a:rPr lang="en-US" b="1" dirty="0"/>
                  <a:t>OS, months</a:t>
                </a:r>
              </a:p>
            </c:rich>
          </c:tx>
          <c:layout>
            <c:manualLayout>
              <c:xMode val="edge"/>
              <c:yMode val="edge"/>
              <c:x val="7.4333371372056756E-3"/>
              <c:y val="1.203825615597333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1443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605196089619"/>
          <c:y val="4.8135603787839883E-2"/>
          <c:w val="0.85532389972992506"/>
          <c:h val="0.6878869259376077"/>
        </c:manualLayout>
      </c:layout>
      <c:barChart>
        <c:barDir val="col"/>
        <c:grouping val="clustered"/>
        <c:varyColors val="0"/>
        <c:ser>
          <c:idx val="0"/>
          <c:order val="0"/>
          <c:tx>
            <c:strRef>
              <c:f>Sheet1!$B$1</c:f>
              <c:strCache>
                <c:ptCount val="1"/>
                <c:pt idx="0">
                  <c:v>Regorafenib</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Osteosarcoma</c:v>
                </c:pt>
                <c:pt idx="1">
                  <c:v>Chondrosarcoma</c:v>
                </c:pt>
                <c:pt idx="2">
                  <c:v>Ewing sarcoma</c:v>
                </c:pt>
                <c:pt idx="3">
                  <c:v>Chordoma</c:v>
                </c:pt>
              </c:strCache>
            </c:strRef>
          </c:cat>
          <c:val>
            <c:numRef>
              <c:f>Sheet1!$B$2:$B$5</c:f>
              <c:numCache>
                <c:formatCode>General</c:formatCode>
                <c:ptCount val="4"/>
                <c:pt idx="0">
                  <c:v>3.77</c:v>
                </c:pt>
                <c:pt idx="1">
                  <c:v>4.57</c:v>
                </c:pt>
                <c:pt idx="2">
                  <c:v>2.6</c:v>
                </c:pt>
                <c:pt idx="3">
                  <c:v>8.1999999999999993</c:v>
                </c:pt>
              </c:numCache>
            </c:numRef>
          </c:val>
          <c:extLst>
            <c:ext xmlns:c16="http://schemas.microsoft.com/office/drawing/2014/chart" uri="{C3380CC4-5D6E-409C-BE32-E72D297353CC}">
              <c16:uniqueId val="{00000000-7C0C-9640-A2E6-AD5411B54FE4}"/>
            </c:ext>
          </c:extLst>
        </c:ser>
        <c:ser>
          <c:idx val="1"/>
          <c:order val="1"/>
          <c:tx>
            <c:strRef>
              <c:f>Sheet1!$C$1</c:f>
              <c:strCache>
                <c:ptCount val="1"/>
                <c:pt idx="0">
                  <c:v>Placebo</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Osteosarcoma</c:v>
                </c:pt>
                <c:pt idx="1">
                  <c:v>Chondrosarcoma</c:v>
                </c:pt>
                <c:pt idx="2">
                  <c:v>Ewing sarcoma</c:v>
                </c:pt>
                <c:pt idx="3">
                  <c:v>Chordoma</c:v>
                </c:pt>
              </c:strCache>
            </c:strRef>
          </c:cat>
          <c:val>
            <c:numRef>
              <c:f>Sheet1!$C$2:$C$5</c:f>
              <c:numCache>
                <c:formatCode>General</c:formatCode>
                <c:ptCount val="4"/>
                <c:pt idx="0">
                  <c:v>0.94</c:v>
                </c:pt>
                <c:pt idx="1">
                  <c:v>1.84</c:v>
                </c:pt>
                <c:pt idx="2">
                  <c:v>0.9</c:v>
                </c:pt>
                <c:pt idx="3">
                  <c:v>10.1</c:v>
                </c:pt>
              </c:numCache>
            </c:numRef>
          </c:val>
          <c:extLst>
            <c:ext xmlns:c16="http://schemas.microsoft.com/office/drawing/2014/chart" uri="{C3380CC4-5D6E-409C-BE32-E72D297353CC}">
              <c16:uniqueId val="{00000001-7C0C-9640-A2E6-AD5411B54FE4}"/>
            </c:ext>
          </c:extLst>
        </c:ser>
        <c:dLbls>
          <c:showLegendKey val="0"/>
          <c:showVal val="0"/>
          <c:showCatName val="0"/>
          <c:showSerName val="0"/>
          <c:showPercent val="0"/>
          <c:showBubbleSize val="0"/>
        </c:dLbls>
        <c:gapWidth val="80"/>
        <c:overlap val="-27"/>
        <c:axId val="810745535"/>
        <c:axId val="776440383"/>
      </c:barChart>
      <c:catAx>
        <c:axId val="810745535"/>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6440383"/>
        <c:crosses val="autoZero"/>
        <c:auto val="0"/>
        <c:lblAlgn val="ctr"/>
        <c:lblOffset val="100"/>
        <c:noMultiLvlLbl val="0"/>
      </c:catAx>
      <c:valAx>
        <c:axId val="776440383"/>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Median PFS, months</a:t>
                </a:r>
              </a:p>
            </c:rich>
          </c:tx>
          <c:layout>
            <c:manualLayout>
              <c:xMode val="edge"/>
              <c:yMode val="edge"/>
              <c:x val="1.568621857050477E-2"/>
              <c:y val="7.3800162838972751E-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0745535"/>
        <c:crossesAt val="1"/>
        <c:crossBetween val="between"/>
      </c:valAx>
      <c:spPr>
        <a:noFill/>
        <a:ln>
          <a:noFill/>
        </a:ln>
        <a:effectLst/>
      </c:spPr>
    </c:plotArea>
    <c:legend>
      <c:legendPos val="b"/>
      <c:layout>
        <c:manualLayout>
          <c:xMode val="edge"/>
          <c:yMode val="edge"/>
          <c:x val="0.15389212218037965"/>
          <c:y val="4.2483000931556283E-2"/>
          <c:w val="0.25018657993837728"/>
          <c:h val="0.165694156134701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8737494769675"/>
          <c:y val="7.1628059648942644E-2"/>
          <c:w val="0.87190174597740477"/>
          <c:h val="0.68795569239571341"/>
        </c:manualLayout>
      </c:layout>
      <c:barChart>
        <c:barDir val="col"/>
        <c:grouping val="clustered"/>
        <c:varyColors val="0"/>
        <c:ser>
          <c:idx val="0"/>
          <c:order val="0"/>
          <c:tx>
            <c:strRef>
              <c:f>Sheet1!$B$1</c:f>
              <c:strCache>
                <c:ptCount val="1"/>
                <c:pt idx="0">
                  <c:v>Regorafenib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Osteosarcoma</c:v>
                </c:pt>
                <c:pt idx="1">
                  <c:v>Chondrosarcoma</c:v>
                </c:pt>
                <c:pt idx="2">
                  <c:v>Ewing sarcoma</c:v>
                </c:pt>
                <c:pt idx="3">
                  <c:v>Chordoma</c:v>
                </c:pt>
              </c:strCache>
            </c:strRef>
          </c:cat>
          <c:val>
            <c:numRef>
              <c:f>Sheet1!$B$2:$B$5</c:f>
              <c:numCache>
                <c:formatCode>General</c:formatCode>
                <c:ptCount val="4"/>
                <c:pt idx="0">
                  <c:v>11.3</c:v>
                </c:pt>
                <c:pt idx="1">
                  <c:v>11.7</c:v>
                </c:pt>
                <c:pt idx="3">
                  <c:v>28.3</c:v>
                </c:pt>
              </c:numCache>
            </c:numRef>
          </c:val>
          <c:extLst>
            <c:ext xmlns:c16="http://schemas.microsoft.com/office/drawing/2014/chart" uri="{C3380CC4-5D6E-409C-BE32-E72D297353CC}">
              <c16:uniqueId val="{00000000-A143-B04C-B3A6-189F3CA548D8}"/>
            </c:ext>
          </c:extLst>
        </c:ser>
        <c:ser>
          <c:idx val="1"/>
          <c:order val="1"/>
          <c:tx>
            <c:strRef>
              <c:f>Sheet1!$C$1</c:f>
              <c:strCache>
                <c:ptCount val="1"/>
                <c:pt idx="0">
                  <c:v>Placebo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Osteosarcoma</c:v>
                </c:pt>
                <c:pt idx="1">
                  <c:v>Chondrosarcoma</c:v>
                </c:pt>
                <c:pt idx="2">
                  <c:v>Ewing sarcoma</c:v>
                </c:pt>
                <c:pt idx="3">
                  <c:v>Chordoma</c:v>
                </c:pt>
              </c:strCache>
            </c:strRef>
          </c:cat>
          <c:val>
            <c:numRef>
              <c:f>Sheet1!$C$2:$C$5</c:f>
              <c:numCache>
                <c:formatCode>General</c:formatCode>
                <c:ptCount val="4"/>
                <c:pt idx="0">
                  <c:v>5.9</c:v>
                </c:pt>
                <c:pt idx="1">
                  <c:v>19.899999999999999</c:v>
                </c:pt>
              </c:numCache>
            </c:numRef>
          </c:val>
          <c:extLst>
            <c:ext xmlns:c16="http://schemas.microsoft.com/office/drawing/2014/chart" uri="{C3380CC4-5D6E-409C-BE32-E72D297353CC}">
              <c16:uniqueId val="{00000001-A143-B04C-B3A6-189F3CA548D8}"/>
            </c:ext>
          </c:extLst>
        </c:ser>
        <c:dLbls>
          <c:showLegendKey val="0"/>
          <c:showVal val="0"/>
          <c:showCatName val="0"/>
          <c:showSerName val="0"/>
          <c:showPercent val="0"/>
          <c:showBubbleSize val="0"/>
        </c:dLbls>
        <c:gapWidth val="80"/>
        <c:overlap val="-27"/>
        <c:axId val="841443103"/>
        <c:axId val="841383647"/>
      </c:barChart>
      <c:catAx>
        <c:axId val="84144310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1383647"/>
        <c:crosses val="autoZero"/>
        <c:auto val="1"/>
        <c:lblAlgn val="ctr"/>
        <c:lblOffset val="100"/>
        <c:noMultiLvlLbl val="0"/>
      </c:catAx>
      <c:valAx>
        <c:axId val="841383647"/>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Median</a:t>
                </a:r>
                <a:r>
                  <a:rPr lang="en-US" b="1" baseline="0" dirty="0"/>
                  <a:t> </a:t>
                </a:r>
                <a:r>
                  <a:rPr lang="en-US" b="1" dirty="0"/>
                  <a:t>OS, months</a:t>
                </a:r>
              </a:p>
            </c:rich>
          </c:tx>
          <c:layout>
            <c:manualLayout>
              <c:xMode val="edge"/>
              <c:yMode val="edge"/>
              <c:x val="1.2252082620107269E-2"/>
              <c:y val="1.3405791786167484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1443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979404750729"/>
          <c:y val="5.9402206415462629E-2"/>
          <c:w val="0.86528681819221276"/>
          <c:h val="0.67425697816814367"/>
        </c:manualLayout>
      </c:layout>
      <c:barChart>
        <c:barDir val="col"/>
        <c:grouping val="clustered"/>
        <c:varyColors val="0"/>
        <c:ser>
          <c:idx val="0"/>
          <c:order val="0"/>
          <c:tx>
            <c:strRef>
              <c:f>Sheet1!$A$2</c:f>
              <c:strCache>
                <c:ptCount val="1"/>
                <c:pt idx="0">
                  <c:v>Regorafenib</c:v>
                </c:pt>
              </c:strCache>
            </c:strRef>
          </c:tx>
          <c:spPr>
            <a:solidFill>
              <a:schemeClr val="accent1"/>
            </a:solidFill>
            <a:ln>
              <a:noFill/>
            </a:ln>
            <a:effectLst/>
          </c:spPr>
          <c:invertIfNegative val="0"/>
          <c:cat>
            <c:strRef>
              <c:f>Sheet1!$B$1:$C$1</c:f>
              <c:strCache>
                <c:ptCount val="2"/>
                <c:pt idx="0">
                  <c:v>Dose reduction</c:v>
                </c:pt>
                <c:pt idx="1">
                  <c:v>Discontinuation</c:v>
                </c:pt>
              </c:strCache>
            </c:strRef>
          </c:cat>
          <c:val>
            <c:numRef>
              <c:f>Sheet1!$B$2:$C$2</c:f>
              <c:numCache>
                <c:formatCode>General</c:formatCode>
                <c:ptCount val="2"/>
                <c:pt idx="0">
                  <c:v>40</c:v>
                </c:pt>
                <c:pt idx="1">
                  <c:v>10</c:v>
                </c:pt>
              </c:numCache>
            </c:numRef>
          </c:val>
          <c:extLst>
            <c:ext xmlns:c16="http://schemas.microsoft.com/office/drawing/2014/chart" uri="{C3380CC4-5D6E-409C-BE32-E72D297353CC}">
              <c16:uniqueId val="{00000000-7420-F74E-9D8A-0DA4DCF2D903}"/>
            </c:ext>
          </c:extLst>
        </c:ser>
        <c:ser>
          <c:idx val="1"/>
          <c:order val="1"/>
          <c:tx>
            <c:strRef>
              <c:f>Sheet1!$A$3</c:f>
              <c:strCache>
                <c:ptCount val="1"/>
                <c:pt idx="0">
                  <c:v>Placebo</c:v>
                </c:pt>
              </c:strCache>
            </c:strRef>
          </c:tx>
          <c:spPr>
            <a:solidFill>
              <a:schemeClr val="accent6"/>
            </a:solidFill>
            <a:ln>
              <a:noFill/>
            </a:ln>
            <a:effectLst/>
          </c:spPr>
          <c:invertIfNegative val="0"/>
          <c:cat>
            <c:strRef>
              <c:f>Sheet1!$B$1:$C$1</c:f>
              <c:strCache>
                <c:ptCount val="2"/>
                <c:pt idx="0">
                  <c:v>Dose reduction</c:v>
                </c:pt>
                <c:pt idx="1">
                  <c:v>Discontinuation</c:v>
                </c:pt>
              </c:strCache>
            </c:strRef>
          </c:cat>
          <c:val>
            <c:numRef>
              <c:f>Sheet1!$B$3:$C$3</c:f>
              <c:numCache>
                <c:formatCode>General</c:formatCode>
                <c:ptCount val="2"/>
                <c:pt idx="0">
                  <c:v>7</c:v>
                </c:pt>
                <c:pt idx="1">
                  <c:v>2</c:v>
                </c:pt>
              </c:numCache>
            </c:numRef>
          </c:val>
          <c:extLst>
            <c:ext xmlns:c16="http://schemas.microsoft.com/office/drawing/2014/chart" uri="{C3380CC4-5D6E-409C-BE32-E72D297353CC}">
              <c16:uniqueId val="{00000001-7420-F74E-9D8A-0DA4DCF2D903}"/>
            </c:ext>
          </c:extLst>
        </c:ser>
        <c:dLbls>
          <c:showLegendKey val="0"/>
          <c:showVal val="0"/>
          <c:showCatName val="0"/>
          <c:showSerName val="0"/>
          <c:showPercent val="0"/>
          <c:showBubbleSize val="0"/>
        </c:dLbls>
        <c:gapWidth val="100"/>
        <c:overlap val="-60"/>
        <c:axId val="906848927"/>
        <c:axId val="906976335"/>
      </c:barChart>
      <c:catAx>
        <c:axId val="906848927"/>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976335"/>
        <c:crosses val="autoZero"/>
        <c:auto val="1"/>
        <c:lblAlgn val="ctr"/>
        <c:lblOffset val="100"/>
        <c:noMultiLvlLbl val="0"/>
      </c:catAx>
      <c:valAx>
        <c:axId val="906976335"/>
        <c:scaling>
          <c:orientation val="minMax"/>
          <c:max val="5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Patients, n</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848927"/>
        <c:crosses val="autoZero"/>
        <c:crossBetween val="between"/>
      </c:valAx>
      <c:spPr>
        <a:noFill/>
        <a:ln>
          <a:noFill/>
        </a:ln>
        <a:effectLst/>
      </c:spPr>
    </c:plotArea>
    <c:legend>
      <c:legendPos val="b"/>
      <c:layout>
        <c:manualLayout>
          <c:xMode val="edge"/>
          <c:yMode val="edge"/>
          <c:x val="0.67771487311461331"/>
          <c:y val="0.10525089164900986"/>
          <c:w val="0.27975073103483222"/>
          <c:h val="0.150511797597100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979404750729"/>
          <c:y val="5.9402206415462629E-2"/>
          <c:w val="0.86528681819221276"/>
          <c:h val="0.67425697816814367"/>
        </c:manualLayout>
      </c:layout>
      <c:barChart>
        <c:barDir val="col"/>
        <c:grouping val="clustered"/>
        <c:varyColors val="0"/>
        <c:ser>
          <c:idx val="0"/>
          <c:order val="0"/>
          <c:tx>
            <c:strRef>
              <c:f>Sheet1!$B$1</c:f>
              <c:strCache>
                <c:ptCount val="1"/>
                <c:pt idx="0">
                  <c:v>Dose reduction</c:v>
                </c:pt>
              </c:strCache>
            </c:strRef>
          </c:tx>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0-0AFA-9C4A-A006-233FC16246B4}"/>
              </c:ext>
            </c:extLst>
          </c:dPt>
          <c:cat>
            <c:strRef>
              <c:f>Sheet1!$A$2:$A$3</c:f>
              <c:strCache>
                <c:ptCount val="2"/>
                <c:pt idx="0">
                  <c:v>Regorafenib</c:v>
                </c:pt>
                <c:pt idx="1">
                  <c:v>Placebo</c:v>
                </c:pt>
              </c:strCache>
            </c:strRef>
          </c:cat>
          <c:val>
            <c:numRef>
              <c:f>Sheet1!$B$2:$B$3</c:f>
              <c:numCache>
                <c:formatCode>General</c:formatCode>
                <c:ptCount val="2"/>
                <c:pt idx="0">
                  <c:v>12</c:v>
                </c:pt>
                <c:pt idx="1">
                  <c:v>1</c:v>
                </c:pt>
              </c:numCache>
            </c:numRef>
          </c:val>
          <c:extLst>
            <c:ext xmlns:c16="http://schemas.microsoft.com/office/drawing/2014/chart" uri="{C3380CC4-5D6E-409C-BE32-E72D297353CC}">
              <c16:uniqueId val="{00000000-7420-F74E-9D8A-0DA4DCF2D903}"/>
            </c:ext>
          </c:extLst>
        </c:ser>
        <c:dLbls>
          <c:showLegendKey val="0"/>
          <c:showVal val="0"/>
          <c:showCatName val="0"/>
          <c:showSerName val="0"/>
          <c:showPercent val="0"/>
          <c:showBubbleSize val="0"/>
        </c:dLbls>
        <c:gapWidth val="100"/>
        <c:overlap val="-60"/>
        <c:axId val="906848927"/>
        <c:axId val="906976335"/>
      </c:barChart>
      <c:catAx>
        <c:axId val="906848927"/>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976335"/>
        <c:crosses val="autoZero"/>
        <c:auto val="1"/>
        <c:lblAlgn val="ctr"/>
        <c:lblOffset val="100"/>
        <c:noMultiLvlLbl val="0"/>
      </c:catAx>
      <c:valAx>
        <c:axId val="906976335"/>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Patients, n</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848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Regorafenib</c:v>
                </c:pt>
              </c:strCache>
            </c:strRef>
          </c:tx>
          <c:spPr>
            <a:solidFill>
              <a:schemeClr val="accent1"/>
            </a:solidFill>
            <a:ln>
              <a:noFill/>
            </a:ln>
            <a:effectLst/>
          </c:spPr>
          <c:invertIfNegative val="0"/>
          <c:cat>
            <c:strRef>
              <c:f>Sheet1!$B$1:$D$1</c:f>
              <c:strCache>
                <c:ptCount val="3"/>
                <c:pt idx="0">
                  <c:v>Any grade</c:v>
                </c:pt>
                <c:pt idx="1">
                  <c:v>Grade 3 or 4</c:v>
                </c:pt>
                <c:pt idx="2">
                  <c:v>Grade 5</c:v>
                </c:pt>
              </c:strCache>
            </c:strRef>
          </c:cat>
          <c:val>
            <c:numRef>
              <c:f>Sheet1!$B$2:$D$2</c:f>
              <c:numCache>
                <c:formatCode>General</c:formatCode>
                <c:ptCount val="3"/>
                <c:pt idx="0">
                  <c:v>20</c:v>
                </c:pt>
                <c:pt idx="1">
                  <c:v>14</c:v>
                </c:pt>
                <c:pt idx="2">
                  <c:v>0</c:v>
                </c:pt>
              </c:numCache>
            </c:numRef>
          </c:val>
          <c:extLst>
            <c:ext xmlns:c16="http://schemas.microsoft.com/office/drawing/2014/chart" uri="{C3380CC4-5D6E-409C-BE32-E72D297353CC}">
              <c16:uniqueId val="{00000000-7420-F74E-9D8A-0DA4DCF2D903}"/>
            </c:ext>
          </c:extLst>
        </c:ser>
        <c:ser>
          <c:idx val="1"/>
          <c:order val="1"/>
          <c:tx>
            <c:strRef>
              <c:f>Sheet1!$A$3</c:f>
              <c:strCache>
                <c:ptCount val="1"/>
                <c:pt idx="0">
                  <c:v>Placebo</c:v>
                </c:pt>
              </c:strCache>
            </c:strRef>
          </c:tx>
          <c:spPr>
            <a:solidFill>
              <a:schemeClr val="accent6"/>
            </a:solidFill>
            <a:ln>
              <a:noFill/>
            </a:ln>
            <a:effectLst/>
          </c:spPr>
          <c:invertIfNegative val="0"/>
          <c:cat>
            <c:strRef>
              <c:f>Sheet1!$B$1:$D$1</c:f>
              <c:strCache>
                <c:ptCount val="3"/>
                <c:pt idx="0">
                  <c:v>Any grade</c:v>
                </c:pt>
                <c:pt idx="1">
                  <c:v>Grade 3 or 4</c:v>
                </c:pt>
                <c:pt idx="2">
                  <c:v>Grade 5</c:v>
                </c:pt>
              </c:strCache>
            </c:strRef>
          </c:cat>
          <c:val>
            <c:numRef>
              <c:f>Sheet1!$B$3:$D$3</c:f>
              <c:numCache>
                <c:formatCode>General</c:formatCode>
                <c:ptCount val="3"/>
                <c:pt idx="0">
                  <c:v>12</c:v>
                </c:pt>
                <c:pt idx="1">
                  <c:v>9</c:v>
                </c:pt>
                <c:pt idx="2">
                  <c:v>0</c:v>
                </c:pt>
              </c:numCache>
            </c:numRef>
          </c:val>
          <c:extLst>
            <c:ext xmlns:c16="http://schemas.microsoft.com/office/drawing/2014/chart" uri="{C3380CC4-5D6E-409C-BE32-E72D297353CC}">
              <c16:uniqueId val="{00000001-7420-F74E-9D8A-0DA4DCF2D903}"/>
            </c:ext>
          </c:extLst>
        </c:ser>
        <c:dLbls>
          <c:showLegendKey val="0"/>
          <c:showVal val="0"/>
          <c:showCatName val="0"/>
          <c:showSerName val="0"/>
          <c:showPercent val="0"/>
          <c:showBubbleSize val="0"/>
        </c:dLbls>
        <c:gapWidth val="80"/>
        <c:overlap val="-20"/>
        <c:axId val="906848927"/>
        <c:axId val="906976335"/>
      </c:barChart>
      <c:catAx>
        <c:axId val="906848927"/>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976335"/>
        <c:crosses val="autoZero"/>
        <c:auto val="1"/>
        <c:lblAlgn val="ctr"/>
        <c:lblOffset val="100"/>
        <c:noMultiLvlLbl val="0"/>
      </c:catAx>
      <c:valAx>
        <c:axId val="906976335"/>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Patients, n</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6848927"/>
        <c:crosses val="autoZero"/>
        <c:crossBetween val="between"/>
      </c:valAx>
      <c:spPr>
        <a:noFill/>
        <a:ln>
          <a:noFill/>
        </a:ln>
        <a:effectLst/>
      </c:spPr>
    </c:plotArea>
    <c:legend>
      <c:legendPos val="b"/>
      <c:layout>
        <c:manualLayout>
          <c:xMode val="edge"/>
          <c:yMode val="edge"/>
          <c:x val="0.78535431212683748"/>
          <c:y val="6.1794764658268699E-2"/>
          <c:w val="0.21464568787316252"/>
          <c:h val="0.25190942724216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781E4-2CBF-2E4B-848A-A3C45E417BCC}"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GB"/>
        </a:p>
      </dgm:t>
    </dgm:pt>
    <dgm:pt modelId="{485F7DA8-3730-C346-BD40-6523A992B7FA}">
      <dgm:prSet phldrT="[Text]" custT="1"/>
      <dgm:spPr/>
      <dgm:t>
        <a:bodyPr/>
        <a:lstStyle/>
        <a:p>
          <a:r>
            <a:rPr lang="en-GB" sz="2400" b="1" dirty="0">
              <a:latin typeface="Arial" panose="020B0604020202020204" pitchFamily="34" charset="0"/>
              <a:cs typeface="Arial" panose="020B0604020202020204" pitchFamily="34" charset="0"/>
            </a:rPr>
            <a:t>Regorafenib</a:t>
          </a:r>
          <a:endParaRPr lang="en-GB" sz="1800" b="1" dirty="0">
            <a:latin typeface="Arial" panose="020B0604020202020204" pitchFamily="34" charset="0"/>
            <a:cs typeface="Arial" panose="020B0604020202020204" pitchFamily="34" charset="0"/>
          </a:endParaRPr>
        </a:p>
      </dgm:t>
    </dgm:pt>
    <dgm:pt modelId="{851D2569-801A-8F4E-BFF2-E2CC5E835A66}" type="parTrans" cxnId="{DFDD8A2D-6F65-7345-8C90-38D51868AECD}">
      <dgm:prSet/>
      <dgm:spPr/>
      <dgm:t>
        <a:bodyPr/>
        <a:lstStyle/>
        <a:p>
          <a:endParaRPr lang="en-GB">
            <a:latin typeface="Arial" panose="020B0604020202020204" pitchFamily="34" charset="0"/>
            <a:cs typeface="Arial" panose="020B0604020202020204" pitchFamily="34" charset="0"/>
          </a:endParaRPr>
        </a:p>
      </dgm:t>
    </dgm:pt>
    <dgm:pt modelId="{10B216B7-A1C5-8742-9769-9A255E1A63DF}" type="sibTrans" cxnId="{DFDD8A2D-6F65-7345-8C90-38D51868AECD}">
      <dgm:prSet/>
      <dgm:spPr/>
      <dgm:t>
        <a:bodyPr/>
        <a:lstStyle/>
        <a:p>
          <a:endParaRPr lang="en-GB" dirty="0">
            <a:latin typeface="Arial" panose="020B0604020202020204" pitchFamily="34" charset="0"/>
            <a:cs typeface="Arial" panose="020B0604020202020204" pitchFamily="34" charset="0"/>
          </a:endParaRPr>
        </a:p>
      </dgm:t>
    </dgm:pt>
    <dgm:pt modelId="{ED3FFBD7-8B00-BF4B-809D-6949FD6B4F07}">
      <dgm:prSet phldrT="[Text]"/>
      <dgm:spPr/>
      <dgm:t>
        <a:bodyPr/>
        <a:lstStyle/>
        <a:p>
          <a:r>
            <a:rPr lang="en-GB" dirty="0">
              <a:latin typeface="Arial" panose="020B0604020202020204" pitchFamily="34" charset="0"/>
              <a:cs typeface="Arial" panose="020B0604020202020204" pitchFamily="34" charset="0"/>
            </a:rPr>
            <a:t>Broad spectrum multikinase inhibitor</a:t>
          </a:r>
        </a:p>
      </dgm:t>
    </dgm:pt>
    <dgm:pt modelId="{E8E054C7-41A5-2740-8B34-32B1953C425E}" type="parTrans" cxnId="{5021BE57-57FC-6C4C-9E00-C51918315271}">
      <dgm:prSet/>
      <dgm:spPr/>
      <dgm:t>
        <a:bodyPr/>
        <a:lstStyle/>
        <a:p>
          <a:endParaRPr lang="en-GB">
            <a:latin typeface="Arial" panose="020B0604020202020204" pitchFamily="34" charset="0"/>
            <a:cs typeface="Arial" panose="020B0604020202020204" pitchFamily="34" charset="0"/>
          </a:endParaRPr>
        </a:p>
      </dgm:t>
    </dgm:pt>
    <dgm:pt modelId="{92CB1DFB-DC2C-C74B-BFCE-C1C22FDF82C1}" type="sibTrans" cxnId="{5021BE57-57FC-6C4C-9E00-C51918315271}">
      <dgm:prSet/>
      <dgm:spPr/>
      <dgm:t>
        <a:bodyPr/>
        <a:lstStyle/>
        <a:p>
          <a:endParaRPr lang="en-GB">
            <a:latin typeface="Arial" panose="020B0604020202020204" pitchFamily="34" charset="0"/>
            <a:cs typeface="Arial" panose="020B0604020202020204" pitchFamily="34" charset="0"/>
          </a:endParaRPr>
        </a:p>
      </dgm:t>
    </dgm:pt>
    <dgm:pt modelId="{78271E0B-DA43-3242-90AD-93418E4C53AC}">
      <dgm:prSet phldrT="[Text]"/>
      <dgm:spPr/>
      <dgm:t>
        <a:bodyPr/>
        <a:lstStyle/>
        <a:p>
          <a:r>
            <a:rPr lang="en-GB" dirty="0">
              <a:latin typeface="Arial" panose="020B0604020202020204" pitchFamily="34" charset="0"/>
              <a:cs typeface="Arial" panose="020B0604020202020204" pitchFamily="34" charset="0"/>
            </a:rPr>
            <a:t>Anticancer activity against STS and bone </a:t>
          </a:r>
          <a:r>
            <a:rPr lang="en-GB" dirty="0" err="1">
              <a:latin typeface="Arial" panose="020B0604020202020204" pitchFamily="34" charset="0"/>
              <a:cs typeface="Arial" panose="020B0604020202020204" pitchFamily="34" charset="0"/>
            </a:rPr>
            <a:t>sarcoma</a:t>
          </a:r>
          <a:r>
            <a:rPr lang="en-GB" baseline="30000" dirty="0" err="1">
              <a:latin typeface="Arial" panose="020B0604020202020204" pitchFamily="34" charset="0"/>
              <a:cs typeface="Arial" panose="020B0604020202020204" pitchFamily="34" charset="0"/>
            </a:rPr>
            <a:t>a</a:t>
          </a:r>
          <a:endParaRPr lang="en-GB" baseline="30000" dirty="0">
            <a:latin typeface="Arial" panose="020B0604020202020204" pitchFamily="34" charset="0"/>
            <a:cs typeface="Arial" panose="020B0604020202020204" pitchFamily="34" charset="0"/>
          </a:endParaRPr>
        </a:p>
      </dgm:t>
    </dgm:pt>
    <dgm:pt modelId="{F92A6B5D-C651-6542-98A1-A6BD5F0DD178}" type="parTrans" cxnId="{1527059A-3650-0F43-B6D9-794AD953B44F}">
      <dgm:prSet/>
      <dgm:spPr/>
      <dgm:t>
        <a:bodyPr/>
        <a:lstStyle/>
        <a:p>
          <a:endParaRPr lang="en-GB">
            <a:latin typeface="Arial" panose="020B0604020202020204" pitchFamily="34" charset="0"/>
            <a:cs typeface="Arial" panose="020B0604020202020204" pitchFamily="34" charset="0"/>
          </a:endParaRPr>
        </a:p>
      </dgm:t>
    </dgm:pt>
    <dgm:pt modelId="{4DF2FD55-FC61-0F47-891B-8CFE36FF88E9}" type="sibTrans" cxnId="{1527059A-3650-0F43-B6D9-794AD953B44F}">
      <dgm:prSet/>
      <dgm:spPr/>
      <dgm:t>
        <a:bodyPr/>
        <a:lstStyle/>
        <a:p>
          <a:endParaRPr lang="en-GB" dirty="0">
            <a:latin typeface="Arial" panose="020B0604020202020204" pitchFamily="34" charset="0"/>
            <a:cs typeface="Arial" panose="020B0604020202020204" pitchFamily="34" charset="0"/>
          </a:endParaRPr>
        </a:p>
      </dgm:t>
    </dgm:pt>
    <dgm:pt modelId="{2F8454B6-B0D8-FC4B-BDF2-BDE3C58B92C6}">
      <dgm:prSet phldrT="[Text]"/>
      <dgm:spPr/>
      <dgm:t>
        <a:bodyPr/>
        <a:lstStyle/>
        <a:p>
          <a:r>
            <a:rPr lang="en-GB" dirty="0">
              <a:latin typeface="Arial" panose="020B0604020202020204" pitchFamily="34" charset="0"/>
              <a:cs typeface="Arial" panose="020B0604020202020204" pitchFamily="34" charset="0"/>
            </a:rPr>
            <a:t>Clinical efficacy after cytotoxic CT in non-adipocytic STS and bone sarcoma (adults)</a:t>
          </a:r>
        </a:p>
      </dgm:t>
    </dgm:pt>
    <dgm:pt modelId="{0A16E998-A8DC-0549-8267-CB977C61C0AD}" type="parTrans" cxnId="{F225C3C4-3E19-2540-BB5F-6B0ED0E81FE7}">
      <dgm:prSet/>
      <dgm:spPr/>
      <dgm:t>
        <a:bodyPr/>
        <a:lstStyle/>
        <a:p>
          <a:endParaRPr lang="en-GB">
            <a:latin typeface="Arial" panose="020B0604020202020204" pitchFamily="34" charset="0"/>
            <a:cs typeface="Arial" panose="020B0604020202020204" pitchFamily="34" charset="0"/>
          </a:endParaRPr>
        </a:p>
      </dgm:t>
    </dgm:pt>
    <dgm:pt modelId="{25748750-2F1E-3640-89E3-5662BE5D78BE}" type="sibTrans" cxnId="{F225C3C4-3E19-2540-BB5F-6B0ED0E81FE7}">
      <dgm:prSet/>
      <dgm:spPr/>
      <dgm:t>
        <a:bodyPr/>
        <a:lstStyle/>
        <a:p>
          <a:endParaRPr lang="en-GB">
            <a:latin typeface="Arial" panose="020B0604020202020204" pitchFamily="34" charset="0"/>
            <a:cs typeface="Arial" panose="020B0604020202020204" pitchFamily="34" charset="0"/>
          </a:endParaRPr>
        </a:p>
      </dgm:t>
    </dgm:pt>
    <dgm:pt modelId="{3BED8E5A-E314-6E42-B07C-9B535CE2DFF2}">
      <dgm:prSet phldrT="[Text]"/>
      <dgm:spPr/>
      <dgm:t>
        <a:bodyPr/>
        <a:lstStyle/>
        <a:p>
          <a:r>
            <a:rPr lang="en-GB" dirty="0">
              <a:latin typeface="Arial" panose="020B0604020202020204" pitchFamily="34" charset="0"/>
              <a:cs typeface="Arial" panose="020B0604020202020204" pitchFamily="34" charset="0"/>
            </a:rPr>
            <a:t>Potential new treatment option</a:t>
          </a:r>
        </a:p>
      </dgm:t>
    </dgm:pt>
    <dgm:pt modelId="{3EF266A0-6D70-B243-8F01-0B29764E2A75}" type="parTrans" cxnId="{72D37DF6-2091-804F-8D63-400337F81C87}">
      <dgm:prSet/>
      <dgm:spPr/>
      <dgm:t>
        <a:bodyPr/>
        <a:lstStyle/>
        <a:p>
          <a:endParaRPr lang="en-GB">
            <a:latin typeface="Arial" panose="020B0604020202020204" pitchFamily="34" charset="0"/>
            <a:cs typeface="Arial" panose="020B0604020202020204" pitchFamily="34" charset="0"/>
          </a:endParaRPr>
        </a:p>
      </dgm:t>
    </dgm:pt>
    <dgm:pt modelId="{F1571054-495E-6644-B5A7-79839C38EC49}" type="sibTrans" cxnId="{72D37DF6-2091-804F-8D63-400337F81C87}">
      <dgm:prSet/>
      <dgm:spPr/>
      <dgm:t>
        <a:bodyPr/>
        <a:lstStyle/>
        <a:p>
          <a:endParaRPr lang="en-GB">
            <a:latin typeface="Arial" panose="020B0604020202020204" pitchFamily="34" charset="0"/>
            <a:cs typeface="Arial" panose="020B0604020202020204" pitchFamily="34" charset="0"/>
          </a:endParaRPr>
        </a:p>
      </dgm:t>
    </dgm:pt>
    <dgm:pt modelId="{93297AA5-D016-BA4A-9D4C-48AE94188C73}">
      <dgm:prSet phldrT="[Text]"/>
      <dgm:spPr/>
      <dgm:t>
        <a:bodyPr/>
        <a:lstStyle/>
        <a:p>
          <a:r>
            <a:rPr lang="en-GB" dirty="0">
              <a:latin typeface="Arial" panose="020B0604020202020204" pitchFamily="34" charset="0"/>
              <a:cs typeface="Arial" panose="020B0604020202020204" pitchFamily="34" charset="0"/>
            </a:rPr>
            <a:t>Metastatic STS and metastatic or advanced bone sarcoma</a:t>
          </a:r>
        </a:p>
      </dgm:t>
    </dgm:pt>
    <dgm:pt modelId="{331FB935-9E55-C34C-A9AF-0A7C78607C93}" type="parTrans" cxnId="{A0953F09-3FC4-7B49-8D99-1BAEB7EAEC45}">
      <dgm:prSet/>
      <dgm:spPr/>
      <dgm:t>
        <a:bodyPr/>
        <a:lstStyle/>
        <a:p>
          <a:endParaRPr lang="en-GB">
            <a:latin typeface="Arial" panose="020B0604020202020204" pitchFamily="34" charset="0"/>
            <a:cs typeface="Arial" panose="020B0604020202020204" pitchFamily="34" charset="0"/>
          </a:endParaRPr>
        </a:p>
      </dgm:t>
    </dgm:pt>
    <dgm:pt modelId="{62CE8169-069B-3A45-9821-63F53C5E48DB}" type="sibTrans" cxnId="{A0953F09-3FC4-7B49-8D99-1BAEB7EAEC45}">
      <dgm:prSet/>
      <dgm:spPr/>
      <dgm:t>
        <a:bodyPr/>
        <a:lstStyle/>
        <a:p>
          <a:endParaRPr lang="en-GB">
            <a:latin typeface="Arial" panose="020B0604020202020204" pitchFamily="34" charset="0"/>
            <a:cs typeface="Arial" panose="020B0604020202020204" pitchFamily="34" charset="0"/>
          </a:endParaRPr>
        </a:p>
      </dgm:t>
    </dgm:pt>
    <dgm:pt modelId="{F4F34EE7-31B8-6B4F-B71A-17D31978A4EB}">
      <dgm:prSet phldrT="[Text]"/>
      <dgm:spPr/>
      <dgm:t>
        <a:bodyPr/>
        <a:lstStyle/>
        <a:p>
          <a:r>
            <a:rPr lang="en-GB" dirty="0">
              <a:latin typeface="Arial" panose="020B0604020202020204" pitchFamily="34" charset="0"/>
              <a:cs typeface="Arial" panose="020B0604020202020204" pitchFamily="34" charset="0"/>
            </a:rPr>
            <a:t>Some degree of antitumour activity (alone or with CT) in sarcomas (paediatric)</a:t>
          </a:r>
        </a:p>
      </dgm:t>
    </dgm:pt>
    <dgm:pt modelId="{28823072-6E03-D04F-9735-80F3C99C8EBD}" type="parTrans" cxnId="{91FFF30E-9A4C-B442-8EFA-220FAEC7A9A8}">
      <dgm:prSet/>
      <dgm:spPr/>
      <dgm:t>
        <a:bodyPr/>
        <a:lstStyle/>
        <a:p>
          <a:endParaRPr lang="en-GB">
            <a:latin typeface="Arial" panose="020B0604020202020204" pitchFamily="34" charset="0"/>
            <a:cs typeface="Arial" panose="020B0604020202020204" pitchFamily="34" charset="0"/>
          </a:endParaRPr>
        </a:p>
      </dgm:t>
    </dgm:pt>
    <dgm:pt modelId="{AA05E330-14EC-024E-A881-9BE40614298E}" type="sibTrans" cxnId="{91FFF30E-9A4C-B442-8EFA-220FAEC7A9A8}">
      <dgm:prSet/>
      <dgm:spPr/>
      <dgm:t>
        <a:bodyPr/>
        <a:lstStyle/>
        <a:p>
          <a:endParaRPr lang="en-GB">
            <a:latin typeface="Arial" panose="020B0604020202020204" pitchFamily="34" charset="0"/>
            <a:cs typeface="Arial" panose="020B0604020202020204" pitchFamily="34" charset="0"/>
          </a:endParaRPr>
        </a:p>
      </dgm:t>
    </dgm:pt>
    <dgm:pt modelId="{6FFC61F2-101A-DE42-A3AA-359BAD290990}">
      <dgm:prSet phldrT="[Text]"/>
      <dgm:spPr/>
      <dgm:t>
        <a:bodyPr/>
        <a:lstStyle/>
        <a:p>
          <a:r>
            <a:rPr lang="en-GB" dirty="0">
              <a:latin typeface="Arial" panose="020B0604020202020204" pitchFamily="34" charset="0"/>
              <a:cs typeface="Arial" panose="020B0604020202020204" pitchFamily="34" charset="0"/>
            </a:rPr>
            <a:t>Antiangiogenic and antiapoptotic activity</a:t>
          </a:r>
        </a:p>
      </dgm:t>
    </dgm:pt>
    <dgm:pt modelId="{881AD8EF-FB9B-8B4A-B916-C07BD1394849}" type="parTrans" cxnId="{31EBF4D4-EC57-9A46-8778-90A2DA6D4A10}">
      <dgm:prSet/>
      <dgm:spPr/>
      <dgm:t>
        <a:bodyPr/>
        <a:lstStyle/>
        <a:p>
          <a:endParaRPr lang="en-GB">
            <a:latin typeface="Arial" panose="020B0604020202020204" pitchFamily="34" charset="0"/>
            <a:cs typeface="Arial" panose="020B0604020202020204" pitchFamily="34" charset="0"/>
          </a:endParaRPr>
        </a:p>
      </dgm:t>
    </dgm:pt>
    <dgm:pt modelId="{683EF417-0E11-4046-A10B-1F171F146C69}" type="sibTrans" cxnId="{31EBF4D4-EC57-9A46-8778-90A2DA6D4A10}">
      <dgm:prSet/>
      <dgm:spPr/>
      <dgm:t>
        <a:bodyPr/>
        <a:lstStyle/>
        <a:p>
          <a:endParaRPr lang="en-GB">
            <a:latin typeface="Arial" panose="020B0604020202020204" pitchFamily="34" charset="0"/>
            <a:cs typeface="Arial" panose="020B0604020202020204" pitchFamily="34" charset="0"/>
          </a:endParaRPr>
        </a:p>
      </dgm:t>
    </dgm:pt>
    <dgm:pt modelId="{C11C2DA0-18E2-874F-B1FE-AC702A242EDE}">
      <dgm:prSet phldrT="[Text]"/>
      <dgm:spPr/>
      <dgm:t>
        <a:bodyPr/>
        <a:lstStyle/>
        <a:p>
          <a:r>
            <a:rPr lang="en-GB" dirty="0">
              <a:latin typeface="Arial" panose="020B0604020202020204" pitchFamily="34" charset="0"/>
              <a:cs typeface="Arial" panose="020B0604020202020204" pitchFamily="34" charset="0"/>
            </a:rPr>
            <a:t>Approved for advanced CRC and GIST, and for HCC</a:t>
          </a:r>
        </a:p>
      </dgm:t>
    </dgm:pt>
    <dgm:pt modelId="{520883A0-164D-0F4D-9AF7-74487B3075BF}" type="parTrans" cxnId="{734C18F4-6AD9-E949-B991-8BAA70ED47E2}">
      <dgm:prSet/>
      <dgm:spPr/>
      <dgm:t>
        <a:bodyPr/>
        <a:lstStyle/>
        <a:p>
          <a:endParaRPr lang="en-GB">
            <a:latin typeface="Arial" panose="020B0604020202020204" pitchFamily="34" charset="0"/>
            <a:cs typeface="Arial" panose="020B0604020202020204" pitchFamily="34" charset="0"/>
          </a:endParaRPr>
        </a:p>
      </dgm:t>
    </dgm:pt>
    <dgm:pt modelId="{EE56F1A5-39BD-D048-8857-CDA686B48503}" type="sibTrans" cxnId="{734C18F4-6AD9-E949-B991-8BAA70ED47E2}">
      <dgm:prSet/>
      <dgm:spPr/>
      <dgm:t>
        <a:bodyPr/>
        <a:lstStyle/>
        <a:p>
          <a:endParaRPr lang="en-GB">
            <a:latin typeface="Arial" panose="020B0604020202020204" pitchFamily="34" charset="0"/>
            <a:cs typeface="Arial" panose="020B0604020202020204" pitchFamily="34" charset="0"/>
          </a:endParaRPr>
        </a:p>
      </dgm:t>
    </dgm:pt>
    <dgm:pt modelId="{6BF27253-87B5-2742-AD86-489B98EB1E5C}">
      <dgm:prSet phldrT="[Text]"/>
      <dgm:spPr/>
      <dgm:t>
        <a:bodyPr/>
        <a:lstStyle/>
        <a:p>
          <a:r>
            <a:rPr lang="en-GB" dirty="0">
              <a:latin typeface="Arial" panose="020B0604020202020204" pitchFamily="34" charset="0"/>
              <a:cs typeface="Arial" panose="020B0604020202020204" pitchFamily="34" charset="0"/>
            </a:rPr>
            <a:t>Upon progression after cytotoxic CT </a:t>
          </a:r>
        </a:p>
      </dgm:t>
    </dgm:pt>
    <dgm:pt modelId="{44D9EF23-67DA-544D-8DDB-9AF944398A81}" type="parTrans" cxnId="{593705DF-FCE9-F342-9EB0-3D67BB31FF5A}">
      <dgm:prSet/>
      <dgm:spPr/>
      <dgm:t>
        <a:bodyPr/>
        <a:lstStyle/>
        <a:p>
          <a:endParaRPr lang="en-GB">
            <a:latin typeface="Arial" panose="020B0604020202020204" pitchFamily="34" charset="0"/>
            <a:cs typeface="Arial" panose="020B0604020202020204" pitchFamily="34" charset="0"/>
          </a:endParaRPr>
        </a:p>
      </dgm:t>
    </dgm:pt>
    <dgm:pt modelId="{CE8EB278-81CD-234B-AB75-E1DC92AA1DD5}" type="sibTrans" cxnId="{593705DF-FCE9-F342-9EB0-3D67BB31FF5A}">
      <dgm:prSet/>
      <dgm:spPr/>
      <dgm:t>
        <a:bodyPr/>
        <a:lstStyle/>
        <a:p>
          <a:endParaRPr lang="en-GB">
            <a:latin typeface="Arial" panose="020B0604020202020204" pitchFamily="34" charset="0"/>
            <a:cs typeface="Arial" panose="020B0604020202020204" pitchFamily="34" charset="0"/>
          </a:endParaRPr>
        </a:p>
      </dgm:t>
    </dgm:pt>
    <dgm:pt modelId="{A9F0538B-D046-AC43-BC0B-153307C455CE}" type="pres">
      <dgm:prSet presAssocID="{074781E4-2CBF-2E4B-848A-A3C45E417BCC}" presName="linearFlow" presStyleCnt="0">
        <dgm:presLayoutVars>
          <dgm:dir/>
          <dgm:animLvl val="lvl"/>
          <dgm:resizeHandles val="exact"/>
        </dgm:presLayoutVars>
      </dgm:prSet>
      <dgm:spPr/>
    </dgm:pt>
    <dgm:pt modelId="{773CA491-8142-BB48-95C0-4161D3938411}" type="pres">
      <dgm:prSet presAssocID="{485F7DA8-3730-C346-BD40-6523A992B7FA}" presName="composite" presStyleCnt="0"/>
      <dgm:spPr/>
    </dgm:pt>
    <dgm:pt modelId="{80E50B13-601A-BB46-9753-DC7CD6FD61F7}" type="pres">
      <dgm:prSet presAssocID="{485F7DA8-3730-C346-BD40-6523A992B7FA}" presName="parTx" presStyleLbl="node1" presStyleIdx="0" presStyleCnt="3">
        <dgm:presLayoutVars>
          <dgm:chMax val="0"/>
          <dgm:chPref val="0"/>
          <dgm:bulletEnabled val="1"/>
        </dgm:presLayoutVars>
      </dgm:prSet>
      <dgm:spPr/>
    </dgm:pt>
    <dgm:pt modelId="{3A04F920-735F-6C4F-893B-FC9C96466D25}" type="pres">
      <dgm:prSet presAssocID="{485F7DA8-3730-C346-BD40-6523A992B7FA}" presName="parSh" presStyleLbl="node1" presStyleIdx="0" presStyleCnt="3"/>
      <dgm:spPr/>
    </dgm:pt>
    <dgm:pt modelId="{F93FAFDB-ACBC-D14F-8BE5-BA761020CCC9}" type="pres">
      <dgm:prSet presAssocID="{485F7DA8-3730-C346-BD40-6523A992B7FA}" presName="desTx" presStyleLbl="fgAcc1" presStyleIdx="0" presStyleCnt="3">
        <dgm:presLayoutVars>
          <dgm:bulletEnabled val="1"/>
        </dgm:presLayoutVars>
      </dgm:prSet>
      <dgm:spPr/>
    </dgm:pt>
    <dgm:pt modelId="{313A2120-B8CD-4146-B9B6-5A16F6B17143}" type="pres">
      <dgm:prSet presAssocID="{10B216B7-A1C5-8742-9769-9A255E1A63DF}" presName="sibTrans" presStyleLbl="sibTrans2D1" presStyleIdx="0" presStyleCnt="2"/>
      <dgm:spPr/>
    </dgm:pt>
    <dgm:pt modelId="{70BDA672-1CC4-ED4E-850E-E6018667C461}" type="pres">
      <dgm:prSet presAssocID="{10B216B7-A1C5-8742-9769-9A255E1A63DF}" presName="connTx" presStyleLbl="sibTrans2D1" presStyleIdx="0" presStyleCnt="2"/>
      <dgm:spPr/>
    </dgm:pt>
    <dgm:pt modelId="{803C3400-EE34-7D4A-B518-26BC2EADF9D8}" type="pres">
      <dgm:prSet presAssocID="{78271E0B-DA43-3242-90AD-93418E4C53AC}" presName="composite" presStyleCnt="0"/>
      <dgm:spPr/>
    </dgm:pt>
    <dgm:pt modelId="{30AAA9A1-50E4-F041-A304-49E970879ECC}" type="pres">
      <dgm:prSet presAssocID="{78271E0B-DA43-3242-90AD-93418E4C53AC}" presName="parTx" presStyleLbl="node1" presStyleIdx="0" presStyleCnt="3">
        <dgm:presLayoutVars>
          <dgm:chMax val="0"/>
          <dgm:chPref val="0"/>
          <dgm:bulletEnabled val="1"/>
        </dgm:presLayoutVars>
      </dgm:prSet>
      <dgm:spPr/>
    </dgm:pt>
    <dgm:pt modelId="{45D58FD4-71EA-5A4B-827C-90ABBB1E5F28}" type="pres">
      <dgm:prSet presAssocID="{78271E0B-DA43-3242-90AD-93418E4C53AC}" presName="parSh" presStyleLbl="node1" presStyleIdx="1" presStyleCnt="3"/>
      <dgm:spPr/>
    </dgm:pt>
    <dgm:pt modelId="{936B6095-2A0C-5B47-9979-9D5518BEE8BB}" type="pres">
      <dgm:prSet presAssocID="{78271E0B-DA43-3242-90AD-93418E4C53AC}" presName="desTx" presStyleLbl="fgAcc1" presStyleIdx="1" presStyleCnt="3">
        <dgm:presLayoutVars>
          <dgm:bulletEnabled val="1"/>
        </dgm:presLayoutVars>
      </dgm:prSet>
      <dgm:spPr/>
    </dgm:pt>
    <dgm:pt modelId="{97C45DA8-2ED5-054B-8960-DCC9F2D9CE83}" type="pres">
      <dgm:prSet presAssocID="{4DF2FD55-FC61-0F47-891B-8CFE36FF88E9}" presName="sibTrans" presStyleLbl="sibTrans2D1" presStyleIdx="1" presStyleCnt="2"/>
      <dgm:spPr/>
    </dgm:pt>
    <dgm:pt modelId="{2BD9ED8D-06CF-A14D-84B5-3954618E10DD}" type="pres">
      <dgm:prSet presAssocID="{4DF2FD55-FC61-0F47-891B-8CFE36FF88E9}" presName="connTx" presStyleLbl="sibTrans2D1" presStyleIdx="1" presStyleCnt="2"/>
      <dgm:spPr/>
    </dgm:pt>
    <dgm:pt modelId="{C640DEFF-4EFA-CE41-9F17-C0AFF7C0E1F4}" type="pres">
      <dgm:prSet presAssocID="{3BED8E5A-E314-6E42-B07C-9B535CE2DFF2}" presName="composite" presStyleCnt="0"/>
      <dgm:spPr/>
    </dgm:pt>
    <dgm:pt modelId="{93AA0989-46B7-6E44-9FE9-035D4FF8B619}" type="pres">
      <dgm:prSet presAssocID="{3BED8E5A-E314-6E42-B07C-9B535CE2DFF2}" presName="parTx" presStyleLbl="node1" presStyleIdx="1" presStyleCnt="3">
        <dgm:presLayoutVars>
          <dgm:chMax val="0"/>
          <dgm:chPref val="0"/>
          <dgm:bulletEnabled val="1"/>
        </dgm:presLayoutVars>
      </dgm:prSet>
      <dgm:spPr/>
    </dgm:pt>
    <dgm:pt modelId="{35DDF892-89FA-8B4C-A2B0-AF8ECC29BCF1}" type="pres">
      <dgm:prSet presAssocID="{3BED8E5A-E314-6E42-B07C-9B535CE2DFF2}" presName="parSh" presStyleLbl="node1" presStyleIdx="2" presStyleCnt="3"/>
      <dgm:spPr/>
    </dgm:pt>
    <dgm:pt modelId="{62E94549-A808-A24D-9FDA-24A9566924F9}" type="pres">
      <dgm:prSet presAssocID="{3BED8E5A-E314-6E42-B07C-9B535CE2DFF2}" presName="desTx" presStyleLbl="fgAcc1" presStyleIdx="2" presStyleCnt="3">
        <dgm:presLayoutVars>
          <dgm:bulletEnabled val="1"/>
        </dgm:presLayoutVars>
      </dgm:prSet>
      <dgm:spPr/>
    </dgm:pt>
  </dgm:ptLst>
  <dgm:cxnLst>
    <dgm:cxn modelId="{A24E0907-0757-C343-AABC-BF42A4F63C7A}" type="presOf" srcId="{4DF2FD55-FC61-0F47-891B-8CFE36FF88E9}" destId="{97C45DA8-2ED5-054B-8960-DCC9F2D9CE83}" srcOrd="0" destOrd="0" presId="urn:microsoft.com/office/officeart/2005/8/layout/process3"/>
    <dgm:cxn modelId="{A0953F09-3FC4-7B49-8D99-1BAEB7EAEC45}" srcId="{3BED8E5A-E314-6E42-B07C-9B535CE2DFF2}" destId="{93297AA5-D016-BA4A-9D4C-48AE94188C73}" srcOrd="0" destOrd="0" parTransId="{331FB935-9E55-C34C-A9AF-0A7C78607C93}" sibTransId="{62CE8169-069B-3A45-9821-63F53C5E48DB}"/>
    <dgm:cxn modelId="{AE86DE0B-6489-114D-9298-0B1AC9DB0769}" type="presOf" srcId="{3BED8E5A-E314-6E42-B07C-9B535CE2DFF2}" destId="{35DDF892-89FA-8B4C-A2B0-AF8ECC29BCF1}" srcOrd="1" destOrd="0" presId="urn:microsoft.com/office/officeart/2005/8/layout/process3"/>
    <dgm:cxn modelId="{91FFF30E-9A4C-B442-8EFA-220FAEC7A9A8}" srcId="{78271E0B-DA43-3242-90AD-93418E4C53AC}" destId="{F4F34EE7-31B8-6B4F-B71A-17D31978A4EB}" srcOrd="1" destOrd="0" parTransId="{28823072-6E03-D04F-9735-80F3C99C8EBD}" sibTransId="{AA05E330-14EC-024E-A881-9BE40614298E}"/>
    <dgm:cxn modelId="{DD0E511A-3D22-744A-95DE-199633DB4C1C}" type="presOf" srcId="{6FFC61F2-101A-DE42-A3AA-359BAD290990}" destId="{F93FAFDB-ACBC-D14F-8BE5-BA761020CCC9}" srcOrd="0" destOrd="1" presId="urn:microsoft.com/office/officeart/2005/8/layout/process3"/>
    <dgm:cxn modelId="{DFDD8A2D-6F65-7345-8C90-38D51868AECD}" srcId="{074781E4-2CBF-2E4B-848A-A3C45E417BCC}" destId="{485F7DA8-3730-C346-BD40-6523A992B7FA}" srcOrd="0" destOrd="0" parTransId="{851D2569-801A-8F4E-BFF2-E2CC5E835A66}" sibTransId="{10B216B7-A1C5-8742-9769-9A255E1A63DF}"/>
    <dgm:cxn modelId="{04459F67-3B3D-294A-A046-142BE16833C3}" type="presOf" srcId="{78271E0B-DA43-3242-90AD-93418E4C53AC}" destId="{30AAA9A1-50E4-F041-A304-49E970879ECC}" srcOrd="0" destOrd="0" presId="urn:microsoft.com/office/officeart/2005/8/layout/process3"/>
    <dgm:cxn modelId="{58BD0F4A-3214-2447-8696-193A8BD9853D}" type="presOf" srcId="{074781E4-2CBF-2E4B-848A-A3C45E417BCC}" destId="{A9F0538B-D046-AC43-BC0B-153307C455CE}" srcOrd="0" destOrd="0" presId="urn:microsoft.com/office/officeart/2005/8/layout/process3"/>
    <dgm:cxn modelId="{B0DFAA6D-4FF1-9943-9E7E-808F23FDAA86}" type="presOf" srcId="{4DF2FD55-FC61-0F47-891B-8CFE36FF88E9}" destId="{2BD9ED8D-06CF-A14D-84B5-3954618E10DD}" srcOrd="1" destOrd="0" presId="urn:microsoft.com/office/officeart/2005/8/layout/process3"/>
    <dgm:cxn modelId="{680D2251-8A49-1D46-9D9B-CBC640206E57}" type="presOf" srcId="{3BED8E5A-E314-6E42-B07C-9B535CE2DFF2}" destId="{93AA0989-46B7-6E44-9FE9-035D4FF8B619}" srcOrd="0" destOrd="0" presId="urn:microsoft.com/office/officeart/2005/8/layout/process3"/>
    <dgm:cxn modelId="{CDAEB655-CEA7-F14C-89FA-B480BF14226E}" type="presOf" srcId="{485F7DA8-3730-C346-BD40-6523A992B7FA}" destId="{80E50B13-601A-BB46-9753-DC7CD6FD61F7}" srcOrd="0" destOrd="0" presId="urn:microsoft.com/office/officeart/2005/8/layout/process3"/>
    <dgm:cxn modelId="{5021BE57-57FC-6C4C-9E00-C51918315271}" srcId="{485F7DA8-3730-C346-BD40-6523A992B7FA}" destId="{ED3FFBD7-8B00-BF4B-809D-6949FD6B4F07}" srcOrd="0" destOrd="0" parTransId="{E8E054C7-41A5-2740-8B34-32B1953C425E}" sibTransId="{92CB1DFB-DC2C-C74B-BFCE-C1C22FDF82C1}"/>
    <dgm:cxn modelId="{91B22478-A8B6-0543-9C2D-34BEA56BFF30}" type="presOf" srcId="{10B216B7-A1C5-8742-9769-9A255E1A63DF}" destId="{70BDA672-1CC4-ED4E-850E-E6018667C461}" srcOrd="1" destOrd="0" presId="urn:microsoft.com/office/officeart/2005/8/layout/process3"/>
    <dgm:cxn modelId="{DB0CEA7C-3D63-C648-9DD8-4E34124F4490}" type="presOf" srcId="{78271E0B-DA43-3242-90AD-93418E4C53AC}" destId="{45D58FD4-71EA-5A4B-827C-90ABBB1E5F28}" srcOrd="1" destOrd="0" presId="urn:microsoft.com/office/officeart/2005/8/layout/process3"/>
    <dgm:cxn modelId="{B0FDF193-DD49-E34D-B7B4-08632D82DABF}" type="presOf" srcId="{2F8454B6-B0D8-FC4B-BDF2-BDE3C58B92C6}" destId="{936B6095-2A0C-5B47-9979-9D5518BEE8BB}" srcOrd="0" destOrd="0" presId="urn:microsoft.com/office/officeart/2005/8/layout/process3"/>
    <dgm:cxn modelId="{1527059A-3650-0F43-B6D9-794AD953B44F}" srcId="{074781E4-2CBF-2E4B-848A-A3C45E417BCC}" destId="{78271E0B-DA43-3242-90AD-93418E4C53AC}" srcOrd="1" destOrd="0" parTransId="{F92A6B5D-C651-6542-98A1-A6BD5F0DD178}" sibTransId="{4DF2FD55-FC61-0F47-891B-8CFE36FF88E9}"/>
    <dgm:cxn modelId="{62E098AC-A611-8043-B05F-D75C90AAE904}" type="presOf" srcId="{6BF27253-87B5-2742-AD86-489B98EB1E5C}" destId="{62E94549-A808-A24D-9FDA-24A9566924F9}" srcOrd="0" destOrd="1" presId="urn:microsoft.com/office/officeart/2005/8/layout/process3"/>
    <dgm:cxn modelId="{9A1F8BAE-6334-B448-BF95-1EB16C992EA1}" type="presOf" srcId="{ED3FFBD7-8B00-BF4B-809D-6949FD6B4F07}" destId="{F93FAFDB-ACBC-D14F-8BE5-BA761020CCC9}" srcOrd="0" destOrd="0" presId="urn:microsoft.com/office/officeart/2005/8/layout/process3"/>
    <dgm:cxn modelId="{36FDDCB1-9FC8-424D-B3C4-A0DEB231DE0F}" type="presOf" srcId="{10B216B7-A1C5-8742-9769-9A255E1A63DF}" destId="{313A2120-B8CD-4146-B9B6-5A16F6B17143}" srcOrd="0" destOrd="0" presId="urn:microsoft.com/office/officeart/2005/8/layout/process3"/>
    <dgm:cxn modelId="{88D799B3-7BFD-A74D-94DB-600888A7A853}" type="presOf" srcId="{93297AA5-D016-BA4A-9D4C-48AE94188C73}" destId="{62E94549-A808-A24D-9FDA-24A9566924F9}" srcOrd="0" destOrd="0" presId="urn:microsoft.com/office/officeart/2005/8/layout/process3"/>
    <dgm:cxn modelId="{C171D5B4-06CE-7243-9A5F-48AFEC328546}" type="presOf" srcId="{C11C2DA0-18E2-874F-B1FE-AC702A242EDE}" destId="{F93FAFDB-ACBC-D14F-8BE5-BA761020CCC9}" srcOrd="0" destOrd="2" presId="urn:microsoft.com/office/officeart/2005/8/layout/process3"/>
    <dgm:cxn modelId="{F225C3C4-3E19-2540-BB5F-6B0ED0E81FE7}" srcId="{78271E0B-DA43-3242-90AD-93418E4C53AC}" destId="{2F8454B6-B0D8-FC4B-BDF2-BDE3C58B92C6}" srcOrd="0" destOrd="0" parTransId="{0A16E998-A8DC-0549-8267-CB977C61C0AD}" sibTransId="{25748750-2F1E-3640-89E3-5662BE5D78BE}"/>
    <dgm:cxn modelId="{31EBF4D4-EC57-9A46-8778-90A2DA6D4A10}" srcId="{485F7DA8-3730-C346-BD40-6523A992B7FA}" destId="{6FFC61F2-101A-DE42-A3AA-359BAD290990}" srcOrd="1" destOrd="0" parTransId="{881AD8EF-FB9B-8B4A-B916-C07BD1394849}" sibTransId="{683EF417-0E11-4046-A10B-1F171F146C69}"/>
    <dgm:cxn modelId="{593705DF-FCE9-F342-9EB0-3D67BB31FF5A}" srcId="{3BED8E5A-E314-6E42-B07C-9B535CE2DFF2}" destId="{6BF27253-87B5-2742-AD86-489B98EB1E5C}" srcOrd="1" destOrd="0" parTransId="{44D9EF23-67DA-544D-8DDB-9AF944398A81}" sibTransId="{CE8EB278-81CD-234B-AB75-E1DC92AA1DD5}"/>
    <dgm:cxn modelId="{FC0C5FE2-3E70-DA47-B5FE-A0BE8019487C}" type="presOf" srcId="{F4F34EE7-31B8-6B4F-B71A-17D31978A4EB}" destId="{936B6095-2A0C-5B47-9979-9D5518BEE8BB}" srcOrd="0" destOrd="1" presId="urn:microsoft.com/office/officeart/2005/8/layout/process3"/>
    <dgm:cxn modelId="{1E44B7EE-CB46-7F4B-9BAB-AC7B2424D6F3}" type="presOf" srcId="{485F7DA8-3730-C346-BD40-6523A992B7FA}" destId="{3A04F920-735F-6C4F-893B-FC9C96466D25}" srcOrd="1" destOrd="0" presId="urn:microsoft.com/office/officeart/2005/8/layout/process3"/>
    <dgm:cxn modelId="{734C18F4-6AD9-E949-B991-8BAA70ED47E2}" srcId="{485F7DA8-3730-C346-BD40-6523A992B7FA}" destId="{C11C2DA0-18E2-874F-B1FE-AC702A242EDE}" srcOrd="2" destOrd="0" parTransId="{520883A0-164D-0F4D-9AF7-74487B3075BF}" sibTransId="{EE56F1A5-39BD-D048-8857-CDA686B48503}"/>
    <dgm:cxn modelId="{72D37DF6-2091-804F-8D63-400337F81C87}" srcId="{074781E4-2CBF-2E4B-848A-A3C45E417BCC}" destId="{3BED8E5A-E314-6E42-B07C-9B535CE2DFF2}" srcOrd="2" destOrd="0" parTransId="{3EF266A0-6D70-B243-8F01-0B29764E2A75}" sibTransId="{F1571054-495E-6644-B5A7-79839C38EC49}"/>
    <dgm:cxn modelId="{7FABBF97-D730-614B-8A5A-EB262FAC6B02}" type="presParOf" srcId="{A9F0538B-D046-AC43-BC0B-153307C455CE}" destId="{773CA491-8142-BB48-95C0-4161D3938411}" srcOrd="0" destOrd="0" presId="urn:microsoft.com/office/officeart/2005/8/layout/process3"/>
    <dgm:cxn modelId="{E5D2DA4F-8E30-A046-8E97-659A63E5484C}" type="presParOf" srcId="{773CA491-8142-BB48-95C0-4161D3938411}" destId="{80E50B13-601A-BB46-9753-DC7CD6FD61F7}" srcOrd="0" destOrd="0" presId="urn:microsoft.com/office/officeart/2005/8/layout/process3"/>
    <dgm:cxn modelId="{8A54E46C-4089-2E40-A089-FC45796CA463}" type="presParOf" srcId="{773CA491-8142-BB48-95C0-4161D3938411}" destId="{3A04F920-735F-6C4F-893B-FC9C96466D25}" srcOrd="1" destOrd="0" presId="urn:microsoft.com/office/officeart/2005/8/layout/process3"/>
    <dgm:cxn modelId="{385D5D37-BD72-F84D-8085-75FCE4668172}" type="presParOf" srcId="{773CA491-8142-BB48-95C0-4161D3938411}" destId="{F93FAFDB-ACBC-D14F-8BE5-BA761020CCC9}" srcOrd="2" destOrd="0" presId="urn:microsoft.com/office/officeart/2005/8/layout/process3"/>
    <dgm:cxn modelId="{12D0FA36-61E0-D946-8BD3-D9DDF675746A}" type="presParOf" srcId="{A9F0538B-D046-AC43-BC0B-153307C455CE}" destId="{313A2120-B8CD-4146-B9B6-5A16F6B17143}" srcOrd="1" destOrd="0" presId="urn:microsoft.com/office/officeart/2005/8/layout/process3"/>
    <dgm:cxn modelId="{6FFAC272-3B3F-9348-B4BF-659E945C63EA}" type="presParOf" srcId="{313A2120-B8CD-4146-B9B6-5A16F6B17143}" destId="{70BDA672-1CC4-ED4E-850E-E6018667C461}" srcOrd="0" destOrd="0" presId="urn:microsoft.com/office/officeart/2005/8/layout/process3"/>
    <dgm:cxn modelId="{33C98C26-27EC-314B-ADC6-5EFC0A931DC3}" type="presParOf" srcId="{A9F0538B-D046-AC43-BC0B-153307C455CE}" destId="{803C3400-EE34-7D4A-B518-26BC2EADF9D8}" srcOrd="2" destOrd="0" presId="urn:microsoft.com/office/officeart/2005/8/layout/process3"/>
    <dgm:cxn modelId="{3943724B-AE4C-7A43-AED7-CEB22A56003B}" type="presParOf" srcId="{803C3400-EE34-7D4A-B518-26BC2EADF9D8}" destId="{30AAA9A1-50E4-F041-A304-49E970879ECC}" srcOrd="0" destOrd="0" presId="urn:microsoft.com/office/officeart/2005/8/layout/process3"/>
    <dgm:cxn modelId="{5B5F29C2-BC19-284A-8E37-B580B27B5FD9}" type="presParOf" srcId="{803C3400-EE34-7D4A-B518-26BC2EADF9D8}" destId="{45D58FD4-71EA-5A4B-827C-90ABBB1E5F28}" srcOrd="1" destOrd="0" presId="urn:microsoft.com/office/officeart/2005/8/layout/process3"/>
    <dgm:cxn modelId="{91BF80C9-C9C7-AC48-9752-09A155CF4ABC}" type="presParOf" srcId="{803C3400-EE34-7D4A-B518-26BC2EADF9D8}" destId="{936B6095-2A0C-5B47-9979-9D5518BEE8BB}" srcOrd="2" destOrd="0" presId="urn:microsoft.com/office/officeart/2005/8/layout/process3"/>
    <dgm:cxn modelId="{F7FB0D58-39E1-DD42-9608-D21CAEE83B29}" type="presParOf" srcId="{A9F0538B-D046-AC43-BC0B-153307C455CE}" destId="{97C45DA8-2ED5-054B-8960-DCC9F2D9CE83}" srcOrd="3" destOrd="0" presId="urn:microsoft.com/office/officeart/2005/8/layout/process3"/>
    <dgm:cxn modelId="{C7911F62-45C2-8F42-9ABC-2C24392C8E7D}" type="presParOf" srcId="{97C45DA8-2ED5-054B-8960-DCC9F2D9CE83}" destId="{2BD9ED8D-06CF-A14D-84B5-3954618E10DD}" srcOrd="0" destOrd="0" presId="urn:microsoft.com/office/officeart/2005/8/layout/process3"/>
    <dgm:cxn modelId="{47ACCFC2-3B55-C140-81F1-E5D1E59BB3DA}" type="presParOf" srcId="{A9F0538B-D046-AC43-BC0B-153307C455CE}" destId="{C640DEFF-4EFA-CE41-9F17-C0AFF7C0E1F4}" srcOrd="4" destOrd="0" presId="urn:microsoft.com/office/officeart/2005/8/layout/process3"/>
    <dgm:cxn modelId="{35373F75-F8A4-D645-BEC1-140A1EB5F077}" type="presParOf" srcId="{C640DEFF-4EFA-CE41-9F17-C0AFF7C0E1F4}" destId="{93AA0989-46B7-6E44-9FE9-035D4FF8B619}" srcOrd="0" destOrd="0" presId="urn:microsoft.com/office/officeart/2005/8/layout/process3"/>
    <dgm:cxn modelId="{8C427C7B-8FA8-7849-A093-6191D3B96DC0}" type="presParOf" srcId="{C640DEFF-4EFA-CE41-9F17-C0AFF7C0E1F4}" destId="{35DDF892-89FA-8B4C-A2B0-AF8ECC29BCF1}" srcOrd="1" destOrd="0" presId="urn:microsoft.com/office/officeart/2005/8/layout/process3"/>
    <dgm:cxn modelId="{680AE5EE-BB5E-744E-9382-3FA7C5D26C05}" type="presParOf" srcId="{C640DEFF-4EFA-CE41-9F17-C0AFF7C0E1F4}" destId="{62E94549-A808-A24D-9FDA-24A9566924F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4F920-735F-6C4F-893B-FC9C96466D25}">
      <dsp:nvSpPr>
        <dsp:cNvPr id="0" name=""/>
        <dsp:cNvSpPr/>
      </dsp:nvSpPr>
      <dsp:spPr>
        <a:xfrm>
          <a:off x="5452" y="133842"/>
          <a:ext cx="2479263" cy="1449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Arial" panose="020B0604020202020204" pitchFamily="34" charset="0"/>
              <a:cs typeface="Arial" panose="020B0604020202020204" pitchFamily="34" charset="0"/>
            </a:rPr>
            <a:t>Regorafenib</a:t>
          </a:r>
          <a:endParaRPr lang="en-GB" sz="1800" b="1" kern="1200" dirty="0">
            <a:latin typeface="Arial" panose="020B0604020202020204" pitchFamily="34" charset="0"/>
            <a:cs typeface="Arial" panose="020B0604020202020204" pitchFamily="34" charset="0"/>
          </a:endParaRPr>
        </a:p>
      </dsp:txBody>
      <dsp:txXfrm>
        <a:off x="5452" y="133842"/>
        <a:ext cx="2479263" cy="966528"/>
      </dsp:txXfrm>
    </dsp:sp>
    <dsp:sp modelId="{F93FAFDB-ACBC-D14F-8BE5-BA761020CCC9}">
      <dsp:nvSpPr>
        <dsp:cNvPr id="0" name=""/>
        <dsp:cNvSpPr/>
      </dsp:nvSpPr>
      <dsp:spPr>
        <a:xfrm>
          <a:off x="513253" y="1100370"/>
          <a:ext cx="2479263" cy="32917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Broad spectrum multikinase inhibitor</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Antiangiogenic and antiapoptotic activity</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Approved for advanced CRC and GIST, and for HCC</a:t>
          </a:r>
        </a:p>
      </dsp:txBody>
      <dsp:txXfrm>
        <a:off x="585868" y="1172985"/>
        <a:ext cx="2334033" cy="3146520"/>
      </dsp:txXfrm>
    </dsp:sp>
    <dsp:sp modelId="{313A2120-B8CD-4146-B9B6-5A16F6B17143}">
      <dsp:nvSpPr>
        <dsp:cNvPr id="0" name=""/>
        <dsp:cNvSpPr/>
      </dsp:nvSpPr>
      <dsp:spPr>
        <a:xfrm>
          <a:off x="2860563" y="308474"/>
          <a:ext cx="796796" cy="6172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latin typeface="Arial" panose="020B0604020202020204" pitchFamily="34" charset="0"/>
            <a:cs typeface="Arial" panose="020B0604020202020204" pitchFamily="34" charset="0"/>
          </a:endParaRPr>
        </a:p>
      </dsp:txBody>
      <dsp:txXfrm>
        <a:off x="2860563" y="431927"/>
        <a:ext cx="611617" cy="370358"/>
      </dsp:txXfrm>
    </dsp:sp>
    <dsp:sp modelId="{45D58FD4-71EA-5A4B-827C-90ABBB1E5F28}">
      <dsp:nvSpPr>
        <dsp:cNvPr id="0" name=""/>
        <dsp:cNvSpPr/>
      </dsp:nvSpPr>
      <dsp:spPr>
        <a:xfrm>
          <a:off x="3988105" y="133842"/>
          <a:ext cx="2479263" cy="1449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Anticancer activity against STS and bone </a:t>
          </a:r>
          <a:r>
            <a:rPr lang="en-GB" sz="1900" kern="1200" dirty="0" err="1">
              <a:latin typeface="Arial" panose="020B0604020202020204" pitchFamily="34" charset="0"/>
              <a:cs typeface="Arial" panose="020B0604020202020204" pitchFamily="34" charset="0"/>
            </a:rPr>
            <a:t>sarcoma</a:t>
          </a:r>
          <a:r>
            <a:rPr lang="en-GB" sz="1900" kern="1200" baseline="30000" dirty="0" err="1">
              <a:latin typeface="Arial" panose="020B0604020202020204" pitchFamily="34" charset="0"/>
              <a:cs typeface="Arial" panose="020B0604020202020204" pitchFamily="34" charset="0"/>
            </a:rPr>
            <a:t>a</a:t>
          </a:r>
          <a:endParaRPr lang="en-GB" sz="1900" kern="1200" baseline="30000" dirty="0">
            <a:latin typeface="Arial" panose="020B0604020202020204" pitchFamily="34" charset="0"/>
            <a:cs typeface="Arial" panose="020B0604020202020204" pitchFamily="34" charset="0"/>
          </a:endParaRPr>
        </a:p>
      </dsp:txBody>
      <dsp:txXfrm>
        <a:off x="3988105" y="133842"/>
        <a:ext cx="2479263" cy="966528"/>
      </dsp:txXfrm>
    </dsp:sp>
    <dsp:sp modelId="{936B6095-2A0C-5B47-9979-9D5518BEE8BB}">
      <dsp:nvSpPr>
        <dsp:cNvPr id="0" name=""/>
        <dsp:cNvSpPr/>
      </dsp:nvSpPr>
      <dsp:spPr>
        <a:xfrm>
          <a:off x="4495906" y="1100370"/>
          <a:ext cx="2479263" cy="32917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Clinical efficacy after cytotoxic CT in non-adipocytic STS and bone sarcoma (adults)</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Some degree of antitumour activity (alone or with CT) in sarcomas (paediatric)</a:t>
          </a:r>
        </a:p>
      </dsp:txBody>
      <dsp:txXfrm>
        <a:off x="4568521" y="1172985"/>
        <a:ext cx="2334033" cy="3146520"/>
      </dsp:txXfrm>
    </dsp:sp>
    <dsp:sp modelId="{97C45DA8-2ED5-054B-8960-DCC9F2D9CE83}">
      <dsp:nvSpPr>
        <dsp:cNvPr id="0" name=""/>
        <dsp:cNvSpPr/>
      </dsp:nvSpPr>
      <dsp:spPr>
        <a:xfrm>
          <a:off x="6843216" y="308474"/>
          <a:ext cx="796796" cy="6172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latin typeface="Arial" panose="020B0604020202020204" pitchFamily="34" charset="0"/>
            <a:cs typeface="Arial" panose="020B0604020202020204" pitchFamily="34" charset="0"/>
          </a:endParaRPr>
        </a:p>
      </dsp:txBody>
      <dsp:txXfrm>
        <a:off x="6843216" y="431927"/>
        <a:ext cx="611617" cy="370358"/>
      </dsp:txXfrm>
    </dsp:sp>
    <dsp:sp modelId="{35DDF892-89FA-8B4C-A2B0-AF8ECC29BCF1}">
      <dsp:nvSpPr>
        <dsp:cNvPr id="0" name=""/>
        <dsp:cNvSpPr/>
      </dsp:nvSpPr>
      <dsp:spPr>
        <a:xfrm>
          <a:off x="7970758" y="133842"/>
          <a:ext cx="2479263" cy="1449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Potential new treatment option</a:t>
          </a:r>
        </a:p>
      </dsp:txBody>
      <dsp:txXfrm>
        <a:off x="7970758" y="133842"/>
        <a:ext cx="2479263" cy="966528"/>
      </dsp:txXfrm>
    </dsp:sp>
    <dsp:sp modelId="{62E94549-A808-A24D-9FDA-24A9566924F9}">
      <dsp:nvSpPr>
        <dsp:cNvPr id="0" name=""/>
        <dsp:cNvSpPr/>
      </dsp:nvSpPr>
      <dsp:spPr>
        <a:xfrm>
          <a:off x="8478558" y="1100370"/>
          <a:ext cx="2479263" cy="32917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Metastatic STS and metastatic or advanced bone sarcoma</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Upon progression after cytotoxic CT </a:t>
          </a:r>
        </a:p>
      </dsp:txBody>
      <dsp:txXfrm>
        <a:off x="8551173" y="1172985"/>
        <a:ext cx="2334033" cy="31465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12/7/2022</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12/7/2022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42310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322361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9AF83-D239-7F46-928B-B552C6343137}" type="slidenum">
              <a:t>14</a:t>
            </a:fld>
            <a:endParaRPr lang="en-US" dirty="0"/>
          </a:p>
        </p:txBody>
      </p:sp>
    </p:spTree>
    <p:extLst>
      <p:ext uri="{BB962C8B-B14F-4D97-AF65-F5344CB8AC3E}">
        <p14:creationId xmlns:p14="http://schemas.microsoft.com/office/powerpoint/2010/main" val="378725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9AF83-D239-7F46-928B-B552C6343137}" type="slidenum">
              <a:t>15</a:t>
            </a:fld>
            <a:endParaRPr lang="en-US" dirty="0"/>
          </a:p>
        </p:txBody>
      </p:sp>
    </p:spTree>
    <p:extLst>
      <p:ext uri="{BB962C8B-B14F-4D97-AF65-F5344CB8AC3E}">
        <p14:creationId xmlns:p14="http://schemas.microsoft.com/office/powerpoint/2010/main" val="106218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9AF83-D239-7F46-928B-B552C6343137}" type="slidenum">
              <a:t>16</a:t>
            </a:fld>
            <a:endParaRPr lang="en-US" dirty="0"/>
          </a:p>
        </p:txBody>
      </p:sp>
    </p:spTree>
    <p:extLst>
      <p:ext uri="{BB962C8B-B14F-4D97-AF65-F5344CB8AC3E}">
        <p14:creationId xmlns:p14="http://schemas.microsoft.com/office/powerpoint/2010/main" val="301370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147054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313166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GIST, </a:t>
            </a:r>
            <a:r>
              <a:rPr lang="en-GB" sz="1800" dirty="0">
                <a:effectLst/>
                <a:latin typeface="Times New Roman,Italic" pitchFamily="2" charset="0"/>
              </a:rPr>
              <a:t>gastrointestinal stromal tumors; OS, overall survival; PFS, progression-free survival; TKI tyrosine kinase inhibitor</a:t>
            </a:r>
            <a:endParaRPr lang="en-GB"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79AF83-D239-7F46-928B-B552C6343137}" type="slidenum">
              <a:t>5</a:t>
            </a:fld>
            <a:endParaRPr lang="en-US" dirty="0"/>
          </a:p>
        </p:txBody>
      </p:sp>
    </p:spTree>
    <p:extLst>
      <p:ext uri="{BB962C8B-B14F-4D97-AF65-F5344CB8AC3E}">
        <p14:creationId xmlns:p14="http://schemas.microsoft.com/office/powerpoint/2010/main" val="205511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effectLst/>
                <a:latin typeface="Calibri" panose="020F0502020204030204" pitchFamily="34" charset="0"/>
              </a:rPr>
              <a:t>ALL, acute lymphoblastic leukemia; CML, chronic myeloid leukemia; DTC, differentiated thyroid cancer; FDA, Food and Drug Administration; GIST, gastrointestinal stromal tumor; HCC, hepatocellular carcinoma; mCRC, metastatic colorectal cancer; MTC, medullary thyroid cancer; Ph+, Philadelphia chromosome-positive; pNET, pancreatic neuroendocrine tumor; RAI-R, radioactive iodine-refractory; RCC, renal cell carcinoma; STS, soft-tissue sarcoma; US, United States.</a:t>
            </a:r>
            <a:endParaRPr lang="en-GB" sz="2000" dirty="0"/>
          </a:p>
        </p:txBody>
      </p:sp>
      <p:sp>
        <p:nvSpPr>
          <p:cNvPr id="4" name="Slide Number Placeholder 3"/>
          <p:cNvSpPr>
            <a:spLocks noGrp="1"/>
          </p:cNvSpPr>
          <p:nvPr>
            <p:ph type="sldNum" sz="quarter" idx="5"/>
          </p:nvPr>
        </p:nvSpPr>
        <p:spPr/>
        <p:txBody>
          <a:bodyPr/>
          <a:lstStyle/>
          <a:p>
            <a:fld id="{CC79AF83-D239-7F46-928B-B552C6343137}" type="slidenum">
              <a:t>6</a:t>
            </a:fld>
            <a:endParaRPr lang="en-US" dirty="0"/>
          </a:p>
        </p:txBody>
      </p:sp>
    </p:spTree>
    <p:extLst>
      <p:ext uri="{BB962C8B-B14F-4D97-AF65-F5344CB8AC3E}">
        <p14:creationId xmlns:p14="http://schemas.microsoft.com/office/powerpoint/2010/main" val="224745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153829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9AF83-D239-7F46-928B-B552C6343137}" type="slidenum">
              <a:t>8</a:t>
            </a:fld>
            <a:endParaRPr lang="en-US" dirty="0"/>
          </a:p>
        </p:txBody>
      </p:sp>
    </p:spTree>
    <p:extLst>
      <p:ext uri="{BB962C8B-B14F-4D97-AF65-F5344CB8AC3E}">
        <p14:creationId xmlns:p14="http://schemas.microsoft.com/office/powerpoint/2010/main" val="285298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9AF83-D239-7F46-928B-B552C6343137}" type="slidenum">
              <a:t>9</a:t>
            </a:fld>
            <a:endParaRPr lang="en-US" dirty="0"/>
          </a:p>
        </p:txBody>
      </p:sp>
    </p:spTree>
    <p:extLst>
      <p:ext uri="{BB962C8B-B14F-4D97-AF65-F5344CB8AC3E}">
        <p14:creationId xmlns:p14="http://schemas.microsoft.com/office/powerpoint/2010/main" val="333535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9AF83-D239-7F46-928B-B552C6343137}" type="slidenum">
              <a:t>10</a:t>
            </a:fld>
            <a:endParaRPr lang="en-US" dirty="0"/>
          </a:p>
        </p:txBody>
      </p:sp>
    </p:spTree>
    <p:extLst>
      <p:ext uri="{BB962C8B-B14F-4D97-AF65-F5344CB8AC3E}">
        <p14:creationId xmlns:p14="http://schemas.microsoft.com/office/powerpoint/2010/main" val="275943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3414062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40848156" TargetMode="External"/><Relationship Id="rId13" Type="http://schemas.openxmlformats.org/officeDocument/2006/relationships/image" Target="../media/image8.png"/><Relationship Id="rId1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hyperlink" Target="mailto:antoine.lacombe@cor2ed.com" TargetMode="Externa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image" Target="../media/image3.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sarcomaconnect/" TargetMode="External"/><Relationship Id="rId5" Type="http://schemas.openxmlformats.org/officeDocument/2006/relationships/image" Target="../media/image6.svg"/><Relationship Id="rId15" Type="http://schemas.openxmlformats.org/officeDocument/2006/relationships/image" Target="../media/image10.png"/><Relationship Id="rId10" Type="http://schemas.openxmlformats.org/officeDocument/2006/relationships/hyperlink" Target="https://twitter.com/sarcomaconnect" TargetMode="External"/><Relationship Id="rId19"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hyperlink" Target="https://sarcomaconnect.cor2ed.com/" TargetMode="External"/><Relationship Id="rId1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49209E-16D8-FB47-A470-CA36FB89B5D3}"/>
              </a:ext>
            </a:extLst>
          </p:cNvPr>
          <p:cNvPicPr>
            <a:picLocks noChangeAspect="1"/>
          </p:cNvPicPr>
          <p:nvPr userDrawn="1"/>
        </p:nvPicPr>
        <p:blipFill rotWithShape="1">
          <a:blip r:embed="rId2"/>
          <a:srcRect r="1730"/>
          <a:stretch/>
        </p:blipFill>
        <p:spPr>
          <a:xfrm>
            <a:off x="2821172" y="2140688"/>
            <a:ext cx="6549656"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3F6B8A3B-45A3-1A49-8199-DA9E1B8C2CF7}"/>
              </a:ext>
            </a:extLst>
          </p:cNvPr>
          <p:cNvSpPr>
            <a:spLocks noGrp="1"/>
          </p:cNvSpPr>
          <p:nvPr>
            <p:ph sz="quarter" idx="15"/>
          </p:nvPr>
        </p:nvSpPr>
        <p:spPr>
          <a:xfrm>
            <a:off x="620184" y="6356351"/>
            <a:ext cx="1001232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B2A1E53E-5D1B-1C40-B719-B9077D429B69}"/>
              </a:ext>
            </a:extLst>
          </p:cNvPr>
          <p:cNvSpPr>
            <a:spLocks noGrp="1"/>
          </p:cNvSpPr>
          <p:nvPr>
            <p:ph sz="quarter" idx="15"/>
          </p:nvPr>
        </p:nvSpPr>
        <p:spPr>
          <a:xfrm>
            <a:off x="620184" y="6356351"/>
            <a:ext cx="1001232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DD79A4AC-EAA5-B043-B8A9-2745EF93B04C}"/>
              </a:ext>
            </a:extLst>
          </p:cNvPr>
          <p:cNvSpPr>
            <a:spLocks noGrp="1"/>
          </p:cNvSpPr>
          <p:nvPr>
            <p:ph sz="quarter" idx="15"/>
          </p:nvPr>
        </p:nvSpPr>
        <p:spPr>
          <a:xfrm>
            <a:off x="620184" y="6356351"/>
            <a:ext cx="1001232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37" name="Titre 1">
            <a:extLst>
              <a:ext uri="{FF2B5EF4-FFF2-40B4-BE49-F238E27FC236}">
                <a16:creationId xmlns:a16="http://schemas.microsoft.com/office/drawing/2014/main" id="{1CC1425E-C040-C94F-A271-766CB22549C1}"/>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Arial" panose="020B0604020202020204" pitchFamily="34" charset="0"/>
                <a:ea typeface="Calibri" charset="0"/>
                <a:cs typeface="Arial" panose="020B0604020202020204" pitchFamily="34" charset="0"/>
              </a:rPr>
              <a:t>Dr.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8" name="Titre 1">
            <a:extLst>
              <a:ext uri="{FF2B5EF4-FFF2-40B4-BE49-F238E27FC236}">
                <a16:creationId xmlns:a16="http://schemas.microsoft.com/office/drawing/2014/main" id="{1A2C8A85-C44A-EB44-9D2D-5247C30FF20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39" name="Titre 1">
            <a:extLst>
              <a:ext uri="{FF2B5EF4-FFF2-40B4-BE49-F238E27FC236}">
                <a16:creationId xmlns:a16="http://schemas.microsoft.com/office/drawing/2014/main" id="{80146652-2D28-CF41-BB0C-73273AA02515}"/>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SARCOMA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1" name="Titre 1">
            <a:extLst>
              <a:ext uri="{FF2B5EF4-FFF2-40B4-BE49-F238E27FC236}">
                <a16:creationId xmlns:a16="http://schemas.microsoft.com/office/drawing/2014/main" id="{7D523676-4627-8749-9865-6E3711D294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Arial" panose="020B0604020202020204" pitchFamily="34" charset="0"/>
                <a:ea typeface="Calibri" charset="0"/>
                <a:cs typeface="Arial" panose="020B0604020202020204" pitchFamily="34" charset="0"/>
              </a:rPr>
              <a:t>Dr. Froukje Sosef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42" name="Titre 1">
            <a:extLst>
              <a:ext uri="{FF2B5EF4-FFF2-40B4-BE49-F238E27FC236}">
                <a16:creationId xmlns:a16="http://schemas.microsoft.com/office/drawing/2014/main" id="{C1CE7793-73F2-034C-9B67-402D1B2FDE4D}"/>
              </a:ext>
            </a:extLst>
          </p:cNvPr>
          <p:cNvSpPr txBox="1">
            <a:spLocks/>
          </p:cNvSpPr>
          <p:nvPr userDrawn="1"/>
        </p:nvSpPr>
        <p:spPr>
          <a:xfrm>
            <a:off x="779225" y="306358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3" name="Group 42">
            <a:extLst>
              <a:ext uri="{FF2B5EF4-FFF2-40B4-BE49-F238E27FC236}">
                <a16:creationId xmlns:a16="http://schemas.microsoft.com/office/drawing/2014/main" id="{847B8C7B-509C-B948-BACB-3631466C105E}"/>
              </a:ext>
            </a:extLst>
          </p:cNvPr>
          <p:cNvGrpSpPr/>
          <p:nvPr userDrawn="1"/>
        </p:nvGrpSpPr>
        <p:grpSpPr>
          <a:xfrm>
            <a:off x="418902" y="3063588"/>
            <a:ext cx="356400" cy="356400"/>
            <a:chOff x="761970" y="3386221"/>
            <a:chExt cx="356400" cy="356400"/>
          </a:xfrm>
        </p:grpSpPr>
        <p:sp>
          <p:nvSpPr>
            <p:cNvPr id="44" name="Oval 43">
              <a:extLst>
                <a:ext uri="{FF2B5EF4-FFF2-40B4-BE49-F238E27FC236}">
                  <a16:creationId xmlns:a16="http://schemas.microsoft.com/office/drawing/2014/main" id="{237F88DB-57C4-6B46-8F99-FB91A57C23F6}"/>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5" name="Graphic 44" descr="Speaker Phone">
              <a:extLst>
                <a:ext uri="{FF2B5EF4-FFF2-40B4-BE49-F238E27FC236}">
                  <a16:creationId xmlns:a16="http://schemas.microsoft.com/office/drawing/2014/main" id="{21A14EB8-1D77-0D48-A666-4334EF8D28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EAB90F01-07EA-EF4C-A1F6-D90BE9E444CA}"/>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7" name="Graphic 46" descr="Envelope">
            <a:extLst>
              <a:ext uri="{FF2B5EF4-FFF2-40B4-BE49-F238E27FC236}">
                <a16:creationId xmlns:a16="http://schemas.microsoft.com/office/drawing/2014/main" id="{D2A2952F-2AEA-9A4C-AF08-BADC566A849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48" name="Group 47">
            <a:extLst>
              <a:ext uri="{FF2B5EF4-FFF2-40B4-BE49-F238E27FC236}">
                <a16:creationId xmlns:a16="http://schemas.microsoft.com/office/drawing/2014/main" id="{0E6F548F-DAB4-CF49-8296-9D54EE3FC103}"/>
              </a:ext>
            </a:extLst>
          </p:cNvPr>
          <p:cNvGrpSpPr/>
          <p:nvPr userDrawn="1"/>
        </p:nvGrpSpPr>
        <p:grpSpPr>
          <a:xfrm>
            <a:off x="423995" y="4414481"/>
            <a:ext cx="356400" cy="356400"/>
            <a:chOff x="761970" y="3386221"/>
            <a:chExt cx="356400" cy="356400"/>
          </a:xfrm>
        </p:grpSpPr>
        <p:sp>
          <p:nvSpPr>
            <p:cNvPr id="49" name="Oval 48">
              <a:extLst>
                <a:ext uri="{FF2B5EF4-FFF2-40B4-BE49-F238E27FC236}">
                  <a16:creationId xmlns:a16="http://schemas.microsoft.com/office/drawing/2014/main" id="{FD16D622-CFA2-814A-83EC-274DBA7DC9A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Speaker Phone">
              <a:extLst>
                <a:ext uri="{FF2B5EF4-FFF2-40B4-BE49-F238E27FC236}">
                  <a16:creationId xmlns:a16="http://schemas.microsoft.com/office/drawing/2014/main" id="{FA292B5F-3214-7044-9643-43000332E0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1" name="Oval 50">
            <a:extLst>
              <a:ext uri="{FF2B5EF4-FFF2-40B4-BE49-F238E27FC236}">
                <a16:creationId xmlns:a16="http://schemas.microsoft.com/office/drawing/2014/main" id="{5EFE4C3B-59B4-A349-8861-6F5900E89DCE}"/>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2" name="Graphic 51" descr="Envelope">
            <a:extLst>
              <a:ext uri="{FF2B5EF4-FFF2-40B4-BE49-F238E27FC236}">
                <a16:creationId xmlns:a16="http://schemas.microsoft.com/office/drawing/2014/main" id="{96D2BA64-52EA-C949-9D11-F2A8A68F2F9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3" name="Titre 1">
            <a:extLst>
              <a:ext uri="{FF2B5EF4-FFF2-40B4-BE49-F238E27FC236}">
                <a16:creationId xmlns:a16="http://schemas.microsoft.com/office/drawing/2014/main" id="{18C48857-B690-1140-83A1-4B4876DD1D88}"/>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4" name="Titre 1">
            <a:extLst>
              <a:ext uri="{FF2B5EF4-FFF2-40B4-BE49-F238E27FC236}">
                <a16:creationId xmlns:a16="http://schemas.microsoft.com/office/drawing/2014/main" id="{CE705C6F-8209-E74A-B789-C68451B339E8}"/>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6" name="Rounded Rectangle 55">
            <a:extLst>
              <a:ext uri="{FF2B5EF4-FFF2-40B4-BE49-F238E27FC236}">
                <a16:creationId xmlns:a16="http://schemas.microsoft.com/office/drawing/2014/main" id="{03FF847F-3463-B647-87E4-47060C7480F9}"/>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7" name="Rounded Rectangle 56">
            <a:extLst>
              <a:ext uri="{FF2B5EF4-FFF2-40B4-BE49-F238E27FC236}">
                <a16:creationId xmlns:a16="http://schemas.microsoft.com/office/drawing/2014/main" id="{B04A2A1B-057B-FD41-ACD0-78F054D783F7}"/>
              </a:ext>
            </a:extLst>
          </p:cNvPr>
          <p:cNvSpPr/>
          <p:nvPr userDrawn="1"/>
        </p:nvSpPr>
        <p:spPr>
          <a:xfrm>
            <a:off x="3607737"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44216250-BBCC-0640-ABDA-42CD2056421D}"/>
              </a:ext>
            </a:extLst>
          </p:cNvPr>
          <p:cNvSpPr txBox="1"/>
          <p:nvPr userDrawn="1"/>
        </p:nvSpPr>
        <p:spPr>
          <a:xfrm>
            <a:off x="787049" y="5497848"/>
            <a:ext cx="2634939" cy="41088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300" spc="-30" baseline="0" dirty="0">
                <a:solidFill>
                  <a:schemeClr val="tx2"/>
                </a:solidFill>
                <a:latin typeface="Arial" panose="020B0604020202020204" pitchFamily="34" charset="0"/>
                <a:ea typeface="Aileron" charset="0"/>
                <a:cs typeface="Arial" panose="020B0604020202020204" pitchFamily="34" charset="0"/>
              </a:rPr>
              <a:t>LinkedIn @SARCOMA CONNECT</a:t>
            </a:r>
          </a:p>
        </p:txBody>
      </p:sp>
      <p:sp>
        <p:nvSpPr>
          <p:cNvPr id="59" name="TextBox 58">
            <a:extLst>
              <a:ext uri="{FF2B5EF4-FFF2-40B4-BE49-F238E27FC236}">
                <a16:creationId xmlns:a16="http://schemas.microsoft.com/office/drawing/2014/main" id="{02BFCB26-6924-2C4A-B911-714CE36ED7DE}"/>
              </a:ext>
            </a:extLst>
          </p:cNvPr>
          <p:cNvSpPr txBox="1"/>
          <p:nvPr userDrawn="1"/>
        </p:nvSpPr>
        <p:spPr>
          <a:xfrm>
            <a:off x="4028711" y="5497848"/>
            <a:ext cx="293138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300" dirty="0">
                <a:solidFill>
                  <a:schemeClr val="tx2"/>
                </a:solidFill>
                <a:latin typeface="Arial" panose="020B0604020202020204" pitchFamily="34" charset="0"/>
                <a:ea typeface="Aileron" charset="0"/>
                <a:cs typeface="Arial" panose="020B0604020202020204" pitchFamily="34" charset="0"/>
              </a:rPr>
              <a:t>Vimeo @SARCOMA CONNECT</a:t>
            </a:r>
          </a:p>
        </p:txBody>
      </p:sp>
      <p:sp>
        <p:nvSpPr>
          <p:cNvPr id="60" name="Rectangle 59">
            <a:hlinkClick r:id="rId6"/>
            <a:extLst>
              <a:ext uri="{FF2B5EF4-FFF2-40B4-BE49-F238E27FC236}">
                <a16:creationId xmlns:a16="http://schemas.microsoft.com/office/drawing/2014/main" id="{D61CDADA-6E15-814E-9C7B-D890248C054C}"/>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Rectangle 60">
            <a:hlinkClick r:id="rId7"/>
            <a:extLst>
              <a:ext uri="{FF2B5EF4-FFF2-40B4-BE49-F238E27FC236}">
                <a16:creationId xmlns:a16="http://schemas.microsoft.com/office/drawing/2014/main" id="{0712A816-5806-C146-AF5C-2A13A8B40B1C}"/>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2" name="Rectangle 61">
            <a:hlinkClick r:id="rId8"/>
            <a:extLst>
              <a:ext uri="{FF2B5EF4-FFF2-40B4-BE49-F238E27FC236}">
                <a16:creationId xmlns:a16="http://schemas.microsoft.com/office/drawing/2014/main" id="{2367085C-60BE-F940-AA47-CE72F7B35408}"/>
              </a:ext>
            </a:extLst>
          </p:cNvPr>
          <p:cNvSpPr/>
          <p:nvPr userDrawn="1"/>
        </p:nvSpPr>
        <p:spPr>
          <a:xfrm>
            <a:off x="403163" y="5474776"/>
            <a:ext cx="29467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Rounded Rectangle 62">
            <a:extLst>
              <a:ext uri="{FF2B5EF4-FFF2-40B4-BE49-F238E27FC236}">
                <a16:creationId xmlns:a16="http://schemas.microsoft.com/office/drawing/2014/main" id="{86EFF8AC-FAB5-1541-AE81-C67552F1B298}"/>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FB34C0CF-B621-7147-8DE8-60EB935C42B3}"/>
              </a:ext>
            </a:extLst>
          </p:cNvPr>
          <p:cNvSpPr txBox="1"/>
          <p:nvPr userDrawn="1"/>
        </p:nvSpPr>
        <p:spPr>
          <a:xfrm>
            <a:off x="805457" y="6013567"/>
            <a:ext cx="2934841" cy="43088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300" kern="1200" spc="-30" baseline="0" dirty="0">
                <a:solidFill>
                  <a:schemeClr val="tx2"/>
                </a:solidFill>
                <a:effectLst/>
                <a:latin typeface="Arial" panose="020B0604020202020204" pitchFamily="34" charset="0"/>
                <a:ea typeface="+mn-ea"/>
                <a:cs typeface="Arial" panose="020B0604020202020204" pitchFamily="34" charset="0"/>
              </a:rPr>
              <a:t>https://sarcomaconnect.cor2ed.com/</a:t>
            </a:r>
            <a:endParaRPr lang="en-GB" sz="1300" kern="1200" spc="-30" baseline="0" dirty="0">
              <a:solidFill>
                <a:schemeClr val="tx2"/>
              </a:solidFill>
              <a:effectLst/>
              <a:latin typeface="Arial" panose="020B0604020202020204" pitchFamily="34" charset="0"/>
              <a:ea typeface="+mn-ea"/>
              <a:cs typeface="Arial" panose="020B0604020202020204" pitchFamily="34" charset="0"/>
            </a:endParaRPr>
          </a:p>
        </p:txBody>
      </p:sp>
      <p:sp>
        <p:nvSpPr>
          <p:cNvPr id="65" name="Rectangle 64">
            <a:hlinkClick r:id="rId9"/>
            <a:extLst>
              <a:ext uri="{FF2B5EF4-FFF2-40B4-BE49-F238E27FC236}">
                <a16:creationId xmlns:a16="http://schemas.microsoft.com/office/drawing/2014/main" id="{77D3EADA-9127-E348-A4F1-6E8756658CAE}"/>
              </a:ext>
            </a:extLst>
          </p:cNvPr>
          <p:cNvSpPr/>
          <p:nvPr userDrawn="1"/>
        </p:nvSpPr>
        <p:spPr>
          <a:xfrm>
            <a:off x="391316" y="6006475"/>
            <a:ext cx="307827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5490F95-C4F4-C048-9CF8-295F2026DAB9}"/>
              </a:ext>
            </a:extLst>
          </p:cNvPr>
          <p:cNvSpPr txBox="1"/>
          <p:nvPr userDrawn="1"/>
        </p:nvSpPr>
        <p:spPr>
          <a:xfrm>
            <a:off x="4028524"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300" dirty="0">
                <a:solidFill>
                  <a:schemeClr val="tx2"/>
                </a:solidFill>
                <a:latin typeface="Arial" panose="020B0604020202020204" pitchFamily="34" charset="0"/>
                <a:ea typeface="Aileron" charset="0"/>
                <a:cs typeface="Arial" panose="020B0604020202020204" pitchFamily="34" charset="0"/>
              </a:rPr>
              <a:t>Twitter @sarcomaconnect</a:t>
            </a:r>
          </a:p>
        </p:txBody>
      </p:sp>
      <p:sp>
        <p:nvSpPr>
          <p:cNvPr id="67" name="Rectangle 66">
            <a:hlinkClick r:id="rId10"/>
            <a:extLst>
              <a:ext uri="{FF2B5EF4-FFF2-40B4-BE49-F238E27FC236}">
                <a16:creationId xmlns:a16="http://schemas.microsoft.com/office/drawing/2014/main" id="{9F1A7843-71F5-3E49-B9A3-324075E903AE}"/>
              </a:ext>
            </a:extLst>
          </p:cNvPr>
          <p:cNvSpPr/>
          <p:nvPr userDrawn="1"/>
        </p:nvSpPr>
        <p:spPr>
          <a:xfrm>
            <a:off x="3588012" y="6012370"/>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8" name="Rounded Rectangle 67">
            <a:extLst>
              <a:ext uri="{FF2B5EF4-FFF2-40B4-BE49-F238E27FC236}">
                <a16:creationId xmlns:a16="http://schemas.microsoft.com/office/drawing/2014/main" id="{9F4B3A99-928C-044B-9CEC-CD481C28A59D}"/>
              </a:ext>
            </a:extLst>
          </p:cNvPr>
          <p:cNvSpPr/>
          <p:nvPr userDrawn="1"/>
        </p:nvSpPr>
        <p:spPr>
          <a:xfrm>
            <a:off x="3612167"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Rectangle 68">
            <a:hlinkClick r:id="rId11"/>
            <a:extLst>
              <a:ext uri="{FF2B5EF4-FFF2-40B4-BE49-F238E27FC236}">
                <a16:creationId xmlns:a16="http://schemas.microsoft.com/office/drawing/2014/main" id="{C3F133A7-5BA3-5943-BD62-FFE3BE53DD3E}"/>
              </a:ext>
            </a:extLst>
          </p:cNvPr>
          <p:cNvSpPr/>
          <p:nvPr userDrawn="1"/>
        </p:nvSpPr>
        <p:spPr>
          <a:xfrm>
            <a:off x="3568186" y="5481722"/>
            <a:ext cx="296808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0" name="Picture 2" descr="Linkedin logo logo website icon - Popular Social Media Flat">
            <a:extLst>
              <a:ext uri="{FF2B5EF4-FFF2-40B4-BE49-F238E27FC236}">
                <a16:creationId xmlns:a16="http://schemas.microsoft.com/office/drawing/2014/main" id="{CA59D3FE-1FCE-744A-A16A-F3258FC4257B}"/>
              </a:ext>
            </a:extLst>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71" name="Graphic 70" descr="World">
            <a:extLst>
              <a:ext uri="{FF2B5EF4-FFF2-40B4-BE49-F238E27FC236}">
                <a16:creationId xmlns:a16="http://schemas.microsoft.com/office/drawing/2014/main" id="{8334EDE7-7B67-174C-A564-4C689780BDB0}"/>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72" name="Picture 4" descr="Vimeo Icon Logo - Free vector graphic on Pixabay">
            <a:extLst>
              <a:ext uri="{FF2B5EF4-FFF2-40B4-BE49-F238E27FC236}">
                <a16:creationId xmlns:a16="http://schemas.microsoft.com/office/drawing/2014/main" id="{F125B744-68CF-3042-B8B0-BDFFCEFF5813}"/>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15333"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White Twitter Icon - Download White Twitter Icon">
            <a:extLst>
              <a:ext uri="{FF2B5EF4-FFF2-40B4-BE49-F238E27FC236}">
                <a16:creationId xmlns:a16="http://schemas.microsoft.com/office/drawing/2014/main" id="{9B7A03C0-FEED-9644-9D95-26EF5FA980C4}"/>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50453"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F0827169-4B09-3443-BF70-D19A0420C9F4}"/>
              </a:ext>
            </a:extLst>
          </p:cNvPr>
          <p:cNvPicPr>
            <a:picLocks noChangeAspect="1"/>
          </p:cNvPicPr>
          <p:nvPr userDrawn="1"/>
        </p:nvPicPr>
        <p:blipFill rotWithShape="1">
          <a:blip r:embed="rId18"/>
          <a:srcRect r="1730"/>
          <a:stretch/>
        </p:blipFill>
        <p:spPr>
          <a:xfrm>
            <a:off x="405683" y="685736"/>
            <a:ext cx="2236468" cy="881888"/>
          </a:xfrm>
          <a:prstGeom prst="rect">
            <a:avLst/>
          </a:prstGeom>
        </p:spPr>
      </p:pic>
      <p:sp>
        <p:nvSpPr>
          <p:cNvPr id="55" name="Titre 1">
            <a:extLst>
              <a:ext uri="{FF2B5EF4-FFF2-40B4-BE49-F238E27FC236}">
                <a16:creationId xmlns:a16="http://schemas.microsoft.com/office/drawing/2014/main" id="{8721F777-542D-2842-B724-D0D588722A28}"/>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74" name="Picture 73">
            <a:extLst>
              <a:ext uri="{FF2B5EF4-FFF2-40B4-BE49-F238E27FC236}">
                <a16:creationId xmlns:a16="http://schemas.microsoft.com/office/drawing/2014/main" id="{61BCA1F9-4E24-0D4E-A625-8D0CC172FE88}"/>
              </a:ext>
            </a:extLst>
          </p:cNvPr>
          <p:cNvPicPr>
            <a:picLocks noChangeAspect="1"/>
          </p:cNvPicPr>
          <p:nvPr userDrawn="1"/>
        </p:nvPicPr>
        <p:blipFill rotWithShape="1">
          <a:blip r:embed="rId19"/>
          <a:srcRect l="4378" t="16757" r="13110" b="10564"/>
          <a:stretch/>
        </p:blipFill>
        <p:spPr>
          <a:xfrm>
            <a:off x="6598102" y="0"/>
            <a:ext cx="5593898" cy="6365420"/>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4492-42F2-6BDA-A3E3-9AA66134B3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C6ED7B6-622D-8B44-A518-9E02CC459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693388A-BA83-E3CD-F4F8-B81F63997E0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B39685-030B-D3EB-D885-9137D5369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73F370-BE99-959C-5454-1A0D6E0200C4}"/>
              </a:ext>
            </a:extLst>
          </p:cNvPr>
          <p:cNvSpPr>
            <a:spLocks noGrp="1"/>
          </p:cNvSpPr>
          <p:nvPr>
            <p:ph type="sldNum" sz="quarter" idx="12"/>
          </p:nvPr>
        </p:nvSpPr>
        <p:spPr/>
        <p:txBody>
          <a:bodyPr/>
          <a:lstStyle/>
          <a:p>
            <a:fld id="{00E2B217-B8E0-FA49-9932-1C5FE6250A02}" type="slidenum">
              <a:t>‹#›</a:t>
            </a:fld>
            <a:endParaRPr lang="en-US" dirty="0"/>
          </a:p>
        </p:txBody>
      </p:sp>
    </p:spTree>
    <p:extLst>
      <p:ext uri="{BB962C8B-B14F-4D97-AF65-F5344CB8AC3E}">
        <p14:creationId xmlns:p14="http://schemas.microsoft.com/office/powerpoint/2010/main" val="71979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1362-343A-373A-4D35-3E70B58B79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45F5B2-BD64-C4CD-6625-1735F97DCC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DEF7C4-FEE1-CDF9-8A6C-EE6AE36EF37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52AA8EB-7444-C2DE-EF53-5D0166DD68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708F31-09C0-8681-3025-2BD410B73D4E}"/>
              </a:ext>
            </a:extLst>
          </p:cNvPr>
          <p:cNvSpPr>
            <a:spLocks noGrp="1"/>
          </p:cNvSpPr>
          <p:nvPr>
            <p:ph type="sldNum" sz="quarter" idx="12"/>
          </p:nvPr>
        </p:nvSpPr>
        <p:spPr/>
        <p:txBody>
          <a:bodyPr/>
          <a:lstStyle/>
          <a:p>
            <a:fld id="{00E2B217-B8E0-FA49-9932-1C5FE6250A02}" type="slidenum">
              <a:t>‹#›</a:t>
            </a:fld>
            <a:endParaRPr lang="en-US" dirty="0"/>
          </a:p>
        </p:txBody>
      </p:sp>
    </p:spTree>
    <p:extLst>
      <p:ext uri="{BB962C8B-B14F-4D97-AF65-F5344CB8AC3E}">
        <p14:creationId xmlns:p14="http://schemas.microsoft.com/office/powerpoint/2010/main" val="276738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E181C4EF-3449-9B4C-AF34-488F267D1F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6"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8" name="Picture 7" descr="A picture containing bird&#10;&#10;Description automatically generated">
            <a:extLst>
              <a:ext uri="{FF2B5EF4-FFF2-40B4-BE49-F238E27FC236}">
                <a16:creationId xmlns:a16="http://schemas.microsoft.com/office/drawing/2014/main" id="{713C46A9-1704-7F4C-B1CC-04ABE6BA52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C167CED3-C6DB-1E4C-B5C1-714082CC2E12}"/>
              </a:ext>
            </a:extLst>
          </p:cNvPr>
          <p:cNvSpPr>
            <a:spLocks noGrp="1"/>
          </p:cNvSpPr>
          <p:nvPr>
            <p:ph sz="quarter" idx="15"/>
          </p:nvPr>
        </p:nvSpPr>
        <p:spPr>
          <a:xfrm>
            <a:off x="620184" y="6356351"/>
            <a:ext cx="1001232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ED60235A-FB7D-FD47-8133-F510DF7F4005}"/>
              </a:ext>
            </a:extLst>
          </p:cNvPr>
          <p:cNvSpPr>
            <a:spLocks noGrp="1"/>
          </p:cNvSpPr>
          <p:nvPr>
            <p:ph sz="quarter" idx="15"/>
          </p:nvPr>
        </p:nvSpPr>
        <p:spPr>
          <a:xfrm>
            <a:off x="620184" y="6356351"/>
            <a:ext cx="1001232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C9AFF2EA-5878-A748-9E16-B86B7DD087A6}"/>
              </a:ext>
            </a:extLst>
          </p:cNvPr>
          <p:cNvSpPr>
            <a:spLocks noGrp="1"/>
          </p:cNvSpPr>
          <p:nvPr>
            <p:ph sz="quarter" idx="15"/>
          </p:nvPr>
        </p:nvSpPr>
        <p:spPr>
          <a:xfrm>
            <a:off x="620184" y="6356351"/>
            <a:ext cx="1001232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1EB2D1A-C62E-A140-80FD-2F974F7DC2FD}"/>
              </a:ext>
            </a:extLst>
          </p:cNvPr>
          <p:cNvSpPr>
            <a:spLocks noGrp="1"/>
          </p:cNvSpPr>
          <p:nvPr>
            <p:ph sz="quarter" idx="15"/>
          </p:nvPr>
        </p:nvSpPr>
        <p:spPr>
          <a:xfrm>
            <a:off x="620184" y="6356351"/>
            <a:ext cx="1001232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AF59DC32-53E1-E543-B098-D14D78F9284B}"/>
              </a:ext>
            </a:extLst>
          </p:cNvPr>
          <p:cNvPicPr>
            <a:picLocks noChangeAspect="1"/>
          </p:cNvPicPr>
          <p:nvPr userDrawn="1"/>
        </p:nvPicPr>
        <p:blipFill rotWithShape="1">
          <a:blip r:embed="rId17"/>
          <a:srcRect r="1730"/>
          <a:stretch/>
        </p:blipFill>
        <p:spPr>
          <a:xfrm>
            <a:off x="9869531" y="304230"/>
            <a:ext cx="1757225"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0" userDrawn="1">
          <p15:clr>
            <a:srgbClr val="F26B43"/>
          </p15:clr>
        </p15:guide>
        <p15:guide id="4" orient="horz" pos="2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hyperlink" Target="https://www.linkedin.com/company/23701925" TargetMode="External"/><Relationship Id="rId7" Type="http://schemas.openxmlformats.org/officeDocument/2006/relationships/hyperlink" Target="mailto:froukje.sosef@cor2ed.com" TargetMode="External"/><Relationship Id="rId12" Type="http://schemas.openxmlformats.org/officeDocument/2006/relationships/image" Target="../media/image16.wmf"/><Relationship Id="rId2" Type="http://schemas.openxmlformats.org/officeDocument/2006/relationships/hyperlink" Target="https://twitter.com/sarcomaconnect" TargetMode="External"/><Relationship Id="rId1" Type="http://schemas.openxmlformats.org/officeDocument/2006/relationships/slideLayout" Target="../slideLayouts/slideLayout2.xml"/><Relationship Id="rId6" Type="http://schemas.openxmlformats.org/officeDocument/2006/relationships/hyperlink" Target="https://sarcomaconnect.cor2ed.com/" TargetMode="External"/><Relationship Id="rId11" Type="http://schemas.openxmlformats.org/officeDocument/2006/relationships/image" Target="../media/image15.wmf"/><Relationship Id="rId5" Type="http://schemas.openxmlformats.org/officeDocument/2006/relationships/hyperlink" Target="https://vimeo.com/channels/sarcomaconnect" TargetMode="External"/><Relationship Id="rId10" Type="http://schemas.openxmlformats.org/officeDocument/2006/relationships/image" Target="../media/image14.wmf"/><Relationship Id="rId4" Type="http://schemas.openxmlformats.org/officeDocument/2006/relationships/hyperlink" Target="mailto:Froukje.sosef@cor2ed.com" TargetMode="External"/><Relationship Id="rId9" Type="http://schemas.openxmlformats.org/officeDocument/2006/relationships/hyperlink" Target="https://www.linkedin.com/company/sarcoma-conne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lstStyle/>
          <a:p>
            <a:r>
              <a:rPr lang="en-GB" dirty="0"/>
              <a:t>Efficacy: Single-arm studies</a:t>
            </a:r>
          </a:p>
        </p:txBody>
      </p:sp>
      <p:sp>
        <p:nvSpPr>
          <p:cNvPr id="3" name="Slide Number Placeholder 2">
            <a:extLst>
              <a:ext uri="{FF2B5EF4-FFF2-40B4-BE49-F238E27FC236}">
                <a16:creationId xmlns:a16="http://schemas.microsoft.com/office/drawing/2014/main" id="{FB2669B8-7FA9-0747-A957-A3FF75BC1EC9}"/>
              </a:ext>
            </a:extLst>
          </p:cNvPr>
          <p:cNvSpPr>
            <a:spLocks noGrp="1"/>
          </p:cNvSpPr>
          <p:nvPr>
            <p:ph type="sldNum" sz="quarter" idx="4"/>
          </p:nvPr>
        </p:nvSpPr>
        <p:spPr/>
        <p:txBody>
          <a:bodyPr/>
          <a:lstStyle/>
          <a:p>
            <a:fld id="{00E2B217-B8E0-FA49-9932-1C5FE6250A02}" type="slidenum">
              <a:rPr lang="en-GB" smtClean="0"/>
              <a:pPr/>
              <a:t>10</a:t>
            </a:fld>
            <a:endParaRPr lang="en-GB" dirty="0"/>
          </a:p>
        </p:txBody>
      </p:sp>
      <p:sp>
        <p:nvSpPr>
          <p:cNvPr id="14" name="Freeform 13">
            <a:extLst>
              <a:ext uri="{FF2B5EF4-FFF2-40B4-BE49-F238E27FC236}">
                <a16:creationId xmlns:a16="http://schemas.microsoft.com/office/drawing/2014/main" id="{FBE3EDE7-345E-AEF3-7D16-653934041A29}"/>
              </a:ext>
            </a:extLst>
          </p:cNvPr>
          <p:cNvSpPr/>
          <p:nvPr/>
        </p:nvSpPr>
        <p:spPr>
          <a:xfrm>
            <a:off x="838201" y="1221513"/>
            <a:ext cx="3576382" cy="206706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400" b="1" kern="1200" dirty="0">
                <a:effectLst/>
                <a:latin typeface="Arial" panose="020B0604020202020204" pitchFamily="34" charset="0"/>
                <a:cs typeface="Arial" panose="020B0604020202020204" pitchFamily="34" charset="0"/>
              </a:rPr>
              <a:t>RESOUND </a:t>
            </a:r>
            <a:r>
              <a:rPr lang="en-GB" sz="1400" kern="1200" dirty="0">
                <a:effectLst/>
                <a:latin typeface="Arial" panose="020B0604020202020204" pitchFamily="34" charset="0"/>
                <a:cs typeface="Arial" panose="020B0604020202020204" pitchFamily="34" charset="0"/>
              </a:rPr>
              <a:t>(NCT02307500) </a:t>
            </a:r>
          </a:p>
          <a:p>
            <a:pPr marL="0" lvl="0" indent="0" algn="ctr" defTabSz="755650">
              <a:lnSpc>
                <a:spcPct val="90000"/>
              </a:lnSpc>
              <a:spcBef>
                <a:spcPct val="0"/>
              </a:spcBef>
              <a:spcAft>
                <a:spcPts val="400"/>
              </a:spcAft>
              <a:buNone/>
            </a:pPr>
            <a:r>
              <a:rPr lang="en-GB" sz="1400" kern="1200" dirty="0">
                <a:effectLst/>
                <a:latin typeface="Arial" panose="020B0604020202020204" pitchFamily="34" charset="0"/>
                <a:cs typeface="Arial" panose="020B0604020202020204" pitchFamily="34" charset="0"/>
              </a:rPr>
              <a:t>Phase 2, single centre, open label, </a:t>
            </a:r>
            <a:br>
              <a:rPr lang="en-GB" sz="1400" kern="1200" dirty="0">
                <a:effectLst/>
                <a:latin typeface="Arial" panose="020B0604020202020204" pitchFamily="34" charset="0"/>
                <a:cs typeface="Arial" panose="020B0604020202020204" pitchFamily="34" charset="0"/>
              </a:rPr>
            </a:br>
            <a:r>
              <a:rPr lang="en-GB" sz="1400" kern="1200" dirty="0">
                <a:effectLst/>
                <a:latin typeface="Arial" panose="020B0604020202020204" pitchFamily="34" charset="0"/>
                <a:cs typeface="Arial" panose="020B0604020202020204" pitchFamily="34" charset="0"/>
              </a:rPr>
              <a:t>non-randomised study</a:t>
            </a:r>
          </a:p>
          <a:p>
            <a:pPr marL="0" lvl="0" indent="0" algn="ctr" defTabSz="755650">
              <a:lnSpc>
                <a:spcPct val="90000"/>
              </a:lnSpc>
              <a:spcBef>
                <a:spcPct val="0"/>
              </a:spcBef>
              <a:spcAft>
                <a:spcPts val="400"/>
              </a:spcAft>
              <a:buNone/>
            </a:pPr>
            <a:r>
              <a:rPr lang="en-GB" sz="1400" kern="1200" dirty="0">
                <a:effectLst/>
                <a:latin typeface="Arial" panose="020B0604020202020204" pitchFamily="34" charset="0"/>
                <a:cs typeface="Arial" panose="020B0604020202020204" pitchFamily="34" charset="0"/>
              </a:rPr>
              <a:t>Adult patients (N=21) with advanced, previously treated soft tissue sarcoma</a:t>
            </a:r>
          </a:p>
          <a:p>
            <a:pPr marL="0" lvl="0" indent="0" algn="ctr" defTabSz="755650">
              <a:lnSpc>
                <a:spcPct val="90000"/>
              </a:lnSpc>
              <a:spcBef>
                <a:spcPct val="0"/>
              </a:spcBef>
              <a:spcAft>
                <a:spcPts val="400"/>
              </a:spcAft>
              <a:buNone/>
            </a:pPr>
            <a:r>
              <a:rPr lang="en-GB" sz="1400" kern="1200" dirty="0">
                <a:effectLst/>
                <a:latin typeface="Arial" panose="020B0604020202020204" pitchFamily="34" charset="0"/>
                <a:cs typeface="Arial" panose="020B0604020202020204" pitchFamily="34" charset="0"/>
              </a:rPr>
              <a:t>Regorafenib </a:t>
            </a:r>
            <a:r>
              <a:rPr lang="en-GB" sz="1400" kern="1200" dirty="0">
                <a:latin typeface="Arial" panose="020B0604020202020204" pitchFamily="34" charset="0"/>
                <a:cs typeface="Arial" panose="020B0604020202020204" pitchFamily="34" charset="0"/>
              </a:rPr>
              <a:t>160 mg/day </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a:t>
            </a:r>
            <a:r>
              <a:rPr lang="en-GB" sz="1400" kern="1200" dirty="0">
                <a:effectLst/>
                <a:latin typeface="Arial" panose="020B0604020202020204" pitchFamily="34" charset="0"/>
                <a:cs typeface="Arial" panose="020B0604020202020204" pitchFamily="34" charset="0"/>
              </a:rPr>
              <a:t>3 weeks on, 1 week off)</a:t>
            </a:r>
            <a:endParaRPr lang="en-GB" sz="1400" kern="1200" dirty="0">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49795BCD-BC9B-7652-76DD-36A58BCCC7B9}"/>
              </a:ext>
            </a:extLst>
          </p:cNvPr>
          <p:cNvSpPr/>
          <p:nvPr/>
        </p:nvSpPr>
        <p:spPr>
          <a:xfrm rot="5400000">
            <a:off x="2506158" y="3066280"/>
            <a:ext cx="240467" cy="685074"/>
          </a:xfrm>
          <a:custGeom>
            <a:avLst/>
            <a:gdLst>
              <a:gd name="connsiteX0" fmla="*/ 0 w 585628"/>
              <a:gd name="connsiteY0" fmla="*/ 137015 h 685074"/>
              <a:gd name="connsiteX1" fmla="*/ 292814 w 585628"/>
              <a:gd name="connsiteY1" fmla="*/ 137015 h 685074"/>
              <a:gd name="connsiteX2" fmla="*/ 292814 w 585628"/>
              <a:gd name="connsiteY2" fmla="*/ 0 h 685074"/>
              <a:gd name="connsiteX3" fmla="*/ 585628 w 585628"/>
              <a:gd name="connsiteY3" fmla="*/ 342537 h 685074"/>
              <a:gd name="connsiteX4" fmla="*/ 292814 w 585628"/>
              <a:gd name="connsiteY4" fmla="*/ 685074 h 685074"/>
              <a:gd name="connsiteX5" fmla="*/ 292814 w 585628"/>
              <a:gd name="connsiteY5" fmla="*/ 548059 h 685074"/>
              <a:gd name="connsiteX6" fmla="*/ 0 w 585628"/>
              <a:gd name="connsiteY6" fmla="*/ 548059 h 685074"/>
              <a:gd name="connsiteX7" fmla="*/ 0 w 585628"/>
              <a:gd name="connsiteY7" fmla="*/ 137015 h 6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628" h="685074">
                <a:moveTo>
                  <a:pt x="0" y="137015"/>
                </a:moveTo>
                <a:lnTo>
                  <a:pt x="292814" y="137015"/>
                </a:lnTo>
                <a:lnTo>
                  <a:pt x="292814" y="0"/>
                </a:lnTo>
                <a:lnTo>
                  <a:pt x="585628" y="342537"/>
                </a:lnTo>
                <a:lnTo>
                  <a:pt x="292814" y="685074"/>
                </a:lnTo>
                <a:lnTo>
                  <a:pt x="292814" y="548059"/>
                </a:lnTo>
                <a:lnTo>
                  <a:pt x="0" y="548059"/>
                </a:lnTo>
                <a:lnTo>
                  <a:pt x="0" y="13701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7015" rIns="175688" bIns="137015" numCol="1" spcCol="1270" anchor="ctr" anchorCtr="0">
            <a:noAutofit/>
          </a:bodyPr>
          <a:lstStyle/>
          <a:p>
            <a:pPr marL="0" lvl="0" indent="0" algn="ctr" defTabSz="622300">
              <a:lnSpc>
                <a:spcPct val="90000"/>
              </a:lnSpc>
              <a:spcBef>
                <a:spcPct val="0"/>
              </a:spcBef>
              <a:spcAft>
                <a:spcPts val="400"/>
              </a:spcAft>
              <a:buNone/>
            </a:pPr>
            <a:endParaRPr lang="en-GB" sz="1400" kern="1200" dirty="0"/>
          </a:p>
        </p:txBody>
      </p:sp>
      <p:sp>
        <p:nvSpPr>
          <p:cNvPr id="16" name="Freeform 15">
            <a:extLst>
              <a:ext uri="{FF2B5EF4-FFF2-40B4-BE49-F238E27FC236}">
                <a16:creationId xmlns:a16="http://schemas.microsoft.com/office/drawing/2014/main" id="{CBB60CE9-51AC-27F8-7508-3EB97F4D30E2}"/>
              </a:ext>
            </a:extLst>
          </p:cNvPr>
          <p:cNvSpPr/>
          <p:nvPr/>
        </p:nvSpPr>
        <p:spPr>
          <a:xfrm>
            <a:off x="838200" y="3529048"/>
            <a:ext cx="2299555" cy="9490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Median PFS (95% CI) </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3.8 (2.1-9.4) months</a:t>
            </a:r>
          </a:p>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12-month PFS 17%</a:t>
            </a:r>
          </a:p>
        </p:txBody>
      </p:sp>
      <p:sp>
        <p:nvSpPr>
          <p:cNvPr id="18" name="Freeform 17">
            <a:extLst>
              <a:ext uri="{FF2B5EF4-FFF2-40B4-BE49-F238E27FC236}">
                <a16:creationId xmlns:a16="http://schemas.microsoft.com/office/drawing/2014/main" id="{5DAE8A16-AB5B-D6B0-DED8-B72F3ED6C9D9}"/>
              </a:ext>
            </a:extLst>
          </p:cNvPr>
          <p:cNvSpPr/>
          <p:nvPr/>
        </p:nvSpPr>
        <p:spPr>
          <a:xfrm>
            <a:off x="2034968" y="4411934"/>
            <a:ext cx="2364224" cy="14545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Median OS (95% CI)</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14.8 (7.7-27.8) months</a:t>
            </a:r>
          </a:p>
          <a:p>
            <a:pPr lvl="0" algn="ctr" defTabSz="755650">
              <a:lnSpc>
                <a:spcPct val="90000"/>
              </a:lnSpc>
              <a:spcBef>
                <a:spcPct val="0"/>
              </a:spcBef>
              <a:spcAft>
                <a:spcPts val="400"/>
              </a:spcAft>
              <a:buNone/>
              <a:tabLst>
                <a:tab pos="1103313" algn="l"/>
              </a:tabLst>
            </a:pPr>
            <a:r>
              <a:rPr lang="en-GB" sz="1400" kern="1200" dirty="0">
                <a:latin typeface="Arial" panose="020B0604020202020204" pitchFamily="34" charset="0"/>
                <a:cs typeface="Arial" panose="020B0604020202020204" pitchFamily="34" charset="0"/>
              </a:rPr>
              <a:t>Best response:</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PR 4.8%</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SD 57%	PD 24%</a:t>
            </a:r>
          </a:p>
        </p:txBody>
      </p:sp>
      <p:grpSp>
        <p:nvGrpSpPr>
          <p:cNvPr id="35" name="Group 34">
            <a:extLst>
              <a:ext uri="{FF2B5EF4-FFF2-40B4-BE49-F238E27FC236}">
                <a16:creationId xmlns:a16="http://schemas.microsoft.com/office/drawing/2014/main" id="{5941F02A-9808-5DB6-8637-B4EF2B414989}"/>
              </a:ext>
            </a:extLst>
          </p:cNvPr>
          <p:cNvGrpSpPr/>
          <p:nvPr/>
        </p:nvGrpSpPr>
        <p:grpSpPr>
          <a:xfrm>
            <a:off x="4569110" y="1235591"/>
            <a:ext cx="3576381" cy="4630902"/>
            <a:chOff x="4473268" y="1725084"/>
            <a:chExt cx="3576381" cy="4630902"/>
          </a:xfrm>
        </p:grpSpPr>
        <p:sp>
          <p:nvSpPr>
            <p:cNvPr id="21" name="Freeform 20">
              <a:extLst>
                <a:ext uri="{FF2B5EF4-FFF2-40B4-BE49-F238E27FC236}">
                  <a16:creationId xmlns:a16="http://schemas.microsoft.com/office/drawing/2014/main" id="{36A426E4-E3AC-7B45-9301-78C587249B5A}"/>
                </a:ext>
              </a:extLst>
            </p:cNvPr>
            <p:cNvSpPr/>
            <p:nvPr/>
          </p:nvSpPr>
          <p:spPr>
            <a:xfrm>
              <a:off x="4473268" y="1725084"/>
              <a:ext cx="3576381" cy="206731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algn="ctr" defTabSz="755650">
                <a:lnSpc>
                  <a:spcPct val="90000"/>
                </a:lnSpc>
                <a:spcBef>
                  <a:spcPct val="0"/>
                </a:spcBef>
                <a:spcAft>
                  <a:spcPts val="400"/>
                </a:spcAft>
              </a:pPr>
              <a:r>
                <a:rPr lang="en-GB" sz="1400" b="1" kern="1200" dirty="0">
                  <a:effectLst/>
                  <a:latin typeface="Arial" panose="020B0604020202020204" pitchFamily="34" charset="0"/>
                  <a:cs typeface="Arial" panose="020B0604020202020204" pitchFamily="34" charset="0"/>
                </a:rPr>
                <a:t>Angiosarcoma </a:t>
              </a:r>
              <a:r>
                <a:rPr lang="en-GB" sz="1400" kern="1200" dirty="0">
                  <a:effectLst/>
                  <a:latin typeface="Arial" panose="020B0604020202020204" pitchFamily="34" charset="0"/>
                  <a:cs typeface="Arial" panose="020B0604020202020204" pitchFamily="34" charset="0"/>
                </a:rPr>
                <a:t>(NCT02048722) </a:t>
              </a:r>
            </a:p>
            <a:p>
              <a:pPr marL="0" lvl="0" indent="0" algn="ctr" defTabSz="755650">
                <a:lnSpc>
                  <a:spcPct val="90000"/>
                </a:lnSpc>
                <a:spcBef>
                  <a:spcPct val="0"/>
                </a:spcBef>
                <a:spcAft>
                  <a:spcPts val="400"/>
                </a:spcAft>
                <a:buNone/>
              </a:pPr>
              <a:r>
                <a:rPr lang="en-GB" sz="1400" kern="1200" dirty="0">
                  <a:effectLst/>
                  <a:latin typeface="Arial" panose="020B0604020202020204" pitchFamily="34" charset="0"/>
                  <a:cs typeface="Arial" panose="020B0604020202020204" pitchFamily="34" charset="0"/>
                </a:rPr>
                <a:t>Phase 2, single arm, open label, </a:t>
              </a:r>
              <a:br>
                <a:rPr lang="en-GB" sz="1400" kern="1200" dirty="0">
                  <a:effectLst/>
                  <a:latin typeface="Arial" panose="020B0604020202020204" pitchFamily="34" charset="0"/>
                  <a:cs typeface="Arial" panose="020B0604020202020204" pitchFamily="34" charset="0"/>
                </a:rPr>
              </a:br>
              <a:r>
                <a:rPr lang="en-GB" sz="1400" kern="1200" dirty="0">
                  <a:effectLst/>
                  <a:latin typeface="Arial" panose="020B0604020202020204" pitchFamily="34" charset="0"/>
                  <a:cs typeface="Arial" panose="020B0604020202020204" pitchFamily="34" charset="0"/>
                </a:rPr>
                <a:t>Simon 2-stage trial</a:t>
              </a:r>
            </a:p>
            <a:p>
              <a:pPr marL="0" lvl="0" indent="0" algn="ctr" defTabSz="755650">
                <a:lnSpc>
                  <a:spcPct val="90000"/>
                </a:lnSpc>
                <a:spcBef>
                  <a:spcPct val="0"/>
                </a:spcBef>
                <a:spcAft>
                  <a:spcPts val="400"/>
                </a:spcAft>
                <a:buNone/>
              </a:pPr>
              <a:r>
                <a:rPr lang="en-GB" sz="1400" kern="1200" dirty="0">
                  <a:effectLst/>
                  <a:latin typeface="Arial" panose="020B0604020202020204" pitchFamily="34" charset="0"/>
                  <a:cs typeface="Arial" panose="020B0604020202020204" pitchFamily="34" charset="0"/>
                </a:rPr>
                <a:t>Adult patients (N=31) with chemotherapy-refractory, locally advanced, metastatic angiosarcoma</a:t>
              </a:r>
            </a:p>
            <a:p>
              <a:pPr marL="0" lvl="0" indent="0" algn="ctr" defTabSz="755650">
                <a:lnSpc>
                  <a:spcPct val="90000"/>
                </a:lnSpc>
                <a:spcBef>
                  <a:spcPct val="0"/>
                </a:spcBef>
                <a:spcAft>
                  <a:spcPts val="400"/>
                </a:spcAft>
                <a:buNone/>
              </a:pPr>
              <a:r>
                <a:rPr lang="en-GB" sz="1400" kern="1200" dirty="0">
                  <a:effectLst/>
                  <a:latin typeface="Arial" panose="020B0604020202020204" pitchFamily="34" charset="0"/>
                  <a:cs typeface="Arial" panose="020B0604020202020204" pitchFamily="34" charset="0"/>
                </a:rPr>
                <a:t>Regorafenib </a:t>
              </a:r>
              <a:r>
                <a:rPr lang="en-GB" sz="1400" kern="1200" dirty="0">
                  <a:latin typeface="Arial" panose="020B0604020202020204" pitchFamily="34" charset="0"/>
                  <a:cs typeface="Arial" panose="020B0604020202020204" pitchFamily="34" charset="0"/>
                </a:rPr>
                <a:t>160 mg/day </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a:t>
              </a:r>
              <a:r>
                <a:rPr lang="en-GB" sz="1400" kern="1200" dirty="0">
                  <a:effectLst/>
                  <a:latin typeface="Arial" panose="020B0604020202020204" pitchFamily="34" charset="0"/>
                  <a:cs typeface="Arial" panose="020B0604020202020204" pitchFamily="34" charset="0"/>
                </a:rPr>
                <a:t>3 weeks on, 1 week off)</a:t>
              </a:r>
              <a:endParaRPr lang="en-GB" sz="1400" kern="1200" dirty="0">
                <a:latin typeface="Arial" panose="020B0604020202020204" pitchFamily="34" charset="0"/>
                <a:cs typeface="Arial" panose="020B0604020202020204" pitchFamily="34" charset="0"/>
              </a:endParaRPr>
            </a:p>
          </p:txBody>
        </p:sp>
        <p:sp>
          <p:nvSpPr>
            <p:cNvPr id="23" name="Freeform 22">
              <a:extLst>
                <a:ext uri="{FF2B5EF4-FFF2-40B4-BE49-F238E27FC236}">
                  <a16:creationId xmlns:a16="http://schemas.microsoft.com/office/drawing/2014/main" id="{3D85B8DF-BF0D-A7F4-23FC-3B7408FC1C85}"/>
                </a:ext>
              </a:extLst>
            </p:cNvPr>
            <p:cNvSpPr/>
            <p:nvPr/>
          </p:nvSpPr>
          <p:spPr>
            <a:xfrm rot="5400000">
              <a:off x="6147294" y="3564029"/>
              <a:ext cx="228328" cy="685074"/>
            </a:xfrm>
            <a:custGeom>
              <a:avLst/>
              <a:gdLst>
                <a:gd name="connsiteX0" fmla="*/ 0 w 585628"/>
                <a:gd name="connsiteY0" fmla="*/ 137015 h 685074"/>
                <a:gd name="connsiteX1" fmla="*/ 292814 w 585628"/>
                <a:gd name="connsiteY1" fmla="*/ 137015 h 685074"/>
                <a:gd name="connsiteX2" fmla="*/ 292814 w 585628"/>
                <a:gd name="connsiteY2" fmla="*/ 0 h 685074"/>
                <a:gd name="connsiteX3" fmla="*/ 585628 w 585628"/>
                <a:gd name="connsiteY3" fmla="*/ 342537 h 685074"/>
                <a:gd name="connsiteX4" fmla="*/ 292814 w 585628"/>
                <a:gd name="connsiteY4" fmla="*/ 685074 h 685074"/>
                <a:gd name="connsiteX5" fmla="*/ 292814 w 585628"/>
                <a:gd name="connsiteY5" fmla="*/ 548059 h 685074"/>
                <a:gd name="connsiteX6" fmla="*/ 0 w 585628"/>
                <a:gd name="connsiteY6" fmla="*/ 548059 h 685074"/>
                <a:gd name="connsiteX7" fmla="*/ 0 w 585628"/>
                <a:gd name="connsiteY7" fmla="*/ 137015 h 6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628" h="685074">
                  <a:moveTo>
                    <a:pt x="0" y="137015"/>
                  </a:moveTo>
                  <a:lnTo>
                    <a:pt x="292814" y="137015"/>
                  </a:lnTo>
                  <a:lnTo>
                    <a:pt x="292814" y="0"/>
                  </a:lnTo>
                  <a:lnTo>
                    <a:pt x="585628" y="342537"/>
                  </a:lnTo>
                  <a:lnTo>
                    <a:pt x="292814" y="685074"/>
                  </a:lnTo>
                  <a:lnTo>
                    <a:pt x="292814" y="548059"/>
                  </a:lnTo>
                  <a:lnTo>
                    <a:pt x="0" y="548059"/>
                  </a:lnTo>
                  <a:lnTo>
                    <a:pt x="0" y="13701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7015" rIns="175688" bIns="137015" numCol="1" spcCol="1270" anchor="ctr" anchorCtr="0">
              <a:noAutofit/>
            </a:bodyPr>
            <a:lstStyle/>
            <a:p>
              <a:pPr marL="0" lvl="0" indent="0" algn="ctr" defTabSz="622300">
                <a:lnSpc>
                  <a:spcPct val="90000"/>
                </a:lnSpc>
                <a:spcBef>
                  <a:spcPct val="0"/>
                </a:spcBef>
                <a:spcAft>
                  <a:spcPts val="400"/>
                </a:spcAft>
                <a:buNone/>
              </a:pPr>
              <a:endParaRPr lang="en-GB" sz="1400" kern="1200" dirty="0"/>
            </a:p>
          </p:txBody>
        </p:sp>
        <p:sp>
          <p:nvSpPr>
            <p:cNvPr id="24" name="Freeform 23">
              <a:extLst>
                <a:ext uri="{FF2B5EF4-FFF2-40B4-BE49-F238E27FC236}">
                  <a16:creationId xmlns:a16="http://schemas.microsoft.com/office/drawing/2014/main" id="{9E60F330-7617-AA2F-3316-D4F8CB39778A}"/>
                </a:ext>
              </a:extLst>
            </p:cNvPr>
            <p:cNvSpPr/>
            <p:nvPr/>
          </p:nvSpPr>
          <p:spPr>
            <a:xfrm>
              <a:off x="4499136" y="4020730"/>
              <a:ext cx="2124792" cy="9468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Median PFS </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3.6 months</a:t>
              </a:r>
            </a:p>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4-month PFS 52%</a:t>
              </a:r>
            </a:p>
          </p:txBody>
        </p:sp>
        <p:sp>
          <p:nvSpPr>
            <p:cNvPr id="26" name="Freeform 25">
              <a:extLst>
                <a:ext uri="{FF2B5EF4-FFF2-40B4-BE49-F238E27FC236}">
                  <a16:creationId xmlns:a16="http://schemas.microsoft.com/office/drawing/2014/main" id="{E800B542-8F59-3AE0-824E-B482FD846791}"/>
                </a:ext>
              </a:extLst>
            </p:cNvPr>
            <p:cNvSpPr/>
            <p:nvPr/>
          </p:nvSpPr>
          <p:spPr>
            <a:xfrm>
              <a:off x="6000158" y="4855180"/>
              <a:ext cx="2049491" cy="15008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Median OS </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11.4 months</a:t>
              </a:r>
            </a:p>
            <a:p>
              <a:pPr lvl="0" algn="ctr" defTabSz="755650">
                <a:lnSpc>
                  <a:spcPct val="90000"/>
                </a:lnSpc>
                <a:spcBef>
                  <a:spcPct val="0"/>
                </a:spcBef>
                <a:buNone/>
                <a:tabLst>
                  <a:tab pos="882650" algn="l"/>
                </a:tabLst>
              </a:pPr>
              <a:r>
                <a:rPr lang="en-GB" sz="1400" kern="1200" dirty="0">
                  <a:latin typeface="Arial" panose="020B0604020202020204" pitchFamily="34" charset="0"/>
                  <a:cs typeface="Arial" panose="020B0604020202020204" pitchFamily="34" charset="0"/>
                </a:rPr>
                <a:t>Best response:</a:t>
              </a:r>
            </a:p>
            <a:p>
              <a:pPr lvl="0" defTabSz="755650">
                <a:lnSpc>
                  <a:spcPct val="90000"/>
                </a:lnSpc>
                <a:spcBef>
                  <a:spcPct val="0"/>
                </a:spcBef>
                <a:spcAft>
                  <a:spcPts val="400"/>
                </a:spcAft>
                <a:buNone/>
                <a:tabLst>
                  <a:tab pos="882650" algn="l"/>
                </a:tabLst>
              </a:pPr>
              <a:r>
                <a:rPr lang="en-GB" sz="1400" kern="1200" dirty="0">
                  <a:latin typeface="Arial" panose="020B0604020202020204" pitchFamily="34" charset="0"/>
                  <a:cs typeface="Arial" panose="020B0604020202020204" pitchFamily="34" charset="0"/>
                </a:rPr>
                <a:t>CR 4%	PR 9%</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SD 52%	PD 35%</a:t>
              </a:r>
            </a:p>
          </p:txBody>
        </p:sp>
      </p:grpSp>
      <p:sp>
        <p:nvSpPr>
          <p:cNvPr id="30" name="Freeform 29">
            <a:extLst>
              <a:ext uri="{FF2B5EF4-FFF2-40B4-BE49-F238E27FC236}">
                <a16:creationId xmlns:a16="http://schemas.microsoft.com/office/drawing/2014/main" id="{34FF274A-FA74-7C51-A125-A6725CD4DC4E}"/>
              </a:ext>
            </a:extLst>
          </p:cNvPr>
          <p:cNvSpPr/>
          <p:nvPr/>
        </p:nvSpPr>
        <p:spPr>
          <a:xfrm>
            <a:off x="8300019" y="1229402"/>
            <a:ext cx="3053780" cy="2059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algn="ctr" defTabSz="755650">
              <a:lnSpc>
                <a:spcPct val="90000"/>
              </a:lnSpc>
              <a:spcBef>
                <a:spcPct val="0"/>
              </a:spcBef>
              <a:spcAft>
                <a:spcPts val="400"/>
              </a:spcAft>
            </a:pPr>
            <a:r>
              <a:rPr lang="en-GB" sz="1400" b="1" kern="1200" dirty="0">
                <a:effectLst/>
                <a:latin typeface="Arial" panose="020B0604020202020204" pitchFamily="34" charset="0"/>
                <a:cs typeface="Arial" panose="020B0604020202020204" pitchFamily="34" charset="0"/>
              </a:rPr>
              <a:t>Paediatric </a:t>
            </a:r>
            <a:r>
              <a:rPr lang="en-GB" sz="1400" kern="1200" dirty="0">
                <a:effectLst/>
                <a:latin typeface="Arial" panose="020B0604020202020204" pitchFamily="34" charset="0"/>
                <a:cs typeface="Arial" panose="020B0604020202020204" pitchFamily="34" charset="0"/>
              </a:rPr>
              <a:t>(NCT02085148) </a:t>
            </a:r>
          </a:p>
          <a:p>
            <a:pPr marL="0" lvl="0" indent="0" algn="ctr" defTabSz="755650">
              <a:lnSpc>
                <a:spcPct val="90000"/>
              </a:lnSpc>
              <a:spcBef>
                <a:spcPct val="0"/>
              </a:spcBef>
              <a:spcAft>
                <a:spcPts val="400"/>
              </a:spcAft>
              <a:buNone/>
            </a:pPr>
            <a:r>
              <a:rPr lang="en-GB" sz="1400" kern="1200" dirty="0">
                <a:effectLst/>
                <a:latin typeface="Arial" panose="020B0604020202020204" pitchFamily="34" charset="0"/>
                <a:cs typeface="Arial" panose="020B0604020202020204" pitchFamily="34" charset="0"/>
              </a:rPr>
              <a:t>Phase 1/1b dose-finding study</a:t>
            </a:r>
          </a:p>
          <a:p>
            <a:pPr algn="ctr"/>
            <a:r>
              <a:rPr lang="en-GB" sz="1400" dirty="0">
                <a:effectLst/>
                <a:latin typeface="Arial" panose="020B0604020202020204" pitchFamily="34" charset="0"/>
                <a:cs typeface="Arial" panose="020B0604020202020204" pitchFamily="34" charset="0"/>
              </a:rPr>
              <a:t>Paediatric patients (N=11) with solid tumours recurrent or refractory to standard therapy</a:t>
            </a:r>
          </a:p>
          <a:p>
            <a:pPr algn="ctr"/>
            <a:r>
              <a:rPr lang="en-GB" sz="1400" dirty="0">
                <a:effectLst/>
                <a:latin typeface="Arial" panose="020B0604020202020204" pitchFamily="34" charset="0"/>
                <a:cs typeface="Arial" panose="020B0604020202020204" pitchFamily="34" charset="0"/>
              </a:rPr>
              <a:t>Regorafenib </a:t>
            </a:r>
          </a:p>
          <a:p>
            <a:pPr algn="ctr"/>
            <a:r>
              <a:rPr lang="en-GB" sz="1400" dirty="0">
                <a:effectLst/>
                <a:latin typeface="Arial" panose="020B0604020202020204" pitchFamily="34" charset="0"/>
                <a:cs typeface="Arial" panose="020B0604020202020204" pitchFamily="34" charset="0"/>
              </a:rPr>
              <a:t>60, 72, 82, and 93 mg/m</a:t>
            </a:r>
            <a:r>
              <a:rPr lang="en-GB" sz="1400" baseline="30000" dirty="0">
                <a:effectLst/>
                <a:latin typeface="Arial" panose="020B0604020202020204" pitchFamily="34" charset="0"/>
                <a:cs typeface="Arial" panose="020B0604020202020204" pitchFamily="34" charset="0"/>
              </a:rPr>
              <a:t>2</a:t>
            </a:r>
          </a:p>
        </p:txBody>
      </p:sp>
      <p:sp>
        <p:nvSpPr>
          <p:cNvPr id="31" name="Freeform 30">
            <a:extLst>
              <a:ext uri="{FF2B5EF4-FFF2-40B4-BE49-F238E27FC236}">
                <a16:creationId xmlns:a16="http://schemas.microsoft.com/office/drawing/2014/main" id="{3161AD9D-8009-FB20-6EFD-5A520F6C1057}"/>
              </a:ext>
            </a:extLst>
          </p:cNvPr>
          <p:cNvSpPr/>
          <p:nvPr/>
        </p:nvSpPr>
        <p:spPr>
          <a:xfrm rot="5400000">
            <a:off x="9654160" y="3118795"/>
            <a:ext cx="345497" cy="685074"/>
          </a:xfrm>
          <a:custGeom>
            <a:avLst/>
            <a:gdLst>
              <a:gd name="connsiteX0" fmla="*/ 0 w 585628"/>
              <a:gd name="connsiteY0" fmla="*/ 137015 h 685074"/>
              <a:gd name="connsiteX1" fmla="*/ 292814 w 585628"/>
              <a:gd name="connsiteY1" fmla="*/ 137015 h 685074"/>
              <a:gd name="connsiteX2" fmla="*/ 292814 w 585628"/>
              <a:gd name="connsiteY2" fmla="*/ 0 h 685074"/>
              <a:gd name="connsiteX3" fmla="*/ 585628 w 585628"/>
              <a:gd name="connsiteY3" fmla="*/ 342537 h 685074"/>
              <a:gd name="connsiteX4" fmla="*/ 292814 w 585628"/>
              <a:gd name="connsiteY4" fmla="*/ 685074 h 685074"/>
              <a:gd name="connsiteX5" fmla="*/ 292814 w 585628"/>
              <a:gd name="connsiteY5" fmla="*/ 548059 h 685074"/>
              <a:gd name="connsiteX6" fmla="*/ 0 w 585628"/>
              <a:gd name="connsiteY6" fmla="*/ 548059 h 685074"/>
              <a:gd name="connsiteX7" fmla="*/ 0 w 585628"/>
              <a:gd name="connsiteY7" fmla="*/ 137015 h 6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628" h="685074">
                <a:moveTo>
                  <a:pt x="0" y="137015"/>
                </a:moveTo>
                <a:lnTo>
                  <a:pt x="292814" y="137015"/>
                </a:lnTo>
                <a:lnTo>
                  <a:pt x="292814" y="0"/>
                </a:lnTo>
                <a:lnTo>
                  <a:pt x="585628" y="342537"/>
                </a:lnTo>
                <a:lnTo>
                  <a:pt x="292814" y="685074"/>
                </a:lnTo>
                <a:lnTo>
                  <a:pt x="292814" y="548059"/>
                </a:lnTo>
                <a:lnTo>
                  <a:pt x="0" y="548059"/>
                </a:lnTo>
                <a:lnTo>
                  <a:pt x="0" y="13701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7015" rIns="175688" bIns="137015" numCol="1" spcCol="1270" anchor="ctr" anchorCtr="0">
            <a:noAutofit/>
          </a:bodyPr>
          <a:lstStyle/>
          <a:p>
            <a:pPr marL="0" lvl="0" indent="0" algn="ctr" defTabSz="622300">
              <a:lnSpc>
                <a:spcPct val="90000"/>
              </a:lnSpc>
              <a:spcBef>
                <a:spcPct val="0"/>
              </a:spcBef>
              <a:spcAft>
                <a:spcPts val="400"/>
              </a:spcAft>
              <a:buNone/>
            </a:pPr>
            <a:endParaRPr lang="en-GB" sz="1400" kern="1200" dirty="0"/>
          </a:p>
        </p:txBody>
      </p:sp>
      <p:sp>
        <p:nvSpPr>
          <p:cNvPr id="32" name="Freeform 31">
            <a:extLst>
              <a:ext uri="{FF2B5EF4-FFF2-40B4-BE49-F238E27FC236}">
                <a16:creationId xmlns:a16="http://schemas.microsoft.com/office/drawing/2014/main" id="{C4A1CE72-E192-D926-F3BD-059EBAF5E2F9}"/>
              </a:ext>
            </a:extLst>
          </p:cNvPr>
          <p:cNvSpPr/>
          <p:nvPr/>
        </p:nvSpPr>
        <p:spPr>
          <a:xfrm>
            <a:off x="8300019" y="3634078"/>
            <a:ext cx="2124791" cy="6155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Median PFS </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not reported</a:t>
            </a:r>
          </a:p>
        </p:txBody>
      </p:sp>
      <p:sp>
        <p:nvSpPr>
          <p:cNvPr id="34" name="Freeform 33">
            <a:extLst>
              <a:ext uri="{FF2B5EF4-FFF2-40B4-BE49-F238E27FC236}">
                <a16:creationId xmlns:a16="http://schemas.microsoft.com/office/drawing/2014/main" id="{BF857D81-141E-11A7-8B2B-563339345A0C}"/>
              </a:ext>
            </a:extLst>
          </p:cNvPr>
          <p:cNvSpPr/>
          <p:nvPr/>
        </p:nvSpPr>
        <p:spPr>
          <a:xfrm>
            <a:off x="9681521" y="4365686"/>
            <a:ext cx="1672278" cy="14864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Median OS </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not reported</a:t>
            </a:r>
          </a:p>
          <a:p>
            <a:pPr marL="0" lvl="0" indent="0" algn="ctr" defTabSz="755650">
              <a:lnSpc>
                <a:spcPct val="90000"/>
              </a:lnSpc>
              <a:spcBef>
                <a:spcPct val="0"/>
              </a:spcBef>
              <a:spcAft>
                <a:spcPts val="400"/>
              </a:spcAft>
              <a:buNone/>
            </a:pPr>
            <a:r>
              <a:rPr lang="en-GB" sz="1400" kern="1200" dirty="0">
                <a:latin typeface="Arial" panose="020B0604020202020204" pitchFamily="34" charset="0"/>
                <a:cs typeface="Arial" panose="020B0604020202020204" pitchFamily="34" charset="0"/>
              </a:rPr>
              <a:t>Best response:</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PR 9%</a:t>
            </a:r>
          </a:p>
        </p:txBody>
      </p:sp>
      <p:sp>
        <p:nvSpPr>
          <p:cNvPr id="4" name="Content Placeholder 22">
            <a:extLst>
              <a:ext uri="{FF2B5EF4-FFF2-40B4-BE49-F238E27FC236}">
                <a16:creationId xmlns:a16="http://schemas.microsoft.com/office/drawing/2014/main" id="{9A654E9C-1E10-2CE8-3ACA-C50CBD614A6D}"/>
              </a:ext>
            </a:extLst>
          </p:cNvPr>
          <p:cNvSpPr txBox="1">
            <a:spLocks/>
          </p:cNvSpPr>
          <p:nvPr/>
        </p:nvSpPr>
        <p:spPr>
          <a:xfrm>
            <a:off x="620184" y="6356351"/>
            <a:ext cx="10012320"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CI, confidence interval; OS, overall survival; PD, progressive disease; PFS, progression-free survival; PR, partial response; SD, stable disease</a:t>
            </a:r>
          </a:p>
        </p:txBody>
      </p:sp>
    </p:spTree>
    <p:extLst>
      <p:ext uri="{BB962C8B-B14F-4D97-AF65-F5344CB8AC3E}">
        <p14:creationId xmlns:p14="http://schemas.microsoft.com/office/powerpoint/2010/main" val="42874948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85D3F-251C-63A4-D83B-310C73074AE4}"/>
              </a:ext>
            </a:extLst>
          </p:cNvPr>
          <p:cNvSpPr>
            <a:spLocks noGrp="1"/>
          </p:cNvSpPr>
          <p:nvPr>
            <p:ph sz="quarter" idx="12"/>
          </p:nvPr>
        </p:nvSpPr>
        <p:spPr/>
        <p:txBody>
          <a:bodyPr/>
          <a:lstStyle/>
          <a:p>
            <a:r>
              <a:rPr lang="en-GB" dirty="0"/>
              <a:t>Common Grade ≥3 TEAEs associated with regorafenib treatment include hypertension (10%–24%) and hand and foot skin reaction (5%–17%)</a:t>
            </a:r>
          </a:p>
          <a:p>
            <a:r>
              <a:rPr lang="en-GB" dirty="0"/>
              <a:t>The proportion of patients requiring regorafenib dose reductions for TEAEs was generally similar (38%–69%), as was the proportion of patients requiring dose interruptions (transient discontinuations) of regorafenib due to TEAEs (39%–59%)</a:t>
            </a:r>
          </a:p>
          <a:p>
            <a:r>
              <a:rPr lang="en-GB" dirty="0"/>
              <a:t>The safety profile of regorafenib was consistent across the clinical studies and with the reported safety profile in patients with other tumour types (colorectal cancer, gastrointestinal stromal tumour, and hepatocellular carcinoma)</a:t>
            </a:r>
          </a:p>
          <a:p>
            <a:r>
              <a:rPr lang="en-GB" dirty="0"/>
              <a:t>Recommendations for managing common TEAEs:</a:t>
            </a:r>
          </a:p>
          <a:p>
            <a:pPr lvl="1"/>
            <a:r>
              <a:rPr lang="en-GB" b="1" dirty="0"/>
              <a:t>Dose reduction </a:t>
            </a:r>
            <a:r>
              <a:rPr lang="en-GB" dirty="0"/>
              <a:t>for severe fatigue</a:t>
            </a:r>
          </a:p>
          <a:p>
            <a:pPr lvl="1"/>
            <a:r>
              <a:rPr lang="en-GB" b="1" dirty="0"/>
              <a:t>Prophylaxis and monitoring </a:t>
            </a:r>
            <a:r>
              <a:rPr lang="en-GB" dirty="0"/>
              <a:t>for hand and foot skin reaction</a:t>
            </a:r>
          </a:p>
          <a:p>
            <a:pPr lvl="1"/>
            <a:endParaRPr lang="en-GB" dirty="0"/>
          </a:p>
          <a:p>
            <a:pPr lvl="1"/>
            <a:endParaRPr lang="en-GB" dirty="0"/>
          </a:p>
          <a:p>
            <a:endParaRPr lang="en-GB" dirty="0"/>
          </a:p>
        </p:txBody>
      </p:sp>
      <p:sp>
        <p:nvSpPr>
          <p:cNvPr id="3" name="Title 2">
            <a:extLst>
              <a:ext uri="{FF2B5EF4-FFF2-40B4-BE49-F238E27FC236}">
                <a16:creationId xmlns:a16="http://schemas.microsoft.com/office/drawing/2014/main" id="{06F98AAD-B3F0-8C98-2051-46DF7594C300}"/>
              </a:ext>
            </a:extLst>
          </p:cNvPr>
          <p:cNvSpPr>
            <a:spLocks noGrp="1"/>
          </p:cNvSpPr>
          <p:nvPr>
            <p:ph type="title"/>
          </p:nvPr>
        </p:nvSpPr>
        <p:spPr/>
        <p:txBody>
          <a:bodyPr/>
          <a:lstStyle/>
          <a:p>
            <a:r>
              <a:rPr lang="en-GB" dirty="0"/>
              <a:t>safety profile of regorafenib consistent across clinical studies</a:t>
            </a:r>
          </a:p>
        </p:txBody>
      </p:sp>
      <p:sp>
        <p:nvSpPr>
          <p:cNvPr id="4" name="Slide Number Placeholder 3">
            <a:extLst>
              <a:ext uri="{FF2B5EF4-FFF2-40B4-BE49-F238E27FC236}">
                <a16:creationId xmlns:a16="http://schemas.microsoft.com/office/drawing/2014/main" id="{C5417FF2-4982-06E3-4E4E-FBDA1667276E}"/>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9" name="Content Placeholder 8">
            <a:extLst>
              <a:ext uri="{FF2B5EF4-FFF2-40B4-BE49-F238E27FC236}">
                <a16:creationId xmlns:a16="http://schemas.microsoft.com/office/drawing/2014/main" id="{EF8155C2-DDB3-521C-B842-FFCA81058C8F}"/>
              </a:ext>
            </a:extLst>
          </p:cNvPr>
          <p:cNvSpPr>
            <a:spLocks noGrp="1"/>
          </p:cNvSpPr>
          <p:nvPr>
            <p:ph sz="quarter" idx="15"/>
          </p:nvPr>
        </p:nvSpPr>
        <p:spPr/>
        <p:txBody>
          <a:bodyPr/>
          <a:lstStyle/>
          <a:p>
            <a:r>
              <a:rPr lang="en-GB" dirty="0"/>
              <a:t>TEAE, treatment-emergent adverse event</a:t>
            </a:r>
          </a:p>
        </p:txBody>
      </p:sp>
    </p:spTree>
    <p:extLst>
      <p:ext uri="{BB962C8B-B14F-4D97-AF65-F5344CB8AC3E}">
        <p14:creationId xmlns:p14="http://schemas.microsoft.com/office/powerpoint/2010/main" val="29610772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lstStyle/>
          <a:p>
            <a:r>
              <a:rPr lang="en-GB" dirty="0"/>
              <a:t>Safety: REGOSARC</a:t>
            </a:r>
          </a:p>
        </p:txBody>
      </p:sp>
      <p:sp>
        <p:nvSpPr>
          <p:cNvPr id="3" name="Slide Number Placeholder 2">
            <a:extLst>
              <a:ext uri="{FF2B5EF4-FFF2-40B4-BE49-F238E27FC236}">
                <a16:creationId xmlns:a16="http://schemas.microsoft.com/office/drawing/2014/main" id="{D78ED28F-A4B8-C440-97EF-31BB9462571F}"/>
              </a:ext>
            </a:extLst>
          </p:cNvPr>
          <p:cNvSpPr>
            <a:spLocks noGrp="1"/>
          </p:cNvSpPr>
          <p:nvPr>
            <p:ph type="sldNum" sz="quarter" idx="4"/>
          </p:nvPr>
        </p:nvSpPr>
        <p:spPr/>
        <p:txBody>
          <a:bodyPr/>
          <a:lstStyle/>
          <a:p>
            <a:fld id="{00E2B217-B8E0-FA49-9932-1C5FE6250A02}" type="slidenum">
              <a:rPr lang="en-GB" smtClean="0"/>
              <a:pPr/>
              <a:t>12</a:t>
            </a:fld>
            <a:endParaRPr lang="en-GB" dirty="0"/>
          </a:p>
        </p:txBody>
      </p:sp>
      <p:sp>
        <p:nvSpPr>
          <p:cNvPr id="10" name="Content Placeholder 9">
            <a:extLst>
              <a:ext uri="{FF2B5EF4-FFF2-40B4-BE49-F238E27FC236}">
                <a16:creationId xmlns:a16="http://schemas.microsoft.com/office/drawing/2014/main" id="{8032849D-A878-C74C-BC1E-EFDD7DA26B0C}"/>
              </a:ext>
            </a:extLst>
          </p:cNvPr>
          <p:cNvSpPr>
            <a:spLocks noGrp="1"/>
          </p:cNvSpPr>
          <p:nvPr>
            <p:ph sz="quarter" idx="15"/>
          </p:nvPr>
        </p:nvSpPr>
        <p:spPr/>
        <p:txBody>
          <a:bodyPr/>
          <a:lstStyle/>
          <a:p>
            <a:r>
              <a:rPr lang="en-GB" dirty="0"/>
              <a:t>STS, soft-tissue sarcoma; TEAE, treatment-emergent adverse event</a:t>
            </a:r>
          </a:p>
        </p:txBody>
      </p:sp>
      <p:graphicFrame>
        <p:nvGraphicFramePr>
          <p:cNvPr id="28" name="Chart 27">
            <a:extLst>
              <a:ext uri="{FF2B5EF4-FFF2-40B4-BE49-F238E27FC236}">
                <a16:creationId xmlns:a16="http://schemas.microsoft.com/office/drawing/2014/main" id="{362E9DEC-C9F4-6C79-402C-85D526D82E2F}"/>
              </a:ext>
            </a:extLst>
          </p:cNvPr>
          <p:cNvGraphicFramePr/>
          <p:nvPr>
            <p:extLst>
              <p:ext uri="{D42A27DB-BD31-4B8C-83A1-F6EECF244321}">
                <p14:modId xmlns:p14="http://schemas.microsoft.com/office/powerpoint/2010/main" val="3490429494"/>
              </p:ext>
            </p:extLst>
          </p:nvPr>
        </p:nvGraphicFramePr>
        <p:xfrm>
          <a:off x="6702252" y="2595300"/>
          <a:ext cx="4420446" cy="2630239"/>
        </p:xfrm>
        <a:graphic>
          <a:graphicData uri="http://schemas.openxmlformats.org/drawingml/2006/chart">
            <c:chart xmlns:c="http://schemas.openxmlformats.org/drawingml/2006/chart" xmlns:r="http://schemas.openxmlformats.org/officeDocument/2006/relationships" r:id="rId2"/>
          </a:graphicData>
        </a:graphic>
      </p:graphicFrame>
      <p:sp>
        <p:nvSpPr>
          <p:cNvPr id="29" name="Content Placeholder 2">
            <a:extLst>
              <a:ext uri="{FF2B5EF4-FFF2-40B4-BE49-F238E27FC236}">
                <a16:creationId xmlns:a16="http://schemas.microsoft.com/office/drawing/2014/main" id="{2B4FD750-9D49-D600-B6F5-B018D12909A2}"/>
              </a:ext>
            </a:extLst>
          </p:cNvPr>
          <p:cNvSpPr txBox="1">
            <a:spLocks/>
          </p:cNvSpPr>
          <p:nvPr/>
        </p:nvSpPr>
        <p:spPr>
          <a:xfrm>
            <a:off x="6619541" y="1633253"/>
            <a:ext cx="4626117"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pPr>
            <a:r>
              <a:rPr lang="en-GB" sz="1600" b="1" dirty="0">
                <a:latin typeface="Arial" panose="020B0604020202020204" pitchFamily="34" charset="0"/>
                <a:cs typeface="Arial" panose="020B0604020202020204" pitchFamily="34" charset="0"/>
              </a:rPr>
              <a:t>Dose reduction or discontinuation</a:t>
            </a:r>
            <a:r>
              <a:rPr lang="en-GB" sz="1600" b="1" dirty="0">
                <a:effectLst/>
                <a:latin typeface="Arial" panose="020B0604020202020204" pitchFamily="34" charset="0"/>
                <a:cs typeface="Arial" panose="020B0604020202020204" pitchFamily="34" charset="0"/>
              </a:rPr>
              <a:t> due to TEAEs in patients </a:t>
            </a:r>
            <a:r>
              <a:rPr lang="en-GB" sz="1600" b="1" dirty="0">
                <a:latin typeface="Arial" panose="020B0604020202020204" pitchFamily="34" charset="0"/>
                <a:cs typeface="Arial" panose="020B0604020202020204" pitchFamily="34" charset="0"/>
              </a:rPr>
              <a:t>not previously treated </a:t>
            </a:r>
            <a:r>
              <a:rPr lang="en-GB" sz="1600" b="1" dirty="0">
                <a:effectLst/>
                <a:latin typeface="Arial" panose="020B0604020202020204" pitchFamily="34" charset="0"/>
                <a:cs typeface="Arial" panose="020B0604020202020204" pitchFamily="34" charset="0"/>
              </a:rPr>
              <a:t>with pazopanib (N=181)</a:t>
            </a:r>
            <a:endParaRPr lang="en-GB" sz="1600" baseline="30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2C17D71-74F3-DD7F-040A-A8D25BA17098}"/>
              </a:ext>
            </a:extLst>
          </p:cNvPr>
          <p:cNvSpPr txBox="1"/>
          <p:nvPr/>
        </p:nvSpPr>
        <p:spPr>
          <a:xfrm>
            <a:off x="7559875" y="2843376"/>
            <a:ext cx="466795"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45%</a:t>
            </a:r>
          </a:p>
        </p:txBody>
      </p:sp>
      <p:sp>
        <p:nvSpPr>
          <p:cNvPr id="32" name="TextBox 31">
            <a:extLst>
              <a:ext uri="{FF2B5EF4-FFF2-40B4-BE49-F238E27FC236}">
                <a16:creationId xmlns:a16="http://schemas.microsoft.com/office/drawing/2014/main" id="{6548C1BB-ADCA-34FC-3051-8D7EE0B34965}"/>
              </a:ext>
            </a:extLst>
          </p:cNvPr>
          <p:cNvSpPr txBox="1"/>
          <p:nvPr/>
        </p:nvSpPr>
        <p:spPr>
          <a:xfrm>
            <a:off x="9535505" y="3910419"/>
            <a:ext cx="388248"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8%</a:t>
            </a:r>
          </a:p>
        </p:txBody>
      </p:sp>
      <p:sp>
        <p:nvSpPr>
          <p:cNvPr id="33" name="TextBox 32">
            <a:extLst>
              <a:ext uri="{FF2B5EF4-FFF2-40B4-BE49-F238E27FC236}">
                <a16:creationId xmlns:a16="http://schemas.microsoft.com/office/drawing/2014/main" id="{C0AC8E7B-6163-A8E2-DDC2-C96617854085}"/>
              </a:ext>
            </a:extLst>
          </p:cNvPr>
          <p:cNvSpPr txBox="1"/>
          <p:nvPr/>
        </p:nvSpPr>
        <p:spPr>
          <a:xfrm>
            <a:off x="8445680" y="3995919"/>
            <a:ext cx="466795"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11%</a:t>
            </a:r>
          </a:p>
        </p:txBody>
      </p:sp>
      <p:sp>
        <p:nvSpPr>
          <p:cNvPr id="34" name="TextBox 33">
            <a:extLst>
              <a:ext uri="{FF2B5EF4-FFF2-40B4-BE49-F238E27FC236}">
                <a16:creationId xmlns:a16="http://schemas.microsoft.com/office/drawing/2014/main" id="{C3A769B2-28EB-2A7A-1239-826B46409B67}"/>
              </a:ext>
            </a:extLst>
          </p:cNvPr>
          <p:cNvSpPr txBox="1"/>
          <p:nvPr/>
        </p:nvSpPr>
        <p:spPr>
          <a:xfrm>
            <a:off x="10406464" y="4217492"/>
            <a:ext cx="388247"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2%</a:t>
            </a:r>
          </a:p>
        </p:txBody>
      </p:sp>
      <p:sp>
        <p:nvSpPr>
          <p:cNvPr id="4" name="Content Placeholder 2">
            <a:extLst>
              <a:ext uri="{FF2B5EF4-FFF2-40B4-BE49-F238E27FC236}">
                <a16:creationId xmlns:a16="http://schemas.microsoft.com/office/drawing/2014/main" id="{4BADB8DC-DA57-D0F7-E560-8B957FF7B0B2}"/>
              </a:ext>
            </a:extLst>
          </p:cNvPr>
          <p:cNvSpPr txBox="1">
            <a:spLocks/>
          </p:cNvSpPr>
          <p:nvPr/>
        </p:nvSpPr>
        <p:spPr>
          <a:xfrm>
            <a:off x="6456040" y="5071251"/>
            <a:ext cx="5390077" cy="614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pPr>
            <a:endParaRPr lang="en-GB" sz="1600" dirty="0">
              <a:effectLst/>
              <a:latin typeface="Arial" panose="020B0604020202020204" pitchFamily="34" charset="0"/>
              <a:cs typeface="Arial" panose="020B0604020202020204" pitchFamily="34" charset="0"/>
            </a:endParaRPr>
          </a:p>
        </p:txBody>
      </p:sp>
      <p:sp>
        <p:nvSpPr>
          <p:cNvPr id="5" name="Content Placeholder 10">
            <a:extLst>
              <a:ext uri="{FF2B5EF4-FFF2-40B4-BE49-F238E27FC236}">
                <a16:creationId xmlns:a16="http://schemas.microsoft.com/office/drawing/2014/main" id="{13725D17-0D29-06FE-6150-D04CDFA7A365}"/>
              </a:ext>
            </a:extLst>
          </p:cNvPr>
          <p:cNvSpPr>
            <a:spLocks noGrp="1"/>
          </p:cNvSpPr>
          <p:nvPr>
            <p:ph sz="quarter" idx="12"/>
          </p:nvPr>
        </p:nvSpPr>
        <p:spPr>
          <a:xfrm>
            <a:off x="620184" y="1425600"/>
            <a:ext cx="10963200" cy="3443560"/>
          </a:xfrm>
        </p:spPr>
        <p:txBody>
          <a:bodyPr/>
          <a:lstStyle/>
          <a:p>
            <a:r>
              <a:rPr lang="en-GB" sz="1900" dirty="0"/>
              <a:t>Cohorts: </a:t>
            </a:r>
          </a:p>
          <a:p>
            <a:pPr lvl="1"/>
            <a:r>
              <a:rPr lang="en-GB" sz="1700" dirty="0"/>
              <a:t>Liposarcoma</a:t>
            </a:r>
          </a:p>
          <a:p>
            <a:pPr lvl="1"/>
            <a:r>
              <a:rPr lang="en-GB" sz="1700" dirty="0"/>
              <a:t>Leiomyosarcoma</a:t>
            </a:r>
          </a:p>
          <a:p>
            <a:pPr lvl="1"/>
            <a:r>
              <a:rPr lang="en-GB" sz="1700" dirty="0"/>
              <a:t>Synovial sarcoma</a:t>
            </a:r>
          </a:p>
          <a:p>
            <a:pPr lvl="1"/>
            <a:r>
              <a:rPr lang="en-GB" sz="1700" dirty="0"/>
              <a:t>Other STSs</a:t>
            </a:r>
          </a:p>
          <a:p>
            <a:pPr lvl="1"/>
            <a:r>
              <a:rPr lang="en-GB" sz="1700" dirty="0"/>
              <a:t>STS </a:t>
            </a:r>
            <a:r>
              <a:rPr lang="en-GB" sz="1800" dirty="0"/>
              <a:t>previously treated with pazopanib</a:t>
            </a:r>
            <a:br>
              <a:rPr lang="en-GB" sz="1800" dirty="0"/>
            </a:br>
            <a:r>
              <a:rPr lang="en-GB" sz="1800" dirty="0"/>
              <a:t>(prematurely closed )</a:t>
            </a:r>
            <a:endParaRPr lang="en-GB" sz="1700" dirty="0"/>
          </a:p>
          <a:p>
            <a:r>
              <a:rPr lang="en-GB" sz="1900" dirty="0"/>
              <a:t>3 (18%) patients who received regorafenib</a:t>
            </a:r>
            <a:br>
              <a:rPr lang="en-GB" sz="1900" dirty="0"/>
            </a:br>
            <a:r>
              <a:rPr lang="en-GB" sz="1900" dirty="0"/>
              <a:t>discontinued because of TEAEs</a:t>
            </a:r>
          </a:p>
          <a:p>
            <a:r>
              <a:rPr lang="en-GB" sz="1900" dirty="0">
                <a:effectLst/>
                <a:latin typeface="Arial" panose="020B0604020202020204" pitchFamily="34" charset="0"/>
                <a:cs typeface="Arial" panose="020B0604020202020204" pitchFamily="34" charset="0"/>
              </a:rPr>
              <a:t>1 (3%) patient who received regorafenib</a:t>
            </a:r>
            <a:br>
              <a:rPr lang="en-GB" sz="1900" dirty="0">
                <a:effectLst/>
                <a:latin typeface="Arial" panose="020B0604020202020204" pitchFamily="34" charset="0"/>
                <a:cs typeface="Arial" panose="020B0604020202020204" pitchFamily="34" charset="0"/>
              </a:rPr>
            </a:br>
            <a:r>
              <a:rPr lang="en-GB" sz="1900" dirty="0">
                <a:effectLst/>
                <a:latin typeface="Arial" panose="020B0604020202020204" pitchFamily="34" charset="0"/>
                <a:cs typeface="Arial" panose="020B0604020202020204" pitchFamily="34" charset="0"/>
              </a:rPr>
              <a:t>had grade 5 TEAEs considered related to treatment</a:t>
            </a:r>
          </a:p>
        </p:txBody>
      </p:sp>
    </p:spTree>
    <p:extLst>
      <p:ext uri="{BB962C8B-B14F-4D97-AF65-F5344CB8AC3E}">
        <p14:creationId xmlns:p14="http://schemas.microsoft.com/office/powerpoint/2010/main" val="2855159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normAutofit/>
          </a:bodyPr>
          <a:lstStyle/>
          <a:p>
            <a:r>
              <a:rPr lang="en-GB" dirty="0"/>
              <a:t>Safety: SARC024</a:t>
            </a:r>
          </a:p>
        </p:txBody>
      </p:sp>
      <p:sp>
        <p:nvSpPr>
          <p:cNvPr id="5" name="Slide Number Placeholder 4">
            <a:extLst>
              <a:ext uri="{FF2B5EF4-FFF2-40B4-BE49-F238E27FC236}">
                <a16:creationId xmlns:a16="http://schemas.microsoft.com/office/drawing/2014/main" id="{1FA2BBA9-0417-9849-88D6-9B719EBB9A90}"/>
              </a:ext>
            </a:extLst>
          </p:cNvPr>
          <p:cNvSpPr>
            <a:spLocks noGrp="1"/>
          </p:cNvSpPr>
          <p:nvPr>
            <p:ph type="sldNum" sz="quarter" idx="4"/>
          </p:nvPr>
        </p:nvSpPr>
        <p:spPr/>
        <p:txBody>
          <a:bodyPr/>
          <a:lstStyle/>
          <a:p>
            <a:fld id="{00E2B217-B8E0-FA49-9932-1C5FE6250A02}" type="slidenum">
              <a:rPr lang="en-GB" smtClean="0"/>
              <a:t>13</a:t>
            </a:fld>
            <a:endParaRPr lang="en-GB" dirty="0"/>
          </a:p>
        </p:txBody>
      </p:sp>
      <p:sp>
        <p:nvSpPr>
          <p:cNvPr id="9" name="Content Placeholder 8">
            <a:extLst>
              <a:ext uri="{FF2B5EF4-FFF2-40B4-BE49-F238E27FC236}">
                <a16:creationId xmlns:a16="http://schemas.microsoft.com/office/drawing/2014/main" id="{A647090F-DC2B-A540-A735-A0A34D91A04E}"/>
              </a:ext>
            </a:extLst>
          </p:cNvPr>
          <p:cNvSpPr>
            <a:spLocks noGrp="1"/>
          </p:cNvSpPr>
          <p:nvPr>
            <p:ph sz="quarter" idx="15"/>
          </p:nvPr>
        </p:nvSpPr>
        <p:spPr/>
        <p:txBody>
          <a:bodyPr/>
          <a:lstStyle/>
          <a:p>
            <a:r>
              <a:rPr lang="en-GB" dirty="0"/>
              <a:t>TEAE, treatment-emergent adverse event</a:t>
            </a:r>
          </a:p>
        </p:txBody>
      </p:sp>
      <p:sp>
        <p:nvSpPr>
          <p:cNvPr id="27" name="Content Placeholder 2">
            <a:extLst>
              <a:ext uri="{FF2B5EF4-FFF2-40B4-BE49-F238E27FC236}">
                <a16:creationId xmlns:a16="http://schemas.microsoft.com/office/drawing/2014/main" id="{0454413D-92DB-AB93-1D61-28EDD1AA4525}"/>
              </a:ext>
            </a:extLst>
          </p:cNvPr>
          <p:cNvSpPr txBox="1">
            <a:spLocks/>
          </p:cNvSpPr>
          <p:nvPr/>
        </p:nvSpPr>
        <p:spPr>
          <a:xfrm>
            <a:off x="1264362" y="1645614"/>
            <a:ext cx="4626117"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pPr>
            <a:r>
              <a:rPr lang="en-GB" sz="1600" b="1" dirty="0">
                <a:effectLst/>
                <a:latin typeface="Arial" panose="020B0604020202020204" pitchFamily="34" charset="0"/>
                <a:cs typeface="Arial" panose="020B0604020202020204" pitchFamily="34" charset="0"/>
              </a:rPr>
              <a:t>TEAEs in </a:t>
            </a:r>
            <a:r>
              <a:rPr lang="en-GB" sz="1600" b="1" dirty="0">
                <a:latin typeface="Arial" panose="020B0604020202020204" pitchFamily="34" charset="0"/>
                <a:cs typeface="Arial" panose="020B0604020202020204" pitchFamily="34" charset="0"/>
              </a:rPr>
              <a:t>patients with osteosarcoma (N=42)</a:t>
            </a:r>
            <a:endParaRPr lang="en-GB" sz="1600" baseline="30000" dirty="0">
              <a:highlight>
                <a:srgbClr val="FFFF00"/>
              </a:highlight>
              <a:latin typeface="Arial" panose="020B0604020202020204" pitchFamily="34" charset="0"/>
              <a:cs typeface="Arial" panose="020B0604020202020204" pitchFamily="34" charset="0"/>
            </a:endParaRPr>
          </a:p>
        </p:txBody>
      </p:sp>
      <p:graphicFrame>
        <p:nvGraphicFramePr>
          <p:cNvPr id="28" name="Chart 27">
            <a:extLst>
              <a:ext uri="{FF2B5EF4-FFF2-40B4-BE49-F238E27FC236}">
                <a16:creationId xmlns:a16="http://schemas.microsoft.com/office/drawing/2014/main" id="{362E9DEC-C9F4-6C79-402C-85D526D82E2F}"/>
              </a:ext>
            </a:extLst>
          </p:cNvPr>
          <p:cNvGraphicFramePr/>
          <p:nvPr>
            <p:extLst>
              <p:ext uri="{D42A27DB-BD31-4B8C-83A1-F6EECF244321}">
                <p14:modId xmlns:p14="http://schemas.microsoft.com/office/powerpoint/2010/main" val="4096807900"/>
              </p:ext>
            </p:extLst>
          </p:nvPr>
        </p:nvGraphicFramePr>
        <p:xfrm>
          <a:off x="6702252" y="2582943"/>
          <a:ext cx="4420446" cy="2630239"/>
        </p:xfrm>
        <a:graphic>
          <a:graphicData uri="http://schemas.openxmlformats.org/drawingml/2006/chart">
            <c:chart xmlns:c="http://schemas.openxmlformats.org/drawingml/2006/chart" xmlns:r="http://schemas.openxmlformats.org/officeDocument/2006/relationships" r:id="rId3"/>
          </a:graphicData>
        </a:graphic>
      </p:graphicFrame>
      <p:sp>
        <p:nvSpPr>
          <p:cNvPr id="29" name="Content Placeholder 2">
            <a:extLst>
              <a:ext uri="{FF2B5EF4-FFF2-40B4-BE49-F238E27FC236}">
                <a16:creationId xmlns:a16="http://schemas.microsoft.com/office/drawing/2014/main" id="{2B4FD750-9D49-D600-B6F5-B018D12909A2}"/>
              </a:ext>
            </a:extLst>
          </p:cNvPr>
          <p:cNvSpPr txBox="1">
            <a:spLocks/>
          </p:cNvSpPr>
          <p:nvPr/>
        </p:nvSpPr>
        <p:spPr>
          <a:xfrm>
            <a:off x="6644255" y="1645613"/>
            <a:ext cx="4626117"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pPr>
            <a:r>
              <a:rPr lang="en-GB" sz="1600" b="1" dirty="0">
                <a:latin typeface="Arial" panose="020B0604020202020204" pitchFamily="34" charset="0"/>
                <a:cs typeface="Arial" panose="020B0604020202020204" pitchFamily="34" charset="0"/>
              </a:rPr>
              <a:t>Dose reduction </a:t>
            </a:r>
            <a:r>
              <a:rPr lang="en-GB" sz="1600" b="1" dirty="0">
                <a:effectLst/>
                <a:latin typeface="Arial" panose="020B0604020202020204" pitchFamily="34" charset="0"/>
                <a:cs typeface="Arial" panose="020B0604020202020204" pitchFamily="34" charset="0"/>
              </a:rPr>
              <a:t>in </a:t>
            </a:r>
            <a:r>
              <a:rPr lang="en-GB" sz="1600" b="1" dirty="0">
                <a:latin typeface="Arial" panose="020B0604020202020204" pitchFamily="34" charset="0"/>
                <a:cs typeface="Arial" panose="020B0604020202020204" pitchFamily="34" charset="0"/>
              </a:rPr>
              <a:t>patients with osteosarcoma (N=42)</a:t>
            </a:r>
            <a:endParaRPr lang="en-GB" sz="1600" baseline="30000" dirty="0">
              <a:highlight>
                <a:srgbClr val="FFFF00"/>
              </a:highligh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2C17D71-74F3-DD7F-040A-A8D25BA17098}"/>
              </a:ext>
            </a:extLst>
          </p:cNvPr>
          <p:cNvSpPr txBox="1"/>
          <p:nvPr/>
        </p:nvSpPr>
        <p:spPr>
          <a:xfrm>
            <a:off x="7992283" y="2750982"/>
            <a:ext cx="466795"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55%</a:t>
            </a:r>
          </a:p>
        </p:txBody>
      </p:sp>
      <p:sp>
        <p:nvSpPr>
          <p:cNvPr id="34" name="TextBox 33">
            <a:extLst>
              <a:ext uri="{FF2B5EF4-FFF2-40B4-BE49-F238E27FC236}">
                <a16:creationId xmlns:a16="http://schemas.microsoft.com/office/drawing/2014/main" id="{C3A769B2-28EB-2A7A-1239-826B46409B67}"/>
              </a:ext>
            </a:extLst>
          </p:cNvPr>
          <p:cNvSpPr txBox="1"/>
          <p:nvPr/>
        </p:nvSpPr>
        <p:spPr>
          <a:xfrm>
            <a:off x="9954209" y="4142757"/>
            <a:ext cx="388248"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5%</a:t>
            </a:r>
          </a:p>
        </p:txBody>
      </p:sp>
      <p:sp>
        <p:nvSpPr>
          <p:cNvPr id="35" name="Content Placeholder 2">
            <a:extLst>
              <a:ext uri="{FF2B5EF4-FFF2-40B4-BE49-F238E27FC236}">
                <a16:creationId xmlns:a16="http://schemas.microsoft.com/office/drawing/2014/main" id="{113F41BA-377B-EE33-2859-05464C21DD22}"/>
              </a:ext>
            </a:extLst>
          </p:cNvPr>
          <p:cNvSpPr txBox="1">
            <a:spLocks/>
          </p:cNvSpPr>
          <p:nvPr/>
        </p:nvSpPr>
        <p:spPr>
          <a:xfrm>
            <a:off x="950025" y="5026844"/>
            <a:ext cx="10463312" cy="614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chemeClr val="accent1"/>
              </a:buClr>
            </a:pPr>
            <a:r>
              <a:rPr lang="en-GB" sz="1800" dirty="0">
                <a:solidFill>
                  <a:srgbClr val="5D8298"/>
                </a:solidFill>
                <a:latin typeface="Arial" panose="020B0604020202020204" pitchFamily="34" charset="0"/>
                <a:cs typeface="Arial" panose="020B0604020202020204" pitchFamily="34" charset="0"/>
              </a:rPr>
              <a:t>In the liposarcoma cohort, 1 (4%) patient in each of the regorafenib and placebo groups had</a:t>
            </a:r>
            <a:br>
              <a:rPr lang="en-GB" sz="1800" dirty="0">
                <a:solidFill>
                  <a:srgbClr val="5D8298"/>
                </a:solidFill>
                <a:latin typeface="Arial" panose="020B0604020202020204" pitchFamily="34" charset="0"/>
                <a:cs typeface="Arial" panose="020B0604020202020204" pitchFamily="34" charset="0"/>
              </a:rPr>
            </a:br>
            <a:r>
              <a:rPr lang="en-GB" sz="1800" dirty="0">
                <a:solidFill>
                  <a:srgbClr val="5D8298"/>
                </a:solidFill>
                <a:latin typeface="Arial" panose="020B0604020202020204" pitchFamily="34" charset="0"/>
                <a:cs typeface="Arial" panose="020B0604020202020204" pitchFamily="34" charset="0"/>
              </a:rPr>
              <a:t>Grade 5 TEAEs</a:t>
            </a:r>
          </a:p>
          <a:p>
            <a:pPr>
              <a:lnSpc>
                <a:spcPct val="100000"/>
              </a:lnSpc>
              <a:spcBef>
                <a:spcPts val="0"/>
              </a:spcBef>
              <a:spcAft>
                <a:spcPts val="300"/>
              </a:spcAft>
              <a:buClr>
                <a:schemeClr val="accent1"/>
              </a:buClr>
            </a:pPr>
            <a:r>
              <a:rPr lang="en-GB" sz="1800" dirty="0">
                <a:solidFill>
                  <a:srgbClr val="5D8298"/>
                </a:solidFill>
                <a:latin typeface="Arial" panose="020B0604020202020204" pitchFamily="34" charset="0"/>
                <a:cs typeface="Arial" panose="020B0604020202020204" pitchFamily="34" charset="0"/>
              </a:rPr>
              <a:t>In the Ewing/Ewing-like cohort, 17 (57%) patients had Grade 3/4 TEAEs</a:t>
            </a:r>
          </a:p>
        </p:txBody>
      </p:sp>
      <p:sp>
        <p:nvSpPr>
          <p:cNvPr id="36" name="Content Placeholder 2">
            <a:extLst>
              <a:ext uri="{FF2B5EF4-FFF2-40B4-BE49-F238E27FC236}">
                <a16:creationId xmlns:a16="http://schemas.microsoft.com/office/drawing/2014/main" id="{0F5BEB5F-7A75-9087-EA0A-5D9E18B5524B}"/>
              </a:ext>
            </a:extLst>
          </p:cNvPr>
          <p:cNvSpPr txBox="1">
            <a:spLocks/>
          </p:cNvSpPr>
          <p:nvPr/>
        </p:nvSpPr>
        <p:spPr>
          <a:xfrm>
            <a:off x="6787219" y="5026843"/>
            <a:ext cx="4626118" cy="614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endParaRPr lang="en-GB" sz="1600" dirty="0">
              <a:effectLst/>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962B67B-FCC6-2141-A8CE-391F25C6A32A}"/>
              </a:ext>
            </a:extLst>
          </p:cNvPr>
          <p:cNvGrpSpPr/>
          <p:nvPr/>
        </p:nvGrpSpPr>
        <p:grpSpPr>
          <a:xfrm>
            <a:off x="847483" y="2585999"/>
            <a:ext cx="5390078" cy="2630239"/>
            <a:chOff x="847483" y="2585999"/>
            <a:chExt cx="5390078" cy="2630239"/>
          </a:xfrm>
        </p:grpSpPr>
        <p:graphicFrame>
          <p:nvGraphicFramePr>
            <p:cNvPr id="20" name="Chart 19">
              <a:extLst>
                <a:ext uri="{FF2B5EF4-FFF2-40B4-BE49-F238E27FC236}">
                  <a16:creationId xmlns:a16="http://schemas.microsoft.com/office/drawing/2014/main" id="{44B3433C-E7A2-3B94-0FD0-94C17FFE65E8}"/>
                </a:ext>
              </a:extLst>
            </p:cNvPr>
            <p:cNvGraphicFramePr/>
            <p:nvPr>
              <p:extLst>
                <p:ext uri="{D42A27DB-BD31-4B8C-83A1-F6EECF244321}">
                  <p14:modId xmlns:p14="http://schemas.microsoft.com/office/powerpoint/2010/main" val="201241482"/>
                </p:ext>
              </p:extLst>
            </p:nvPr>
          </p:nvGraphicFramePr>
          <p:xfrm>
            <a:off x="847483" y="2585999"/>
            <a:ext cx="5390078" cy="2630239"/>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902C1D63-8ED9-D05C-725D-6E04397C1368}"/>
                </a:ext>
              </a:extLst>
            </p:cNvPr>
            <p:cNvSpPr txBox="1"/>
            <p:nvPr/>
          </p:nvSpPr>
          <p:spPr>
            <a:xfrm>
              <a:off x="1794526" y="2865855"/>
              <a:ext cx="466795"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91%</a:t>
              </a:r>
            </a:p>
          </p:txBody>
        </p:sp>
        <p:sp>
          <p:nvSpPr>
            <p:cNvPr id="23" name="TextBox 22">
              <a:extLst>
                <a:ext uri="{FF2B5EF4-FFF2-40B4-BE49-F238E27FC236}">
                  <a16:creationId xmlns:a16="http://schemas.microsoft.com/office/drawing/2014/main" id="{2EC3FAB0-65BB-4DA8-DFA4-0D48A13E5E30}"/>
                </a:ext>
              </a:extLst>
            </p:cNvPr>
            <p:cNvSpPr txBox="1"/>
            <p:nvPr/>
          </p:nvSpPr>
          <p:spPr>
            <a:xfrm>
              <a:off x="3309125" y="3308935"/>
              <a:ext cx="466794"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60%</a:t>
              </a:r>
            </a:p>
          </p:txBody>
        </p:sp>
        <p:sp>
          <p:nvSpPr>
            <p:cNvPr id="24" name="TextBox 23">
              <a:extLst>
                <a:ext uri="{FF2B5EF4-FFF2-40B4-BE49-F238E27FC236}">
                  <a16:creationId xmlns:a16="http://schemas.microsoft.com/office/drawing/2014/main" id="{E893B1F1-EC4C-D5BA-419A-A42A36B3D834}"/>
                </a:ext>
              </a:extLst>
            </p:cNvPr>
            <p:cNvSpPr txBox="1"/>
            <p:nvPr/>
          </p:nvSpPr>
          <p:spPr>
            <a:xfrm>
              <a:off x="2379667" y="3439740"/>
              <a:ext cx="466795"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64%</a:t>
              </a:r>
            </a:p>
          </p:txBody>
        </p:sp>
        <p:sp>
          <p:nvSpPr>
            <p:cNvPr id="25" name="TextBox 24">
              <a:extLst>
                <a:ext uri="{FF2B5EF4-FFF2-40B4-BE49-F238E27FC236}">
                  <a16:creationId xmlns:a16="http://schemas.microsoft.com/office/drawing/2014/main" id="{525076DC-1855-A543-E557-60EA03A44E6A}"/>
                </a:ext>
              </a:extLst>
            </p:cNvPr>
            <p:cNvSpPr txBox="1"/>
            <p:nvPr/>
          </p:nvSpPr>
          <p:spPr>
            <a:xfrm>
              <a:off x="3911851" y="3648508"/>
              <a:ext cx="466795"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45%</a:t>
              </a:r>
            </a:p>
          </p:txBody>
        </p:sp>
        <p:sp>
          <p:nvSpPr>
            <p:cNvPr id="26" name="TextBox 25">
              <a:extLst>
                <a:ext uri="{FF2B5EF4-FFF2-40B4-BE49-F238E27FC236}">
                  <a16:creationId xmlns:a16="http://schemas.microsoft.com/office/drawing/2014/main" id="{7C526F92-03BF-846F-0286-3F4E87FB0483}"/>
                </a:ext>
              </a:extLst>
            </p:cNvPr>
            <p:cNvSpPr txBox="1"/>
            <p:nvPr/>
          </p:nvSpPr>
          <p:spPr>
            <a:xfrm>
              <a:off x="5231904" y="4276730"/>
              <a:ext cx="263214" cy="261610"/>
            </a:xfrm>
            <a:prstGeom prst="rect">
              <a:avLst/>
            </a:prstGeom>
            <a:noFill/>
          </p:spPr>
          <p:txBody>
            <a:bodyPr wrap="none" rtlCol="0">
              <a:spAutoFit/>
            </a:bodyPr>
            <a:lstStyle/>
            <a:p>
              <a:pPr algn="ctr"/>
              <a:r>
                <a:rPr lang="en-GB" sz="1100" dirty="0">
                  <a:latin typeface="Arial" panose="020B0604020202020204" pitchFamily="34" charset="0"/>
                  <a:cs typeface="Arial" panose="020B0604020202020204" pitchFamily="34" charset="0"/>
                </a:rPr>
                <a:t>0</a:t>
              </a:r>
            </a:p>
          </p:txBody>
        </p:sp>
      </p:grpSp>
      <p:sp>
        <p:nvSpPr>
          <p:cNvPr id="3" name="Content Placeholder 2">
            <a:extLst>
              <a:ext uri="{FF2B5EF4-FFF2-40B4-BE49-F238E27FC236}">
                <a16:creationId xmlns:a16="http://schemas.microsoft.com/office/drawing/2014/main" id="{69836AA6-20B0-55D1-5BBE-6984C9A635A8}"/>
              </a:ext>
            </a:extLst>
          </p:cNvPr>
          <p:cNvSpPr txBox="1">
            <a:spLocks/>
          </p:cNvSpPr>
          <p:nvPr/>
        </p:nvSpPr>
        <p:spPr>
          <a:xfrm>
            <a:off x="847483" y="702744"/>
            <a:ext cx="9352973" cy="614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chemeClr val="accent1"/>
              </a:buClr>
            </a:pPr>
            <a:r>
              <a:rPr lang="en-GB" sz="1800" dirty="0">
                <a:solidFill>
                  <a:srgbClr val="5D8298"/>
                </a:solidFill>
                <a:latin typeface="Arial" panose="020B0604020202020204" pitchFamily="34" charset="0"/>
                <a:cs typeface="Arial" panose="020B0604020202020204" pitchFamily="34" charset="0"/>
              </a:rPr>
              <a:t>Cohorts: Liposarcoma, osteosarcoma, Ewing or Ewing-like sarcoma, rhabdomyosarcoma (ongoing), mesenchymal chondrosarcoma (ongoing)</a:t>
            </a:r>
          </a:p>
        </p:txBody>
      </p:sp>
    </p:spTree>
    <p:extLst>
      <p:ext uri="{BB962C8B-B14F-4D97-AF65-F5344CB8AC3E}">
        <p14:creationId xmlns:p14="http://schemas.microsoft.com/office/powerpoint/2010/main" val="33544035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F7B20D-7B97-0948-A6F6-BF1120154481}"/>
              </a:ext>
            </a:extLst>
          </p:cNvPr>
          <p:cNvSpPr>
            <a:spLocks noGrp="1"/>
          </p:cNvSpPr>
          <p:nvPr>
            <p:ph sz="quarter" idx="12"/>
          </p:nvPr>
        </p:nvSpPr>
        <p:spPr>
          <a:xfrm>
            <a:off x="620184" y="1425600"/>
            <a:ext cx="5714998" cy="4525200"/>
          </a:xfrm>
        </p:spPr>
        <p:txBody>
          <a:bodyPr/>
          <a:lstStyle/>
          <a:p>
            <a:r>
              <a:rPr lang="en-GB" sz="1600" dirty="0"/>
              <a:t>Cohorts</a:t>
            </a:r>
          </a:p>
          <a:p>
            <a:pPr lvl="1"/>
            <a:r>
              <a:rPr lang="en-GB" sz="1400" dirty="0"/>
              <a:t>Osteosarcoma</a:t>
            </a:r>
          </a:p>
          <a:p>
            <a:pPr lvl="1"/>
            <a:r>
              <a:rPr lang="en-GB" sz="1400" dirty="0"/>
              <a:t>Chondrosarcoma</a:t>
            </a:r>
          </a:p>
          <a:p>
            <a:pPr lvl="1"/>
            <a:r>
              <a:rPr lang="en-GB" sz="1400" dirty="0"/>
              <a:t>Ewing sarcoma</a:t>
            </a:r>
          </a:p>
          <a:p>
            <a:pPr lvl="1"/>
            <a:r>
              <a:rPr lang="en-GB" sz="1400" dirty="0"/>
              <a:t>Chordoma</a:t>
            </a:r>
          </a:p>
          <a:p>
            <a:pPr lvl="1"/>
            <a:r>
              <a:rPr lang="en-GB" sz="1400" dirty="0"/>
              <a:t>CIC-rearranged sarcoma (ongoing cohort)</a:t>
            </a:r>
          </a:p>
          <a:p>
            <a:r>
              <a:rPr lang="en-GB" sz="1600" dirty="0"/>
              <a:t>Grade 5 TEAEs were reported in 1 patient in each of the chondrosarcoma and Ewing sarcoma cohorts who received regorafenib</a:t>
            </a:r>
          </a:p>
          <a:p>
            <a:pPr lvl="1"/>
            <a:r>
              <a:rPr lang="en-GB" sz="1400" dirty="0"/>
              <a:t>There were no Grade 5 TEAEs in the corresponding placebo groups</a:t>
            </a:r>
          </a:p>
          <a:p>
            <a:r>
              <a:rPr lang="en-GB" sz="1600" dirty="0"/>
              <a:t>There were no Grade 5 TEAEs in either group </a:t>
            </a:r>
            <a:br>
              <a:rPr lang="en-GB" sz="1600" dirty="0"/>
            </a:br>
            <a:r>
              <a:rPr lang="en-GB" sz="1600" dirty="0"/>
              <a:t>of the osteosarcoma cohort</a:t>
            </a:r>
          </a:p>
          <a:p>
            <a:pPr lvl="1"/>
            <a:r>
              <a:rPr lang="en-GB" sz="1400" dirty="0">
                <a:latin typeface="Segoe UI" panose="020B0502040204020203" pitchFamily="34" charset="0"/>
              </a:rPr>
              <a:t>N</a:t>
            </a:r>
            <a:r>
              <a:rPr lang="en-GB" sz="1400" dirty="0">
                <a:effectLst/>
                <a:latin typeface="Segoe UI" panose="020B0502040204020203" pitchFamily="34" charset="0"/>
              </a:rPr>
              <a:t>ot reported for chordoma and ongoing for CIC-rearranged sarcoma</a:t>
            </a:r>
            <a:endParaRPr lang="en-GB" sz="1400" dirty="0"/>
          </a:p>
          <a:p>
            <a:r>
              <a:rPr lang="en-GB" sz="1600" dirty="0"/>
              <a:t>TEAEs of other grades were not reported</a:t>
            </a:r>
          </a:p>
        </p:txBody>
      </p:sp>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lstStyle/>
          <a:p>
            <a:r>
              <a:rPr lang="en-GB" dirty="0"/>
              <a:t>Safety: REGOBONE</a:t>
            </a:r>
          </a:p>
        </p:txBody>
      </p:sp>
      <p:sp>
        <p:nvSpPr>
          <p:cNvPr id="3" name="Slide Number Placeholder 2">
            <a:extLst>
              <a:ext uri="{FF2B5EF4-FFF2-40B4-BE49-F238E27FC236}">
                <a16:creationId xmlns:a16="http://schemas.microsoft.com/office/drawing/2014/main" id="{D343E4A0-1503-CE4A-BD79-7EEEA6087072}"/>
              </a:ext>
            </a:extLst>
          </p:cNvPr>
          <p:cNvSpPr>
            <a:spLocks noGrp="1"/>
          </p:cNvSpPr>
          <p:nvPr>
            <p:ph type="sldNum" sz="quarter" idx="4"/>
          </p:nvPr>
        </p:nvSpPr>
        <p:spPr/>
        <p:txBody>
          <a:bodyPr/>
          <a:lstStyle/>
          <a:p>
            <a:fld id="{00E2B217-B8E0-FA49-9932-1C5FE6250A02}" type="slidenum">
              <a:rPr lang="en-GB" smtClean="0"/>
              <a:pPr/>
              <a:t>14</a:t>
            </a:fld>
            <a:endParaRPr lang="en-GB" dirty="0"/>
          </a:p>
        </p:txBody>
      </p:sp>
      <p:sp>
        <p:nvSpPr>
          <p:cNvPr id="10" name="Content Placeholder 9">
            <a:extLst>
              <a:ext uri="{FF2B5EF4-FFF2-40B4-BE49-F238E27FC236}">
                <a16:creationId xmlns:a16="http://schemas.microsoft.com/office/drawing/2014/main" id="{BA43DFB5-6CFA-FE41-AB1B-52667901A5F7}"/>
              </a:ext>
            </a:extLst>
          </p:cNvPr>
          <p:cNvSpPr>
            <a:spLocks noGrp="1"/>
          </p:cNvSpPr>
          <p:nvPr>
            <p:ph sz="quarter" idx="15"/>
          </p:nvPr>
        </p:nvSpPr>
        <p:spPr/>
        <p:txBody>
          <a:bodyPr/>
          <a:lstStyle/>
          <a:p>
            <a:r>
              <a:rPr lang="en-GB" baseline="30000" dirty="0"/>
              <a:t>a </a:t>
            </a:r>
            <a:r>
              <a:rPr lang="en-GB" dirty="0"/>
              <a:t>Discontinuations were transient in the chondrosarcoma and Ewing sarcoma cohorts </a:t>
            </a:r>
            <a:br>
              <a:rPr lang="en-GB" dirty="0"/>
            </a:br>
            <a:r>
              <a:rPr lang="en-GB" dirty="0"/>
              <a:t>TEAE, treatment-emergent adverse event</a:t>
            </a:r>
          </a:p>
        </p:txBody>
      </p:sp>
      <p:sp>
        <p:nvSpPr>
          <p:cNvPr id="13" name="Content Placeholder 2">
            <a:extLst>
              <a:ext uri="{FF2B5EF4-FFF2-40B4-BE49-F238E27FC236}">
                <a16:creationId xmlns:a16="http://schemas.microsoft.com/office/drawing/2014/main" id="{AC31DCC2-5B44-CEC5-E072-6C96F59CA655}"/>
              </a:ext>
            </a:extLst>
          </p:cNvPr>
          <p:cNvSpPr txBox="1">
            <a:spLocks/>
          </p:cNvSpPr>
          <p:nvPr/>
        </p:nvSpPr>
        <p:spPr>
          <a:xfrm>
            <a:off x="6874583" y="3585511"/>
            <a:ext cx="4626117"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pPr>
            <a:r>
              <a:rPr lang="en-GB" sz="1600" b="1" dirty="0">
                <a:latin typeface="Arial" panose="020B0604020202020204" pitchFamily="34" charset="0"/>
                <a:cs typeface="Arial" panose="020B0604020202020204" pitchFamily="34" charset="0"/>
              </a:rPr>
              <a:t>Discontinuation</a:t>
            </a:r>
            <a:r>
              <a:rPr lang="en-GB" sz="1600" b="1" dirty="0">
                <a:effectLst/>
                <a:latin typeface="Arial" panose="020B0604020202020204" pitchFamily="34" charset="0"/>
                <a:cs typeface="Arial" panose="020B0604020202020204" pitchFamily="34" charset="0"/>
              </a:rPr>
              <a:t> due to </a:t>
            </a:r>
            <a:r>
              <a:rPr lang="en-GB" sz="1600" b="1" dirty="0" err="1">
                <a:effectLst/>
                <a:latin typeface="Arial" panose="020B0604020202020204" pitchFamily="34" charset="0"/>
                <a:cs typeface="Arial" panose="020B0604020202020204" pitchFamily="34" charset="0"/>
              </a:rPr>
              <a:t>TEAEs</a:t>
            </a:r>
            <a:r>
              <a:rPr lang="en-GB" sz="1600" b="1" baseline="30000" dirty="0" err="1">
                <a:effectLst/>
                <a:latin typeface="Arial" panose="020B0604020202020204" pitchFamily="34" charset="0"/>
                <a:cs typeface="Arial" panose="020B0604020202020204" pitchFamily="34" charset="0"/>
              </a:rPr>
              <a:t>a</a:t>
            </a:r>
            <a:endParaRPr lang="en-GB" sz="1600" baseline="30000" dirty="0">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C59570A3-5985-5DCB-0CC2-A09AB7399395}"/>
              </a:ext>
            </a:extLst>
          </p:cNvPr>
          <p:cNvGraphicFramePr/>
          <p:nvPr>
            <p:extLst>
              <p:ext uri="{D42A27DB-BD31-4B8C-83A1-F6EECF244321}">
                <p14:modId xmlns:p14="http://schemas.microsoft.com/office/powerpoint/2010/main" val="3881155803"/>
              </p:ext>
            </p:extLst>
          </p:nvPr>
        </p:nvGraphicFramePr>
        <p:xfrm>
          <a:off x="6703482" y="1532940"/>
          <a:ext cx="4969209" cy="1991323"/>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2">
            <a:extLst>
              <a:ext uri="{FF2B5EF4-FFF2-40B4-BE49-F238E27FC236}">
                <a16:creationId xmlns:a16="http://schemas.microsoft.com/office/drawing/2014/main" id="{B82982E9-2EBD-BEBB-4D22-370F408DC908}"/>
              </a:ext>
            </a:extLst>
          </p:cNvPr>
          <p:cNvSpPr txBox="1">
            <a:spLocks/>
          </p:cNvSpPr>
          <p:nvPr/>
        </p:nvSpPr>
        <p:spPr>
          <a:xfrm>
            <a:off x="6819957" y="1188497"/>
            <a:ext cx="4626117"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pPr>
            <a:r>
              <a:rPr lang="en-GB" sz="1600" b="1" dirty="0">
                <a:latin typeface="Arial" panose="020B0604020202020204" pitchFamily="34" charset="0"/>
                <a:cs typeface="Arial" panose="020B0604020202020204" pitchFamily="34" charset="0"/>
              </a:rPr>
              <a:t>Dose reduction </a:t>
            </a:r>
            <a:r>
              <a:rPr lang="en-GB" sz="1600" b="1" dirty="0">
                <a:effectLst/>
                <a:latin typeface="Arial" panose="020B0604020202020204" pitchFamily="34" charset="0"/>
                <a:cs typeface="Arial" panose="020B0604020202020204" pitchFamily="34" charset="0"/>
              </a:rPr>
              <a:t>due to TEAEs</a:t>
            </a:r>
            <a:endParaRPr lang="en-GB" sz="1600" baseline="30000" dirty="0">
              <a:latin typeface="Arial" panose="020B0604020202020204" pitchFamily="34" charset="0"/>
              <a:cs typeface="Arial" panose="020B0604020202020204" pitchFamily="34" charset="0"/>
            </a:endParaRPr>
          </a:p>
        </p:txBody>
      </p:sp>
      <p:graphicFrame>
        <p:nvGraphicFramePr>
          <p:cNvPr id="19" name="Chart 18">
            <a:extLst>
              <a:ext uri="{FF2B5EF4-FFF2-40B4-BE49-F238E27FC236}">
                <a16:creationId xmlns:a16="http://schemas.microsoft.com/office/drawing/2014/main" id="{8675E1E0-C5B3-DF42-82AF-F8CBC72C4234}"/>
              </a:ext>
            </a:extLst>
          </p:cNvPr>
          <p:cNvGraphicFramePr/>
          <p:nvPr>
            <p:extLst>
              <p:ext uri="{D42A27DB-BD31-4B8C-83A1-F6EECF244321}">
                <p14:modId xmlns:p14="http://schemas.microsoft.com/office/powerpoint/2010/main" val="2033766935"/>
              </p:ext>
            </p:extLst>
          </p:nvPr>
        </p:nvGraphicFramePr>
        <p:xfrm>
          <a:off x="6703482" y="3884255"/>
          <a:ext cx="4969209" cy="1991323"/>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9F388A53-4DB4-234D-BC5E-E3B1CD4A93EF}"/>
              </a:ext>
            </a:extLst>
          </p:cNvPr>
          <p:cNvSpPr txBox="1"/>
          <p:nvPr/>
        </p:nvSpPr>
        <p:spPr>
          <a:xfrm>
            <a:off x="7750444" y="5802762"/>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n=38</a:t>
            </a:r>
          </a:p>
        </p:txBody>
      </p:sp>
      <p:sp>
        <p:nvSpPr>
          <p:cNvPr id="22" name="TextBox 21">
            <a:extLst>
              <a:ext uri="{FF2B5EF4-FFF2-40B4-BE49-F238E27FC236}">
                <a16:creationId xmlns:a16="http://schemas.microsoft.com/office/drawing/2014/main" id="{1050F66B-A7BC-2A40-957B-1BD7ACEDAF89}"/>
              </a:ext>
            </a:extLst>
          </p:cNvPr>
          <p:cNvSpPr txBox="1"/>
          <p:nvPr/>
        </p:nvSpPr>
        <p:spPr>
          <a:xfrm>
            <a:off x="8784587" y="5802762"/>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n=40</a:t>
            </a:r>
          </a:p>
        </p:txBody>
      </p:sp>
      <p:sp>
        <p:nvSpPr>
          <p:cNvPr id="23" name="TextBox 22">
            <a:extLst>
              <a:ext uri="{FF2B5EF4-FFF2-40B4-BE49-F238E27FC236}">
                <a16:creationId xmlns:a16="http://schemas.microsoft.com/office/drawing/2014/main" id="{EDDB7AD6-3BD1-0A4A-8C78-621CA0893311}"/>
              </a:ext>
            </a:extLst>
          </p:cNvPr>
          <p:cNvSpPr txBox="1"/>
          <p:nvPr/>
        </p:nvSpPr>
        <p:spPr>
          <a:xfrm>
            <a:off x="9862273" y="5802762"/>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n=36</a:t>
            </a:r>
          </a:p>
        </p:txBody>
      </p:sp>
      <p:sp>
        <p:nvSpPr>
          <p:cNvPr id="24" name="TextBox 23">
            <a:extLst>
              <a:ext uri="{FF2B5EF4-FFF2-40B4-BE49-F238E27FC236}">
                <a16:creationId xmlns:a16="http://schemas.microsoft.com/office/drawing/2014/main" id="{942564E9-24E5-5047-B8BD-FBCC951E6596}"/>
              </a:ext>
            </a:extLst>
          </p:cNvPr>
          <p:cNvSpPr txBox="1"/>
          <p:nvPr/>
        </p:nvSpPr>
        <p:spPr>
          <a:xfrm>
            <a:off x="10907302" y="5802762"/>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n=25</a:t>
            </a:r>
          </a:p>
        </p:txBody>
      </p:sp>
    </p:spTree>
    <p:extLst>
      <p:ext uri="{BB962C8B-B14F-4D97-AF65-F5344CB8AC3E}">
        <p14:creationId xmlns:p14="http://schemas.microsoft.com/office/powerpoint/2010/main" val="30924090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lstStyle/>
          <a:p>
            <a:r>
              <a:rPr lang="en-GB" dirty="0"/>
              <a:t>Safety: Single-arm trials in adult patients</a:t>
            </a:r>
          </a:p>
        </p:txBody>
      </p:sp>
      <p:sp>
        <p:nvSpPr>
          <p:cNvPr id="17" name="Slide Number Placeholder 16">
            <a:extLst>
              <a:ext uri="{FF2B5EF4-FFF2-40B4-BE49-F238E27FC236}">
                <a16:creationId xmlns:a16="http://schemas.microsoft.com/office/drawing/2014/main" id="{0D38073E-A5AC-B54D-9628-0209C1C23024}"/>
              </a:ext>
            </a:extLst>
          </p:cNvPr>
          <p:cNvSpPr>
            <a:spLocks noGrp="1"/>
          </p:cNvSpPr>
          <p:nvPr>
            <p:ph type="sldNum" sz="quarter" idx="4"/>
          </p:nvPr>
        </p:nvSpPr>
        <p:spPr/>
        <p:txBody>
          <a:bodyPr/>
          <a:lstStyle/>
          <a:p>
            <a:fld id="{00E2B217-B8E0-FA49-9932-1C5FE6250A02}" type="slidenum">
              <a:rPr lang="en-GB" smtClean="0"/>
              <a:pPr/>
              <a:t>15</a:t>
            </a:fld>
            <a:endParaRPr lang="en-GB" dirty="0"/>
          </a:p>
        </p:txBody>
      </p:sp>
      <p:grpSp>
        <p:nvGrpSpPr>
          <p:cNvPr id="13" name="Group 12">
            <a:extLst>
              <a:ext uri="{FF2B5EF4-FFF2-40B4-BE49-F238E27FC236}">
                <a16:creationId xmlns:a16="http://schemas.microsoft.com/office/drawing/2014/main" id="{67B57775-2F72-21B5-33EC-7542DB2C911F}"/>
              </a:ext>
            </a:extLst>
          </p:cNvPr>
          <p:cNvGrpSpPr/>
          <p:nvPr/>
        </p:nvGrpSpPr>
        <p:grpSpPr>
          <a:xfrm>
            <a:off x="1038453" y="1249469"/>
            <a:ext cx="3175874" cy="4563620"/>
            <a:chOff x="1038453" y="1249469"/>
            <a:chExt cx="3175874" cy="4563620"/>
          </a:xfrm>
        </p:grpSpPr>
        <p:sp>
          <p:nvSpPr>
            <p:cNvPr id="14" name="Freeform 13">
              <a:extLst>
                <a:ext uri="{FF2B5EF4-FFF2-40B4-BE49-F238E27FC236}">
                  <a16:creationId xmlns:a16="http://schemas.microsoft.com/office/drawing/2014/main" id="{FBE3EDE7-345E-AEF3-7D16-653934041A29}"/>
                </a:ext>
              </a:extLst>
            </p:cNvPr>
            <p:cNvSpPr/>
            <p:nvPr/>
          </p:nvSpPr>
          <p:spPr>
            <a:xfrm>
              <a:off x="1038453" y="1249469"/>
              <a:ext cx="3175873" cy="13807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b="1" kern="1200" dirty="0">
                  <a:effectLst/>
                  <a:latin typeface="Arial" panose="020B0604020202020204" pitchFamily="34" charset="0"/>
                  <a:cs typeface="Arial" panose="020B0604020202020204" pitchFamily="34" charset="0"/>
                </a:rPr>
                <a:t>RESOUND </a:t>
              </a:r>
              <a:r>
                <a:rPr lang="en-GB" sz="1600" kern="1200" dirty="0">
                  <a:effectLst/>
                  <a:latin typeface="Arial" panose="020B0604020202020204" pitchFamily="34" charset="0"/>
                  <a:cs typeface="Arial" panose="020B0604020202020204" pitchFamily="34" charset="0"/>
                </a:rPr>
                <a:t>(NCT02307500)</a:t>
              </a:r>
              <a:br>
                <a:rPr lang="en-GB" sz="1600" kern="1200" dirty="0">
                  <a:effectLst/>
                  <a:latin typeface="Arial" panose="020B0604020202020204" pitchFamily="34" charset="0"/>
                  <a:cs typeface="Arial" panose="020B0604020202020204" pitchFamily="34" charset="0"/>
                </a:rPr>
              </a:br>
              <a:r>
                <a:rPr lang="en-GB" sz="1600" kern="1200" dirty="0">
                  <a:effectLst/>
                  <a:latin typeface="Arial" panose="020B0604020202020204" pitchFamily="34" charset="0"/>
                  <a:cs typeface="Arial" panose="020B0604020202020204" pitchFamily="34" charset="0"/>
                </a:rPr>
                <a:t>Advanced, previously treated</a:t>
              </a:r>
            </a:p>
            <a:p>
              <a:pPr marL="0" lvl="0" indent="0" algn="ctr" defTabSz="755650">
                <a:lnSpc>
                  <a:spcPct val="90000"/>
                </a:lnSpc>
                <a:spcBef>
                  <a:spcPct val="0"/>
                </a:spcBef>
                <a:spcAft>
                  <a:spcPts val="400"/>
                </a:spcAft>
                <a:buNone/>
              </a:pPr>
              <a:r>
                <a:rPr lang="en-GB" sz="1600" kern="1200" dirty="0">
                  <a:effectLst/>
                  <a:latin typeface="Arial" panose="020B0604020202020204" pitchFamily="34" charset="0"/>
                  <a:cs typeface="Arial" panose="020B0604020202020204" pitchFamily="34" charset="0"/>
                </a:rPr>
                <a:t>STS</a:t>
              </a:r>
            </a:p>
            <a:p>
              <a:pPr marL="0" lvl="0" indent="0" algn="ctr" defTabSz="755650">
                <a:lnSpc>
                  <a:spcPct val="90000"/>
                </a:lnSpc>
                <a:spcBef>
                  <a:spcPct val="0"/>
                </a:spcBef>
                <a:spcAft>
                  <a:spcPts val="400"/>
                </a:spcAft>
                <a:buNone/>
              </a:pPr>
              <a:r>
                <a:rPr lang="en-GB" sz="1600" dirty="0">
                  <a:latin typeface="Arial" panose="020B0604020202020204" pitchFamily="34" charset="0"/>
                  <a:cs typeface="Arial" panose="020B0604020202020204" pitchFamily="34" charset="0"/>
                </a:rPr>
                <a:t>N=21</a:t>
              </a:r>
              <a:endParaRPr lang="en-GB" sz="1600" kern="1200" dirty="0">
                <a:effectLst/>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49795BCD-BC9B-7652-76DD-36A58BCCC7B9}"/>
                </a:ext>
              </a:extLst>
            </p:cNvPr>
            <p:cNvSpPr/>
            <p:nvPr/>
          </p:nvSpPr>
          <p:spPr>
            <a:xfrm rot="5400000">
              <a:off x="2453643" y="2459473"/>
              <a:ext cx="345497" cy="685074"/>
            </a:xfrm>
            <a:custGeom>
              <a:avLst/>
              <a:gdLst>
                <a:gd name="connsiteX0" fmla="*/ 0 w 585628"/>
                <a:gd name="connsiteY0" fmla="*/ 137015 h 685074"/>
                <a:gd name="connsiteX1" fmla="*/ 292814 w 585628"/>
                <a:gd name="connsiteY1" fmla="*/ 137015 h 685074"/>
                <a:gd name="connsiteX2" fmla="*/ 292814 w 585628"/>
                <a:gd name="connsiteY2" fmla="*/ 0 h 685074"/>
                <a:gd name="connsiteX3" fmla="*/ 585628 w 585628"/>
                <a:gd name="connsiteY3" fmla="*/ 342537 h 685074"/>
                <a:gd name="connsiteX4" fmla="*/ 292814 w 585628"/>
                <a:gd name="connsiteY4" fmla="*/ 685074 h 685074"/>
                <a:gd name="connsiteX5" fmla="*/ 292814 w 585628"/>
                <a:gd name="connsiteY5" fmla="*/ 548059 h 685074"/>
                <a:gd name="connsiteX6" fmla="*/ 0 w 585628"/>
                <a:gd name="connsiteY6" fmla="*/ 548059 h 685074"/>
                <a:gd name="connsiteX7" fmla="*/ 0 w 585628"/>
                <a:gd name="connsiteY7" fmla="*/ 137015 h 6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628" h="685074">
                  <a:moveTo>
                    <a:pt x="0" y="137015"/>
                  </a:moveTo>
                  <a:lnTo>
                    <a:pt x="292814" y="137015"/>
                  </a:lnTo>
                  <a:lnTo>
                    <a:pt x="292814" y="0"/>
                  </a:lnTo>
                  <a:lnTo>
                    <a:pt x="585628" y="342537"/>
                  </a:lnTo>
                  <a:lnTo>
                    <a:pt x="292814" y="685074"/>
                  </a:lnTo>
                  <a:lnTo>
                    <a:pt x="292814" y="548059"/>
                  </a:lnTo>
                  <a:lnTo>
                    <a:pt x="0" y="548059"/>
                  </a:lnTo>
                  <a:lnTo>
                    <a:pt x="0" y="13701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7015" rIns="175688" bIns="137015" numCol="1" spcCol="1270" anchor="ctr" anchorCtr="0">
              <a:noAutofit/>
            </a:bodyPr>
            <a:lstStyle/>
            <a:p>
              <a:pPr marL="0" lvl="0" indent="0" algn="ctr" defTabSz="622300">
                <a:lnSpc>
                  <a:spcPct val="90000"/>
                </a:lnSpc>
                <a:spcBef>
                  <a:spcPct val="0"/>
                </a:spcBef>
                <a:spcAft>
                  <a:spcPts val="400"/>
                </a:spcAft>
                <a:buNone/>
              </a:pPr>
              <a:endParaRPr lang="en-GB" sz="1400" kern="1200" dirty="0"/>
            </a:p>
          </p:txBody>
        </p:sp>
        <p:sp>
          <p:nvSpPr>
            <p:cNvPr id="16" name="Freeform 15">
              <a:extLst>
                <a:ext uri="{FF2B5EF4-FFF2-40B4-BE49-F238E27FC236}">
                  <a16:creationId xmlns:a16="http://schemas.microsoft.com/office/drawing/2014/main" id="{CBB60CE9-51AC-27F8-7508-3EB97F4D30E2}"/>
                </a:ext>
              </a:extLst>
            </p:cNvPr>
            <p:cNvSpPr/>
            <p:nvPr/>
          </p:nvSpPr>
          <p:spPr>
            <a:xfrm>
              <a:off x="1563995" y="3054387"/>
              <a:ext cx="2124792" cy="4683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kern="1200" dirty="0">
                  <a:latin typeface="Arial" panose="020B0604020202020204" pitchFamily="34" charset="0"/>
                  <a:cs typeface="Arial" panose="020B0604020202020204" pitchFamily="34" charset="0"/>
                </a:rPr>
                <a:t>TEAEs not reported</a:t>
              </a:r>
            </a:p>
          </p:txBody>
        </p:sp>
        <p:grpSp>
          <p:nvGrpSpPr>
            <p:cNvPr id="8" name="Group 7">
              <a:extLst>
                <a:ext uri="{FF2B5EF4-FFF2-40B4-BE49-F238E27FC236}">
                  <a16:creationId xmlns:a16="http://schemas.microsoft.com/office/drawing/2014/main" id="{F16B8A85-AA6E-9CB5-76E5-EA9DB2791F02}"/>
                </a:ext>
              </a:extLst>
            </p:cNvPr>
            <p:cNvGrpSpPr/>
            <p:nvPr/>
          </p:nvGrpSpPr>
          <p:grpSpPr>
            <a:xfrm>
              <a:off x="1038453" y="4317233"/>
              <a:ext cx="3175874" cy="1495856"/>
              <a:chOff x="1038453" y="3464610"/>
              <a:chExt cx="3175874" cy="1495856"/>
            </a:xfrm>
          </p:grpSpPr>
          <p:sp>
            <p:nvSpPr>
              <p:cNvPr id="18" name="Freeform 17">
                <a:extLst>
                  <a:ext uri="{FF2B5EF4-FFF2-40B4-BE49-F238E27FC236}">
                    <a16:creationId xmlns:a16="http://schemas.microsoft.com/office/drawing/2014/main" id="{5DAE8A16-AB5B-D6B0-DED8-B72F3ED6C9D9}"/>
                  </a:ext>
                </a:extLst>
              </p:cNvPr>
              <p:cNvSpPr/>
              <p:nvPr/>
            </p:nvSpPr>
            <p:spPr>
              <a:xfrm>
                <a:off x="1038454" y="3464610"/>
                <a:ext cx="3175873" cy="65932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kern="1200" dirty="0">
                    <a:latin typeface="Arial" panose="020B0604020202020204" pitchFamily="34" charset="0"/>
                    <a:cs typeface="Arial" panose="020B0604020202020204" pitchFamily="34" charset="0"/>
                  </a:rPr>
                  <a:t>Dose reduction due to TEAEs </a:t>
                </a:r>
                <a:br>
                  <a:rPr lang="en-GB" sz="1600" kern="1200" dirty="0">
                    <a:latin typeface="Arial" panose="020B0604020202020204" pitchFamily="34" charset="0"/>
                    <a:cs typeface="Arial" panose="020B0604020202020204" pitchFamily="34" charset="0"/>
                  </a:rPr>
                </a:br>
                <a:r>
                  <a:rPr lang="en-GB" sz="1600" kern="1200" dirty="0">
                    <a:latin typeface="Arial" panose="020B0604020202020204" pitchFamily="34" charset="0"/>
                    <a:cs typeface="Arial" panose="020B0604020202020204" pitchFamily="34" charset="0"/>
                  </a:rPr>
                  <a:t>in </a:t>
                </a:r>
                <a:r>
                  <a:rPr lang="en-GB" sz="1600" b="1" kern="1200" dirty="0">
                    <a:latin typeface="Arial" panose="020B0604020202020204" pitchFamily="34" charset="0"/>
                    <a:cs typeface="Arial" panose="020B0604020202020204" pitchFamily="34" charset="0"/>
                  </a:rPr>
                  <a:t>6 (29%)</a:t>
                </a:r>
                <a:r>
                  <a:rPr lang="en-GB" sz="1600" kern="1200" dirty="0">
                    <a:latin typeface="Arial" panose="020B0604020202020204" pitchFamily="34" charset="0"/>
                    <a:cs typeface="Arial" panose="020B0604020202020204" pitchFamily="34" charset="0"/>
                  </a:rPr>
                  <a:t> patients</a:t>
                </a:r>
              </a:p>
            </p:txBody>
          </p:sp>
          <p:sp>
            <p:nvSpPr>
              <p:cNvPr id="3" name="Freeform 2">
                <a:extLst>
                  <a:ext uri="{FF2B5EF4-FFF2-40B4-BE49-F238E27FC236}">
                    <a16:creationId xmlns:a16="http://schemas.microsoft.com/office/drawing/2014/main" id="{204EA9D3-03CA-ED9E-F471-E156AB22F6DF}"/>
                  </a:ext>
                </a:extLst>
              </p:cNvPr>
              <p:cNvSpPr/>
              <p:nvPr/>
            </p:nvSpPr>
            <p:spPr>
              <a:xfrm>
                <a:off x="1038453" y="4301140"/>
                <a:ext cx="3175873" cy="65932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kern="1200" dirty="0">
                    <a:latin typeface="Arial" panose="020B0604020202020204" pitchFamily="34" charset="0"/>
                    <a:cs typeface="Arial" panose="020B0604020202020204" pitchFamily="34" charset="0"/>
                  </a:rPr>
                  <a:t>Discontinuation due to TEAEs in </a:t>
                </a:r>
                <a:r>
                  <a:rPr lang="en-GB" sz="1600" b="1" kern="1200" dirty="0">
                    <a:latin typeface="Arial" panose="020B0604020202020204" pitchFamily="34" charset="0"/>
                    <a:cs typeface="Arial" panose="020B0604020202020204" pitchFamily="34" charset="0"/>
                  </a:rPr>
                  <a:t>5 (24%)</a:t>
                </a:r>
                <a:r>
                  <a:rPr lang="en-GB" sz="1600" kern="1200" dirty="0">
                    <a:latin typeface="Arial" panose="020B0604020202020204" pitchFamily="34" charset="0"/>
                    <a:cs typeface="Arial" panose="020B0604020202020204" pitchFamily="34" charset="0"/>
                  </a:rPr>
                  <a:t> patients</a:t>
                </a:r>
              </a:p>
            </p:txBody>
          </p:sp>
        </p:grpSp>
      </p:grpSp>
      <p:grpSp>
        <p:nvGrpSpPr>
          <p:cNvPr id="11" name="Group 10">
            <a:extLst>
              <a:ext uri="{FF2B5EF4-FFF2-40B4-BE49-F238E27FC236}">
                <a16:creationId xmlns:a16="http://schemas.microsoft.com/office/drawing/2014/main" id="{3398DE55-1ED6-832C-DE68-2A341ADE9CF0}"/>
              </a:ext>
            </a:extLst>
          </p:cNvPr>
          <p:cNvGrpSpPr/>
          <p:nvPr/>
        </p:nvGrpSpPr>
        <p:grpSpPr>
          <a:xfrm>
            <a:off x="4468982" y="1271133"/>
            <a:ext cx="3576381" cy="3882206"/>
            <a:chOff x="4569110" y="1984943"/>
            <a:chExt cx="3576381" cy="3882206"/>
          </a:xfrm>
        </p:grpSpPr>
        <p:sp>
          <p:nvSpPr>
            <p:cNvPr id="21" name="Freeform 20">
              <a:extLst>
                <a:ext uri="{FF2B5EF4-FFF2-40B4-BE49-F238E27FC236}">
                  <a16:creationId xmlns:a16="http://schemas.microsoft.com/office/drawing/2014/main" id="{36A426E4-E3AC-7B45-9301-78C587249B5A}"/>
                </a:ext>
              </a:extLst>
            </p:cNvPr>
            <p:cNvSpPr/>
            <p:nvPr/>
          </p:nvSpPr>
          <p:spPr>
            <a:xfrm>
              <a:off x="4569110" y="1984943"/>
              <a:ext cx="3576381" cy="65940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algn="ctr" defTabSz="755650">
                <a:lnSpc>
                  <a:spcPct val="90000"/>
                </a:lnSpc>
                <a:spcBef>
                  <a:spcPct val="0"/>
                </a:spcBef>
                <a:spcAft>
                  <a:spcPts val="400"/>
                </a:spcAft>
              </a:pPr>
              <a:r>
                <a:rPr lang="en-GB" sz="1600" b="1" kern="1200" dirty="0">
                  <a:effectLst/>
                  <a:latin typeface="Arial" panose="020B0604020202020204" pitchFamily="34" charset="0"/>
                  <a:cs typeface="Arial" panose="020B0604020202020204" pitchFamily="34" charset="0"/>
                </a:rPr>
                <a:t>Angiosarcoma </a:t>
              </a:r>
              <a:r>
                <a:rPr lang="en-GB" sz="1600" kern="1200" dirty="0">
                  <a:effectLst/>
                  <a:latin typeface="Arial" panose="020B0604020202020204" pitchFamily="34" charset="0"/>
                  <a:cs typeface="Arial" panose="020B0604020202020204" pitchFamily="34" charset="0"/>
                </a:rPr>
                <a:t>(NCT02048722)</a:t>
              </a:r>
            </a:p>
            <a:p>
              <a:pPr algn="ctr" defTabSz="755650">
                <a:lnSpc>
                  <a:spcPct val="90000"/>
                </a:lnSpc>
                <a:spcBef>
                  <a:spcPct val="0"/>
                </a:spcBef>
                <a:spcAft>
                  <a:spcPts val="400"/>
                </a:spcAft>
              </a:pPr>
              <a:r>
                <a:rPr lang="en-GB" sz="1600" dirty="0">
                  <a:latin typeface="Arial" panose="020B0604020202020204" pitchFamily="34" charset="0"/>
                  <a:cs typeface="Arial" panose="020B0604020202020204" pitchFamily="34" charset="0"/>
                </a:rPr>
                <a:t>N=31</a:t>
              </a:r>
              <a:endParaRPr lang="en-GB" sz="1600" kern="1200" dirty="0">
                <a:effectLst/>
                <a:latin typeface="Arial" panose="020B0604020202020204" pitchFamily="34" charset="0"/>
                <a:cs typeface="Arial" panose="020B0604020202020204" pitchFamily="34" charset="0"/>
              </a:endParaRPr>
            </a:p>
          </p:txBody>
        </p:sp>
        <p:sp>
          <p:nvSpPr>
            <p:cNvPr id="23" name="Freeform 22">
              <a:extLst>
                <a:ext uri="{FF2B5EF4-FFF2-40B4-BE49-F238E27FC236}">
                  <a16:creationId xmlns:a16="http://schemas.microsoft.com/office/drawing/2014/main" id="{3D85B8DF-BF0D-A7F4-23FC-3B7408FC1C85}"/>
                </a:ext>
              </a:extLst>
            </p:cNvPr>
            <p:cNvSpPr/>
            <p:nvPr/>
          </p:nvSpPr>
          <p:spPr>
            <a:xfrm rot="5400000">
              <a:off x="6184551" y="2459473"/>
              <a:ext cx="345498" cy="685074"/>
            </a:xfrm>
            <a:custGeom>
              <a:avLst/>
              <a:gdLst>
                <a:gd name="connsiteX0" fmla="*/ 0 w 585628"/>
                <a:gd name="connsiteY0" fmla="*/ 137015 h 685074"/>
                <a:gd name="connsiteX1" fmla="*/ 292814 w 585628"/>
                <a:gd name="connsiteY1" fmla="*/ 137015 h 685074"/>
                <a:gd name="connsiteX2" fmla="*/ 292814 w 585628"/>
                <a:gd name="connsiteY2" fmla="*/ 0 h 685074"/>
                <a:gd name="connsiteX3" fmla="*/ 585628 w 585628"/>
                <a:gd name="connsiteY3" fmla="*/ 342537 h 685074"/>
                <a:gd name="connsiteX4" fmla="*/ 292814 w 585628"/>
                <a:gd name="connsiteY4" fmla="*/ 685074 h 685074"/>
                <a:gd name="connsiteX5" fmla="*/ 292814 w 585628"/>
                <a:gd name="connsiteY5" fmla="*/ 548059 h 685074"/>
                <a:gd name="connsiteX6" fmla="*/ 0 w 585628"/>
                <a:gd name="connsiteY6" fmla="*/ 548059 h 685074"/>
                <a:gd name="connsiteX7" fmla="*/ 0 w 585628"/>
                <a:gd name="connsiteY7" fmla="*/ 137015 h 6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628" h="685074">
                  <a:moveTo>
                    <a:pt x="0" y="137015"/>
                  </a:moveTo>
                  <a:lnTo>
                    <a:pt x="292814" y="137015"/>
                  </a:lnTo>
                  <a:lnTo>
                    <a:pt x="292814" y="0"/>
                  </a:lnTo>
                  <a:lnTo>
                    <a:pt x="585628" y="342537"/>
                  </a:lnTo>
                  <a:lnTo>
                    <a:pt x="292814" y="685074"/>
                  </a:lnTo>
                  <a:lnTo>
                    <a:pt x="292814" y="548059"/>
                  </a:lnTo>
                  <a:lnTo>
                    <a:pt x="0" y="548059"/>
                  </a:lnTo>
                  <a:lnTo>
                    <a:pt x="0" y="13701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7015" rIns="175688" bIns="137015" numCol="1" spcCol="1270" anchor="ctr" anchorCtr="0">
              <a:noAutofit/>
            </a:bodyPr>
            <a:lstStyle/>
            <a:p>
              <a:pPr marL="0" lvl="0" indent="0" algn="ctr" defTabSz="622300">
                <a:lnSpc>
                  <a:spcPct val="90000"/>
                </a:lnSpc>
                <a:spcBef>
                  <a:spcPct val="0"/>
                </a:spcBef>
                <a:spcAft>
                  <a:spcPts val="400"/>
                </a:spcAft>
                <a:buNone/>
              </a:pPr>
              <a:endParaRPr lang="en-GB" sz="1400" kern="1200" dirty="0"/>
            </a:p>
          </p:txBody>
        </p:sp>
        <p:sp>
          <p:nvSpPr>
            <p:cNvPr id="24" name="Freeform 23">
              <a:extLst>
                <a:ext uri="{FF2B5EF4-FFF2-40B4-BE49-F238E27FC236}">
                  <a16:creationId xmlns:a16="http://schemas.microsoft.com/office/drawing/2014/main" id="{9E60F330-7617-AA2F-3316-D4F8CB39778A}"/>
                </a:ext>
              </a:extLst>
            </p:cNvPr>
            <p:cNvSpPr/>
            <p:nvPr/>
          </p:nvSpPr>
          <p:spPr>
            <a:xfrm>
              <a:off x="4769364" y="5031043"/>
              <a:ext cx="3175873" cy="8361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kern="1200" dirty="0">
                  <a:latin typeface="Arial" panose="020B0604020202020204" pitchFamily="34" charset="0"/>
                  <a:cs typeface="Arial" panose="020B0604020202020204" pitchFamily="34" charset="0"/>
                </a:rPr>
                <a:t>Dose reduction or discontinuation due to TEAEs not reported</a:t>
              </a:r>
            </a:p>
          </p:txBody>
        </p:sp>
        <p:sp>
          <p:nvSpPr>
            <p:cNvPr id="5" name="Freeform 4">
              <a:extLst>
                <a:ext uri="{FF2B5EF4-FFF2-40B4-BE49-F238E27FC236}">
                  <a16:creationId xmlns:a16="http://schemas.microsoft.com/office/drawing/2014/main" id="{5EDE873F-C8B1-DB78-42FE-E5359E43FCB0}"/>
                </a:ext>
              </a:extLst>
            </p:cNvPr>
            <p:cNvSpPr/>
            <p:nvPr/>
          </p:nvSpPr>
          <p:spPr>
            <a:xfrm>
              <a:off x="5223836" y="3187610"/>
              <a:ext cx="2266928" cy="8957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kern="1200" dirty="0">
                  <a:latin typeface="Arial" panose="020B0604020202020204" pitchFamily="34" charset="0"/>
                  <a:cs typeface="Arial" panose="020B0604020202020204" pitchFamily="34" charset="0"/>
                </a:rPr>
                <a:t>Grade 3 or 4 TEAEs in </a:t>
              </a:r>
              <a:r>
                <a:rPr lang="en-GB" sz="1600" b="1" kern="1200" dirty="0">
                  <a:latin typeface="Arial" panose="020B0604020202020204" pitchFamily="34" charset="0"/>
                  <a:cs typeface="Arial" panose="020B0604020202020204" pitchFamily="34" charset="0"/>
                </a:rPr>
                <a:t>21 (68%)</a:t>
              </a:r>
              <a:r>
                <a:rPr lang="en-GB" sz="1600" kern="1200" dirty="0">
                  <a:latin typeface="Arial" panose="020B0604020202020204" pitchFamily="34" charset="0"/>
                  <a:cs typeface="Arial" panose="020B0604020202020204" pitchFamily="34" charset="0"/>
                </a:rPr>
                <a:t> patients</a:t>
              </a:r>
            </a:p>
            <a:p>
              <a:pPr marL="0" lvl="0" indent="0" algn="ctr" defTabSz="755650">
                <a:lnSpc>
                  <a:spcPct val="90000"/>
                </a:lnSpc>
                <a:spcBef>
                  <a:spcPct val="0"/>
                </a:spcBef>
                <a:spcAft>
                  <a:spcPts val="400"/>
                </a:spcAft>
                <a:buNone/>
              </a:pPr>
              <a:r>
                <a:rPr lang="en-GB" sz="1600" dirty="0">
                  <a:latin typeface="Arial" panose="020B0604020202020204" pitchFamily="34" charset="0"/>
                  <a:cs typeface="Arial" panose="020B0604020202020204" pitchFamily="34" charset="0"/>
                </a:rPr>
                <a:t>No grade 5 TEAEs</a:t>
              </a:r>
              <a:endParaRPr lang="en-GB" sz="1600" kern="1200" dirty="0">
                <a:latin typeface="Arial" panose="020B0604020202020204" pitchFamily="34" charset="0"/>
                <a:cs typeface="Arial" panose="020B0604020202020204" pitchFamily="34" charset="0"/>
              </a:endParaRPr>
            </a:p>
          </p:txBody>
        </p:sp>
      </p:grpSp>
      <p:sp>
        <p:nvSpPr>
          <p:cNvPr id="4" name="Content Placeholder 9">
            <a:extLst>
              <a:ext uri="{FF2B5EF4-FFF2-40B4-BE49-F238E27FC236}">
                <a16:creationId xmlns:a16="http://schemas.microsoft.com/office/drawing/2014/main" id="{8B77B8DC-59AD-5118-47F1-D71E2E725C43}"/>
              </a:ext>
            </a:extLst>
          </p:cNvPr>
          <p:cNvSpPr txBox="1">
            <a:spLocks/>
          </p:cNvSpPr>
          <p:nvPr/>
        </p:nvSpPr>
        <p:spPr>
          <a:xfrm>
            <a:off x="620184" y="6356351"/>
            <a:ext cx="10012320"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STS, soft-tissue sarcoma; TEAE, treatment-emergent adverse event</a:t>
            </a:r>
          </a:p>
        </p:txBody>
      </p:sp>
    </p:spTree>
    <p:extLst>
      <p:ext uri="{BB962C8B-B14F-4D97-AF65-F5344CB8AC3E}">
        <p14:creationId xmlns:p14="http://schemas.microsoft.com/office/powerpoint/2010/main" val="19301601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lstStyle/>
          <a:p>
            <a:r>
              <a:rPr lang="en-GB" dirty="0"/>
              <a:t>Safety: Single-arm trial in paediatric patients</a:t>
            </a:r>
          </a:p>
        </p:txBody>
      </p:sp>
      <p:sp>
        <p:nvSpPr>
          <p:cNvPr id="17" name="Slide Number Placeholder 16">
            <a:extLst>
              <a:ext uri="{FF2B5EF4-FFF2-40B4-BE49-F238E27FC236}">
                <a16:creationId xmlns:a16="http://schemas.microsoft.com/office/drawing/2014/main" id="{0D38073E-A5AC-B54D-9628-0209C1C23024}"/>
              </a:ext>
            </a:extLst>
          </p:cNvPr>
          <p:cNvSpPr>
            <a:spLocks noGrp="1"/>
          </p:cNvSpPr>
          <p:nvPr>
            <p:ph type="sldNum" sz="quarter" idx="4"/>
          </p:nvPr>
        </p:nvSpPr>
        <p:spPr/>
        <p:txBody>
          <a:bodyPr/>
          <a:lstStyle/>
          <a:p>
            <a:fld id="{00E2B217-B8E0-FA49-9932-1C5FE6250A02}" type="slidenum">
              <a:rPr lang="en-GB" smtClean="0"/>
              <a:pPr/>
              <a:t>16</a:t>
            </a:fld>
            <a:endParaRPr lang="en-GB" dirty="0"/>
          </a:p>
        </p:txBody>
      </p:sp>
      <p:grpSp>
        <p:nvGrpSpPr>
          <p:cNvPr id="12" name="Group 11">
            <a:extLst>
              <a:ext uri="{FF2B5EF4-FFF2-40B4-BE49-F238E27FC236}">
                <a16:creationId xmlns:a16="http://schemas.microsoft.com/office/drawing/2014/main" id="{6BA712F6-03D5-C2C7-A4F6-682749CEE0FC}"/>
              </a:ext>
            </a:extLst>
          </p:cNvPr>
          <p:cNvGrpSpPr/>
          <p:nvPr/>
        </p:nvGrpSpPr>
        <p:grpSpPr>
          <a:xfrm>
            <a:off x="1038454" y="1597114"/>
            <a:ext cx="3053782" cy="4215975"/>
            <a:chOff x="8300018" y="1597114"/>
            <a:chExt cx="3053782" cy="4215975"/>
          </a:xfrm>
        </p:grpSpPr>
        <p:grpSp>
          <p:nvGrpSpPr>
            <p:cNvPr id="10" name="Group 9">
              <a:extLst>
                <a:ext uri="{FF2B5EF4-FFF2-40B4-BE49-F238E27FC236}">
                  <a16:creationId xmlns:a16="http://schemas.microsoft.com/office/drawing/2014/main" id="{60B1A303-18C5-A4D7-B0B7-85EBB6D1BB5C}"/>
                </a:ext>
              </a:extLst>
            </p:cNvPr>
            <p:cNvGrpSpPr/>
            <p:nvPr/>
          </p:nvGrpSpPr>
          <p:grpSpPr>
            <a:xfrm>
              <a:off x="8300019" y="1597114"/>
              <a:ext cx="3053780" cy="1377644"/>
              <a:chOff x="8300019" y="1597114"/>
              <a:chExt cx="3053780" cy="1377644"/>
            </a:xfrm>
          </p:grpSpPr>
          <p:sp>
            <p:nvSpPr>
              <p:cNvPr id="30" name="Freeform 29">
                <a:extLst>
                  <a:ext uri="{FF2B5EF4-FFF2-40B4-BE49-F238E27FC236}">
                    <a16:creationId xmlns:a16="http://schemas.microsoft.com/office/drawing/2014/main" id="{34FF274A-FA74-7C51-A125-A6725CD4DC4E}"/>
                  </a:ext>
                </a:extLst>
              </p:cNvPr>
              <p:cNvSpPr/>
              <p:nvPr/>
            </p:nvSpPr>
            <p:spPr>
              <a:xfrm>
                <a:off x="8300019" y="1597114"/>
                <a:ext cx="3053780" cy="10384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algn="ctr" defTabSz="755650">
                  <a:lnSpc>
                    <a:spcPct val="90000"/>
                  </a:lnSpc>
                  <a:spcBef>
                    <a:spcPct val="0"/>
                  </a:spcBef>
                  <a:spcAft>
                    <a:spcPts val="400"/>
                  </a:spcAft>
                </a:pPr>
                <a:r>
                  <a:rPr lang="en-GB" sz="1600" b="1" kern="1200" dirty="0">
                    <a:effectLst/>
                    <a:latin typeface="Arial" panose="020B0604020202020204" pitchFamily="34" charset="0"/>
                    <a:cs typeface="Arial" panose="020B0604020202020204" pitchFamily="34" charset="0"/>
                  </a:rPr>
                  <a:t>Paediatric </a:t>
                </a:r>
                <a:r>
                  <a:rPr lang="en-GB" sz="1600" kern="1200" dirty="0">
                    <a:effectLst/>
                    <a:latin typeface="Arial" panose="020B0604020202020204" pitchFamily="34" charset="0"/>
                    <a:cs typeface="Arial" panose="020B0604020202020204" pitchFamily="34" charset="0"/>
                  </a:rPr>
                  <a:t>(NCT02085148)</a:t>
                </a:r>
                <a:br>
                  <a:rPr lang="en-GB" sz="1600" kern="1200" dirty="0">
                    <a:effectLst/>
                    <a:latin typeface="Arial" panose="020B0604020202020204" pitchFamily="34" charset="0"/>
                    <a:cs typeface="Arial" panose="020B0604020202020204" pitchFamily="34" charset="0"/>
                  </a:rPr>
                </a:br>
                <a:r>
                  <a:rPr lang="en-GB" sz="1600" kern="1200" dirty="0">
                    <a:effectLst/>
                    <a:latin typeface="Arial" panose="020B0604020202020204" pitchFamily="34" charset="0"/>
                    <a:cs typeface="Arial" panose="020B0604020202020204" pitchFamily="34" charset="0"/>
                  </a:rPr>
                  <a:t>Sarcomas</a:t>
                </a:r>
              </a:p>
              <a:p>
                <a:pPr algn="ctr" defTabSz="755650">
                  <a:lnSpc>
                    <a:spcPct val="90000"/>
                  </a:lnSpc>
                  <a:spcBef>
                    <a:spcPct val="0"/>
                  </a:spcBef>
                  <a:spcAft>
                    <a:spcPts val="400"/>
                  </a:spcAft>
                </a:pPr>
                <a:r>
                  <a:rPr lang="en-GB" sz="1600" dirty="0">
                    <a:latin typeface="Arial" panose="020B0604020202020204" pitchFamily="34" charset="0"/>
                    <a:cs typeface="Arial" panose="020B0604020202020204" pitchFamily="34" charset="0"/>
                  </a:rPr>
                  <a:t>N=41</a:t>
                </a:r>
                <a:endParaRPr lang="en-GB" sz="1600" kern="1200" dirty="0">
                  <a:effectLst/>
                  <a:latin typeface="Arial" panose="020B060402020202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3161AD9D-8009-FB20-6EFD-5A520F6C1057}"/>
                  </a:ext>
                </a:extLst>
              </p:cNvPr>
              <p:cNvSpPr/>
              <p:nvPr/>
            </p:nvSpPr>
            <p:spPr>
              <a:xfrm rot="5400000">
                <a:off x="9654160" y="2459473"/>
                <a:ext cx="345497" cy="685074"/>
              </a:xfrm>
              <a:custGeom>
                <a:avLst/>
                <a:gdLst>
                  <a:gd name="connsiteX0" fmla="*/ 0 w 585628"/>
                  <a:gd name="connsiteY0" fmla="*/ 137015 h 685074"/>
                  <a:gd name="connsiteX1" fmla="*/ 292814 w 585628"/>
                  <a:gd name="connsiteY1" fmla="*/ 137015 h 685074"/>
                  <a:gd name="connsiteX2" fmla="*/ 292814 w 585628"/>
                  <a:gd name="connsiteY2" fmla="*/ 0 h 685074"/>
                  <a:gd name="connsiteX3" fmla="*/ 585628 w 585628"/>
                  <a:gd name="connsiteY3" fmla="*/ 342537 h 685074"/>
                  <a:gd name="connsiteX4" fmla="*/ 292814 w 585628"/>
                  <a:gd name="connsiteY4" fmla="*/ 685074 h 685074"/>
                  <a:gd name="connsiteX5" fmla="*/ 292814 w 585628"/>
                  <a:gd name="connsiteY5" fmla="*/ 548059 h 685074"/>
                  <a:gd name="connsiteX6" fmla="*/ 0 w 585628"/>
                  <a:gd name="connsiteY6" fmla="*/ 548059 h 685074"/>
                  <a:gd name="connsiteX7" fmla="*/ 0 w 585628"/>
                  <a:gd name="connsiteY7" fmla="*/ 137015 h 6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628" h="685074">
                    <a:moveTo>
                      <a:pt x="0" y="137015"/>
                    </a:moveTo>
                    <a:lnTo>
                      <a:pt x="292814" y="137015"/>
                    </a:lnTo>
                    <a:lnTo>
                      <a:pt x="292814" y="0"/>
                    </a:lnTo>
                    <a:lnTo>
                      <a:pt x="585628" y="342537"/>
                    </a:lnTo>
                    <a:lnTo>
                      <a:pt x="292814" y="685074"/>
                    </a:lnTo>
                    <a:lnTo>
                      <a:pt x="292814" y="548059"/>
                    </a:lnTo>
                    <a:lnTo>
                      <a:pt x="0" y="548059"/>
                    </a:lnTo>
                    <a:lnTo>
                      <a:pt x="0" y="13701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7015" rIns="175688" bIns="137015" numCol="1" spcCol="1270" anchor="ctr" anchorCtr="0">
                <a:noAutofit/>
              </a:bodyPr>
              <a:lstStyle/>
              <a:p>
                <a:pPr marL="0" lvl="0" indent="0" algn="ctr" defTabSz="622300">
                  <a:lnSpc>
                    <a:spcPct val="90000"/>
                  </a:lnSpc>
                  <a:spcBef>
                    <a:spcPct val="0"/>
                  </a:spcBef>
                  <a:spcAft>
                    <a:spcPts val="400"/>
                  </a:spcAft>
                  <a:buNone/>
                </a:pPr>
                <a:endParaRPr lang="en-GB" sz="1400" kern="1200" dirty="0"/>
              </a:p>
            </p:txBody>
          </p:sp>
        </p:grpSp>
        <p:sp>
          <p:nvSpPr>
            <p:cNvPr id="32" name="Freeform 31">
              <a:extLst>
                <a:ext uri="{FF2B5EF4-FFF2-40B4-BE49-F238E27FC236}">
                  <a16:creationId xmlns:a16="http://schemas.microsoft.com/office/drawing/2014/main" id="{C4A1CE72-E192-D926-F3BD-059EBAF5E2F9}"/>
                </a:ext>
              </a:extLst>
            </p:cNvPr>
            <p:cNvSpPr/>
            <p:nvPr/>
          </p:nvSpPr>
          <p:spPr>
            <a:xfrm>
              <a:off x="8300019" y="3054387"/>
              <a:ext cx="3053780" cy="109328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kern="1200" dirty="0">
                  <a:latin typeface="Arial" panose="020B0604020202020204" pitchFamily="34" charset="0"/>
                  <a:cs typeface="Arial" panose="020B0604020202020204" pitchFamily="34" charset="0"/>
                </a:rPr>
                <a:t>TEAEs of any grade in </a:t>
              </a:r>
              <a:br>
                <a:rPr lang="en-GB" sz="1600" kern="1200" dirty="0">
                  <a:latin typeface="Arial" panose="020B0604020202020204" pitchFamily="34" charset="0"/>
                  <a:cs typeface="Arial" panose="020B0604020202020204" pitchFamily="34" charset="0"/>
                </a:rPr>
              </a:br>
              <a:r>
                <a:rPr lang="en-GB" sz="1600" b="1" kern="1200" dirty="0">
                  <a:latin typeface="Arial" panose="020B0604020202020204" pitchFamily="34" charset="0"/>
                  <a:cs typeface="Arial" panose="020B0604020202020204" pitchFamily="34" charset="0"/>
                </a:rPr>
                <a:t>41 (100%)</a:t>
              </a:r>
              <a:r>
                <a:rPr lang="en-GB" sz="1600" kern="1200" dirty="0">
                  <a:latin typeface="Arial" panose="020B0604020202020204" pitchFamily="34" charset="0"/>
                  <a:cs typeface="Arial" panose="020B0604020202020204" pitchFamily="34" charset="0"/>
                </a:rPr>
                <a:t> patients</a:t>
              </a:r>
            </a:p>
            <a:p>
              <a:pPr marL="0" lvl="0" indent="0" algn="ctr" defTabSz="755650">
                <a:lnSpc>
                  <a:spcPct val="90000"/>
                </a:lnSpc>
                <a:spcBef>
                  <a:spcPct val="0"/>
                </a:spcBef>
                <a:spcAft>
                  <a:spcPts val="400"/>
                </a:spcAft>
                <a:buNone/>
              </a:pPr>
              <a:r>
                <a:rPr lang="en-GB" sz="1600" dirty="0">
                  <a:latin typeface="Arial" panose="020B0604020202020204" pitchFamily="34" charset="0"/>
                  <a:cs typeface="Arial" panose="020B0604020202020204" pitchFamily="34" charset="0"/>
                </a:rPr>
                <a:t>Grade 3 or 4 TEAEs in </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15 (37%)</a:t>
              </a:r>
              <a:r>
                <a:rPr lang="en-GB" sz="1600" dirty="0">
                  <a:latin typeface="Arial" panose="020B0604020202020204" pitchFamily="34" charset="0"/>
                  <a:cs typeface="Arial" panose="020B0604020202020204" pitchFamily="34" charset="0"/>
                </a:rPr>
                <a:t> patients</a:t>
              </a:r>
              <a:endParaRPr lang="en-GB" sz="1600" kern="12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880FD0F1-FBF6-9D01-F452-5D72150CFAA7}"/>
                </a:ext>
              </a:extLst>
            </p:cNvPr>
            <p:cNvGrpSpPr/>
            <p:nvPr/>
          </p:nvGrpSpPr>
          <p:grpSpPr>
            <a:xfrm>
              <a:off x="8300018" y="4317233"/>
              <a:ext cx="3053782" cy="1495856"/>
              <a:chOff x="8300018" y="4167224"/>
              <a:chExt cx="3053782" cy="1495856"/>
            </a:xfrm>
          </p:grpSpPr>
          <p:sp>
            <p:nvSpPr>
              <p:cNvPr id="6" name="Freeform 5">
                <a:extLst>
                  <a:ext uri="{FF2B5EF4-FFF2-40B4-BE49-F238E27FC236}">
                    <a16:creationId xmlns:a16="http://schemas.microsoft.com/office/drawing/2014/main" id="{12BC082C-1D56-EB1E-327E-ED4E55E8A436}"/>
                  </a:ext>
                </a:extLst>
              </p:cNvPr>
              <p:cNvSpPr/>
              <p:nvPr/>
            </p:nvSpPr>
            <p:spPr>
              <a:xfrm>
                <a:off x="8300020" y="4167224"/>
                <a:ext cx="3053780" cy="65932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kern="1200" dirty="0">
                    <a:latin typeface="Arial" panose="020B0604020202020204" pitchFamily="34" charset="0"/>
                    <a:cs typeface="Arial" panose="020B0604020202020204" pitchFamily="34" charset="0"/>
                  </a:rPr>
                  <a:t>Dose reduction due to TEAEs </a:t>
                </a:r>
                <a:br>
                  <a:rPr lang="en-GB" sz="1600" kern="1200" dirty="0">
                    <a:latin typeface="Arial" panose="020B0604020202020204" pitchFamily="34" charset="0"/>
                    <a:cs typeface="Arial" panose="020B0604020202020204" pitchFamily="34" charset="0"/>
                  </a:rPr>
                </a:br>
                <a:r>
                  <a:rPr lang="en-GB" sz="1600" kern="1200" dirty="0">
                    <a:latin typeface="Arial" panose="020B0604020202020204" pitchFamily="34" charset="0"/>
                    <a:cs typeface="Arial" panose="020B0604020202020204" pitchFamily="34" charset="0"/>
                  </a:rPr>
                  <a:t>in </a:t>
                </a:r>
                <a:r>
                  <a:rPr lang="en-GB" sz="1600" b="1" kern="1200" dirty="0">
                    <a:latin typeface="Arial" panose="020B0604020202020204" pitchFamily="34" charset="0"/>
                    <a:cs typeface="Arial" panose="020B0604020202020204" pitchFamily="34" charset="0"/>
                  </a:rPr>
                  <a:t>14 (34%)</a:t>
                </a:r>
                <a:r>
                  <a:rPr lang="en-GB" sz="1600" kern="1200" dirty="0">
                    <a:latin typeface="Arial" panose="020B0604020202020204" pitchFamily="34" charset="0"/>
                    <a:cs typeface="Arial" panose="020B0604020202020204" pitchFamily="34" charset="0"/>
                  </a:rPr>
                  <a:t> patients</a:t>
                </a:r>
              </a:p>
            </p:txBody>
          </p:sp>
          <p:sp>
            <p:nvSpPr>
              <p:cNvPr id="7" name="Freeform 6">
                <a:extLst>
                  <a:ext uri="{FF2B5EF4-FFF2-40B4-BE49-F238E27FC236}">
                    <a16:creationId xmlns:a16="http://schemas.microsoft.com/office/drawing/2014/main" id="{CCC07C05-D415-9F36-C96B-2CD8E026CEAF}"/>
                  </a:ext>
                </a:extLst>
              </p:cNvPr>
              <p:cNvSpPr/>
              <p:nvPr/>
            </p:nvSpPr>
            <p:spPr>
              <a:xfrm>
                <a:off x="8300018" y="5003754"/>
                <a:ext cx="3053781" cy="65932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678" tIns="145678" rIns="145678" bIns="145678" numCol="1" spcCol="1270" anchor="ctr" anchorCtr="0">
                <a:noAutofit/>
              </a:bodyPr>
              <a:lstStyle/>
              <a:p>
                <a:pPr marL="0" lvl="0" indent="0" algn="ctr" defTabSz="755650">
                  <a:lnSpc>
                    <a:spcPct val="90000"/>
                  </a:lnSpc>
                  <a:spcBef>
                    <a:spcPct val="0"/>
                  </a:spcBef>
                  <a:spcAft>
                    <a:spcPts val="400"/>
                  </a:spcAft>
                  <a:buNone/>
                </a:pPr>
                <a:r>
                  <a:rPr lang="en-GB" sz="1600" kern="1200" dirty="0">
                    <a:latin typeface="Arial" panose="020B0604020202020204" pitchFamily="34" charset="0"/>
                    <a:cs typeface="Arial" panose="020B0604020202020204" pitchFamily="34" charset="0"/>
                  </a:rPr>
                  <a:t>Discontinuation due to TEAEs in </a:t>
                </a:r>
                <a:r>
                  <a:rPr lang="en-GB" sz="1600" b="1" kern="1200" dirty="0">
                    <a:latin typeface="Arial" panose="020B0604020202020204" pitchFamily="34" charset="0"/>
                    <a:cs typeface="Arial" panose="020B0604020202020204" pitchFamily="34" charset="0"/>
                  </a:rPr>
                  <a:t>6 (15%)</a:t>
                </a:r>
                <a:r>
                  <a:rPr lang="en-GB" sz="1600" kern="1200" dirty="0">
                    <a:latin typeface="Arial" panose="020B0604020202020204" pitchFamily="34" charset="0"/>
                    <a:cs typeface="Arial" panose="020B0604020202020204" pitchFamily="34" charset="0"/>
                  </a:rPr>
                  <a:t> patients</a:t>
                </a:r>
              </a:p>
            </p:txBody>
          </p:sp>
        </p:grpSp>
      </p:grpSp>
      <p:sp>
        <p:nvSpPr>
          <p:cNvPr id="4" name="Content Placeholder 9">
            <a:extLst>
              <a:ext uri="{FF2B5EF4-FFF2-40B4-BE49-F238E27FC236}">
                <a16:creationId xmlns:a16="http://schemas.microsoft.com/office/drawing/2014/main" id="{8B77B8DC-59AD-5118-47F1-D71E2E725C43}"/>
              </a:ext>
            </a:extLst>
          </p:cNvPr>
          <p:cNvSpPr txBox="1">
            <a:spLocks/>
          </p:cNvSpPr>
          <p:nvPr/>
        </p:nvSpPr>
        <p:spPr>
          <a:xfrm>
            <a:off x="620184" y="6356351"/>
            <a:ext cx="10012320"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TEAE, treatment-emergent adverse event</a:t>
            </a:r>
          </a:p>
        </p:txBody>
      </p:sp>
      <p:sp>
        <p:nvSpPr>
          <p:cNvPr id="19" name="Content Placeholder 4">
            <a:extLst>
              <a:ext uri="{FF2B5EF4-FFF2-40B4-BE49-F238E27FC236}">
                <a16:creationId xmlns:a16="http://schemas.microsoft.com/office/drawing/2014/main" id="{8AD44D39-12CB-ED39-6B05-9078DEED0503}"/>
              </a:ext>
            </a:extLst>
          </p:cNvPr>
          <p:cNvSpPr>
            <a:spLocks noGrp="1"/>
          </p:cNvSpPr>
          <p:nvPr>
            <p:ph sz="quarter" idx="12"/>
          </p:nvPr>
        </p:nvSpPr>
        <p:spPr>
          <a:xfrm>
            <a:off x="4799856" y="1978754"/>
            <a:ext cx="6120680" cy="3972046"/>
          </a:xfrm>
        </p:spPr>
        <p:txBody>
          <a:bodyPr/>
          <a:lstStyle/>
          <a:p>
            <a:r>
              <a:rPr lang="en-GB" dirty="0"/>
              <a:t>Dose limiting toxicities included:</a:t>
            </a:r>
          </a:p>
          <a:p>
            <a:pPr lvl="1"/>
            <a:r>
              <a:rPr lang="en-GB" dirty="0"/>
              <a:t>Thrombocytopenia at a dosage of 60 mg/m</a:t>
            </a:r>
            <a:r>
              <a:rPr lang="en-GB" baseline="30000" dirty="0"/>
              <a:t>2</a:t>
            </a:r>
          </a:p>
          <a:p>
            <a:pPr lvl="1"/>
            <a:r>
              <a:rPr lang="en-GB" dirty="0"/>
              <a:t>Rash at 72 mg/m</a:t>
            </a:r>
            <a:r>
              <a:rPr lang="en-GB" baseline="30000" dirty="0"/>
              <a:t>2</a:t>
            </a:r>
          </a:p>
          <a:p>
            <a:pPr lvl="1"/>
            <a:r>
              <a:rPr lang="en-GB" dirty="0"/>
              <a:t>Pyrexia at 82 mg/m</a:t>
            </a:r>
            <a:r>
              <a:rPr lang="en-GB" baseline="30000" dirty="0"/>
              <a:t>2</a:t>
            </a:r>
            <a:endParaRPr lang="en-GB" dirty="0"/>
          </a:p>
          <a:p>
            <a:pPr lvl="1"/>
            <a:r>
              <a:rPr lang="en-GB" dirty="0"/>
              <a:t>Hypertension and exfoliative dermatitis at 93 mg/m</a:t>
            </a:r>
            <a:r>
              <a:rPr lang="en-GB" baseline="30000" dirty="0"/>
              <a:t>2</a:t>
            </a:r>
          </a:p>
        </p:txBody>
      </p:sp>
    </p:spTree>
    <p:extLst>
      <p:ext uri="{BB962C8B-B14F-4D97-AF65-F5344CB8AC3E}">
        <p14:creationId xmlns:p14="http://schemas.microsoft.com/office/powerpoint/2010/main" val="18442447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BCAB9A0-D879-DF0E-8671-12B60DB8DA4F}"/>
              </a:ext>
            </a:extLst>
          </p:cNvPr>
          <p:cNvGraphicFramePr>
            <a:graphicFrameLocks noGrp="1"/>
          </p:cNvGraphicFramePr>
          <p:nvPr>
            <p:ph sz="quarter" idx="12"/>
            <p:extLst>
              <p:ext uri="{D42A27DB-BD31-4B8C-83A1-F6EECF244321}">
                <p14:modId xmlns:p14="http://schemas.microsoft.com/office/powerpoint/2010/main" val="246614718"/>
              </p:ext>
            </p:extLst>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9B71BDC-D4B5-125B-C3E6-DA203C3C1323}"/>
              </a:ext>
            </a:extLst>
          </p:cNvPr>
          <p:cNvSpPr>
            <a:spLocks noGrp="1"/>
          </p:cNvSpPr>
          <p:nvPr>
            <p:ph type="title"/>
          </p:nvPr>
        </p:nvSpPr>
        <p:spPr/>
        <p:txBody>
          <a:bodyPr>
            <a:normAutofit/>
          </a:bodyPr>
          <a:lstStyle/>
          <a:p>
            <a:r>
              <a:rPr lang="en-GB" dirty="0"/>
              <a:t>Clinical activity against both STS and bone sarcomas</a:t>
            </a:r>
          </a:p>
        </p:txBody>
      </p:sp>
      <p:sp>
        <p:nvSpPr>
          <p:cNvPr id="3" name="Slide Number Placeholder 2">
            <a:extLst>
              <a:ext uri="{FF2B5EF4-FFF2-40B4-BE49-F238E27FC236}">
                <a16:creationId xmlns:a16="http://schemas.microsoft.com/office/drawing/2014/main" id="{A22F1C1F-11C7-D446-95B6-8FEECB735008}"/>
              </a:ext>
            </a:extLst>
          </p:cNvPr>
          <p:cNvSpPr>
            <a:spLocks noGrp="1"/>
          </p:cNvSpPr>
          <p:nvPr>
            <p:ph type="sldNum" sz="quarter" idx="4"/>
          </p:nvPr>
        </p:nvSpPr>
        <p:spPr/>
        <p:txBody>
          <a:bodyPr/>
          <a:lstStyle/>
          <a:p>
            <a:fld id="{00E2B217-B8E0-FA49-9932-1C5FE6250A02}" type="slidenum">
              <a:rPr lang="en-GB" smtClean="0"/>
              <a:t>17</a:t>
            </a:fld>
            <a:endParaRPr lang="en-GB" dirty="0"/>
          </a:p>
        </p:txBody>
      </p:sp>
      <p:sp>
        <p:nvSpPr>
          <p:cNvPr id="4" name="Content Placeholder 9">
            <a:extLst>
              <a:ext uri="{FF2B5EF4-FFF2-40B4-BE49-F238E27FC236}">
                <a16:creationId xmlns:a16="http://schemas.microsoft.com/office/drawing/2014/main" id="{EE2918EF-9393-0A91-1623-B964302C8441}"/>
              </a:ext>
            </a:extLst>
          </p:cNvPr>
          <p:cNvSpPr txBox="1">
            <a:spLocks/>
          </p:cNvSpPr>
          <p:nvPr/>
        </p:nvSpPr>
        <p:spPr>
          <a:xfrm>
            <a:off x="620184" y="6356351"/>
            <a:ext cx="10012320"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aseline="30000" dirty="0"/>
              <a:t>a</a:t>
            </a:r>
            <a:r>
              <a:rPr lang="en-GB" dirty="0"/>
              <a:t> Five Phase 2 studies and one Phase 1/1b study</a:t>
            </a:r>
          </a:p>
          <a:p>
            <a:r>
              <a:rPr lang="en-GB" dirty="0"/>
              <a:t>CRC, colorectal cancer; CT, chemotherapy; GIST, gastrointestinal stromal cancer; HCC, hepatocellular carcinoma; STS, soft-tissue sarcoma</a:t>
            </a:r>
          </a:p>
        </p:txBody>
      </p:sp>
    </p:spTree>
    <p:extLst>
      <p:ext uri="{BB962C8B-B14F-4D97-AF65-F5344CB8AC3E}">
        <p14:creationId xmlns:p14="http://schemas.microsoft.com/office/powerpoint/2010/main" val="5980321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DB4CE7-6457-F240-BB06-2AD31F25F08D}"/>
              </a:ext>
            </a:extLst>
          </p:cNvPr>
          <p:cNvSpPr>
            <a:spLocks noGrp="1"/>
          </p:cNvSpPr>
          <p:nvPr>
            <p:ph sz="quarter" idx="12"/>
          </p:nvPr>
        </p:nvSpPr>
        <p:spPr/>
        <p:txBody>
          <a:bodyPr/>
          <a:lstStyle/>
          <a:p>
            <a:r>
              <a:rPr lang="en-GB" dirty="0"/>
              <a:t>Regorafenib demonstrated </a:t>
            </a:r>
            <a:r>
              <a:rPr lang="en-GB" b="1" dirty="0"/>
              <a:t>clinical anti-cancer activity against both STS and bone sarcomas </a:t>
            </a:r>
            <a:r>
              <a:rPr lang="en-GB" dirty="0"/>
              <a:t>across clinical trials in both adult and paediatric patients</a:t>
            </a:r>
          </a:p>
          <a:p>
            <a:r>
              <a:rPr lang="en-GB" dirty="0"/>
              <a:t>Regorafenib demonstrated </a:t>
            </a:r>
            <a:r>
              <a:rPr lang="en-GB" b="1" dirty="0"/>
              <a:t>clinical efficacy and a manageable safety </a:t>
            </a:r>
            <a:r>
              <a:rPr lang="en-GB" dirty="0"/>
              <a:t>profile in Phase 2 studies in adult patients with non-adipocytic STS or bone sarcoma who were previously treated with cytotoxic chemotherapy</a:t>
            </a:r>
          </a:p>
          <a:p>
            <a:r>
              <a:rPr lang="en-GB" dirty="0"/>
              <a:t>Regorafenib also demonstrated some degree of anti-tumour activity when administered alone or in combination with chemotherapy in a Phase 1/1b trial in paediatric patients with sarcomas</a:t>
            </a:r>
          </a:p>
          <a:p>
            <a:pPr marL="0" indent="0">
              <a:buNone/>
            </a:pPr>
            <a:endParaRPr lang="en-GB" dirty="0"/>
          </a:p>
        </p:txBody>
      </p:sp>
      <p:sp>
        <p:nvSpPr>
          <p:cNvPr id="2" name="Title 1">
            <a:extLst>
              <a:ext uri="{FF2B5EF4-FFF2-40B4-BE49-F238E27FC236}">
                <a16:creationId xmlns:a16="http://schemas.microsoft.com/office/drawing/2014/main" id="{B9B71BDC-D4B5-125B-C3E6-DA203C3C1323}"/>
              </a:ext>
            </a:extLst>
          </p:cNvPr>
          <p:cNvSpPr>
            <a:spLocks noGrp="1"/>
          </p:cNvSpPr>
          <p:nvPr>
            <p:ph type="title"/>
          </p:nvPr>
        </p:nvSpPr>
        <p:spPr/>
        <p:txBody>
          <a:bodyPr/>
          <a:lstStyle/>
          <a:p>
            <a:r>
              <a:rPr lang="en-GB" dirty="0"/>
              <a:t>conclusions</a:t>
            </a:r>
          </a:p>
        </p:txBody>
      </p:sp>
      <p:sp>
        <p:nvSpPr>
          <p:cNvPr id="3" name="Slide Number Placeholder 2">
            <a:extLst>
              <a:ext uri="{FF2B5EF4-FFF2-40B4-BE49-F238E27FC236}">
                <a16:creationId xmlns:a16="http://schemas.microsoft.com/office/drawing/2014/main" id="{927E8DA6-A5A6-3D4C-8649-32E89A4BDCD6}"/>
              </a:ext>
            </a:extLst>
          </p:cNvPr>
          <p:cNvSpPr>
            <a:spLocks noGrp="1"/>
          </p:cNvSpPr>
          <p:nvPr>
            <p:ph type="sldNum" sz="quarter" idx="4"/>
          </p:nvPr>
        </p:nvSpPr>
        <p:spPr/>
        <p:txBody>
          <a:bodyPr/>
          <a:lstStyle/>
          <a:p>
            <a:fld id="{00E2B217-B8E0-FA49-9932-1C5FE6250A02}" type="slidenum">
              <a:rPr lang="en-GB" smtClean="0"/>
              <a:pPr/>
              <a:t>18</a:t>
            </a:fld>
            <a:endParaRPr lang="en-GB" dirty="0"/>
          </a:p>
        </p:txBody>
      </p:sp>
      <p:sp>
        <p:nvSpPr>
          <p:cNvPr id="8" name="Content Placeholder 7">
            <a:extLst>
              <a:ext uri="{FF2B5EF4-FFF2-40B4-BE49-F238E27FC236}">
                <a16:creationId xmlns:a16="http://schemas.microsoft.com/office/drawing/2014/main" id="{11867329-6D89-8579-8689-4A6A8A05E6BB}"/>
              </a:ext>
            </a:extLst>
          </p:cNvPr>
          <p:cNvSpPr>
            <a:spLocks noGrp="1"/>
          </p:cNvSpPr>
          <p:nvPr>
            <p:ph sz="quarter" idx="15"/>
          </p:nvPr>
        </p:nvSpPr>
        <p:spPr/>
        <p:txBody>
          <a:bodyPr/>
          <a:lstStyle/>
          <a:p>
            <a:r>
              <a:rPr lang="en-GB" dirty="0"/>
              <a:t>STS, soft-tissue sarcoma</a:t>
            </a:r>
          </a:p>
        </p:txBody>
      </p:sp>
    </p:spTree>
    <p:extLst>
      <p:ext uri="{BB962C8B-B14F-4D97-AF65-F5344CB8AC3E}">
        <p14:creationId xmlns:p14="http://schemas.microsoft.com/office/powerpoint/2010/main" val="31344555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28238" y="5336166"/>
            <a:ext cx="2013693"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2">
                  <a:extLst>
                    <a:ext uri="{A12FA001-AC4F-418D-AE19-62706E023703}">
                      <ahyp:hlinkClr xmlns:ahyp="http://schemas.microsoft.com/office/drawing/2018/hyperlinkcolor" val="tx"/>
                    </a:ext>
                  </a:extLst>
                </a:hlinkClick>
              </a:rPr>
              <a:t>@sarcomaconnect</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11186" y="5336167"/>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spc="-30" dirty="0">
                <a:solidFill>
                  <a:schemeClr val="accent1"/>
                </a:solidFill>
                <a:latin typeface="Arial" panose="020B0604020202020204" pitchFamily="34" charset="0"/>
                <a:ea typeface="Aileron" charset="0"/>
                <a:cs typeface="Arial" panose="020B0604020202020204" pitchFamily="34" charset="0"/>
              </a:rPr>
              <a:t>Sarcoma</a:t>
            </a:r>
            <a:r>
              <a:rPr lang="en-GB" sz="1600" b="1" u="sng" spc="-30" dirty="0">
                <a:solidFill>
                  <a:schemeClr val="accent1"/>
                </a:solidFill>
                <a:latin typeface="Arial" panose="020B0604020202020204" pitchFamily="34" charset="0"/>
                <a:ea typeface="Aileron" charset="0"/>
                <a:cs typeface="Arial" panose="020B0604020202020204" pitchFamily="34" charset="0"/>
                <a:hlinkClick r:id="rId3"/>
              </a:rPr>
              <a:t> CONNECT</a:t>
            </a:r>
            <a:br>
              <a:rPr lang="en-GB" sz="1600" b="1"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788696" y="5336166"/>
            <a:ext cx="2843808"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br>
              <a:rPr lang="en-US" sz="1600" dirty="0">
                <a:solidFill>
                  <a:schemeClr val="tx2"/>
                </a:solidFill>
                <a:latin typeface="Arial" panose="020B0604020202020204" pitchFamily="34" charset="0"/>
                <a:cs typeface="Arial" panose="020B0604020202020204" pitchFamily="34" charset="0"/>
              </a:rPr>
            </a:br>
            <a:r>
              <a:rPr lang="en-GB" sz="1600" b="1" u="sng" dirty="0">
                <a:latin typeface="Arial" panose="020B0604020202020204" pitchFamily="34" charset="0"/>
                <a:cs typeface="Arial" panose="020B0604020202020204" pitchFamily="34" charset="0"/>
                <a:hlinkClick r:id="rId4"/>
              </a:rPr>
              <a:t>Froukje.sosef</a:t>
            </a:r>
            <a:br>
              <a:rPr lang="en-GB" sz="1600" b="1" u="sng" dirty="0">
                <a:latin typeface="Arial" panose="020B0604020202020204" pitchFamily="34" charset="0"/>
                <a:cs typeface="Arial" panose="020B0604020202020204" pitchFamily="34" charset="0"/>
                <a:hlinkClick r:id="rId4"/>
              </a:rPr>
            </a:br>
            <a:r>
              <a:rPr lang="en-GB" sz="1600" b="1" u="sng" dirty="0">
                <a:latin typeface="Arial" panose="020B0604020202020204" pitchFamily="34" charset="0"/>
                <a:cs typeface="Arial" panose="020B0604020202020204" pitchFamily="34" charset="0"/>
                <a:hlinkClick r:id="rId4"/>
              </a:rPr>
              <a:t>@cor2ed.com</a:t>
            </a:r>
            <a:endParaRPr lang="en-GB" b="1" dirty="0">
              <a:latin typeface="Arial" panose="020B0604020202020204" pitchFamily="34" charset="0"/>
              <a:cs typeface="Arial" panose="020B0604020202020204" pitchFamily="34" charset="0"/>
            </a:endParaRPr>
          </a:p>
        </p:txBody>
      </p:sp>
      <p:sp>
        <p:nvSpPr>
          <p:cNvPr id="19" name="TextBox 18"/>
          <p:cNvSpPr txBox="1"/>
          <p:nvPr/>
        </p:nvSpPr>
        <p:spPr>
          <a:xfrm>
            <a:off x="6099418" y="5336166"/>
            <a:ext cx="2084815" cy="7294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spc="-30" dirty="0">
                <a:solidFill>
                  <a:schemeClr val="accent1"/>
                </a:solidFill>
                <a:latin typeface="Arial" panose="020B0604020202020204" pitchFamily="34" charset="0"/>
                <a:ea typeface="Aileron" charset="0"/>
                <a:cs typeface="Arial" panose="020B0604020202020204" pitchFamily="34" charset="0"/>
                <a:hlinkClick r:id="rId5"/>
              </a:rPr>
              <a:t>Sarcoma CONNECT</a:t>
            </a:r>
            <a:endParaRPr lang="en-GB" sz="1600" b="1" spc="-30"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SARCOMA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US" sz="3600" u="sng" cap="none" dirty="0">
                <a:hlinkClick r:id="rId6"/>
              </a:rPr>
              <a:t>https://sarcomaconnect.cor2ed.com/</a:t>
            </a:r>
            <a:endParaRPr lang="en-US" sz="3600" cap="none" dirty="0"/>
          </a:p>
        </p:txBody>
      </p:sp>
      <p:pic>
        <p:nvPicPr>
          <p:cNvPr id="21" name="Picture 20">
            <a:hlinkClick r:id="rId7"/>
            <a:extLst>
              <a:ext uri="{FF2B5EF4-FFF2-40B4-BE49-F238E27FC236}">
                <a16:creationId xmlns:a16="http://schemas.microsoft.com/office/drawing/2014/main" id="{F95642ED-8597-49C0-8A49-2DB124E3AF81}"/>
              </a:ext>
            </a:extLst>
          </p:cNvPr>
          <p:cNvPicPr>
            <a:picLocks noChangeAspect="1"/>
          </p:cNvPicPr>
          <p:nvPr/>
        </p:nvPicPr>
        <p:blipFill>
          <a:blip r:embed="rId8"/>
          <a:stretch>
            <a:fillRect/>
          </a:stretch>
        </p:blipFill>
        <p:spPr>
          <a:xfrm>
            <a:off x="8578497" y="4010028"/>
            <a:ext cx="1331225" cy="1332000"/>
          </a:xfrm>
          <a:prstGeom prst="rect">
            <a:avLst/>
          </a:prstGeom>
        </p:spPr>
      </p:pic>
      <p:pic>
        <p:nvPicPr>
          <p:cNvPr id="22" name="Picture 21">
            <a:hlinkClick r:id="rId9"/>
            <a:extLst>
              <a:ext uri="{FF2B5EF4-FFF2-40B4-BE49-F238E27FC236}">
                <a16:creationId xmlns:a16="http://schemas.microsoft.com/office/drawing/2014/main" id="{BAA8E0C5-61B9-4558-B53C-E0C589BB29C3}"/>
              </a:ext>
            </a:extLst>
          </p:cNvPr>
          <p:cNvPicPr>
            <a:picLocks noChangeAspect="1"/>
          </p:cNvPicPr>
          <p:nvPr/>
        </p:nvPicPr>
        <p:blipFill>
          <a:blip r:embed="rId10"/>
          <a:stretch>
            <a:fillRect/>
          </a:stretch>
        </p:blipFill>
        <p:spPr>
          <a:xfrm>
            <a:off x="4387601" y="4010028"/>
            <a:ext cx="1331225" cy="1332000"/>
          </a:xfrm>
          <a:prstGeom prst="rect">
            <a:avLst/>
          </a:prstGeom>
        </p:spPr>
      </p:pic>
      <p:sp>
        <p:nvSpPr>
          <p:cNvPr id="2" name="Rectangle: Rounded Corners 1">
            <a:extLst>
              <a:ext uri="{FF2B5EF4-FFF2-40B4-BE49-F238E27FC236}">
                <a16:creationId xmlns:a16="http://schemas.microsoft.com/office/drawing/2014/main" id="{9C66F975-3655-4F8B-A6A8-73C6713B68BD}"/>
              </a:ext>
            </a:extLst>
          </p:cNvPr>
          <p:cNvSpPr/>
          <p:nvPr/>
        </p:nvSpPr>
        <p:spPr>
          <a:xfrm>
            <a:off x="2279204" y="4149080"/>
            <a:ext cx="1304702" cy="108012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23" name="Picture 22">
            <a:hlinkClick r:id="rId2"/>
            <a:extLst>
              <a:ext uri="{FF2B5EF4-FFF2-40B4-BE49-F238E27FC236}">
                <a16:creationId xmlns:a16="http://schemas.microsoft.com/office/drawing/2014/main" id="{EBC0A918-144C-4360-924B-A1BEAC705A35}"/>
              </a:ext>
            </a:extLst>
          </p:cNvPr>
          <p:cNvPicPr>
            <a:picLocks noChangeAspect="1"/>
          </p:cNvPicPr>
          <p:nvPr/>
        </p:nvPicPr>
        <p:blipFill>
          <a:blip r:embed="rId11"/>
          <a:stretch>
            <a:fillRect/>
          </a:stretch>
        </p:blipFill>
        <p:spPr>
          <a:xfrm>
            <a:off x="2252682" y="4010028"/>
            <a:ext cx="1331225" cy="1332000"/>
          </a:xfrm>
          <a:prstGeom prst="rect">
            <a:avLst/>
          </a:prstGeom>
        </p:spPr>
      </p:pic>
      <p:pic>
        <p:nvPicPr>
          <p:cNvPr id="24" name="Picture 23">
            <a:hlinkClick r:id="rId5"/>
            <a:extLst>
              <a:ext uri="{FF2B5EF4-FFF2-40B4-BE49-F238E27FC236}">
                <a16:creationId xmlns:a16="http://schemas.microsoft.com/office/drawing/2014/main" id="{3A2C930B-CF0B-4E97-8C34-9D0BF8FA715A}"/>
              </a:ext>
            </a:extLst>
          </p:cNvPr>
          <p:cNvPicPr>
            <a:picLocks noChangeAspect="1"/>
          </p:cNvPicPr>
          <p:nvPr/>
        </p:nvPicPr>
        <p:blipFill>
          <a:blip r:embed="rId12"/>
          <a:stretch>
            <a:fillRect/>
          </a:stretch>
        </p:blipFill>
        <p:spPr>
          <a:xfrm>
            <a:off x="6472416" y="4010028"/>
            <a:ext cx="1331225" cy="1332000"/>
          </a:xfrm>
          <a:prstGeom prst="rect">
            <a:avLst/>
          </a:prstGeom>
        </p:spPr>
      </p:pic>
      <p:sp>
        <p:nvSpPr>
          <p:cNvPr id="3" name="Slide Number Placeholder 2"/>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FEA0-AD25-1B46-6796-1645530065B6}"/>
              </a:ext>
            </a:extLst>
          </p:cNvPr>
          <p:cNvSpPr>
            <a:spLocks noGrp="1"/>
          </p:cNvSpPr>
          <p:nvPr>
            <p:ph type="title"/>
          </p:nvPr>
        </p:nvSpPr>
        <p:spPr/>
        <p:txBody>
          <a:bodyPr>
            <a:normAutofit fontScale="90000"/>
          </a:bodyPr>
          <a:lstStyle/>
          <a:p>
            <a:pPr>
              <a:spcBef>
                <a:spcPts val="300"/>
              </a:spcBef>
              <a:spcAft>
                <a:spcPts val="300"/>
              </a:spcAft>
            </a:pPr>
            <a:r>
              <a:rPr lang="en-GB" dirty="0"/>
              <a:t>Regorafenib for </a:t>
            </a:r>
            <a:br>
              <a:rPr lang="en-GB" dirty="0"/>
            </a:br>
            <a:r>
              <a:rPr lang="en-GB" dirty="0"/>
              <a:t>the treatment of sarcoma</a:t>
            </a:r>
            <a:br>
              <a:rPr lang="en-GB" sz="3100" dirty="0"/>
            </a:br>
            <a:br>
              <a:rPr lang="en-GB" sz="3100" dirty="0"/>
            </a:br>
            <a:r>
              <a:rPr lang="en-GB" sz="3100" cap="none" dirty="0" err="1"/>
              <a:t>Curr</a:t>
            </a:r>
            <a:r>
              <a:rPr lang="en-GB" sz="3100" cap="none" dirty="0"/>
              <a:t> Treat Options Oncol</a:t>
            </a:r>
            <a:r>
              <a:rPr lang="en-GB" sz="3100" dirty="0"/>
              <a:t>. 2022;23:1477-502</a:t>
            </a:r>
            <a:br>
              <a:rPr lang="en-GB" sz="3100" dirty="0"/>
            </a:br>
            <a:br>
              <a:rPr lang="en-GB" sz="2700" dirty="0"/>
            </a:br>
            <a:r>
              <a:rPr lang="en-GB" sz="2700" cap="none" dirty="0"/>
              <a:t>Jean-Yves Blay</a:t>
            </a:r>
            <a:r>
              <a:rPr lang="en-GB" sz="2700" cap="none" baseline="30000" dirty="0"/>
              <a:t>1</a:t>
            </a:r>
            <a:r>
              <a:rPr lang="en-GB" sz="2700" cap="none" dirty="0"/>
              <a:t>, Florence Duffaud</a:t>
            </a:r>
            <a:r>
              <a:rPr lang="en-GB" sz="2700" cap="none" baseline="30000" dirty="0"/>
              <a:t>2,3</a:t>
            </a:r>
            <a:r>
              <a:rPr lang="en-GB" sz="2700" cap="none" dirty="0"/>
              <a:t>, </a:t>
            </a:r>
            <a:br>
              <a:rPr lang="en-GB" sz="2700" cap="none" dirty="0"/>
            </a:br>
            <a:r>
              <a:rPr lang="en-GB" sz="2700" cap="none" dirty="0"/>
              <a:t>Suzanne George</a:t>
            </a:r>
            <a:r>
              <a:rPr lang="en-GB" sz="2700" cap="none" baseline="30000" dirty="0"/>
              <a:t>4</a:t>
            </a:r>
            <a:r>
              <a:rPr lang="en-GB" sz="2700" cap="none" dirty="0"/>
              <a:t>, Robert G. Maki</a:t>
            </a:r>
            <a:r>
              <a:rPr lang="en-GB" sz="2700" cap="none" baseline="30000" dirty="0"/>
              <a:t>5</a:t>
            </a:r>
            <a:r>
              <a:rPr lang="en-GB" sz="2700" cap="none" dirty="0"/>
              <a:t>, Nicolas Penel</a:t>
            </a:r>
            <a:r>
              <a:rPr lang="en-GB" sz="2700" cap="none" baseline="30000" dirty="0"/>
              <a:t>6</a:t>
            </a:r>
            <a:br>
              <a:rPr lang="en-GB" sz="3600" cap="none" baseline="30000" dirty="0"/>
            </a:br>
            <a:br>
              <a:rPr lang="en-GB" sz="700" cap="none" baseline="30000" dirty="0"/>
            </a:br>
            <a:r>
              <a:rPr lang="en-GB" sz="2200" cap="none" baseline="30000" dirty="0"/>
              <a:t>1</a:t>
            </a:r>
            <a:r>
              <a:rPr lang="en-GB" sz="2200" cap="none" dirty="0"/>
              <a:t>Department of Medicine, </a:t>
            </a:r>
            <a:r>
              <a:rPr lang="en-GB" sz="2200" cap="none" dirty="0" err="1"/>
              <a:t>Léon</a:t>
            </a:r>
            <a:r>
              <a:rPr lang="en-GB" sz="2200" cap="none" dirty="0"/>
              <a:t> </a:t>
            </a:r>
            <a:r>
              <a:rPr lang="en-GB" sz="2200" cap="none" dirty="0" err="1"/>
              <a:t>Bérard</a:t>
            </a:r>
            <a:r>
              <a:rPr lang="en-GB" sz="2200" cap="none" dirty="0"/>
              <a:t> </a:t>
            </a:r>
            <a:r>
              <a:rPr lang="en-GB" sz="2200" cap="none" dirty="0" err="1"/>
              <a:t>Center</a:t>
            </a:r>
            <a:r>
              <a:rPr lang="en-GB" sz="2200" cap="none" dirty="0"/>
              <a:t>, Lyon, France</a:t>
            </a:r>
            <a:br>
              <a:rPr lang="en-GB" sz="2200" cap="none" dirty="0"/>
            </a:br>
            <a:r>
              <a:rPr lang="en-GB" sz="2200" cap="none" baseline="30000" dirty="0"/>
              <a:t>2</a:t>
            </a:r>
            <a:r>
              <a:rPr lang="en-GB" sz="2200" cap="none" dirty="0"/>
              <a:t>Medical Oncology Unit, La Timone University Hospital, Marseille, France</a:t>
            </a:r>
            <a:br>
              <a:rPr lang="en-GB" sz="2200" cap="none" dirty="0"/>
            </a:br>
            <a:r>
              <a:rPr lang="en-GB" sz="2200" cap="none" baseline="30000" dirty="0"/>
              <a:t>3</a:t>
            </a:r>
            <a:r>
              <a:rPr lang="en-GB" sz="2200" cap="none" dirty="0"/>
              <a:t>Aix Marseille University (AMU), Marseille, France</a:t>
            </a:r>
            <a:br>
              <a:rPr lang="en-GB" sz="2200" cap="none" dirty="0"/>
            </a:br>
            <a:r>
              <a:rPr lang="en-GB" sz="2200" cap="none" baseline="30000" dirty="0"/>
              <a:t>4</a:t>
            </a:r>
            <a:r>
              <a:rPr lang="en-GB" sz="2200" cap="none" dirty="0"/>
              <a:t>Dana-farber Cancer Institute, Harvard Medical School, Cambridge, MA, USA</a:t>
            </a:r>
            <a:br>
              <a:rPr lang="en-GB" sz="2200" cap="none" dirty="0"/>
            </a:br>
            <a:r>
              <a:rPr lang="en-GB" sz="2200" cap="none" baseline="30000" dirty="0"/>
              <a:t>5</a:t>
            </a:r>
            <a:r>
              <a:rPr lang="en-GB" sz="2200" cap="none" dirty="0"/>
              <a:t>Perelman School Of Medicine, University of Pennsylvania, Philadelphia, PA, USA</a:t>
            </a:r>
            <a:br>
              <a:rPr lang="en-GB" sz="2200" cap="none" dirty="0"/>
            </a:br>
            <a:r>
              <a:rPr lang="en-GB" sz="2200" cap="none" baseline="30000" dirty="0"/>
              <a:t>6</a:t>
            </a:r>
            <a:r>
              <a:rPr lang="en-GB" sz="2200" cap="none" dirty="0"/>
              <a:t>Medical Oncology Department, Oscar </a:t>
            </a:r>
            <a:r>
              <a:rPr lang="en-GB" sz="2200" cap="none" dirty="0" err="1"/>
              <a:t>Lambret</a:t>
            </a:r>
            <a:r>
              <a:rPr lang="en-GB" sz="2200" cap="none" dirty="0"/>
              <a:t> Cancer </a:t>
            </a:r>
            <a:r>
              <a:rPr lang="en-GB" sz="2200" cap="none" dirty="0" err="1"/>
              <a:t>Center</a:t>
            </a:r>
            <a:r>
              <a:rPr lang="en-GB" sz="2200" cap="none" dirty="0"/>
              <a:t> and Lille University, Lille, France</a:t>
            </a:r>
            <a:endParaRPr lang="en-GB" sz="2200" dirty="0"/>
          </a:p>
        </p:txBody>
      </p:sp>
      <p:sp>
        <p:nvSpPr>
          <p:cNvPr id="6" name="Slide Number Placeholder 5">
            <a:extLst>
              <a:ext uri="{FF2B5EF4-FFF2-40B4-BE49-F238E27FC236}">
                <a16:creationId xmlns:a16="http://schemas.microsoft.com/office/drawing/2014/main" id="{091DDD64-4A2A-3B4E-9D2C-C5DDC832A3F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3126022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BE008D2-3EA1-A24D-9951-53B5698D0CBF}"/>
              </a:ext>
            </a:extLst>
          </p:cNvPr>
          <p:cNvSpPr>
            <a:spLocks noGrp="1"/>
          </p:cNvSpPr>
          <p:nvPr>
            <p:ph sz="quarter" idx="12"/>
          </p:nvPr>
        </p:nvSpPr>
        <p:spPr/>
        <p:txBody>
          <a:bodyPr/>
          <a:lstStyle/>
          <a:p>
            <a:pPr marL="0" indent="0">
              <a:buClr>
                <a:schemeClr val="accent1"/>
              </a:buClr>
              <a:buNone/>
            </a:pPr>
            <a:r>
              <a:rPr lang="en-GB" b="1" dirty="0"/>
              <a:t>Please note: </a:t>
            </a:r>
            <a:r>
              <a:rPr lang="en-GB" dirty="0"/>
              <a:t>Views expressed within this presentation are the personal opinions of the author. </a:t>
            </a:r>
            <a:br>
              <a:rPr lang="en-GB" dirty="0"/>
            </a:br>
            <a:r>
              <a:rPr lang="en-GB" dirty="0"/>
              <a:t>They do not necessarily represent the views of the author’s academic institution or the rest of </a:t>
            </a:r>
            <a:br>
              <a:rPr lang="en-GB" dirty="0"/>
            </a:br>
            <a:r>
              <a:rPr lang="en-GB" dirty="0"/>
              <a:t>SARCOMA CONNECT group.</a:t>
            </a:r>
          </a:p>
          <a:p>
            <a:pPr marL="0" indent="0">
              <a:spcBef>
                <a:spcPts val="2400"/>
              </a:spcBef>
              <a:buClr>
                <a:schemeClr val="accent1"/>
              </a:buClr>
              <a:buNone/>
            </a:pPr>
            <a:r>
              <a:rPr lang="en-GB" dirty="0"/>
              <a:t>This content is supported by an independent educational grant from Bayer. </a:t>
            </a:r>
          </a:p>
          <a:p>
            <a:pPr marL="0" indent="0">
              <a:spcBef>
                <a:spcPts val="2400"/>
              </a:spcBef>
              <a:buClr>
                <a:schemeClr val="accent1"/>
              </a:buClr>
              <a:buNone/>
            </a:pPr>
            <a:r>
              <a:rPr lang="en-GB" b="1" dirty="0">
                <a:solidFill>
                  <a:schemeClr val="tx2"/>
                </a:solidFill>
              </a:rPr>
              <a:t>Disclosures: </a:t>
            </a:r>
            <a:r>
              <a:rPr lang="en-GB" dirty="0" err="1"/>
              <a:t>Prof.</a:t>
            </a:r>
            <a:r>
              <a:rPr lang="en-GB" dirty="0"/>
              <a:t> Robert Maki has received honoraria from the following: </a:t>
            </a:r>
          </a:p>
          <a:p>
            <a:r>
              <a:rPr lang="en-GB" dirty="0"/>
              <a:t>Consulting fees/honoraria: </a:t>
            </a:r>
            <a:r>
              <a:rPr lang="en-US" dirty="0"/>
              <a:t>American Board of Internal Medicine, American Society for Clinical Oncology, Bayer, </a:t>
            </a:r>
            <a:r>
              <a:rPr lang="en-US" dirty="0" err="1"/>
              <a:t>Deciphera</a:t>
            </a:r>
            <a:r>
              <a:rPr lang="en-US" dirty="0"/>
              <a:t>, Foundation Medicine, Immune Design, </a:t>
            </a:r>
            <a:r>
              <a:rPr lang="en-US" dirty="0" err="1"/>
              <a:t>Karyopharm</a:t>
            </a:r>
            <a:r>
              <a:rPr lang="en-US" dirty="0"/>
              <a:t>, Presage, </a:t>
            </a:r>
            <a:r>
              <a:rPr lang="en-US" dirty="0" err="1"/>
              <a:t>Tracon</a:t>
            </a:r>
            <a:r>
              <a:rPr lang="en-US" dirty="0"/>
              <a:t> </a:t>
            </a:r>
          </a:p>
          <a:p>
            <a:r>
              <a:rPr lang="en-US" dirty="0"/>
              <a:t>Clinical trials support to institution: </a:t>
            </a:r>
            <a:r>
              <a:rPr lang="en-GB" dirty="0"/>
              <a:t>Bayer, </a:t>
            </a:r>
            <a:r>
              <a:rPr lang="en-GB" dirty="0" err="1"/>
              <a:t>Karyopharm</a:t>
            </a:r>
            <a:r>
              <a:rPr lang="en-GB" dirty="0"/>
              <a:t>, Lilly, Pfizer, Presage, Regeneron, Sarcoma Alliance for Research through Collaboration, </a:t>
            </a:r>
            <a:r>
              <a:rPr lang="en-GB" dirty="0" err="1"/>
              <a:t>Springworks</a:t>
            </a:r>
            <a:endParaRPr lang="en-GB" dirty="0"/>
          </a:p>
          <a:p>
            <a:pPr>
              <a:buClr>
                <a:schemeClr val="accent1"/>
              </a:buClr>
            </a:pPr>
            <a:endParaRPr lang="en-GB" dirty="0"/>
          </a:p>
          <a:p>
            <a:pPr>
              <a:buClr>
                <a:schemeClr val="accent1"/>
              </a:buClr>
            </a:pPr>
            <a:endParaRPr lang="en-GB" dirty="0"/>
          </a:p>
        </p:txBody>
      </p:sp>
      <p:sp>
        <p:nvSpPr>
          <p:cNvPr id="3" name="Title 2">
            <a:extLst>
              <a:ext uri="{FF2B5EF4-FFF2-40B4-BE49-F238E27FC236}">
                <a16:creationId xmlns:a16="http://schemas.microsoft.com/office/drawing/2014/main" id="{021C8FE1-878F-D644-BAF9-2821B656704F}"/>
              </a:ext>
            </a:extLst>
          </p:cNvPr>
          <p:cNvSpPr>
            <a:spLocks noGrp="1"/>
          </p:cNvSpPr>
          <p:nvPr>
            <p:ph type="title"/>
          </p:nvPr>
        </p:nvSpPr>
        <p:spPr/>
        <p:txBody>
          <a:bodyPr/>
          <a:lstStyle/>
          <a:p>
            <a:r>
              <a:rPr lang="en-GB" dirty="0"/>
              <a:t>Disclosures</a:t>
            </a:r>
          </a:p>
        </p:txBody>
      </p:sp>
      <p:sp>
        <p:nvSpPr>
          <p:cNvPr id="2" name="Espace réservé du numéro de diapositive 1">
            <a:extLst>
              <a:ext uri="{FF2B5EF4-FFF2-40B4-BE49-F238E27FC236}">
                <a16:creationId xmlns:a16="http://schemas.microsoft.com/office/drawing/2014/main" id="{892C37D6-1CB7-A445-A659-C80657F7A949}"/>
              </a:ext>
            </a:extLst>
          </p:cNvPr>
          <p:cNvSpPr>
            <a:spLocks noGrp="1"/>
          </p:cNvSpPr>
          <p:nvPr>
            <p:ph type="sldNum" sz="quarter" idx="4"/>
          </p:nvPr>
        </p:nvSpPr>
        <p:spPr/>
        <p:txBody>
          <a:bodyPr/>
          <a:lstStyle/>
          <a:p>
            <a:fld id="{C204CC5D-EBA8-9944-954D-B5CDF12FB960}" type="slidenum">
              <a:rPr lang="en-US" smtClean="0"/>
              <a:pPr/>
              <a:t>3</a:t>
            </a:fld>
            <a:endParaRPr lang="en-US"/>
          </a:p>
        </p:txBody>
      </p:sp>
      <p:sp>
        <p:nvSpPr>
          <p:cNvPr id="10" name="Content Placeholder 9">
            <a:extLst>
              <a:ext uri="{FF2B5EF4-FFF2-40B4-BE49-F238E27FC236}">
                <a16:creationId xmlns:a16="http://schemas.microsoft.com/office/drawing/2014/main" id="{65F77A16-2C9D-494A-A030-85A670F2F91F}"/>
              </a:ext>
            </a:extLst>
          </p:cNvPr>
          <p:cNvSpPr>
            <a:spLocks noGrp="1"/>
          </p:cNvSpPr>
          <p:nvPr>
            <p:ph sz="quarter" idx="15"/>
          </p:nvPr>
        </p:nvSpPr>
        <p:spPr/>
        <p:txBody>
          <a:bodyPr/>
          <a:lstStyle/>
          <a:p>
            <a:endParaRPr lang="en-GB"/>
          </a:p>
        </p:txBody>
      </p:sp>
    </p:spTree>
    <p:extLst>
      <p:ext uri="{BB962C8B-B14F-4D97-AF65-F5344CB8AC3E}">
        <p14:creationId xmlns:p14="http://schemas.microsoft.com/office/powerpoint/2010/main" val="30050832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DB4CE7-6457-F240-BB06-2AD31F25F08D}"/>
              </a:ext>
            </a:extLst>
          </p:cNvPr>
          <p:cNvSpPr>
            <a:spLocks noGrp="1"/>
          </p:cNvSpPr>
          <p:nvPr>
            <p:ph sz="quarter" idx="12"/>
          </p:nvPr>
        </p:nvSpPr>
        <p:spPr/>
        <p:txBody>
          <a:bodyPr/>
          <a:lstStyle/>
          <a:p>
            <a:r>
              <a:rPr lang="en-GB" dirty="0"/>
              <a:t>Regorafenib demonstrated benefit against both STS and bone sarcomas</a:t>
            </a:r>
          </a:p>
          <a:p>
            <a:pPr lvl="1"/>
            <a:r>
              <a:rPr lang="en-GB" dirty="0"/>
              <a:t>In patients with osteosarcoma, Ewing sarcoma, and non-adipocytic soft-tissue sarcomas, who have progressed on prior therapy</a:t>
            </a:r>
          </a:p>
          <a:p>
            <a:r>
              <a:rPr lang="en-GB" dirty="0"/>
              <a:t>The safety profile of regorafenib was consistent across clinical studies and is manageable</a:t>
            </a:r>
          </a:p>
          <a:p>
            <a:pPr marL="0" indent="0">
              <a:buNone/>
            </a:pPr>
            <a:endParaRPr lang="en-GB" dirty="0"/>
          </a:p>
          <a:p>
            <a:pPr marL="0" indent="0">
              <a:buNone/>
            </a:pPr>
            <a:endParaRPr lang="en-GB" dirty="0"/>
          </a:p>
        </p:txBody>
      </p:sp>
      <p:sp>
        <p:nvSpPr>
          <p:cNvPr id="2" name="Title 1">
            <a:extLst>
              <a:ext uri="{FF2B5EF4-FFF2-40B4-BE49-F238E27FC236}">
                <a16:creationId xmlns:a16="http://schemas.microsoft.com/office/drawing/2014/main" id="{B9B71BDC-D4B5-125B-C3E6-DA203C3C1323}"/>
              </a:ext>
            </a:extLst>
          </p:cNvPr>
          <p:cNvSpPr>
            <a:spLocks noGrp="1"/>
          </p:cNvSpPr>
          <p:nvPr>
            <p:ph type="title"/>
          </p:nvPr>
        </p:nvSpPr>
        <p:spPr/>
        <p:txBody>
          <a:bodyPr/>
          <a:lstStyle/>
          <a:p>
            <a:r>
              <a:rPr lang="en-GB" dirty="0"/>
              <a:t>Clinical Takeaways</a:t>
            </a:r>
          </a:p>
        </p:txBody>
      </p:sp>
      <p:sp>
        <p:nvSpPr>
          <p:cNvPr id="3" name="Slide Number Placeholder 2">
            <a:extLst>
              <a:ext uri="{FF2B5EF4-FFF2-40B4-BE49-F238E27FC236}">
                <a16:creationId xmlns:a16="http://schemas.microsoft.com/office/drawing/2014/main" id="{927E8DA6-A5A6-3D4C-8649-32E89A4BDCD6}"/>
              </a:ext>
            </a:extLst>
          </p:cNvPr>
          <p:cNvSpPr>
            <a:spLocks noGrp="1"/>
          </p:cNvSpPr>
          <p:nvPr>
            <p:ph type="sldNum" sz="quarter" idx="4"/>
          </p:nvPr>
        </p:nvSpPr>
        <p:spPr/>
        <p:txBody>
          <a:bodyPr/>
          <a:lstStyle/>
          <a:p>
            <a:fld id="{00E2B217-B8E0-FA49-9932-1C5FE6250A02}" type="slidenum">
              <a:rPr lang="en-GB" smtClean="0"/>
              <a:pPr/>
              <a:t>4</a:t>
            </a:fld>
            <a:endParaRPr lang="en-GB" dirty="0"/>
          </a:p>
        </p:txBody>
      </p:sp>
      <p:sp>
        <p:nvSpPr>
          <p:cNvPr id="22" name="Content Placeholder 21">
            <a:extLst>
              <a:ext uri="{FF2B5EF4-FFF2-40B4-BE49-F238E27FC236}">
                <a16:creationId xmlns:a16="http://schemas.microsoft.com/office/drawing/2014/main" id="{A8E4F582-2210-33F5-6872-2C7F80F72499}"/>
              </a:ext>
            </a:extLst>
          </p:cNvPr>
          <p:cNvSpPr>
            <a:spLocks noGrp="1"/>
          </p:cNvSpPr>
          <p:nvPr>
            <p:ph sz="quarter" idx="15"/>
          </p:nvPr>
        </p:nvSpPr>
        <p:spPr/>
        <p:txBody>
          <a:bodyPr/>
          <a:lstStyle/>
          <a:p>
            <a:r>
              <a:rPr lang="en-GB" dirty="0"/>
              <a:t>STS, soft-tissue sarcoma</a:t>
            </a:r>
          </a:p>
        </p:txBody>
      </p:sp>
    </p:spTree>
    <p:extLst>
      <p:ext uri="{BB962C8B-B14F-4D97-AF65-F5344CB8AC3E}">
        <p14:creationId xmlns:p14="http://schemas.microsoft.com/office/powerpoint/2010/main" val="4539700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8DF1C-F879-7F8F-35CD-FF445A93B7D8}"/>
              </a:ext>
            </a:extLst>
          </p:cNvPr>
          <p:cNvSpPr>
            <a:spLocks noGrp="1"/>
          </p:cNvSpPr>
          <p:nvPr>
            <p:ph sz="quarter" idx="12"/>
          </p:nvPr>
        </p:nvSpPr>
        <p:spPr/>
        <p:txBody>
          <a:bodyPr>
            <a:normAutofit fontScale="92500" lnSpcReduction="10000"/>
          </a:bodyPr>
          <a:lstStyle/>
          <a:p>
            <a:r>
              <a:rPr lang="en-GB" dirty="0"/>
              <a:t>Sarcomas are rare malignant neoplasms that arise from tissues of mesenchymal origin</a:t>
            </a:r>
          </a:p>
          <a:p>
            <a:pPr lvl="1"/>
            <a:r>
              <a:rPr lang="en-GB" dirty="0"/>
              <a:t>~ 1% of new cancer diagnoses</a:t>
            </a:r>
          </a:p>
          <a:p>
            <a:pPr lvl="1"/>
            <a:r>
              <a:rPr lang="en-GB" dirty="0"/>
              <a:t>Some types of sarcoma disproportionately affect children</a:t>
            </a:r>
          </a:p>
          <a:p>
            <a:pPr lvl="1"/>
            <a:r>
              <a:rPr lang="en-GB" dirty="0"/>
              <a:t>Broadly classified by site of occurrence (bone or soft tissue/visceral); there are dozens of subtypes</a:t>
            </a:r>
          </a:p>
          <a:p>
            <a:r>
              <a:rPr lang="en-GB" dirty="0"/>
              <a:t>Limited treatment options for advanced soft-tissue sarcomas</a:t>
            </a:r>
          </a:p>
          <a:p>
            <a:pPr lvl="1"/>
            <a:r>
              <a:rPr lang="en-GB" dirty="0"/>
              <a:t>Doxorubicin, ifosfamide, dacarbazine, trabectedin, pazopanib, and eribulin</a:t>
            </a:r>
          </a:p>
          <a:p>
            <a:pPr lvl="1"/>
            <a:r>
              <a:rPr lang="en-GB" dirty="0"/>
              <a:t>First-line standard of care is doxorubicin-based chemotherapy; only 5-28% of patients have a response</a:t>
            </a:r>
          </a:p>
          <a:p>
            <a:pPr lvl="2"/>
            <a:r>
              <a:rPr lang="en-GB" dirty="0"/>
              <a:t>Median PFS 4-6 months, median OS 12-27 months</a:t>
            </a:r>
          </a:p>
          <a:p>
            <a:r>
              <a:rPr lang="en-GB" dirty="0"/>
              <a:t>Paediatric rhabdomyosarcoma, Ewing sarcoma, and osteosarcoma are typically initially treated with multiple-drug combinations</a:t>
            </a:r>
          </a:p>
          <a:p>
            <a:r>
              <a:rPr lang="en-GB" dirty="0"/>
              <a:t>Unmet needs:</a:t>
            </a:r>
          </a:p>
          <a:p>
            <a:pPr lvl="1"/>
            <a:r>
              <a:rPr lang="en-GB" dirty="0"/>
              <a:t>Standardised chemotherapy regimens for relapsed osteosarcoma or Ewing sarcoma</a:t>
            </a:r>
          </a:p>
          <a:p>
            <a:pPr lvl="1"/>
            <a:r>
              <a:rPr lang="en-GB" dirty="0"/>
              <a:t>Defined treatment regimens for chondrosarcoma and chordoma</a:t>
            </a:r>
          </a:p>
          <a:p>
            <a:pPr lvl="1"/>
            <a:r>
              <a:rPr lang="en-GB" dirty="0"/>
              <a:t>Overcoming inherent or acquired resistance to chemotherapy </a:t>
            </a:r>
          </a:p>
        </p:txBody>
      </p:sp>
      <p:sp>
        <p:nvSpPr>
          <p:cNvPr id="2" name="Title 1">
            <a:extLst>
              <a:ext uri="{FF2B5EF4-FFF2-40B4-BE49-F238E27FC236}">
                <a16:creationId xmlns:a16="http://schemas.microsoft.com/office/drawing/2014/main" id="{0655422C-4636-499D-98B9-255F4AB60058}"/>
              </a:ext>
            </a:extLst>
          </p:cNvPr>
          <p:cNvSpPr>
            <a:spLocks noGrp="1"/>
          </p:cNvSpPr>
          <p:nvPr>
            <p:ph type="title"/>
          </p:nvPr>
        </p:nvSpPr>
        <p:spPr/>
        <p:txBody>
          <a:bodyPr/>
          <a:lstStyle/>
          <a:p>
            <a:r>
              <a:rPr lang="en-GB" dirty="0"/>
              <a:t>Introduction</a:t>
            </a:r>
          </a:p>
        </p:txBody>
      </p:sp>
      <p:sp>
        <p:nvSpPr>
          <p:cNvPr id="5" name="Content Placeholder 4">
            <a:extLst>
              <a:ext uri="{FF2B5EF4-FFF2-40B4-BE49-F238E27FC236}">
                <a16:creationId xmlns:a16="http://schemas.microsoft.com/office/drawing/2014/main" id="{7E3ACFB1-7E7D-2441-9D40-09C07040E419}"/>
              </a:ext>
            </a:extLst>
          </p:cNvPr>
          <p:cNvSpPr>
            <a:spLocks noGrp="1"/>
          </p:cNvSpPr>
          <p:nvPr>
            <p:ph sz="quarter" idx="15"/>
          </p:nvPr>
        </p:nvSpPr>
        <p:spPr/>
        <p:txBody>
          <a:bodyPr/>
          <a:lstStyle/>
          <a:p>
            <a:r>
              <a:rPr lang="en-GB" dirty="0"/>
              <a:t>OS, overall survival; PFS, progression-free survival; TKI tyrosine kinase inhibitor</a:t>
            </a:r>
          </a:p>
        </p:txBody>
      </p:sp>
      <p:sp>
        <p:nvSpPr>
          <p:cNvPr id="9" name="Slide Number Placeholder 8">
            <a:extLst>
              <a:ext uri="{FF2B5EF4-FFF2-40B4-BE49-F238E27FC236}">
                <a16:creationId xmlns:a16="http://schemas.microsoft.com/office/drawing/2014/main" id="{2C91D56C-B7F1-9046-8559-2FA887BEEE42}"/>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34748298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F7C9-75E3-0DCA-3774-B094C430F4EB}"/>
              </a:ext>
            </a:extLst>
          </p:cNvPr>
          <p:cNvSpPr>
            <a:spLocks noGrp="1"/>
          </p:cNvSpPr>
          <p:nvPr>
            <p:ph type="title"/>
          </p:nvPr>
        </p:nvSpPr>
        <p:spPr>
          <a:xfrm>
            <a:off x="619200" y="246566"/>
            <a:ext cx="9077200" cy="807285"/>
          </a:xfrm>
        </p:spPr>
        <p:txBody>
          <a:bodyPr/>
          <a:lstStyle/>
          <a:p>
            <a:r>
              <a:rPr lang="en-GB" dirty="0"/>
              <a:t>Molecular targets of selected TKI</a:t>
            </a:r>
            <a:r>
              <a:rPr lang="en-GB" cap="none" dirty="0"/>
              <a:t>s</a:t>
            </a:r>
            <a:r>
              <a:rPr lang="en-GB" dirty="0"/>
              <a:t> evaluated for the treatment of sarcoma</a:t>
            </a:r>
          </a:p>
        </p:txBody>
      </p:sp>
      <p:sp>
        <p:nvSpPr>
          <p:cNvPr id="5" name="Content Placeholder 4">
            <a:extLst>
              <a:ext uri="{FF2B5EF4-FFF2-40B4-BE49-F238E27FC236}">
                <a16:creationId xmlns:a16="http://schemas.microsoft.com/office/drawing/2014/main" id="{35093CFE-7531-0C4C-871B-9788C550A720}"/>
              </a:ext>
            </a:extLst>
          </p:cNvPr>
          <p:cNvSpPr>
            <a:spLocks noGrp="1"/>
          </p:cNvSpPr>
          <p:nvPr>
            <p:ph sz="quarter" idx="15"/>
          </p:nvPr>
        </p:nvSpPr>
        <p:spPr>
          <a:xfrm>
            <a:off x="620184" y="6309320"/>
            <a:ext cx="10804408" cy="365125"/>
          </a:xfrm>
        </p:spPr>
        <p:txBody>
          <a:bodyPr/>
          <a:lstStyle/>
          <a:p>
            <a:pPr>
              <a:lnSpc>
                <a:spcPct val="90000"/>
              </a:lnSpc>
              <a:spcBef>
                <a:spcPts val="0"/>
              </a:spcBef>
              <a:spcAft>
                <a:spcPts val="100"/>
              </a:spcAft>
            </a:pPr>
            <a:r>
              <a:rPr lang="en-GB" sz="1000" spc="-40" baseline="30000" dirty="0"/>
              <a:t>a</a:t>
            </a:r>
            <a:r>
              <a:rPr lang="en-GB" sz="1000" spc="-40" dirty="0"/>
              <a:t> Approved only in China; considered by the United States Food and Drug Administration to be an investigational agent.</a:t>
            </a:r>
          </a:p>
          <a:p>
            <a:pPr>
              <a:lnSpc>
                <a:spcPct val="90000"/>
              </a:lnSpc>
              <a:spcBef>
                <a:spcPts val="0"/>
              </a:spcBef>
              <a:spcAft>
                <a:spcPts val="100"/>
              </a:spcAft>
            </a:pPr>
            <a:r>
              <a:rPr lang="en-GB" sz="1000" spc="-40" dirty="0"/>
              <a:t>ALL, acute lymphoblastic leukaemia; CML, chronic myeloid leukaemia; CSFR1, colony stimulating factor 1 receptor; DDR2, discoidin domain receptor 2; DTC, differentiated thyroid cancer; EGFR, epidermal growth factor receptor; FGFR, fibroblast growth factor receptor; GIST, gastrointestinal stromal tumour; HCC, hepatocellular carcinoma; mCRC, metastatic colorectal cancer; MTC, medullary thyroid cancer; NSCLC, non-small cell lung cancer; </a:t>
            </a:r>
            <a:r>
              <a:rPr lang="en-GB" sz="1000" kern="1200" spc="-40" dirty="0">
                <a:latin typeface="Arial" panose="020B0604020202020204" pitchFamily="34" charset="0"/>
                <a:cs typeface="Arial" panose="020B0604020202020204" pitchFamily="34" charset="0"/>
              </a:rPr>
              <a:t>PDGFRβ, platelet-derived growth factor receptor beta; </a:t>
            </a:r>
            <a:r>
              <a:rPr lang="en-GB" sz="1000" spc="-40" dirty="0"/>
              <a:t>Ph+, Philadelphia chromosome positive; pNET, pancreatic neuroendocrine tumour;  RAI-R, radioactive iodine refractory; RCC, renal cell carcinoma; STS, soft-tissue sarcoma; TKI, tyrosine kinase inhibitor; Trk, tropomyosin receptor kinase B; VEGF, vascular endothelial growth factor; VEGFR, VEGF receptor</a:t>
            </a:r>
          </a:p>
        </p:txBody>
      </p:sp>
      <p:grpSp>
        <p:nvGrpSpPr>
          <p:cNvPr id="66" name="Group 65">
            <a:extLst>
              <a:ext uri="{FF2B5EF4-FFF2-40B4-BE49-F238E27FC236}">
                <a16:creationId xmlns:a16="http://schemas.microsoft.com/office/drawing/2014/main" id="{40961364-5013-2FB4-7B56-59AEFA512275}"/>
              </a:ext>
            </a:extLst>
          </p:cNvPr>
          <p:cNvGrpSpPr/>
          <p:nvPr/>
        </p:nvGrpSpPr>
        <p:grpSpPr>
          <a:xfrm>
            <a:off x="846266" y="4365994"/>
            <a:ext cx="10499467" cy="529374"/>
            <a:chOff x="846266" y="4136965"/>
            <a:chExt cx="10499467" cy="365125"/>
          </a:xfrm>
        </p:grpSpPr>
        <p:sp>
          <p:nvSpPr>
            <p:cNvPr id="44" name="Freeform 43">
              <a:extLst>
                <a:ext uri="{FF2B5EF4-FFF2-40B4-BE49-F238E27FC236}">
                  <a16:creationId xmlns:a16="http://schemas.microsoft.com/office/drawing/2014/main" id="{55599D5F-EA2D-F1F9-DAF1-5F55BCD9A01B}"/>
                </a:ext>
              </a:extLst>
            </p:cNvPr>
            <p:cNvSpPr/>
            <p:nvPr/>
          </p:nvSpPr>
          <p:spPr>
            <a:xfrm>
              <a:off x="846266" y="4136965"/>
              <a:ext cx="1382486" cy="365125"/>
            </a:xfrm>
            <a:custGeom>
              <a:avLst/>
              <a:gdLst>
                <a:gd name="connsiteX0" fmla="*/ 0 w 1508383"/>
                <a:gd name="connsiteY0" fmla="*/ 36513 h 365125"/>
                <a:gd name="connsiteX1" fmla="*/ 36513 w 1508383"/>
                <a:gd name="connsiteY1" fmla="*/ 0 h 365125"/>
                <a:gd name="connsiteX2" fmla="*/ 1471871 w 1508383"/>
                <a:gd name="connsiteY2" fmla="*/ 0 h 365125"/>
                <a:gd name="connsiteX3" fmla="*/ 1508384 w 1508383"/>
                <a:gd name="connsiteY3" fmla="*/ 36513 h 365125"/>
                <a:gd name="connsiteX4" fmla="*/ 1508383 w 1508383"/>
                <a:gd name="connsiteY4" fmla="*/ 328613 h 365125"/>
                <a:gd name="connsiteX5" fmla="*/ 1471870 w 1508383"/>
                <a:gd name="connsiteY5" fmla="*/ 365126 h 365125"/>
                <a:gd name="connsiteX6" fmla="*/ 36513 w 1508383"/>
                <a:gd name="connsiteY6" fmla="*/ 365125 h 365125"/>
                <a:gd name="connsiteX7" fmla="*/ 0 w 1508383"/>
                <a:gd name="connsiteY7" fmla="*/ 328612 h 365125"/>
                <a:gd name="connsiteX8" fmla="*/ 0 w 1508383"/>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83" h="365125">
                  <a:moveTo>
                    <a:pt x="0" y="36513"/>
                  </a:moveTo>
                  <a:cubicBezTo>
                    <a:pt x="0" y="16347"/>
                    <a:pt x="16347" y="0"/>
                    <a:pt x="36513" y="0"/>
                  </a:cubicBezTo>
                  <a:lnTo>
                    <a:pt x="1471871" y="0"/>
                  </a:lnTo>
                  <a:cubicBezTo>
                    <a:pt x="1492037" y="0"/>
                    <a:pt x="1508384" y="16347"/>
                    <a:pt x="1508384" y="36513"/>
                  </a:cubicBezTo>
                  <a:cubicBezTo>
                    <a:pt x="1508384" y="133880"/>
                    <a:pt x="1508383" y="231246"/>
                    <a:pt x="1508383" y="328613"/>
                  </a:cubicBezTo>
                  <a:cubicBezTo>
                    <a:pt x="1508383" y="348779"/>
                    <a:pt x="1492036" y="365126"/>
                    <a:pt x="1471870"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74" tIns="79274" rIns="79274" bIns="79274" numCol="1" spcCol="1270" anchor="ctr" anchorCtr="0">
              <a:noAutofit/>
            </a:bodyPr>
            <a:lstStyle/>
            <a:p>
              <a:pPr marL="0" lvl="0" indent="0" defTabSz="8001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Regorafenib</a:t>
              </a:r>
            </a:p>
          </p:txBody>
        </p:sp>
        <p:sp>
          <p:nvSpPr>
            <p:cNvPr id="45" name="Freeform 44">
              <a:extLst>
                <a:ext uri="{FF2B5EF4-FFF2-40B4-BE49-F238E27FC236}">
                  <a16:creationId xmlns:a16="http://schemas.microsoft.com/office/drawing/2014/main" id="{058FF48F-4CC1-0060-30D2-8D20F0FEA1FC}"/>
                </a:ext>
              </a:extLst>
            </p:cNvPr>
            <p:cNvSpPr/>
            <p:nvPr/>
          </p:nvSpPr>
          <p:spPr>
            <a:xfrm>
              <a:off x="2279839" y="4136965"/>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46" name="Freeform 45">
              <a:extLst>
                <a:ext uri="{FF2B5EF4-FFF2-40B4-BE49-F238E27FC236}">
                  <a16:creationId xmlns:a16="http://schemas.microsoft.com/office/drawing/2014/main" id="{8F7605AC-4C16-D7EC-10E5-5423E04A30E9}"/>
                </a:ext>
              </a:extLst>
            </p:cNvPr>
            <p:cNvSpPr/>
            <p:nvPr/>
          </p:nvSpPr>
          <p:spPr>
            <a:xfrm>
              <a:off x="3003856" y="4136965"/>
              <a:ext cx="4609293"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300" kern="1200" spc="-50" dirty="0">
                  <a:latin typeface="Arial" panose="020B0604020202020204" pitchFamily="34" charset="0"/>
                  <a:cs typeface="Arial" panose="020B0604020202020204" pitchFamily="34" charset="0"/>
                </a:rPr>
                <a:t>RET, VEGFR1/2/3, KIT, PDGFRα/β, FGFR1/2, TIE-2, DDR2, TrkA, Eph2A, RAF-1, BRAF (V600E), SAPK2, PTK5, BCR-ABL, CSFR1</a:t>
              </a:r>
            </a:p>
          </p:txBody>
        </p:sp>
        <p:sp>
          <p:nvSpPr>
            <p:cNvPr id="47" name="Freeform 46">
              <a:extLst>
                <a:ext uri="{FF2B5EF4-FFF2-40B4-BE49-F238E27FC236}">
                  <a16:creationId xmlns:a16="http://schemas.microsoft.com/office/drawing/2014/main" id="{F12221DA-2F21-3D42-A7B7-5B20FAF42CD6}"/>
                </a:ext>
              </a:extLst>
            </p:cNvPr>
            <p:cNvSpPr/>
            <p:nvPr/>
          </p:nvSpPr>
          <p:spPr>
            <a:xfrm>
              <a:off x="7658187" y="4136965"/>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48" name="Freeform 47">
              <a:extLst>
                <a:ext uri="{FF2B5EF4-FFF2-40B4-BE49-F238E27FC236}">
                  <a16:creationId xmlns:a16="http://schemas.microsoft.com/office/drawing/2014/main" id="{7A40674E-9307-678C-F4AE-1D1B100516E0}"/>
                </a:ext>
              </a:extLst>
            </p:cNvPr>
            <p:cNvSpPr/>
            <p:nvPr/>
          </p:nvSpPr>
          <p:spPr>
            <a:xfrm>
              <a:off x="8383978" y="4136965"/>
              <a:ext cx="2961755"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mCRC, GIST, HCC</a:t>
              </a:r>
            </a:p>
          </p:txBody>
        </p:sp>
      </p:grpSp>
      <p:grpSp>
        <p:nvGrpSpPr>
          <p:cNvPr id="65" name="Group 64">
            <a:extLst>
              <a:ext uri="{FF2B5EF4-FFF2-40B4-BE49-F238E27FC236}">
                <a16:creationId xmlns:a16="http://schemas.microsoft.com/office/drawing/2014/main" id="{89757002-AA82-A837-12D6-F4D2475CBB61}"/>
              </a:ext>
            </a:extLst>
          </p:cNvPr>
          <p:cNvGrpSpPr/>
          <p:nvPr/>
        </p:nvGrpSpPr>
        <p:grpSpPr>
          <a:xfrm>
            <a:off x="838201" y="3808479"/>
            <a:ext cx="10507532" cy="529374"/>
            <a:chOff x="838201" y="3683567"/>
            <a:chExt cx="10507532" cy="365125"/>
          </a:xfrm>
        </p:grpSpPr>
        <p:sp>
          <p:nvSpPr>
            <p:cNvPr id="38" name="Freeform 37">
              <a:extLst>
                <a:ext uri="{FF2B5EF4-FFF2-40B4-BE49-F238E27FC236}">
                  <a16:creationId xmlns:a16="http://schemas.microsoft.com/office/drawing/2014/main" id="{7FB208EC-C95E-D27E-C81B-561405214794}"/>
                </a:ext>
              </a:extLst>
            </p:cNvPr>
            <p:cNvSpPr/>
            <p:nvPr/>
          </p:nvSpPr>
          <p:spPr>
            <a:xfrm>
              <a:off x="838201" y="3683567"/>
              <a:ext cx="1382486" cy="365125"/>
            </a:xfrm>
            <a:custGeom>
              <a:avLst/>
              <a:gdLst>
                <a:gd name="connsiteX0" fmla="*/ 0 w 1508383"/>
                <a:gd name="connsiteY0" fmla="*/ 36513 h 365125"/>
                <a:gd name="connsiteX1" fmla="*/ 36513 w 1508383"/>
                <a:gd name="connsiteY1" fmla="*/ 0 h 365125"/>
                <a:gd name="connsiteX2" fmla="*/ 1471871 w 1508383"/>
                <a:gd name="connsiteY2" fmla="*/ 0 h 365125"/>
                <a:gd name="connsiteX3" fmla="*/ 1508384 w 1508383"/>
                <a:gd name="connsiteY3" fmla="*/ 36513 h 365125"/>
                <a:gd name="connsiteX4" fmla="*/ 1508383 w 1508383"/>
                <a:gd name="connsiteY4" fmla="*/ 328613 h 365125"/>
                <a:gd name="connsiteX5" fmla="*/ 1471870 w 1508383"/>
                <a:gd name="connsiteY5" fmla="*/ 365126 h 365125"/>
                <a:gd name="connsiteX6" fmla="*/ 36513 w 1508383"/>
                <a:gd name="connsiteY6" fmla="*/ 365125 h 365125"/>
                <a:gd name="connsiteX7" fmla="*/ 0 w 1508383"/>
                <a:gd name="connsiteY7" fmla="*/ 328612 h 365125"/>
                <a:gd name="connsiteX8" fmla="*/ 0 w 1508383"/>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83" h="365125">
                  <a:moveTo>
                    <a:pt x="0" y="36513"/>
                  </a:moveTo>
                  <a:cubicBezTo>
                    <a:pt x="0" y="16347"/>
                    <a:pt x="16347" y="0"/>
                    <a:pt x="36513" y="0"/>
                  </a:cubicBezTo>
                  <a:lnTo>
                    <a:pt x="1471871" y="0"/>
                  </a:lnTo>
                  <a:cubicBezTo>
                    <a:pt x="1492037" y="0"/>
                    <a:pt x="1508384" y="16347"/>
                    <a:pt x="1508384" y="36513"/>
                  </a:cubicBezTo>
                  <a:cubicBezTo>
                    <a:pt x="1508384" y="133880"/>
                    <a:pt x="1508383" y="231246"/>
                    <a:pt x="1508383" y="328613"/>
                  </a:cubicBezTo>
                  <a:cubicBezTo>
                    <a:pt x="1508383" y="348779"/>
                    <a:pt x="1492036" y="365126"/>
                    <a:pt x="1471870"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74" tIns="79274" rIns="79274" bIns="79274" numCol="1" spcCol="1270" anchor="ctr" anchorCtr="0">
              <a:noAutofit/>
            </a:bodyPr>
            <a:lstStyle/>
            <a:p>
              <a:pPr marL="0" lvl="0" indent="0" defTabSz="800100">
                <a:lnSpc>
                  <a:spcPct val="90000"/>
                </a:lnSpc>
                <a:spcBef>
                  <a:spcPct val="0"/>
                </a:spcBef>
                <a:spcAft>
                  <a:spcPct val="35000"/>
                </a:spcAft>
                <a:buNone/>
              </a:pPr>
              <a:r>
                <a:rPr lang="en-GB" sz="1600" dirty="0">
                  <a:latin typeface="Arial" panose="020B0604020202020204" pitchFamily="34" charset="0"/>
                  <a:cs typeface="Arial" panose="020B0604020202020204" pitchFamily="34" charset="0"/>
                </a:rPr>
                <a:t>P</a:t>
              </a:r>
              <a:r>
                <a:rPr lang="en-GB" sz="1600" kern="1200" dirty="0">
                  <a:latin typeface="Arial" panose="020B0604020202020204" pitchFamily="34" charset="0"/>
                  <a:cs typeface="Arial" panose="020B0604020202020204" pitchFamily="34" charset="0"/>
                </a:rPr>
                <a:t>azopanib</a:t>
              </a:r>
            </a:p>
          </p:txBody>
        </p:sp>
        <p:sp>
          <p:nvSpPr>
            <p:cNvPr id="39" name="Freeform 38">
              <a:extLst>
                <a:ext uri="{FF2B5EF4-FFF2-40B4-BE49-F238E27FC236}">
                  <a16:creationId xmlns:a16="http://schemas.microsoft.com/office/drawing/2014/main" id="{91717887-ACD6-2BF8-7AA5-E5324BB0EB98}"/>
                </a:ext>
              </a:extLst>
            </p:cNvPr>
            <p:cNvSpPr/>
            <p:nvPr/>
          </p:nvSpPr>
          <p:spPr>
            <a:xfrm>
              <a:off x="2273790" y="3683567"/>
              <a:ext cx="685028" cy="365125"/>
            </a:xfrm>
            <a:custGeom>
              <a:avLst/>
              <a:gdLst>
                <a:gd name="connsiteX0" fmla="*/ 0 w 685028"/>
                <a:gd name="connsiteY0" fmla="*/ 73025 h 365125"/>
                <a:gd name="connsiteX1" fmla="*/ 502466 w 685028"/>
                <a:gd name="connsiteY1" fmla="*/ 73025 h 365125"/>
                <a:gd name="connsiteX2" fmla="*/ 502466 w 685028"/>
                <a:gd name="connsiteY2" fmla="*/ 0 h 365125"/>
                <a:gd name="connsiteX3" fmla="*/ 685028 w 685028"/>
                <a:gd name="connsiteY3" fmla="*/ 182563 h 365125"/>
                <a:gd name="connsiteX4" fmla="*/ 502466 w 685028"/>
                <a:gd name="connsiteY4" fmla="*/ 365125 h 365125"/>
                <a:gd name="connsiteX5" fmla="*/ 502466 w 685028"/>
                <a:gd name="connsiteY5" fmla="*/ 292100 h 365125"/>
                <a:gd name="connsiteX6" fmla="*/ 0 w 685028"/>
                <a:gd name="connsiteY6" fmla="*/ 292100 h 365125"/>
                <a:gd name="connsiteX7" fmla="*/ 0 w 685028"/>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028" h="365125">
                  <a:moveTo>
                    <a:pt x="0" y="73025"/>
                  </a:moveTo>
                  <a:lnTo>
                    <a:pt x="502466" y="73025"/>
                  </a:lnTo>
                  <a:lnTo>
                    <a:pt x="502466" y="0"/>
                  </a:lnTo>
                  <a:lnTo>
                    <a:pt x="685028" y="182563"/>
                  </a:lnTo>
                  <a:lnTo>
                    <a:pt x="502466" y="365125"/>
                  </a:lnTo>
                  <a:lnTo>
                    <a:pt x="502466"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400050">
                <a:lnSpc>
                  <a:spcPct val="90000"/>
                </a:lnSpc>
                <a:spcBef>
                  <a:spcPct val="0"/>
                </a:spcBef>
                <a:spcAft>
                  <a:spcPct val="35000"/>
                </a:spcAft>
                <a:buNone/>
              </a:pPr>
              <a:endParaRPr lang="en-GB" sz="900" kern="1200" dirty="0">
                <a:latin typeface="Arial" panose="020B06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2DF7AF4F-FE5D-1DE6-D42A-62FADF59A22A}"/>
                </a:ext>
              </a:extLst>
            </p:cNvPr>
            <p:cNvSpPr/>
            <p:nvPr/>
          </p:nvSpPr>
          <p:spPr>
            <a:xfrm>
              <a:off x="3003856" y="3683567"/>
              <a:ext cx="4609293"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604" tIns="52604" rIns="52604" bIns="52604" numCol="1" spcCol="1270" anchor="ctr" anchorCtr="0">
              <a:noAutofit/>
            </a:bodyPr>
            <a:lstStyle/>
            <a:p>
              <a:pPr marL="0" lvl="0" indent="0" algn="ctr" defTabSz="4889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VEGFR1/2/3, PDGFRα/β, FGFR1/3, KIT, ITK, LCK, FMA </a:t>
              </a:r>
            </a:p>
          </p:txBody>
        </p:sp>
        <p:sp>
          <p:nvSpPr>
            <p:cNvPr id="41" name="Freeform 40">
              <a:extLst>
                <a:ext uri="{FF2B5EF4-FFF2-40B4-BE49-F238E27FC236}">
                  <a16:creationId xmlns:a16="http://schemas.microsoft.com/office/drawing/2014/main" id="{E9953457-EC6C-CC19-FA84-0CF98ADEF0CD}"/>
                </a:ext>
              </a:extLst>
            </p:cNvPr>
            <p:cNvSpPr/>
            <p:nvPr/>
          </p:nvSpPr>
          <p:spPr>
            <a:xfrm>
              <a:off x="7658187" y="3683567"/>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400050">
                <a:lnSpc>
                  <a:spcPct val="90000"/>
                </a:lnSpc>
                <a:spcBef>
                  <a:spcPct val="0"/>
                </a:spcBef>
                <a:spcAft>
                  <a:spcPct val="35000"/>
                </a:spcAft>
                <a:buNone/>
              </a:pPr>
              <a:endParaRPr lang="en-GB" sz="900" kern="1200" dirty="0">
                <a:latin typeface="Arial" panose="020B0604020202020204" pitchFamily="34" charset="0"/>
                <a:cs typeface="Arial" panose="020B0604020202020204" pitchFamily="34" charset="0"/>
              </a:endParaRPr>
            </a:p>
          </p:txBody>
        </p:sp>
        <p:sp>
          <p:nvSpPr>
            <p:cNvPr id="42" name="Freeform 41">
              <a:extLst>
                <a:ext uri="{FF2B5EF4-FFF2-40B4-BE49-F238E27FC236}">
                  <a16:creationId xmlns:a16="http://schemas.microsoft.com/office/drawing/2014/main" id="{990FBB16-0275-B579-2F0E-9D672E3D3C61}"/>
                </a:ext>
              </a:extLst>
            </p:cNvPr>
            <p:cNvSpPr/>
            <p:nvPr/>
          </p:nvSpPr>
          <p:spPr>
            <a:xfrm>
              <a:off x="8383978" y="3683567"/>
              <a:ext cx="2961755"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604" tIns="52604" rIns="52604" bIns="52604" numCol="1" spcCol="1270" anchor="ctr" anchorCtr="0">
              <a:noAutofit/>
            </a:bodyPr>
            <a:lstStyle/>
            <a:p>
              <a:pPr marL="0" lvl="0" indent="0" algn="ctr" defTabSz="48895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RCC, STS</a:t>
              </a:r>
              <a:endParaRPr lang="en-GB" sz="1400" kern="1200" baseline="30000" dirty="0">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15544241-A8B9-8FAE-9B39-072666CC5F1A}"/>
              </a:ext>
            </a:extLst>
          </p:cNvPr>
          <p:cNvGrpSpPr/>
          <p:nvPr/>
        </p:nvGrpSpPr>
        <p:grpSpPr>
          <a:xfrm>
            <a:off x="846266" y="4923509"/>
            <a:ext cx="10499467" cy="529374"/>
            <a:chOff x="846266" y="4590363"/>
            <a:chExt cx="10499467" cy="365125"/>
          </a:xfrm>
        </p:grpSpPr>
        <p:sp>
          <p:nvSpPr>
            <p:cNvPr id="50" name="Freeform 49">
              <a:extLst>
                <a:ext uri="{FF2B5EF4-FFF2-40B4-BE49-F238E27FC236}">
                  <a16:creationId xmlns:a16="http://schemas.microsoft.com/office/drawing/2014/main" id="{4925D663-021B-2F9E-7610-4E921AABEA06}"/>
                </a:ext>
              </a:extLst>
            </p:cNvPr>
            <p:cNvSpPr/>
            <p:nvPr/>
          </p:nvSpPr>
          <p:spPr>
            <a:xfrm>
              <a:off x="846266" y="4590363"/>
              <a:ext cx="1382486" cy="365125"/>
            </a:xfrm>
            <a:custGeom>
              <a:avLst/>
              <a:gdLst>
                <a:gd name="connsiteX0" fmla="*/ 0 w 1508383"/>
                <a:gd name="connsiteY0" fmla="*/ 36513 h 365125"/>
                <a:gd name="connsiteX1" fmla="*/ 36513 w 1508383"/>
                <a:gd name="connsiteY1" fmla="*/ 0 h 365125"/>
                <a:gd name="connsiteX2" fmla="*/ 1471871 w 1508383"/>
                <a:gd name="connsiteY2" fmla="*/ 0 h 365125"/>
                <a:gd name="connsiteX3" fmla="*/ 1508384 w 1508383"/>
                <a:gd name="connsiteY3" fmla="*/ 36513 h 365125"/>
                <a:gd name="connsiteX4" fmla="*/ 1508383 w 1508383"/>
                <a:gd name="connsiteY4" fmla="*/ 328613 h 365125"/>
                <a:gd name="connsiteX5" fmla="*/ 1471870 w 1508383"/>
                <a:gd name="connsiteY5" fmla="*/ 365126 h 365125"/>
                <a:gd name="connsiteX6" fmla="*/ 36513 w 1508383"/>
                <a:gd name="connsiteY6" fmla="*/ 365125 h 365125"/>
                <a:gd name="connsiteX7" fmla="*/ 0 w 1508383"/>
                <a:gd name="connsiteY7" fmla="*/ 328612 h 365125"/>
                <a:gd name="connsiteX8" fmla="*/ 0 w 1508383"/>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83" h="365125">
                  <a:moveTo>
                    <a:pt x="0" y="36513"/>
                  </a:moveTo>
                  <a:cubicBezTo>
                    <a:pt x="0" y="16347"/>
                    <a:pt x="16347" y="0"/>
                    <a:pt x="36513" y="0"/>
                  </a:cubicBezTo>
                  <a:lnTo>
                    <a:pt x="1471871" y="0"/>
                  </a:lnTo>
                  <a:cubicBezTo>
                    <a:pt x="1492037" y="0"/>
                    <a:pt x="1508384" y="16347"/>
                    <a:pt x="1508384" y="36513"/>
                  </a:cubicBezTo>
                  <a:cubicBezTo>
                    <a:pt x="1508384" y="133880"/>
                    <a:pt x="1508383" y="231246"/>
                    <a:pt x="1508383" y="328613"/>
                  </a:cubicBezTo>
                  <a:cubicBezTo>
                    <a:pt x="1508383" y="348779"/>
                    <a:pt x="1492036" y="365126"/>
                    <a:pt x="1471870"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74" tIns="79274" rIns="79274" bIns="79274" numCol="1" spcCol="1270" anchor="ctr" anchorCtr="0">
              <a:noAutofit/>
            </a:bodyPr>
            <a:lstStyle/>
            <a:p>
              <a:pPr marL="0" lvl="0" indent="0" defTabSz="8001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Sorafenib</a:t>
              </a:r>
            </a:p>
          </p:txBody>
        </p:sp>
        <p:sp>
          <p:nvSpPr>
            <p:cNvPr id="51" name="Freeform 50">
              <a:extLst>
                <a:ext uri="{FF2B5EF4-FFF2-40B4-BE49-F238E27FC236}">
                  <a16:creationId xmlns:a16="http://schemas.microsoft.com/office/drawing/2014/main" id="{7979E547-9AAB-E071-09B5-8388A270AC5C}"/>
                </a:ext>
              </a:extLst>
            </p:cNvPr>
            <p:cNvSpPr/>
            <p:nvPr/>
          </p:nvSpPr>
          <p:spPr>
            <a:xfrm>
              <a:off x="2279839" y="4590363"/>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52" name="Freeform 51">
              <a:extLst>
                <a:ext uri="{FF2B5EF4-FFF2-40B4-BE49-F238E27FC236}">
                  <a16:creationId xmlns:a16="http://schemas.microsoft.com/office/drawing/2014/main" id="{28A63147-7871-2559-B42F-9C5C1E2A44B3}"/>
                </a:ext>
              </a:extLst>
            </p:cNvPr>
            <p:cNvSpPr/>
            <p:nvPr/>
          </p:nvSpPr>
          <p:spPr>
            <a:xfrm>
              <a:off x="3003856" y="4590363"/>
              <a:ext cx="4609293"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c-CRAF, BRAF, BRAFmut, KIT, FLT-3, RET, </a:t>
              </a:r>
              <a:br>
                <a:rPr lang="en-GB" sz="1300" kern="1200" dirty="0">
                  <a:latin typeface="Arial" panose="020B0604020202020204" pitchFamily="34" charset="0"/>
                  <a:cs typeface="Arial" panose="020B0604020202020204" pitchFamily="34" charset="0"/>
                </a:rPr>
              </a:br>
              <a:r>
                <a:rPr lang="en-GB" sz="1300" kern="1200" dirty="0">
                  <a:latin typeface="Arial" panose="020B0604020202020204" pitchFamily="34" charset="0"/>
                  <a:cs typeface="Arial" panose="020B0604020202020204" pitchFamily="34" charset="0"/>
                </a:rPr>
                <a:t>RET/PTC, VEGFR1/2/3, PDGFRβ</a:t>
              </a:r>
            </a:p>
          </p:txBody>
        </p:sp>
        <p:sp>
          <p:nvSpPr>
            <p:cNvPr id="53" name="Freeform 52">
              <a:extLst>
                <a:ext uri="{FF2B5EF4-FFF2-40B4-BE49-F238E27FC236}">
                  <a16:creationId xmlns:a16="http://schemas.microsoft.com/office/drawing/2014/main" id="{DF05A551-6A8D-0ED7-79EC-EB3742F2B4C2}"/>
                </a:ext>
              </a:extLst>
            </p:cNvPr>
            <p:cNvSpPr/>
            <p:nvPr/>
          </p:nvSpPr>
          <p:spPr>
            <a:xfrm>
              <a:off x="7658187" y="4590363"/>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54" name="Freeform 53">
              <a:extLst>
                <a:ext uri="{FF2B5EF4-FFF2-40B4-BE49-F238E27FC236}">
                  <a16:creationId xmlns:a16="http://schemas.microsoft.com/office/drawing/2014/main" id="{0FC609D6-207D-B317-DAAA-ECE1767C8781}"/>
                </a:ext>
              </a:extLst>
            </p:cNvPr>
            <p:cNvSpPr/>
            <p:nvPr/>
          </p:nvSpPr>
          <p:spPr>
            <a:xfrm>
              <a:off x="8383978" y="4590363"/>
              <a:ext cx="2961755"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HCC, RCC, RAI-R DTC </a:t>
              </a:r>
            </a:p>
          </p:txBody>
        </p:sp>
      </p:grpSp>
      <p:grpSp>
        <p:nvGrpSpPr>
          <p:cNvPr id="63" name="Group 62">
            <a:extLst>
              <a:ext uri="{FF2B5EF4-FFF2-40B4-BE49-F238E27FC236}">
                <a16:creationId xmlns:a16="http://schemas.microsoft.com/office/drawing/2014/main" id="{F43B5580-94F8-BBD6-29E8-B10F325CEAD1}"/>
              </a:ext>
            </a:extLst>
          </p:cNvPr>
          <p:cNvGrpSpPr/>
          <p:nvPr/>
        </p:nvGrpSpPr>
        <p:grpSpPr>
          <a:xfrm>
            <a:off x="846266" y="2693449"/>
            <a:ext cx="10499467" cy="529374"/>
            <a:chOff x="846266" y="2782920"/>
            <a:chExt cx="10499467" cy="365125"/>
          </a:xfrm>
        </p:grpSpPr>
        <p:sp>
          <p:nvSpPr>
            <p:cNvPr id="26" name="Freeform 25">
              <a:extLst>
                <a:ext uri="{FF2B5EF4-FFF2-40B4-BE49-F238E27FC236}">
                  <a16:creationId xmlns:a16="http://schemas.microsoft.com/office/drawing/2014/main" id="{5F8A6C83-BEBE-C6A4-22F2-3465B6335896}"/>
                </a:ext>
              </a:extLst>
            </p:cNvPr>
            <p:cNvSpPr/>
            <p:nvPr/>
          </p:nvSpPr>
          <p:spPr>
            <a:xfrm>
              <a:off x="846266" y="2782920"/>
              <a:ext cx="1382486" cy="365125"/>
            </a:xfrm>
            <a:custGeom>
              <a:avLst/>
              <a:gdLst>
                <a:gd name="connsiteX0" fmla="*/ 0 w 1508383"/>
                <a:gd name="connsiteY0" fmla="*/ 36513 h 365125"/>
                <a:gd name="connsiteX1" fmla="*/ 36513 w 1508383"/>
                <a:gd name="connsiteY1" fmla="*/ 0 h 365125"/>
                <a:gd name="connsiteX2" fmla="*/ 1471871 w 1508383"/>
                <a:gd name="connsiteY2" fmla="*/ 0 h 365125"/>
                <a:gd name="connsiteX3" fmla="*/ 1508384 w 1508383"/>
                <a:gd name="connsiteY3" fmla="*/ 36513 h 365125"/>
                <a:gd name="connsiteX4" fmla="*/ 1508383 w 1508383"/>
                <a:gd name="connsiteY4" fmla="*/ 328613 h 365125"/>
                <a:gd name="connsiteX5" fmla="*/ 1471870 w 1508383"/>
                <a:gd name="connsiteY5" fmla="*/ 365126 h 365125"/>
                <a:gd name="connsiteX6" fmla="*/ 36513 w 1508383"/>
                <a:gd name="connsiteY6" fmla="*/ 365125 h 365125"/>
                <a:gd name="connsiteX7" fmla="*/ 0 w 1508383"/>
                <a:gd name="connsiteY7" fmla="*/ 328612 h 365125"/>
                <a:gd name="connsiteX8" fmla="*/ 0 w 1508383"/>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83" h="365125">
                  <a:moveTo>
                    <a:pt x="0" y="36513"/>
                  </a:moveTo>
                  <a:cubicBezTo>
                    <a:pt x="0" y="16347"/>
                    <a:pt x="16347" y="0"/>
                    <a:pt x="36513" y="0"/>
                  </a:cubicBezTo>
                  <a:lnTo>
                    <a:pt x="1471871" y="0"/>
                  </a:lnTo>
                  <a:cubicBezTo>
                    <a:pt x="1492037" y="0"/>
                    <a:pt x="1508384" y="16347"/>
                    <a:pt x="1508384" y="36513"/>
                  </a:cubicBezTo>
                  <a:cubicBezTo>
                    <a:pt x="1508384" y="133880"/>
                    <a:pt x="1508383" y="231246"/>
                    <a:pt x="1508383" y="328613"/>
                  </a:cubicBezTo>
                  <a:cubicBezTo>
                    <a:pt x="1508383" y="348779"/>
                    <a:pt x="1492036" y="365126"/>
                    <a:pt x="1471870"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74" tIns="79274" rIns="79274" bIns="79274" numCol="1" spcCol="1270" anchor="ctr" anchorCtr="0">
              <a:noAutofit/>
            </a:bodyPr>
            <a:lstStyle/>
            <a:p>
              <a:pPr marL="0" lvl="0" indent="0" defTabSz="8001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Cabozantinib</a:t>
              </a:r>
            </a:p>
          </p:txBody>
        </p:sp>
        <p:sp>
          <p:nvSpPr>
            <p:cNvPr id="27" name="Freeform 26">
              <a:extLst>
                <a:ext uri="{FF2B5EF4-FFF2-40B4-BE49-F238E27FC236}">
                  <a16:creationId xmlns:a16="http://schemas.microsoft.com/office/drawing/2014/main" id="{2E3E8E5A-FAD2-5FBF-7938-2F0F5D00DEAE}"/>
                </a:ext>
              </a:extLst>
            </p:cNvPr>
            <p:cNvSpPr/>
            <p:nvPr/>
          </p:nvSpPr>
          <p:spPr>
            <a:xfrm>
              <a:off x="2279839" y="2782920"/>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28" name="Freeform 27">
              <a:extLst>
                <a:ext uri="{FF2B5EF4-FFF2-40B4-BE49-F238E27FC236}">
                  <a16:creationId xmlns:a16="http://schemas.microsoft.com/office/drawing/2014/main" id="{D1E7EF07-D55E-A854-902F-7CF626F81445}"/>
                </a:ext>
              </a:extLst>
            </p:cNvPr>
            <p:cNvSpPr/>
            <p:nvPr/>
          </p:nvSpPr>
          <p:spPr>
            <a:xfrm>
              <a:off x="3003856" y="2782920"/>
              <a:ext cx="4609293"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MET, VEGFR1/2/3, AXL, RET, ROS1, </a:t>
              </a:r>
              <a:br>
                <a:rPr lang="en-GB" sz="1300" kern="1200" dirty="0">
                  <a:latin typeface="Arial" panose="020B0604020202020204" pitchFamily="34" charset="0"/>
                  <a:cs typeface="Arial" panose="020B0604020202020204" pitchFamily="34" charset="0"/>
                </a:rPr>
              </a:br>
              <a:r>
                <a:rPr lang="en-GB" sz="1300" kern="1200" dirty="0">
                  <a:latin typeface="Arial" panose="020B0604020202020204" pitchFamily="34" charset="0"/>
                  <a:cs typeface="Arial" panose="020B0604020202020204" pitchFamily="34" charset="0"/>
                </a:rPr>
                <a:t>TYRO3, MER, KIT, TrkB, FLT-3, TIE-2</a:t>
              </a:r>
            </a:p>
          </p:txBody>
        </p:sp>
        <p:sp>
          <p:nvSpPr>
            <p:cNvPr id="29" name="Freeform 28">
              <a:extLst>
                <a:ext uri="{FF2B5EF4-FFF2-40B4-BE49-F238E27FC236}">
                  <a16:creationId xmlns:a16="http://schemas.microsoft.com/office/drawing/2014/main" id="{62B9FED2-27FA-4777-6FD8-1D2BBBF9F9ED}"/>
                </a:ext>
              </a:extLst>
            </p:cNvPr>
            <p:cNvSpPr/>
            <p:nvPr/>
          </p:nvSpPr>
          <p:spPr>
            <a:xfrm>
              <a:off x="7658187" y="2782920"/>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5D0532D7-25EB-2DE3-C61C-A6A28D6AF291}"/>
                </a:ext>
              </a:extLst>
            </p:cNvPr>
            <p:cNvSpPr/>
            <p:nvPr/>
          </p:nvSpPr>
          <p:spPr>
            <a:xfrm>
              <a:off x="8383978" y="2782920"/>
              <a:ext cx="2961755"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MTC, RCC, HCC </a:t>
              </a:r>
            </a:p>
          </p:txBody>
        </p:sp>
      </p:grpSp>
      <p:grpSp>
        <p:nvGrpSpPr>
          <p:cNvPr id="62" name="Group 61">
            <a:extLst>
              <a:ext uri="{FF2B5EF4-FFF2-40B4-BE49-F238E27FC236}">
                <a16:creationId xmlns:a16="http://schemas.microsoft.com/office/drawing/2014/main" id="{EDC8912B-3B18-7F52-D82A-F13734A31825}"/>
              </a:ext>
            </a:extLst>
          </p:cNvPr>
          <p:cNvGrpSpPr/>
          <p:nvPr/>
        </p:nvGrpSpPr>
        <p:grpSpPr>
          <a:xfrm>
            <a:off x="846266" y="2135934"/>
            <a:ext cx="10499467" cy="529374"/>
            <a:chOff x="846266" y="2339573"/>
            <a:chExt cx="10499467" cy="365125"/>
          </a:xfrm>
        </p:grpSpPr>
        <p:sp>
          <p:nvSpPr>
            <p:cNvPr id="20" name="Freeform 19">
              <a:extLst>
                <a:ext uri="{FF2B5EF4-FFF2-40B4-BE49-F238E27FC236}">
                  <a16:creationId xmlns:a16="http://schemas.microsoft.com/office/drawing/2014/main" id="{82B5C5BC-EE32-3536-9FD6-CFB90AEA6401}"/>
                </a:ext>
              </a:extLst>
            </p:cNvPr>
            <p:cNvSpPr/>
            <p:nvPr/>
          </p:nvSpPr>
          <p:spPr>
            <a:xfrm>
              <a:off x="846266" y="2339573"/>
              <a:ext cx="1382486" cy="365125"/>
            </a:xfrm>
            <a:custGeom>
              <a:avLst/>
              <a:gdLst>
                <a:gd name="connsiteX0" fmla="*/ 0 w 1508383"/>
                <a:gd name="connsiteY0" fmla="*/ 36513 h 365125"/>
                <a:gd name="connsiteX1" fmla="*/ 36513 w 1508383"/>
                <a:gd name="connsiteY1" fmla="*/ 0 h 365125"/>
                <a:gd name="connsiteX2" fmla="*/ 1471871 w 1508383"/>
                <a:gd name="connsiteY2" fmla="*/ 0 h 365125"/>
                <a:gd name="connsiteX3" fmla="*/ 1508384 w 1508383"/>
                <a:gd name="connsiteY3" fmla="*/ 36513 h 365125"/>
                <a:gd name="connsiteX4" fmla="*/ 1508383 w 1508383"/>
                <a:gd name="connsiteY4" fmla="*/ 328613 h 365125"/>
                <a:gd name="connsiteX5" fmla="*/ 1471870 w 1508383"/>
                <a:gd name="connsiteY5" fmla="*/ 365126 h 365125"/>
                <a:gd name="connsiteX6" fmla="*/ 36513 w 1508383"/>
                <a:gd name="connsiteY6" fmla="*/ 365125 h 365125"/>
                <a:gd name="connsiteX7" fmla="*/ 0 w 1508383"/>
                <a:gd name="connsiteY7" fmla="*/ 328612 h 365125"/>
                <a:gd name="connsiteX8" fmla="*/ 0 w 1508383"/>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83" h="365125">
                  <a:moveTo>
                    <a:pt x="0" y="36513"/>
                  </a:moveTo>
                  <a:cubicBezTo>
                    <a:pt x="0" y="16347"/>
                    <a:pt x="16347" y="0"/>
                    <a:pt x="36513" y="0"/>
                  </a:cubicBezTo>
                  <a:lnTo>
                    <a:pt x="1471871" y="0"/>
                  </a:lnTo>
                  <a:cubicBezTo>
                    <a:pt x="1492037" y="0"/>
                    <a:pt x="1508384" y="16347"/>
                    <a:pt x="1508384" y="36513"/>
                  </a:cubicBezTo>
                  <a:cubicBezTo>
                    <a:pt x="1508384" y="133880"/>
                    <a:pt x="1508383" y="231246"/>
                    <a:pt x="1508383" y="328613"/>
                  </a:cubicBezTo>
                  <a:cubicBezTo>
                    <a:pt x="1508383" y="348779"/>
                    <a:pt x="1492036" y="365126"/>
                    <a:pt x="1471870"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74" tIns="79274" rIns="79274" bIns="79274" numCol="1" spcCol="1270" anchor="ctr" anchorCtr="0">
              <a:noAutofit/>
            </a:bodyPr>
            <a:lstStyle/>
            <a:p>
              <a:pPr marL="0" lvl="0" indent="0" defTabSz="8001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Bevacizumab</a:t>
              </a:r>
            </a:p>
          </p:txBody>
        </p:sp>
        <p:sp>
          <p:nvSpPr>
            <p:cNvPr id="21" name="Freeform 20">
              <a:extLst>
                <a:ext uri="{FF2B5EF4-FFF2-40B4-BE49-F238E27FC236}">
                  <a16:creationId xmlns:a16="http://schemas.microsoft.com/office/drawing/2014/main" id="{989D8AFC-B8B0-CD8F-208D-2133E93B7A16}"/>
                </a:ext>
              </a:extLst>
            </p:cNvPr>
            <p:cNvSpPr/>
            <p:nvPr/>
          </p:nvSpPr>
          <p:spPr>
            <a:xfrm>
              <a:off x="2279839" y="2339573"/>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22" name="Freeform 21">
              <a:extLst>
                <a:ext uri="{FF2B5EF4-FFF2-40B4-BE49-F238E27FC236}">
                  <a16:creationId xmlns:a16="http://schemas.microsoft.com/office/drawing/2014/main" id="{5BEE49C8-A121-92E8-0858-67840E8C5165}"/>
                </a:ext>
              </a:extLst>
            </p:cNvPr>
            <p:cNvSpPr/>
            <p:nvPr/>
          </p:nvSpPr>
          <p:spPr>
            <a:xfrm>
              <a:off x="3003856" y="2339573"/>
              <a:ext cx="4609293"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VEGF</a:t>
              </a:r>
            </a:p>
          </p:txBody>
        </p:sp>
        <p:sp>
          <p:nvSpPr>
            <p:cNvPr id="23" name="Freeform 22">
              <a:extLst>
                <a:ext uri="{FF2B5EF4-FFF2-40B4-BE49-F238E27FC236}">
                  <a16:creationId xmlns:a16="http://schemas.microsoft.com/office/drawing/2014/main" id="{D98E36BB-A847-FF38-E774-BC8409CD4799}"/>
                </a:ext>
              </a:extLst>
            </p:cNvPr>
            <p:cNvSpPr/>
            <p:nvPr/>
          </p:nvSpPr>
          <p:spPr>
            <a:xfrm>
              <a:off x="7658187" y="2339573"/>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24" name="Freeform 23">
              <a:extLst>
                <a:ext uri="{FF2B5EF4-FFF2-40B4-BE49-F238E27FC236}">
                  <a16:creationId xmlns:a16="http://schemas.microsoft.com/office/drawing/2014/main" id="{7AE1B086-47DD-4DDD-75CF-E4780A5E9B90}"/>
                </a:ext>
              </a:extLst>
            </p:cNvPr>
            <p:cNvSpPr/>
            <p:nvPr/>
          </p:nvSpPr>
          <p:spPr>
            <a:xfrm>
              <a:off x="8383978" y="2339573"/>
              <a:ext cx="2961755"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mCRC, NSCLC, glioblastoma, RCC, cervical cancer, ovarian cancer, HCC</a:t>
              </a:r>
              <a:endParaRPr lang="en-GB" sz="1300" kern="1200" baseline="30000" dirty="0">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639C9A75-AFA6-28FF-5569-36E02D438AC7}"/>
              </a:ext>
            </a:extLst>
          </p:cNvPr>
          <p:cNvGrpSpPr/>
          <p:nvPr/>
        </p:nvGrpSpPr>
        <p:grpSpPr>
          <a:xfrm>
            <a:off x="838200" y="5481024"/>
            <a:ext cx="10499467" cy="529374"/>
            <a:chOff x="846266" y="5043761"/>
            <a:chExt cx="10499467" cy="365125"/>
          </a:xfrm>
        </p:grpSpPr>
        <p:sp>
          <p:nvSpPr>
            <p:cNvPr id="56" name="Freeform 55">
              <a:extLst>
                <a:ext uri="{FF2B5EF4-FFF2-40B4-BE49-F238E27FC236}">
                  <a16:creationId xmlns:a16="http://schemas.microsoft.com/office/drawing/2014/main" id="{3372C9C0-5163-54FF-8ECF-45D5326EAC1F}"/>
                </a:ext>
              </a:extLst>
            </p:cNvPr>
            <p:cNvSpPr/>
            <p:nvPr/>
          </p:nvSpPr>
          <p:spPr>
            <a:xfrm>
              <a:off x="846266" y="5043761"/>
              <a:ext cx="1382486" cy="365125"/>
            </a:xfrm>
            <a:custGeom>
              <a:avLst/>
              <a:gdLst>
                <a:gd name="connsiteX0" fmla="*/ 0 w 1508383"/>
                <a:gd name="connsiteY0" fmla="*/ 36513 h 365125"/>
                <a:gd name="connsiteX1" fmla="*/ 36513 w 1508383"/>
                <a:gd name="connsiteY1" fmla="*/ 0 h 365125"/>
                <a:gd name="connsiteX2" fmla="*/ 1471871 w 1508383"/>
                <a:gd name="connsiteY2" fmla="*/ 0 h 365125"/>
                <a:gd name="connsiteX3" fmla="*/ 1508384 w 1508383"/>
                <a:gd name="connsiteY3" fmla="*/ 36513 h 365125"/>
                <a:gd name="connsiteX4" fmla="*/ 1508383 w 1508383"/>
                <a:gd name="connsiteY4" fmla="*/ 328613 h 365125"/>
                <a:gd name="connsiteX5" fmla="*/ 1471870 w 1508383"/>
                <a:gd name="connsiteY5" fmla="*/ 365126 h 365125"/>
                <a:gd name="connsiteX6" fmla="*/ 36513 w 1508383"/>
                <a:gd name="connsiteY6" fmla="*/ 365125 h 365125"/>
                <a:gd name="connsiteX7" fmla="*/ 0 w 1508383"/>
                <a:gd name="connsiteY7" fmla="*/ 328612 h 365125"/>
                <a:gd name="connsiteX8" fmla="*/ 0 w 1508383"/>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83" h="365125">
                  <a:moveTo>
                    <a:pt x="0" y="36513"/>
                  </a:moveTo>
                  <a:cubicBezTo>
                    <a:pt x="0" y="16347"/>
                    <a:pt x="16347" y="0"/>
                    <a:pt x="36513" y="0"/>
                  </a:cubicBezTo>
                  <a:lnTo>
                    <a:pt x="1471871" y="0"/>
                  </a:lnTo>
                  <a:cubicBezTo>
                    <a:pt x="1492037" y="0"/>
                    <a:pt x="1508384" y="16347"/>
                    <a:pt x="1508384" y="36513"/>
                  </a:cubicBezTo>
                  <a:cubicBezTo>
                    <a:pt x="1508384" y="133880"/>
                    <a:pt x="1508383" y="231246"/>
                    <a:pt x="1508383" y="328613"/>
                  </a:cubicBezTo>
                  <a:cubicBezTo>
                    <a:pt x="1508383" y="348779"/>
                    <a:pt x="1492036" y="365126"/>
                    <a:pt x="1471870"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74" tIns="79274" rIns="79274" bIns="79274" numCol="1" spcCol="1270" anchor="ctr" anchorCtr="0">
              <a:noAutofit/>
            </a:bodyPr>
            <a:lstStyle/>
            <a:p>
              <a:pPr marL="0" lvl="0" indent="0" defTabSz="8001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Sunitinib</a:t>
              </a:r>
            </a:p>
          </p:txBody>
        </p:sp>
        <p:sp>
          <p:nvSpPr>
            <p:cNvPr id="57" name="Freeform 56">
              <a:extLst>
                <a:ext uri="{FF2B5EF4-FFF2-40B4-BE49-F238E27FC236}">
                  <a16:creationId xmlns:a16="http://schemas.microsoft.com/office/drawing/2014/main" id="{4DABC04E-C01D-88B2-1560-A277F4FBAB14}"/>
                </a:ext>
              </a:extLst>
            </p:cNvPr>
            <p:cNvSpPr/>
            <p:nvPr/>
          </p:nvSpPr>
          <p:spPr>
            <a:xfrm>
              <a:off x="2279839" y="5043761"/>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488950">
                <a:lnSpc>
                  <a:spcPct val="90000"/>
                </a:lnSpc>
                <a:spcBef>
                  <a:spcPct val="0"/>
                </a:spcBef>
                <a:spcAft>
                  <a:spcPct val="35000"/>
                </a:spcAft>
                <a:buNone/>
              </a:pPr>
              <a:endParaRPr lang="en-GB" sz="1100" kern="1200" dirty="0">
                <a:latin typeface="Arial" panose="020B0604020202020204" pitchFamily="34" charset="0"/>
                <a:cs typeface="Arial" panose="020B0604020202020204" pitchFamily="34" charset="0"/>
              </a:endParaRPr>
            </a:p>
          </p:txBody>
        </p:sp>
        <p:sp>
          <p:nvSpPr>
            <p:cNvPr id="58" name="Freeform 57">
              <a:extLst>
                <a:ext uri="{FF2B5EF4-FFF2-40B4-BE49-F238E27FC236}">
                  <a16:creationId xmlns:a16="http://schemas.microsoft.com/office/drawing/2014/main" id="{ADF97A77-D4D7-5205-B118-261935EA3A88}"/>
                </a:ext>
              </a:extLst>
            </p:cNvPr>
            <p:cNvSpPr/>
            <p:nvPr/>
          </p:nvSpPr>
          <p:spPr>
            <a:xfrm>
              <a:off x="3003856" y="5043761"/>
              <a:ext cx="4609293"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24" tIns="60224" rIns="60224" bIns="60224"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PDGFRα/β, VEGFR1/2/3, KIT, FLT3, CSFR1, RET</a:t>
              </a:r>
            </a:p>
          </p:txBody>
        </p:sp>
        <p:sp>
          <p:nvSpPr>
            <p:cNvPr id="59" name="Freeform 58">
              <a:extLst>
                <a:ext uri="{FF2B5EF4-FFF2-40B4-BE49-F238E27FC236}">
                  <a16:creationId xmlns:a16="http://schemas.microsoft.com/office/drawing/2014/main" id="{D137AE8C-2E60-81C2-718D-EF6DD4C1DA3A}"/>
                </a:ext>
              </a:extLst>
            </p:cNvPr>
            <p:cNvSpPr/>
            <p:nvPr/>
          </p:nvSpPr>
          <p:spPr>
            <a:xfrm>
              <a:off x="7658187" y="5043761"/>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488950">
                <a:lnSpc>
                  <a:spcPct val="90000"/>
                </a:lnSpc>
                <a:spcBef>
                  <a:spcPct val="0"/>
                </a:spcBef>
                <a:spcAft>
                  <a:spcPct val="35000"/>
                </a:spcAft>
                <a:buNone/>
              </a:pPr>
              <a:endParaRPr lang="en-GB" sz="1100" kern="1200" dirty="0">
                <a:latin typeface="Arial" panose="020B0604020202020204" pitchFamily="34" charset="0"/>
                <a:cs typeface="Arial" panose="020B0604020202020204" pitchFamily="34" charset="0"/>
              </a:endParaRPr>
            </a:p>
          </p:txBody>
        </p:sp>
        <p:sp>
          <p:nvSpPr>
            <p:cNvPr id="60" name="Freeform 59">
              <a:extLst>
                <a:ext uri="{FF2B5EF4-FFF2-40B4-BE49-F238E27FC236}">
                  <a16:creationId xmlns:a16="http://schemas.microsoft.com/office/drawing/2014/main" id="{4138F2D9-9175-3907-0C66-CFA0E8D267FB}"/>
                </a:ext>
              </a:extLst>
            </p:cNvPr>
            <p:cNvSpPr/>
            <p:nvPr/>
          </p:nvSpPr>
          <p:spPr>
            <a:xfrm>
              <a:off x="8383978" y="5043761"/>
              <a:ext cx="2961755"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24" tIns="60224" rIns="60224" bIns="60224" numCol="1" spcCol="1270" anchor="ctr" anchorCtr="0">
              <a:noAutofit/>
            </a:bodyPr>
            <a:lstStyle/>
            <a:p>
              <a:pPr marL="0" lvl="0" indent="0" algn="ctr" defTabSz="57785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GIST, RCC, pNET</a:t>
              </a:r>
            </a:p>
          </p:txBody>
        </p:sp>
      </p:grpSp>
      <p:grpSp>
        <p:nvGrpSpPr>
          <p:cNvPr id="61" name="Group 60">
            <a:extLst>
              <a:ext uri="{FF2B5EF4-FFF2-40B4-BE49-F238E27FC236}">
                <a16:creationId xmlns:a16="http://schemas.microsoft.com/office/drawing/2014/main" id="{68906435-55D7-7E8C-8ADE-AC6349B62106}"/>
              </a:ext>
            </a:extLst>
          </p:cNvPr>
          <p:cNvGrpSpPr/>
          <p:nvPr/>
        </p:nvGrpSpPr>
        <p:grpSpPr>
          <a:xfrm>
            <a:off x="846266" y="1578419"/>
            <a:ext cx="10499467" cy="529374"/>
            <a:chOff x="846266" y="1896227"/>
            <a:chExt cx="10499467" cy="365125"/>
          </a:xfrm>
        </p:grpSpPr>
        <p:sp>
          <p:nvSpPr>
            <p:cNvPr id="14" name="Freeform 13">
              <a:extLst>
                <a:ext uri="{FF2B5EF4-FFF2-40B4-BE49-F238E27FC236}">
                  <a16:creationId xmlns:a16="http://schemas.microsoft.com/office/drawing/2014/main" id="{C3F9F04F-423E-8AEA-641F-832043671E18}"/>
                </a:ext>
              </a:extLst>
            </p:cNvPr>
            <p:cNvSpPr/>
            <p:nvPr/>
          </p:nvSpPr>
          <p:spPr>
            <a:xfrm>
              <a:off x="846266" y="1896227"/>
              <a:ext cx="1382486" cy="365125"/>
            </a:xfrm>
            <a:custGeom>
              <a:avLst/>
              <a:gdLst>
                <a:gd name="connsiteX0" fmla="*/ 0 w 1508383"/>
                <a:gd name="connsiteY0" fmla="*/ 36513 h 365125"/>
                <a:gd name="connsiteX1" fmla="*/ 36513 w 1508383"/>
                <a:gd name="connsiteY1" fmla="*/ 0 h 365125"/>
                <a:gd name="connsiteX2" fmla="*/ 1471871 w 1508383"/>
                <a:gd name="connsiteY2" fmla="*/ 0 h 365125"/>
                <a:gd name="connsiteX3" fmla="*/ 1508384 w 1508383"/>
                <a:gd name="connsiteY3" fmla="*/ 36513 h 365125"/>
                <a:gd name="connsiteX4" fmla="*/ 1508383 w 1508383"/>
                <a:gd name="connsiteY4" fmla="*/ 328613 h 365125"/>
                <a:gd name="connsiteX5" fmla="*/ 1471870 w 1508383"/>
                <a:gd name="connsiteY5" fmla="*/ 365126 h 365125"/>
                <a:gd name="connsiteX6" fmla="*/ 36513 w 1508383"/>
                <a:gd name="connsiteY6" fmla="*/ 365125 h 365125"/>
                <a:gd name="connsiteX7" fmla="*/ 0 w 1508383"/>
                <a:gd name="connsiteY7" fmla="*/ 328612 h 365125"/>
                <a:gd name="connsiteX8" fmla="*/ 0 w 1508383"/>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83" h="365125">
                  <a:moveTo>
                    <a:pt x="0" y="36513"/>
                  </a:moveTo>
                  <a:cubicBezTo>
                    <a:pt x="0" y="16347"/>
                    <a:pt x="16347" y="0"/>
                    <a:pt x="36513" y="0"/>
                  </a:cubicBezTo>
                  <a:lnTo>
                    <a:pt x="1471871" y="0"/>
                  </a:lnTo>
                  <a:cubicBezTo>
                    <a:pt x="1492037" y="0"/>
                    <a:pt x="1508384" y="16347"/>
                    <a:pt x="1508384" y="36513"/>
                  </a:cubicBezTo>
                  <a:cubicBezTo>
                    <a:pt x="1508384" y="133880"/>
                    <a:pt x="1508383" y="231246"/>
                    <a:pt x="1508383" y="328613"/>
                  </a:cubicBezTo>
                  <a:cubicBezTo>
                    <a:pt x="1508383" y="348779"/>
                    <a:pt x="1492036" y="365126"/>
                    <a:pt x="1471870"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74" tIns="79274" rIns="79274" bIns="79274" numCol="1" spcCol="1270" anchor="ctr" anchorCtr="0">
              <a:noAutofit/>
            </a:bodyPr>
            <a:lstStyle/>
            <a:p>
              <a:pPr marL="0" lvl="0" indent="0" defTabSz="8001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Apatinib</a:t>
              </a:r>
              <a:r>
                <a:rPr lang="en-GB" sz="1600" kern="1200" baseline="30000" dirty="0">
                  <a:latin typeface="Arial" panose="020B0604020202020204" pitchFamily="34" charset="0"/>
                  <a:cs typeface="Arial" panose="020B0604020202020204" pitchFamily="34" charset="0"/>
                </a:rPr>
                <a:t>a</a:t>
              </a:r>
            </a:p>
          </p:txBody>
        </p:sp>
        <p:sp>
          <p:nvSpPr>
            <p:cNvPr id="15" name="Freeform 14">
              <a:extLst>
                <a:ext uri="{FF2B5EF4-FFF2-40B4-BE49-F238E27FC236}">
                  <a16:creationId xmlns:a16="http://schemas.microsoft.com/office/drawing/2014/main" id="{2E98E600-035E-9315-A0FC-662A1F86476E}"/>
                </a:ext>
              </a:extLst>
            </p:cNvPr>
            <p:cNvSpPr/>
            <p:nvPr/>
          </p:nvSpPr>
          <p:spPr>
            <a:xfrm>
              <a:off x="2279839" y="1896227"/>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400050">
                <a:lnSpc>
                  <a:spcPct val="90000"/>
                </a:lnSpc>
                <a:spcBef>
                  <a:spcPct val="0"/>
                </a:spcBef>
                <a:spcAft>
                  <a:spcPct val="35000"/>
                </a:spcAft>
                <a:buNone/>
              </a:pPr>
              <a:endParaRPr lang="en-GB" sz="900" kern="1200" dirty="0">
                <a:latin typeface="Arial" panose="020B06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CB965AFC-EC21-DCAC-9782-6AFF663AA2DD}"/>
                </a:ext>
              </a:extLst>
            </p:cNvPr>
            <p:cNvSpPr/>
            <p:nvPr/>
          </p:nvSpPr>
          <p:spPr>
            <a:xfrm>
              <a:off x="3003856" y="1896227"/>
              <a:ext cx="4609293"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604" tIns="52604" rIns="52604" bIns="52604" numCol="1" spcCol="1270" anchor="ctr" anchorCtr="0">
              <a:noAutofit/>
            </a:bodyPr>
            <a:lstStyle/>
            <a:p>
              <a:pPr marL="0" lvl="0" indent="0" algn="ctr" defTabSz="4889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VEGFR2, KIT, PDGFRα, RET, SRC, EGFR, </a:t>
              </a:r>
              <a:br>
                <a:rPr lang="en-GB" sz="1300" kern="1200" dirty="0">
                  <a:latin typeface="Arial" panose="020B0604020202020204" pitchFamily="34" charset="0"/>
                  <a:cs typeface="Arial" panose="020B0604020202020204" pitchFamily="34" charset="0"/>
                </a:rPr>
              </a:br>
              <a:r>
                <a:rPr lang="en-GB" sz="1300" kern="1200" dirty="0">
                  <a:latin typeface="Arial" panose="020B0604020202020204" pitchFamily="34" charset="0"/>
                  <a:cs typeface="Arial" panose="020B0604020202020204" pitchFamily="34" charset="0"/>
                </a:rPr>
                <a:t>HER-2, FGFR1</a:t>
              </a:r>
            </a:p>
          </p:txBody>
        </p:sp>
        <p:sp>
          <p:nvSpPr>
            <p:cNvPr id="17" name="Freeform 16">
              <a:extLst>
                <a:ext uri="{FF2B5EF4-FFF2-40B4-BE49-F238E27FC236}">
                  <a16:creationId xmlns:a16="http://schemas.microsoft.com/office/drawing/2014/main" id="{75304F70-DA38-277F-2A6A-765B4129D293}"/>
                </a:ext>
              </a:extLst>
            </p:cNvPr>
            <p:cNvSpPr/>
            <p:nvPr/>
          </p:nvSpPr>
          <p:spPr>
            <a:xfrm>
              <a:off x="7658187" y="1896227"/>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400050">
                <a:lnSpc>
                  <a:spcPct val="90000"/>
                </a:lnSpc>
                <a:spcBef>
                  <a:spcPct val="0"/>
                </a:spcBef>
                <a:spcAft>
                  <a:spcPct val="35000"/>
                </a:spcAft>
                <a:buNone/>
              </a:pPr>
              <a:endParaRPr lang="en-GB" sz="900" kern="1200" dirty="0">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362EEF00-0D53-3C21-1BDB-31EB241E0AC9}"/>
                </a:ext>
              </a:extLst>
            </p:cNvPr>
            <p:cNvSpPr/>
            <p:nvPr/>
          </p:nvSpPr>
          <p:spPr>
            <a:xfrm>
              <a:off x="8383978" y="1896227"/>
              <a:ext cx="2961755"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604" tIns="52604" rIns="52604" bIns="52604" numCol="1" spcCol="1270" anchor="ctr" anchorCtr="0">
              <a:noAutofit/>
            </a:bodyPr>
            <a:lstStyle/>
            <a:p>
              <a:pPr marL="0" lvl="0" indent="0" algn="ctr" defTabSz="48895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Gastric cancer</a:t>
              </a:r>
              <a:endParaRPr lang="en-GB" sz="1400" kern="1200" baseline="30000" dirty="0">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E6AE2A0F-5E4E-9F3A-F5A8-9F74C8507318}"/>
              </a:ext>
            </a:extLst>
          </p:cNvPr>
          <p:cNvGrpSpPr/>
          <p:nvPr/>
        </p:nvGrpSpPr>
        <p:grpSpPr>
          <a:xfrm>
            <a:off x="838201" y="3222819"/>
            <a:ext cx="10507532" cy="557515"/>
            <a:chOff x="838201" y="3210759"/>
            <a:chExt cx="10507532" cy="384535"/>
          </a:xfrm>
        </p:grpSpPr>
        <p:sp>
          <p:nvSpPr>
            <p:cNvPr id="32" name="Freeform 31">
              <a:extLst>
                <a:ext uri="{FF2B5EF4-FFF2-40B4-BE49-F238E27FC236}">
                  <a16:creationId xmlns:a16="http://schemas.microsoft.com/office/drawing/2014/main" id="{BAAD63D0-13FF-34B4-6BF3-7FD54ECE6508}"/>
                </a:ext>
              </a:extLst>
            </p:cNvPr>
            <p:cNvSpPr/>
            <p:nvPr/>
          </p:nvSpPr>
          <p:spPr>
            <a:xfrm>
              <a:off x="838201" y="3230169"/>
              <a:ext cx="1382486" cy="365125"/>
            </a:xfrm>
            <a:custGeom>
              <a:avLst/>
              <a:gdLst>
                <a:gd name="connsiteX0" fmla="*/ 0 w 1508383"/>
                <a:gd name="connsiteY0" fmla="*/ 36513 h 365125"/>
                <a:gd name="connsiteX1" fmla="*/ 36513 w 1508383"/>
                <a:gd name="connsiteY1" fmla="*/ 0 h 365125"/>
                <a:gd name="connsiteX2" fmla="*/ 1471871 w 1508383"/>
                <a:gd name="connsiteY2" fmla="*/ 0 h 365125"/>
                <a:gd name="connsiteX3" fmla="*/ 1508384 w 1508383"/>
                <a:gd name="connsiteY3" fmla="*/ 36513 h 365125"/>
                <a:gd name="connsiteX4" fmla="*/ 1508383 w 1508383"/>
                <a:gd name="connsiteY4" fmla="*/ 328613 h 365125"/>
                <a:gd name="connsiteX5" fmla="*/ 1471870 w 1508383"/>
                <a:gd name="connsiteY5" fmla="*/ 365126 h 365125"/>
                <a:gd name="connsiteX6" fmla="*/ 36513 w 1508383"/>
                <a:gd name="connsiteY6" fmla="*/ 365125 h 365125"/>
                <a:gd name="connsiteX7" fmla="*/ 0 w 1508383"/>
                <a:gd name="connsiteY7" fmla="*/ 328612 h 365125"/>
                <a:gd name="connsiteX8" fmla="*/ 0 w 1508383"/>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83" h="365125">
                  <a:moveTo>
                    <a:pt x="0" y="36513"/>
                  </a:moveTo>
                  <a:cubicBezTo>
                    <a:pt x="0" y="16347"/>
                    <a:pt x="16347" y="0"/>
                    <a:pt x="36513" y="0"/>
                  </a:cubicBezTo>
                  <a:lnTo>
                    <a:pt x="1471871" y="0"/>
                  </a:lnTo>
                  <a:cubicBezTo>
                    <a:pt x="1492037" y="0"/>
                    <a:pt x="1508384" y="16347"/>
                    <a:pt x="1508384" y="36513"/>
                  </a:cubicBezTo>
                  <a:cubicBezTo>
                    <a:pt x="1508384" y="133880"/>
                    <a:pt x="1508383" y="231246"/>
                    <a:pt x="1508383" y="328613"/>
                  </a:cubicBezTo>
                  <a:cubicBezTo>
                    <a:pt x="1508383" y="348779"/>
                    <a:pt x="1492036" y="365126"/>
                    <a:pt x="1471870"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74" tIns="79274" rIns="79274" bIns="79274" numCol="1" spcCol="1270" anchor="ctr" anchorCtr="0">
              <a:noAutofit/>
            </a:bodyPr>
            <a:lstStyle/>
            <a:p>
              <a:pPr marL="0" lvl="0" indent="0" defTabSz="8001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Dasatinib</a:t>
              </a:r>
            </a:p>
          </p:txBody>
        </p:sp>
        <p:sp>
          <p:nvSpPr>
            <p:cNvPr id="33" name="Freeform 32">
              <a:extLst>
                <a:ext uri="{FF2B5EF4-FFF2-40B4-BE49-F238E27FC236}">
                  <a16:creationId xmlns:a16="http://schemas.microsoft.com/office/drawing/2014/main" id="{1A0F69DA-72B6-4839-D6C6-BB808B5653DE}"/>
                </a:ext>
              </a:extLst>
            </p:cNvPr>
            <p:cNvSpPr/>
            <p:nvPr/>
          </p:nvSpPr>
          <p:spPr>
            <a:xfrm>
              <a:off x="2273790" y="3230169"/>
              <a:ext cx="685028" cy="365125"/>
            </a:xfrm>
            <a:custGeom>
              <a:avLst/>
              <a:gdLst>
                <a:gd name="connsiteX0" fmla="*/ 0 w 685028"/>
                <a:gd name="connsiteY0" fmla="*/ 73025 h 365125"/>
                <a:gd name="connsiteX1" fmla="*/ 502466 w 685028"/>
                <a:gd name="connsiteY1" fmla="*/ 73025 h 365125"/>
                <a:gd name="connsiteX2" fmla="*/ 502466 w 685028"/>
                <a:gd name="connsiteY2" fmla="*/ 0 h 365125"/>
                <a:gd name="connsiteX3" fmla="*/ 685028 w 685028"/>
                <a:gd name="connsiteY3" fmla="*/ 182563 h 365125"/>
                <a:gd name="connsiteX4" fmla="*/ 502466 w 685028"/>
                <a:gd name="connsiteY4" fmla="*/ 365125 h 365125"/>
                <a:gd name="connsiteX5" fmla="*/ 502466 w 685028"/>
                <a:gd name="connsiteY5" fmla="*/ 292100 h 365125"/>
                <a:gd name="connsiteX6" fmla="*/ 0 w 685028"/>
                <a:gd name="connsiteY6" fmla="*/ 292100 h 365125"/>
                <a:gd name="connsiteX7" fmla="*/ 0 w 685028"/>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028" h="365125">
                  <a:moveTo>
                    <a:pt x="0" y="73025"/>
                  </a:moveTo>
                  <a:lnTo>
                    <a:pt x="502466" y="73025"/>
                  </a:lnTo>
                  <a:lnTo>
                    <a:pt x="502466" y="0"/>
                  </a:lnTo>
                  <a:lnTo>
                    <a:pt x="685028" y="182563"/>
                  </a:lnTo>
                  <a:lnTo>
                    <a:pt x="502466" y="365125"/>
                  </a:lnTo>
                  <a:lnTo>
                    <a:pt x="502466"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09C25922-0232-6435-1175-6AE75F6E3DAA}"/>
                </a:ext>
              </a:extLst>
            </p:cNvPr>
            <p:cNvSpPr/>
            <p:nvPr/>
          </p:nvSpPr>
          <p:spPr>
            <a:xfrm>
              <a:off x="3003856" y="3210759"/>
              <a:ext cx="4609293"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BCR-ABL, SRC family (SRC, LCK, YES, FYN), </a:t>
              </a:r>
              <a:br>
                <a:rPr lang="en-GB" sz="1300" kern="1200" dirty="0">
                  <a:latin typeface="Arial" panose="020B0604020202020204" pitchFamily="34" charset="0"/>
                  <a:cs typeface="Arial" panose="020B0604020202020204" pitchFamily="34" charset="0"/>
                </a:rPr>
              </a:br>
              <a:r>
                <a:rPr lang="en-GB" sz="1300" kern="1200" dirty="0">
                  <a:latin typeface="Arial" panose="020B0604020202020204" pitchFamily="34" charset="0"/>
                  <a:cs typeface="Arial" panose="020B0604020202020204" pitchFamily="34" charset="0"/>
                </a:rPr>
                <a:t>KIT, Eph2A, PDGFRβ</a:t>
              </a:r>
            </a:p>
          </p:txBody>
        </p:sp>
        <p:sp>
          <p:nvSpPr>
            <p:cNvPr id="35" name="Freeform 34">
              <a:extLst>
                <a:ext uri="{FF2B5EF4-FFF2-40B4-BE49-F238E27FC236}">
                  <a16:creationId xmlns:a16="http://schemas.microsoft.com/office/drawing/2014/main" id="{C6D7DE8A-AD89-57C4-B787-D27541E26249}"/>
                </a:ext>
              </a:extLst>
            </p:cNvPr>
            <p:cNvSpPr/>
            <p:nvPr/>
          </p:nvSpPr>
          <p:spPr>
            <a:xfrm>
              <a:off x="7658187" y="3230169"/>
              <a:ext cx="680753" cy="365125"/>
            </a:xfrm>
            <a:custGeom>
              <a:avLst/>
              <a:gdLst>
                <a:gd name="connsiteX0" fmla="*/ 0 w 680753"/>
                <a:gd name="connsiteY0" fmla="*/ 73025 h 365125"/>
                <a:gd name="connsiteX1" fmla="*/ 498191 w 680753"/>
                <a:gd name="connsiteY1" fmla="*/ 73025 h 365125"/>
                <a:gd name="connsiteX2" fmla="*/ 498191 w 680753"/>
                <a:gd name="connsiteY2" fmla="*/ 0 h 365125"/>
                <a:gd name="connsiteX3" fmla="*/ 680753 w 680753"/>
                <a:gd name="connsiteY3" fmla="*/ 182563 h 365125"/>
                <a:gd name="connsiteX4" fmla="*/ 498191 w 680753"/>
                <a:gd name="connsiteY4" fmla="*/ 365125 h 365125"/>
                <a:gd name="connsiteX5" fmla="*/ 498191 w 680753"/>
                <a:gd name="connsiteY5" fmla="*/ 292100 h 365125"/>
                <a:gd name="connsiteX6" fmla="*/ 0 w 680753"/>
                <a:gd name="connsiteY6" fmla="*/ 292100 h 365125"/>
                <a:gd name="connsiteX7" fmla="*/ 0 w 680753"/>
                <a:gd name="connsiteY7" fmla="*/ 7302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53" h="365125">
                  <a:moveTo>
                    <a:pt x="0" y="73025"/>
                  </a:moveTo>
                  <a:lnTo>
                    <a:pt x="498191" y="73025"/>
                  </a:lnTo>
                  <a:lnTo>
                    <a:pt x="498191" y="0"/>
                  </a:lnTo>
                  <a:lnTo>
                    <a:pt x="680753" y="182563"/>
                  </a:lnTo>
                  <a:lnTo>
                    <a:pt x="498191" y="365125"/>
                  </a:lnTo>
                  <a:lnTo>
                    <a:pt x="498191" y="292100"/>
                  </a:lnTo>
                  <a:lnTo>
                    <a:pt x="0" y="292100"/>
                  </a:lnTo>
                  <a:lnTo>
                    <a:pt x="0" y="730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025" rIns="109537" bIns="73025" numCol="1" spcCol="1270" anchor="ctr" anchorCtr="0">
              <a:noAutofit/>
            </a:bodyPr>
            <a:lstStyle/>
            <a:p>
              <a:pPr marL="0" lvl="0" indent="0" algn="ctr" defTabSz="311150">
                <a:lnSpc>
                  <a:spcPct val="90000"/>
                </a:lnSpc>
                <a:spcBef>
                  <a:spcPct val="0"/>
                </a:spcBef>
                <a:spcAft>
                  <a:spcPct val="35000"/>
                </a:spcAft>
                <a:buNone/>
              </a:pPr>
              <a:endParaRPr lang="en-GB" sz="700" kern="1200" dirty="0">
                <a:latin typeface="Arial" panose="020B0604020202020204" pitchFamily="34" charset="0"/>
                <a:cs typeface="Arial" panose="020B0604020202020204" pitchFamily="34" charset="0"/>
              </a:endParaRPr>
            </a:p>
          </p:txBody>
        </p:sp>
        <p:sp>
          <p:nvSpPr>
            <p:cNvPr id="36" name="Freeform 35">
              <a:extLst>
                <a:ext uri="{FF2B5EF4-FFF2-40B4-BE49-F238E27FC236}">
                  <a16:creationId xmlns:a16="http://schemas.microsoft.com/office/drawing/2014/main" id="{54AEBD79-D687-6828-98A2-134013DE568A}"/>
                </a:ext>
              </a:extLst>
            </p:cNvPr>
            <p:cNvSpPr/>
            <p:nvPr/>
          </p:nvSpPr>
          <p:spPr>
            <a:xfrm>
              <a:off x="8383978" y="3230169"/>
              <a:ext cx="2961755" cy="365125"/>
            </a:xfrm>
            <a:custGeom>
              <a:avLst/>
              <a:gdLst>
                <a:gd name="connsiteX0" fmla="*/ 0 w 3211102"/>
                <a:gd name="connsiteY0" fmla="*/ 36513 h 365125"/>
                <a:gd name="connsiteX1" fmla="*/ 36513 w 3211102"/>
                <a:gd name="connsiteY1" fmla="*/ 0 h 365125"/>
                <a:gd name="connsiteX2" fmla="*/ 3174590 w 3211102"/>
                <a:gd name="connsiteY2" fmla="*/ 0 h 365125"/>
                <a:gd name="connsiteX3" fmla="*/ 3211103 w 3211102"/>
                <a:gd name="connsiteY3" fmla="*/ 36513 h 365125"/>
                <a:gd name="connsiteX4" fmla="*/ 3211102 w 3211102"/>
                <a:gd name="connsiteY4" fmla="*/ 328613 h 365125"/>
                <a:gd name="connsiteX5" fmla="*/ 3174589 w 3211102"/>
                <a:gd name="connsiteY5" fmla="*/ 365126 h 365125"/>
                <a:gd name="connsiteX6" fmla="*/ 36513 w 3211102"/>
                <a:gd name="connsiteY6" fmla="*/ 365125 h 365125"/>
                <a:gd name="connsiteX7" fmla="*/ 0 w 3211102"/>
                <a:gd name="connsiteY7" fmla="*/ 328612 h 365125"/>
                <a:gd name="connsiteX8" fmla="*/ 0 w 3211102"/>
                <a:gd name="connsiteY8" fmla="*/ 36513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102" h="365125">
                  <a:moveTo>
                    <a:pt x="0" y="36513"/>
                  </a:moveTo>
                  <a:cubicBezTo>
                    <a:pt x="0" y="16347"/>
                    <a:pt x="16347" y="0"/>
                    <a:pt x="36513" y="0"/>
                  </a:cubicBezTo>
                  <a:lnTo>
                    <a:pt x="3174590" y="0"/>
                  </a:lnTo>
                  <a:cubicBezTo>
                    <a:pt x="3194756" y="0"/>
                    <a:pt x="3211103" y="16347"/>
                    <a:pt x="3211103" y="36513"/>
                  </a:cubicBezTo>
                  <a:cubicBezTo>
                    <a:pt x="3211103" y="133880"/>
                    <a:pt x="3211102" y="231246"/>
                    <a:pt x="3211102" y="328613"/>
                  </a:cubicBezTo>
                  <a:cubicBezTo>
                    <a:pt x="3211102" y="348779"/>
                    <a:pt x="3194755" y="365126"/>
                    <a:pt x="3174589" y="365126"/>
                  </a:cubicBezTo>
                  <a:lnTo>
                    <a:pt x="36513" y="365125"/>
                  </a:lnTo>
                  <a:cubicBezTo>
                    <a:pt x="16347" y="365125"/>
                    <a:pt x="0" y="348778"/>
                    <a:pt x="0" y="328612"/>
                  </a:cubicBezTo>
                  <a:lnTo>
                    <a:pt x="0" y="365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84" tIns="44984" rIns="44984" bIns="44984" numCol="1" spcCol="1270" anchor="ctr" anchorCtr="0">
              <a:noAutofit/>
            </a:bodyPr>
            <a:lstStyle/>
            <a:p>
              <a:pPr marL="0" lvl="0" indent="0" algn="ctr" defTabSz="40005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Ph+ CML, Ph+ ALL</a:t>
              </a:r>
            </a:p>
          </p:txBody>
        </p:sp>
      </p:grpSp>
      <p:sp>
        <p:nvSpPr>
          <p:cNvPr id="69" name="TextBox 68">
            <a:extLst>
              <a:ext uri="{FF2B5EF4-FFF2-40B4-BE49-F238E27FC236}">
                <a16:creationId xmlns:a16="http://schemas.microsoft.com/office/drawing/2014/main" id="{BA11FA2D-CF65-FDDA-F04E-2F733CCF7022}"/>
              </a:ext>
            </a:extLst>
          </p:cNvPr>
          <p:cNvSpPr txBox="1"/>
          <p:nvPr/>
        </p:nvSpPr>
        <p:spPr>
          <a:xfrm>
            <a:off x="4478787" y="1253746"/>
            <a:ext cx="1659430" cy="369332"/>
          </a:xfrm>
          <a:prstGeom prst="rect">
            <a:avLst/>
          </a:prstGeom>
          <a:noFill/>
        </p:spPr>
        <p:txBody>
          <a:bodyPr wrap="none" rtlCol="0">
            <a:spAutoFit/>
          </a:bodyPr>
          <a:lstStyle/>
          <a:p>
            <a:pPr algn="ctr"/>
            <a:r>
              <a:rPr lang="en-GB" dirty="0">
                <a:latin typeface="Arial" panose="020B0604020202020204" pitchFamily="34" charset="0"/>
                <a:cs typeface="Arial" panose="020B0604020202020204" pitchFamily="34" charset="0"/>
              </a:rPr>
              <a:t>Known targets</a:t>
            </a:r>
          </a:p>
        </p:txBody>
      </p:sp>
      <p:sp>
        <p:nvSpPr>
          <p:cNvPr id="70" name="TextBox 69">
            <a:extLst>
              <a:ext uri="{FF2B5EF4-FFF2-40B4-BE49-F238E27FC236}">
                <a16:creationId xmlns:a16="http://schemas.microsoft.com/office/drawing/2014/main" id="{A61BFFAE-0067-870C-7914-C654EDA356BE}"/>
              </a:ext>
            </a:extLst>
          </p:cNvPr>
          <p:cNvSpPr txBox="1"/>
          <p:nvPr/>
        </p:nvSpPr>
        <p:spPr>
          <a:xfrm>
            <a:off x="8847539" y="1253746"/>
            <a:ext cx="2018501" cy="369332"/>
          </a:xfrm>
          <a:prstGeom prst="rect">
            <a:avLst/>
          </a:prstGeom>
          <a:noFill/>
        </p:spPr>
        <p:txBody>
          <a:bodyPr wrap="none" rtlCol="0">
            <a:spAutoFit/>
          </a:bodyPr>
          <a:lstStyle/>
          <a:p>
            <a:pPr algn="ctr"/>
            <a:r>
              <a:rPr lang="en-GB" dirty="0">
                <a:latin typeface="Arial" panose="020B0604020202020204" pitchFamily="34" charset="0"/>
                <a:cs typeface="Arial" panose="020B0604020202020204" pitchFamily="34" charset="0"/>
              </a:rPr>
              <a:t>Current approvals</a:t>
            </a:r>
          </a:p>
        </p:txBody>
      </p:sp>
      <p:sp>
        <p:nvSpPr>
          <p:cNvPr id="9" name="Slide Number Placeholder 8">
            <a:extLst>
              <a:ext uri="{FF2B5EF4-FFF2-40B4-BE49-F238E27FC236}">
                <a16:creationId xmlns:a16="http://schemas.microsoft.com/office/drawing/2014/main" id="{3F91E337-FFE7-E146-91AA-7FF7A490F38D}"/>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9502751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F231484-9275-2640-98AC-75DA9AC696FE}"/>
              </a:ext>
            </a:extLst>
          </p:cNvPr>
          <p:cNvSpPr>
            <a:spLocks noGrp="1"/>
          </p:cNvSpPr>
          <p:nvPr>
            <p:ph sz="quarter" idx="12"/>
          </p:nvPr>
        </p:nvSpPr>
        <p:spPr>
          <a:xfrm>
            <a:off x="620184" y="1425600"/>
            <a:ext cx="5403808" cy="4525200"/>
          </a:xfrm>
        </p:spPr>
        <p:txBody>
          <a:bodyPr/>
          <a:lstStyle/>
          <a:p>
            <a:pPr marL="0" indent="0">
              <a:buNone/>
            </a:pPr>
            <a:r>
              <a:rPr lang="en-GB" b="1" dirty="0">
                <a:solidFill>
                  <a:schemeClr val="accent1">
                    <a:lumMod val="75000"/>
                  </a:schemeClr>
                </a:solidFill>
              </a:rPr>
              <a:t>REGOSARC</a:t>
            </a:r>
            <a:r>
              <a:rPr lang="en-GB" b="1" dirty="0"/>
              <a:t> </a:t>
            </a:r>
            <a:r>
              <a:rPr lang="en-GB" dirty="0"/>
              <a:t>(NCT01900743)</a:t>
            </a:r>
          </a:p>
          <a:p>
            <a:r>
              <a:rPr lang="en-GB" sz="1600" dirty="0"/>
              <a:t>Phase 2, randomised (1:1), comparative, placebo-controlled</a:t>
            </a:r>
          </a:p>
          <a:p>
            <a:pPr lvl="1"/>
            <a:r>
              <a:rPr lang="en-GB" sz="1400" dirty="0"/>
              <a:t>Cohort of patients previously treated with pazopanib prematurely closed </a:t>
            </a:r>
          </a:p>
          <a:p>
            <a:r>
              <a:rPr lang="en-GB" sz="1600" dirty="0"/>
              <a:t>Patients aged ≥18 years</a:t>
            </a:r>
          </a:p>
          <a:p>
            <a:r>
              <a:rPr lang="en-GB" sz="1600" dirty="0"/>
              <a:t>Previous treatment with doxorubicin or other anthracycline</a:t>
            </a:r>
          </a:p>
          <a:p>
            <a:r>
              <a:rPr lang="en-GB" sz="1600" dirty="0"/>
              <a:t>Regorafenib 3 weeks on, 1 week off</a:t>
            </a:r>
          </a:p>
          <a:p>
            <a:endParaRPr lang="en-GB" sz="1600" dirty="0"/>
          </a:p>
          <a:p>
            <a:pPr marL="0" indent="0">
              <a:buNone/>
            </a:pPr>
            <a:endParaRPr lang="en-GB" sz="1600" dirty="0"/>
          </a:p>
          <a:p>
            <a:r>
              <a:rPr lang="en-GB" sz="1600" dirty="0"/>
              <a:t>Crossover allowed upon progression for placebo patients</a:t>
            </a:r>
          </a:p>
        </p:txBody>
      </p:sp>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lstStyle/>
          <a:p>
            <a:r>
              <a:rPr lang="en-GB" dirty="0"/>
              <a:t>Efficacy: REGOSARC</a:t>
            </a:r>
          </a:p>
        </p:txBody>
      </p:sp>
      <p:sp>
        <p:nvSpPr>
          <p:cNvPr id="3" name="Slide Number Placeholder 2">
            <a:extLst>
              <a:ext uri="{FF2B5EF4-FFF2-40B4-BE49-F238E27FC236}">
                <a16:creationId xmlns:a16="http://schemas.microsoft.com/office/drawing/2014/main" id="{20294D1A-98BD-8D4D-89C8-47E51403F345}"/>
              </a:ext>
            </a:extLst>
          </p:cNvPr>
          <p:cNvSpPr>
            <a:spLocks noGrp="1"/>
          </p:cNvSpPr>
          <p:nvPr>
            <p:ph type="sldNum" sz="quarter" idx="4"/>
          </p:nvPr>
        </p:nvSpPr>
        <p:spPr/>
        <p:txBody>
          <a:bodyPr/>
          <a:lstStyle/>
          <a:p>
            <a:fld id="{00E2B217-B8E0-FA49-9932-1C5FE6250A02}" type="slidenum">
              <a:rPr lang="en-GB" smtClean="0"/>
              <a:pPr/>
              <a:t>7</a:t>
            </a:fld>
            <a:endParaRPr lang="en-GB" dirty="0"/>
          </a:p>
        </p:txBody>
      </p:sp>
      <p:sp>
        <p:nvSpPr>
          <p:cNvPr id="31" name="Content Placeholder 30">
            <a:extLst>
              <a:ext uri="{FF2B5EF4-FFF2-40B4-BE49-F238E27FC236}">
                <a16:creationId xmlns:a16="http://schemas.microsoft.com/office/drawing/2014/main" id="{5AF0A30B-0270-2F44-BD78-1ED907A1CBF7}"/>
              </a:ext>
            </a:extLst>
          </p:cNvPr>
          <p:cNvSpPr>
            <a:spLocks noGrp="1"/>
          </p:cNvSpPr>
          <p:nvPr>
            <p:ph sz="quarter" idx="15"/>
          </p:nvPr>
        </p:nvSpPr>
        <p:spPr/>
        <p:txBody>
          <a:bodyPr/>
          <a:lstStyle/>
          <a:p>
            <a:r>
              <a:rPr lang="en-GB" dirty="0"/>
              <a:t>HR, hazard ratio; OS, overall survival; PFS, progression-free survival; STS, soft-tissue sarcoma</a:t>
            </a:r>
          </a:p>
        </p:txBody>
      </p:sp>
      <p:sp>
        <p:nvSpPr>
          <p:cNvPr id="18" name="Oval 17">
            <a:extLst>
              <a:ext uri="{FF2B5EF4-FFF2-40B4-BE49-F238E27FC236}">
                <a16:creationId xmlns:a16="http://schemas.microsoft.com/office/drawing/2014/main" id="{0ED11ACC-D19C-1D92-9C34-E9B745D07385}"/>
              </a:ext>
            </a:extLst>
          </p:cNvPr>
          <p:cNvSpPr/>
          <p:nvPr/>
        </p:nvSpPr>
        <p:spPr>
          <a:xfrm>
            <a:off x="2147299" y="4412325"/>
            <a:ext cx="2068668" cy="61653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160 mg/day</a:t>
            </a:r>
            <a:endParaRPr lang="en-GB" sz="1600" dirty="0"/>
          </a:p>
        </p:txBody>
      </p:sp>
      <p:graphicFrame>
        <p:nvGraphicFramePr>
          <p:cNvPr id="19" name="Content Placeholder 4">
            <a:extLst>
              <a:ext uri="{FF2B5EF4-FFF2-40B4-BE49-F238E27FC236}">
                <a16:creationId xmlns:a16="http://schemas.microsoft.com/office/drawing/2014/main" id="{38ED1045-1DA6-8243-AA31-50FE2596C7E0}"/>
              </a:ext>
            </a:extLst>
          </p:cNvPr>
          <p:cNvGraphicFramePr>
            <a:graphicFrameLocks/>
          </p:cNvGraphicFramePr>
          <p:nvPr>
            <p:extLst>
              <p:ext uri="{D42A27DB-BD31-4B8C-83A1-F6EECF244321}">
                <p14:modId xmlns:p14="http://schemas.microsoft.com/office/powerpoint/2010/main" val="3391696656"/>
              </p:ext>
            </p:extLst>
          </p:nvPr>
        </p:nvGraphicFramePr>
        <p:xfrm>
          <a:off x="6259592" y="1830398"/>
          <a:ext cx="5257800" cy="2181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B251D985-81C9-3141-867E-93475E0FCE82}"/>
              </a:ext>
            </a:extLst>
          </p:cNvPr>
          <p:cNvGraphicFramePr/>
          <p:nvPr>
            <p:extLst>
              <p:ext uri="{D42A27DB-BD31-4B8C-83A1-F6EECF244321}">
                <p14:modId xmlns:p14="http://schemas.microsoft.com/office/powerpoint/2010/main" val="2965088920"/>
              </p:ext>
            </p:extLst>
          </p:nvPr>
        </p:nvGraphicFramePr>
        <p:xfrm>
          <a:off x="6259592" y="3771976"/>
          <a:ext cx="5257800" cy="2181296"/>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AAAE1C38-CDC1-274B-BD0E-49D40E0F06CC}"/>
              </a:ext>
            </a:extLst>
          </p:cNvPr>
          <p:cNvSpPr txBox="1"/>
          <p:nvPr/>
        </p:nvSpPr>
        <p:spPr>
          <a:xfrm>
            <a:off x="7086416" y="575312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n=43</a:t>
            </a:r>
          </a:p>
        </p:txBody>
      </p:sp>
      <p:sp>
        <p:nvSpPr>
          <p:cNvPr id="22" name="TextBox 21">
            <a:extLst>
              <a:ext uri="{FF2B5EF4-FFF2-40B4-BE49-F238E27FC236}">
                <a16:creationId xmlns:a16="http://schemas.microsoft.com/office/drawing/2014/main" id="{A5AC8273-53E6-D548-B8E5-371100F9C899}"/>
              </a:ext>
            </a:extLst>
          </p:cNvPr>
          <p:cNvSpPr txBox="1"/>
          <p:nvPr/>
        </p:nvSpPr>
        <p:spPr>
          <a:xfrm>
            <a:off x="6809239" y="2456226"/>
            <a:ext cx="1096774"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0.89 (0.48-1.64)</a:t>
            </a:r>
          </a:p>
          <a:p>
            <a:pPr algn="ctr"/>
            <a:r>
              <a:rPr lang="en-GB" sz="800" dirty="0">
                <a:latin typeface="Arial" panose="020B0604020202020204" pitchFamily="34" charset="0"/>
                <a:cs typeface="Arial" panose="020B0604020202020204" pitchFamily="34" charset="0"/>
              </a:rPr>
              <a:t>p=0.70</a:t>
            </a:r>
          </a:p>
        </p:txBody>
      </p:sp>
      <p:sp>
        <p:nvSpPr>
          <p:cNvPr id="23" name="TextBox 22">
            <a:extLst>
              <a:ext uri="{FF2B5EF4-FFF2-40B4-BE49-F238E27FC236}">
                <a16:creationId xmlns:a16="http://schemas.microsoft.com/office/drawing/2014/main" id="{9A189C89-DB93-AD4A-B589-DF45CBE7269D}"/>
              </a:ext>
            </a:extLst>
          </p:cNvPr>
          <p:cNvSpPr txBox="1"/>
          <p:nvPr/>
        </p:nvSpPr>
        <p:spPr>
          <a:xfrm>
            <a:off x="7703823" y="1971416"/>
            <a:ext cx="1039067"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0.46 (0.46-0.8)</a:t>
            </a:r>
          </a:p>
          <a:p>
            <a:pPr algn="ctr"/>
            <a:r>
              <a:rPr lang="en-GB" sz="800" dirty="0">
                <a:latin typeface="Arial" panose="020B0604020202020204" pitchFamily="34" charset="0"/>
                <a:cs typeface="Arial" panose="020B0604020202020204" pitchFamily="34" charset="0"/>
              </a:rPr>
              <a:t>p=0.0045</a:t>
            </a:r>
          </a:p>
        </p:txBody>
      </p:sp>
      <p:sp>
        <p:nvSpPr>
          <p:cNvPr id="24" name="TextBox 23">
            <a:extLst>
              <a:ext uri="{FF2B5EF4-FFF2-40B4-BE49-F238E27FC236}">
                <a16:creationId xmlns:a16="http://schemas.microsoft.com/office/drawing/2014/main" id="{B51EE510-236D-B447-BAF8-C15E1BF7AB54}"/>
              </a:ext>
            </a:extLst>
          </p:cNvPr>
          <p:cNvSpPr txBox="1"/>
          <p:nvPr/>
        </p:nvSpPr>
        <p:spPr>
          <a:xfrm>
            <a:off x="8569950" y="1485726"/>
            <a:ext cx="1096774"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0.10 (0.03-0.35)</a:t>
            </a:r>
          </a:p>
          <a:p>
            <a:pPr algn="ctr"/>
            <a:r>
              <a:rPr lang="en-GB" sz="800" dirty="0">
                <a:latin typeface="Arial" panose="020B0604020202020204" pitchFamily="34" charset="0"/>
                <a:cs typeface="Arial" panose="020B0604020202020204" pitchFamily="34" charset="0"/>
              </a:rPr>
              <a:t>p&lt;0.0001</a:t>
            </a:r>
          </a:p>
        </p:txBody>
      </p:sp>
      <p:sp>
        <p:nvSpPr>
          <p:cNvPr id="25" name="TextBox 24">
            <a:extLst>
              <a:ext uri="{FF2B5EF4-FFF2-40B4-BE49-F238E27FC236}">
                <a16:creationId xmlns:a16="http://schemas.microsoft.com/office/drawing/2014/main" id="{D4A96677-8295-AC41-B01D-02D07A083D89}"/>
              </a:ext>
            </a:extLst>
          </p:cNvPr>
          <p:cNvSpPr txBox="1"/>
          <p:nvPr/>
        </p:nvSpPr>
        <p:spPr>
          <a:xfrm>
            <a:off x="9471522" y="2164026"/>
            <a:ext cx="1096774"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0.46 (0.25-0.81)</a:t>
            </a:r>
          </a:p>
          <a:p>
            <a:pPr algn="ctr"/>
            <a:r>
              <a:rPr lang="en-GB" sz="800" dirty="0">
                <a:latin typeface="Arial" panose="020B0604020202020204" pitchFamily="34" charset="0"/>
                <a:cs typeface="Arial" panose="020B0604020202020204" pitchFamily="34" charset="0"/>
              </a:rPr>
              <a:t>p=0.0061</a:t>
            </a:r>
          </a:p>
        </p:txBody>
      </p:sp>
      <p:sp>
        <p:nvSpPr>
          <p:cNvPr id="26" name="TextBox 25">
            <a:extLst>
              <a:ext uri="{FF2B5EF4-FFF2-40B4-BE49-F238E27FC236}">
                <a16:creationId xmlns:a16="http://schemas.microsoft.com/office/drawing/2014/main" id="{655D1FFF-FA73-334F-8DBA-06BEA40C3033}"/>
              </a:ext>
            </a:extLst>
          </p:cNvPr>
          <p:cNvSpPr txBox="1"/>
          <p:nvPr/>
        </p:nvSpPr>
        <p:spPr>
          <a:xfrm>
            <a:off x="10375909" y="2360732"/>
            <a:ext cx="1120820"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0.33 (0.15-0.74)</a:t>
            </a:r>
          </a:p>
          <a:p>
            <a:pPr algn="ctr"/>
            <a:r>
              <a:rPr lang="en-GB" sz="800" dirty="0">
                <a:latin typeface="Arial" panose="020B0604020202020204" pitchFamily="34" charset="0"/>
                <a:cs typeface="Arial" panose="020B0604020202020204" pitchFamily="34" charset="0"/>
              </a:rPr>
              <a:t>p=0.007</a:t>
            </a:r>
          </a:p>
        </p:txBody>
      </p:sp>
      <p:sp>
        <p:nvSpPr>
          <p:cNvPr id="27" name="TextBox 26">
            <a:extLst>
              <a:ext uri="{FF2B5EF4-FFF2-40B4-BE49-F238E27FC236}">
                <a16:creationId xmlns:a16="http://schemas.microsoft.com/office/drawing/2014/main" id="{6CF88C8F-3D26-474D-9488-2B7E6C63027D}"/>
              </a:ext>
            </a:extLst>
          </p:cNvPr>
          <p:cNvSpPr txBox="1"/>
          <p:nvPr/>
        </p:nvSpPr>
        <p:spPr>
          <a:xfrm>
            <a:off x="10447788" y="3843609"/>
            <a:ext cx="1120820"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0.49 (0.23-1.06)</a:t>
            </a:r>
          </a:p>
          <a:p>
            <a:pPr algn="ctr"/>
            <a:r>
              <a:rPr lang="en-GB" sz="800" dirty="0">
                <a:latin typeface="Arial" panose="020B0604020202020204" pitchFamily="34" charset="0"/>
                <a:cs typeface="Arial" panose="020B0604020202020204" pitchFamily="34" charset="0"/>
              </a:rPr>
              <a:t>p=0.058</a:t>
            </a:r>
          </a:p>
        </p:txBody>
      </p:sp>
      <p:sp>
        <p:nvSpPr>
          <p:cNvPr id="33" name="TextBox 32">
            <a:extLst>
              <a:ext uri="{FF2B5EF4-FFF2-40B4-BE49-F238E27FC236}">
                <a16:creationId xmlns:a16="http://schemas.microsoft.com/office/drawing/2014/main" id="{F5B00AFB-F876-3140-B458-9EF7FD82CAA1}"/>
              </a:ext>
            </a:extLst>
          </p:cNvPr>
          <p:cNvSpPr txBox="1"/>
          <p:nvPr/>
        </p:nvSpPr>
        <p:spPr>
          <a:xfrm>
            <a:off x="8022587" y="575312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n=56</a:t>
            </a:r>
          </a:p>
        </p:txBody>
      </p:sp>
      <p:sp>
        <p:nvSpPr>
          <p:cNvPr id="34" name="TextBox 33">
            <a:extLst>
              <a:ext uri="{FF2B5EF4-FFF2-40B4-BE49-F238E27FC236}">
                <a16:creationId xmlns:a16="http://schemas.microsoft.com/office/drawing/2014/main" id="{7D670907-CA13-CF48-ACF0-A0120A8E7F85}"/>
              </a:ext>
            </a:extLst>
          </p:cNvPr>
          <p:cNvSpPr txBox="1"/>
          <p:nvPr/>
        </p:nvSpPr>
        <p:spPr>
          <a:xfrm>
            <a:off x="8936987" y="575312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n=27</a:t>
            </a:r>
          </a:p>
        </p:txBody>
      </p:sp>
      <p:sp>
        <p:nvSpPr>
          <p:cNvPr id="35" name="TextBox 34">
            <a:extLst>
              <a:ext uri="{FF2B5EF4-FFF2-40B4-BE49-F238E27FC236}">
                <a16:creationId xmlns:a16="http://schemas.microsoft.com/office/drawing/2014/main" id="{7BC20B8A-7551-7A4D-80A5-CB937CD78FA4}"/>
              </a:ext>
            </a:extLst>
          </p:cNvPr>
          <p:cNvSpPr txBox="1"/>
          <p:nvPr/>
        </p:nvSpPr>
        <p:spPr>
          <a:xfrm>
            <a:off x="9884044" y="575312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n=56</a:t>
            </a:r>
          </a:p>
        </p:txBody>
      </p:sp>
      <p:sp>
        <p:nvSpPr>
          <p:cNvPr id="36" name="TextBox 35">
            <a:extLst>
              <a:ext uri="{FF2B5EF4-FFF2-40B4-BE49-F238E27FC236}">
                <a16:creationId xmlns:a16="http://schemas.microsoft.com/office/drawing/2014/main" id="{5A88BDA5-CEB0-5944-9995-69DA8C4F6950}"/>
              </a:ext>
            </a:extLst>
          </p:cNvPr>
          <p:cNvSpPr txBox="1"/>
          <p:nvPr/>
        </p:nvSpPr>
        <p:spPr>
          <a:xfrm>
            <a:off x="10765787" y="575312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n=37</a:t>
            </a:r>
          </a:p>
        </p:txBody>
      </p:sp>
    </p:spTree>
    <p:extLst>
      <p:ext uri="{BB962C8B-B14F-4D97-AF65-F5344CB8AC3E}">
        <p14:creationId xmlns:p14="http://schemas.microsoft.com/office/powerpoint/2010/main" val="14081474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E5D7BEE-98E8-A642-94E5-CEFBA6D0A0A2}"/>
              </a:ext>
            </a:extLst>
          </p:cNvPr>
          <p:cNvSpPr>
            <a:spLocks noGrp="1"/>
          </p:cNvSpPr>
          <p:nvPr>
            <p:ph sz="quarter" idx="12"/>
          </p:nvPr>
        </p:nvSpPr>
        <p:spPr/>
        <p:txBody>
          <a:bodyPr/>
          <a:lstStyle/>
          <a:p>
            <a:pPr marL="0" indent="0">
              <a:buNone/>
            </a:pPr>
            <a:r>
              <a:rPr lang="en-GB" b="1" dirty="0">
                <a:solidFill>
                  <a:schemeClr val="accent1">
                    <a:lumMod val="75000"/>
                  </a:schemeClr>
                </a:solidFill>
              </a:rPr>
              <a:t>SARC024</a:t>
            </a:r>
            <a:r>
              <a:rPr lang="en-GB" dirty="0"/>
              <a:t> (NCT02048371)</a:t>
            </a:r>
          </a:p>
          <a:p>
            <a:r>
              <a:rPr lang="en-GB" sz="1800" dirty="0"/>
              <a:t>Phase 2 trial</a:t>
            </a:r>
          </a:p>
          <a:p>
            <a:pPr lvl="1"/>
            <a:r>
              <a:rPr lang="en-GB" sz="1600" dirty="0"/>
              <a:t>2 cohorts randomised (1:1), comparative,</a:t>
            </a:r>
            <a:br>
              <a:rPr lang="en-GB" sz="1600" dirty="0"/>
            </a:br>
            <a:r>
              <a:rPr lang="en-GB" sz="1600" dirty="0"/>
              <a:t>placebo-controlled</a:t>
            </a:r>
          </a:p>
          <a:p>
            <a:pPr lvl="2"/>
            <a:r>
              <a:rPr lang="en-GB" sz="1400" dirty="0"/>
              <a:t>Liposarcoma, osteosarcoma</a:t>
            </a:r>
          </a:p>
          <a:p>
            <a:pPr lvl="1"/>
            <a:r>
              <a:rPr lang="en-GB" sz="1600" dirty="0"/>
              <a:t>3 single-arm cohorts</a:t>
            </a:r>
          </a:p>
          <a:p>
            <a:pPr lvl="2"/>
            <a:r>
              <a:rPr lang="en-GB" sz="1400" dirty="0"/>
              <a:t>Ewing or Ewing-like sarcoma</a:t>
            </a:r>
          </a:p>
          <a:p>
            <a:pPr lvl="2"/>
            <a:r>
              <a:rPr lang="en-GB" sz="1400" dirty="0"/>
              <a:t>Rhabdomyosarcoma (ongoing cohort)</a:t>
            </a:r>
          </a:p>
          <a:p>
            <a:pPr lvl="2"/>
            <a:r>
              <a:rPr lang="en-GB" sz="1400" dirty="0"/>
              <a:t>Mesenchymal chondrosarcoma (ongoing cohort)</a:t>
            </a:r>
          </a:p>
          <a:p>
            <a:r>
              <a:rPr lang="en-GB" sz="1800" dirty="0"/>
              <a:t>Adult and paediatric patients</a:t>
            </a:r>
          </a:p>
          <a:p>
            <a:r>
              <a:rPr lang="en-GB" sz="1800" dirty="0"/>
              <a:t>Regorafenib 3 weeks on, 1 week off</a:t>
            </a:r>
          </a:p>
          <a:p>
            <a:endParaRPr lang="en-GB" dirty="0"/>
          </a:p>
        </p:txBody>
      </p:sp>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lstStyle/>
          <a:p>
            <a:r>
              <a:rPr lang="en-GB" dirty="0"/>
              <a:t>Efficacy: SARC024</a:t>
            </a:r>
          </a:p>
        </p:txBody>
      </p:sp>
      <p:sp>
        <p:nvSpPr>
          <p:cNvPr id="7" name="Slide Number Placeholder 6">
            <a:extLst>
              <a:ext uri="{FF2B5EF4-FFF2-40B4-BE49-F238E27FC236}">
                <a16:creationId xmlns:a16="http://schemas.microsoft.com/office/drawing/2014/main" id="{F8E6C195-1563-9047-9EB1-022455F828D2}"/>
              </a:ext>
            </a:extLst>
          </p:cNvPr>
          <p:cNvSpPr>
            <a:spLocks noGrp="1"/>
          </p:cNvSpPr>
          <p:nvPr>
            <p:ph type="sldNum" sz="quarter" idx="4"/>
          </p:nvPr>
        </p:nvSpPr>
        <p:spPr/>
        <p:txBody>
          <a:bodyPr/>
          <a:lstStyle/>
          <a:p>
            <a:fld id="{00E2B217-B8E0-FA49-9932-1C5FE6250A02}" type="slidenum">
              <a:rPr lang="en-GB" smtClean="0"/>
              <a:pPr/>
              <a:t>8</a:t>
            </a:fld>
            <a:endParaRPr lang="en-GB" dirty="0"/>
          </a:p>
        </p:txBody>
      </p:sp>
      <p:sp>
        <p:nvSpPr>
          <p:cNvPr id="37" name="Content Placeholder 36">
            <a:extLst>
              <a:ext uri="{FF2B5EF4-FFF2-40B4-BE49-F238E27FC236}">
                <a16:creationId xmlns:a16="http://schemas.microsoft.com/office/drawing/2014/main" id="{534190FC-D973-E245-9498-25A5E1C4A5E7}"/>
              </a:ext>
            </a:extLst>
          </p:cNvPr>
          <p:cNvSpPr>
            <a:spLocks noGrp="1"/>
          </p:cNvSpPr>
          <p:nvPr>
            <p:ph sz="quarter" idx="15"/>
          </p:nvPr>
        </p:nvSpPr>
        <p:spPr/>
        <p:txBody>
          <a:bodyPr/>
          <a:lstStyle/>
          <a:p>
            <a:r>
              <a:rPr lang="en-GB" dirty="0"/>
              <a:t>HR, hazard ratio; OS, overall survival; PFS, progression-free survival</a:t>
            </a:r>
          </a:p>
        </p:txBody>
      </p:sp>
      <p:sp>
        <p:nvSpPr>
          <p:cNvPr id="3" name="Oval 2">
            <a:extLst>
              <a:ext uri="{FF2B5EF4-FFF2-40B4-BE49-F238E27FC236}">
                <a16:creationId xmlns:a16="http://schemas.microsoft.com/office/drawing/2014/main" id="{C86FB004-4C61-CF78-33F5-B34CBB405FBC}"/>
              </a:ext>
            </a:extLst>
          </p:cNvPr>
          <p:cNvSpPr/>
          <p:nvPr/>
        </p:nvSpPr>
        <p:spPr>
          <a:xfrm>
            <a:off x="1767136" y="5013176"/>
            <a:ext cx="2592288" cy="1056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latin typeface="Arial" panose="020B0604020202020204" pitchFamily="34" charset="0"/>
                <a:cs typeface="Arial" panose="020B0604020202020204" pitchFamily="34" charset="0"/>
              </a:rPr>
              <a:t>Adults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160 mg/day</a:t>
            </a:r>
          </a:p>
          <a:p>
            <a:pPr algn="ctr">
              <a:spcBef>
                <a:spcPts val="600"/>
              </a:spcBef>
            </a:pPr>
            <a:r>
              <a:rPr lang="en-GB" sz="1600" dirty="0">
                <a:latin typeface="Arial" panose="020B0604020202020204" pitchFamily="34" charset="0"/>
                <a:cs typeface="Arial" panose="020B0604020202020204" pitchFamily="34" charset="0"/>
              </a:rPr>
              <a:t>Paediatric patients</a:t>
            </a:r>
            <a:br>
              <a:rPr lang="en-GB" sz="1600" dirty="0">
                <a:latin typeface="Arial" panose="020B0604020202020204" pitchFamily="34" charset="0"/>
                <a:cs typeface="Arial" panose="020B0604020202020204" pitchFamily="34" charset="0"/>
              </a:rPr>
            </a:br>
            <a:r>
              <a:rPr lang="en-GB" sz="1600" dirty="0">
                <a:effectLst/>
                <a:latin typeface="Arial" panose="020B0604020202020204" pitchFamily="34" charset="0"/>
                <a:cs typeface="Arial" panose="020B0604020202020204" pitchFamily="34" charset="0"/>
              </a:rPr>
              <a:t>82 mg/m</a:t>
            </a:r>
            <a:r>
              <a:rPr lang="en-GB" sz="1600" baseline="30000" dirty="0">
                <a:effectLst/>
                <a:latin typeface="Arial" panose="020B0604020202020204" pitchFamily="34" charset="0"/>
                <a:cs typeface="Arial" panose="020B0604020202020204" pitchFamily="34" charset="0"/>
              </a:rPr>
              <a:t>2</a:t>
            </a:r>
            <a:endParaRPr lang="en-GB" sz="1600" dirty="0"/>
          </a:p>
        </p:txBody>
      </p:sp>
      <p:graphicFrame>
        <p:nvGraphicFramePr>
          <p:cNvPr id="23" name="Content Placeholder 4">
            <a:extLst>
              <a:ext uri="{FF2B5EF4-FFF2-40B4-BE49-F238E27FC236}">
                <a16:creationId xmlns:a16="http://schemas.microsoft.com/office/drawing/2014/main" id="{7F9B4E4B-2010-E54F-BEA4-7E92C6CDBBF1}"/>
              </a:ext>
            </a:extLst>
          </p:cNvPr>
          <p:cNvGraphicFramePr>
            <a:graphicFrameLocks/>
          </p:cNvGraphicFramePr>
          <p:nvPr>
            <p:extLst>
              <p:ext uri="{D42A27DB-BD31-4B8C-83A1-F6EECF244321}">
                <p14:modId xmlns:p14="http://schemas.microsoft.com/office/powerpoint/2010/main" val="2057919527"/>
              </p:ext>
            </p:extLst>
          </p:nvPr>
        </p:nvGraphicFramePr>
        <p:xfrm>
          <a:off x="6261788" y="1683833"/>
          <a:ext cx="5257800" cy="2181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AE8813E8-0178-5648-9FD0-822BAB528F48}"/>
              </a:ext>
            </a:extLst>
          </p:cNvPr>
          <p:cNvGraphicFramePr/>
          <p:nvPr>
            <p:extLst>
              <p:ext uri="{D42A27DB-BD31-4B8C-83A1-F6EECF244321}">
                <p14:modId xmlns:p14="http://schemas.microsoft.com/office/powerpoint/2010/main" val="1454520967"/>
              </p:ext>
            </p:extLst>
          </p:nvPr>
        </p:nvGraphicFramePr>
        <p:xfrm>
          <a:off x="6261788" y="3768650"/>
          <a:ext cx="5257800" cy="2181296"/>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4784837F-7109-E742-AE65-8F40ACCEE9AF}"/>
              </a:ext>
            </a:extLst>
          </p:cNvPr>
          <p:cNvSpPr txBox="1"/>
          <p:nvPr/>
        </p:nvSpPr>
        <p:spPr>
          <a:xfrm>
            <a:off x="7161201" y="1989660"/>
            <a:ext cx="1096775"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0.87 (0.47-1.61)</a:t>
            </a:r>
          </a:p>
          <a:p>
            <a:pPr algn="ctr"/>
            <a:r>
              <a:rPr lang="en-GB" sz="800" dirty="0">
                <a:latin typeface="Arial" panose="020B0604020202020204" pitchFamily="34" charset="0"/>
                <a:cs typeface="Arial" panose="020B0604020202020204" pitchFamily="34" charset="0"/>
              </a:rPr>
              <a:t>p=0.66</a:t>
            </a:r>
          </a:p>
        </p:txBody>
      </p:sp>
      <p:sp>
        <p:nvSpPr>
          <p:cNvPr id="27" name="TextBox 26">
            <a:extLst>
              <a:ext uri="{FF2B5EF4-FFF2-40B4-BE49-F238E27FC236}">
                <a16:creationId xmlns:a16="http://schemas.microsoft.com/office/drawing/2014/main" id="{A0E7A1A7-2579-CD41-AB40-7819040D224E}"/>
              </a:ext>
            </a:extLst>
          </p:cNvPr>
          <p:cNvSpPr txBox="1"/>
          <p:nvPr/>
        </p:nvSpPr>
        <p:spPr>
          <a:xfrm>
            <a:off x="8588603" y="1412523"/>
            <a:ext cx="1096775"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0.42 (0.21-0.85)</a:t>
            </a:r>
          </a:p>
          <a:p>
            <a:pPr algn="ctr"/>
            <a:r>
              <a:rPr lang="en-GB" sz="800" dirty="0">
                <a:latin typeface="Arial" panose="020B0604020202020204" pitchFamily="34" charset="0"/>
                <a:cs typeface="Arial" panose="020B0604020202020204" pitchFamily="34" charset="0"/>
              </a:rPr>
              <a:t>p=0.017</a:t>
            </a:r>
          </a:p>
        </p:txBody>
      </p:sp>
      <p:sp>
        <p:nvSpPr>
          <p:cNvPr id="30" name="TextBox 29">
            <a:extLst>
              <a:ext uri="{FF2B5EF4-FFF2-40B4-BE49-F238E27FC236}">
                <a16:creationId xmlns:a16="http://schemas.microsoft.com/office/drawing/2014/main" id="{AEA4F1FB-94A9-C74E-9149-F6854C367E70}"/>
              </a:ext>
            </a:extLst>
          </p:cNvPr>
          <p:cNvSpPr txBox="1"/>
          <p:nvPr/>
        </p:nvSpPr>
        <p:spPr>
          <a:xfrm>
            <a:off x="7082144" y="3598519"/>
            <a:ext cx="1096775"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0.42 (0.13-1.34)</a:t>
            </a:r>
          </a:p>
          <a:p>
            <a:pPr algn="ctr"/>
            <a:r>
              <a:rPr lang="en-GB" sz="800" dirty="0">
                <a:latin typeface="Arial" panose="020B0604020202020204" pitchFamily="34" charset="0"/>
                <a:cs typeface="Arial" panose="020B0604020202020204" pitchFamily="34" charset="0"/>
              </a:rPr>
              <a:t>p=0.13</a:t>
            </a:r>
          </a:p>
        </p:txBody>
      </p:sp>
      <p:sp>
        <p:nvSpPr>
          <p:cNvPr id="33" name="TextBox 32">
            <a:extLst>
              <a:ext uri="{FF2B5EF4-FFF2-40B4-BE49-F238E27FC236}">
                <a16:creationId xmlns:a16="http://schemas.microsoft.com/office/drawing/2014/main" id="{558F8963-310C-6041-8809-82FAAE00DD6F}"/>
              </a:ext>
            </a:extLst>
          </p:cNvPr>
          <p:cNvSpPr txBox="1"/>
          <p:nvPr/>
        </p:nvSpPr>
        <p:spPr>
          <a:xfrm>
            <a:off x="8472264" y="4126017"/>
            <a:ext cx="1096775" cy="338554"/>
          </a:xfrm>
          <a:prstGeom prst="rect">
            <a:avLst/>
          </a:prstGeom>
          <a:noFill/>
        </p:spPr>
        <p:txBody>
          <a:bodyPr wrap="none" rtlCol="0">
            <a:spAutoFit/>
          </a:bodyPr>
          <a:lstStyle/>
          <a:p>
            <a:pPr algn="ctr"/>
            <a:r>
              <a:rPr lang="en-GB" sz="800" dirty="0">
                <a:latin typeface="Arial" panose="020B0604020202020204" pitchFamily="34" charset="0"/>
                <a:cs typeface="Arial" panose="020B0604020202020204" pitchFamily="34" charset="0"/>
              </a:rPr>
              <a:t>HR 1.26 (0.51-3.13)</a:t>
            </a:r>
          </a:p>
          <a:p>
            <a:pPr algn="ctr"/>
            <a:r>
              <a:rPr lang="en-GB" sz="800" dirty="0">
                <a:latin typeface="Arial" panose="020B0604020202020204" pitchFamily="34" charset="0"/>
                <a:cs typeface="Arial" panose="020B0604020202020204" pitchFamily="34" charset="0"/>
              </a:rPr>
              <a:t>p=0.62</a:t>
            </a:r>
          </a:p>
        </p:txBody>
      </p:sp>
      <p:sp>
        <p:nvSpPr>
          <p:cNvPr id="34" name="TextBox 33">
            <a:extLst>
              <a:ext uri="{FF2B5EF4-FFF2-40B4-BE49-F238E27FC236}">
                <a16:creationId xmlns:a16="http://schemas.microsoft.com/office/drawing/2014/main" id="{E65B5224-6197-CB4B-ADCE-D94143C79916}"/>
              </a:ext>
            </a:extLst>
          </p:cNvPr>
          <p:cNvSpPr txBox="1"/>
          <p:nvPr/>
        </p:nvSpPr>
        <p:spPr>
          <a:xfrm>
            <a:off x="10023988" y="5210278"/>
            <a:ext cx="900558" cy="215444"/>
          </a:xfrm>
          <a:prstGeom prst="rect">
            <a:avLst/>
          </a:prstGeom>
          <a:noFill/>
        </p:spPr>
        <p:txBody>
          <a:bodyPr wrap="square" rtlCol="0" anchor="b">
            <a:spAutoFit/>
          </a:bodyPr>
          <a:lstStyle/>
          <a:p>
            <a:pPr algn="ctr"/>
            <a:r>
              <a:rPr lang="en-GB" sz="800" dirty="0">
                <a:latin typeface="Arial" panose="020B0604020202020204" pitchFamily="34" charset="0"/>
                <a:cs typeface="Arial" panose="020B0604020202020204" pitchFamily="34" charset="0"/>
              </a:rPr>
              <a:t>Not reported</a:t>
            </a:r>
          </a:p>
        </p:txBody>
      </p:sp>
      <p:sp>
        <p:nvSpPr>
          <p:cNvPr id="38" name="TextBox 37">
            <a:extLst>
              <a:ext uri="{FF2B5EF4-FFF2-40B4-BE49-F238E27FC236}">
                <a16:creationId xmlns:a16="http://schemas.microsoft.com/office/drawing/2014/main" id="{9F5E043E-5E22-654E-B3EA-042ABCA3ACC1}"/>
              </a:ext>
            </a:extLst>
          </p:cNvPr>
          <p:cNvSpPr txBox="1"/>
          <p:nvPr/>
        </p:nvSpPr>
        <p:spPr>
          <a:xfrm>
            <a:off x="7394730" y="575312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n=48</a:t>
            </a:r>
          </a:p>
        </p:txBody>
      </p:sp>
      <p:sp>
        <p:nvSpPr>
          <p:cNvPr id="39" name="TextBox 38">
            <a:extLst>
              <a:ext uri="{FF2B5EF4-FFF2-40B4-BE49-F238E27FC236}">
                <a16:creationId xmlns:a16="http://schemas.microsoft.com/office/drawing/2014/main" id="{E5163680-2D10-8B4D-B929-576014EACA10}"/>
              </a:ext>
            </a:extLst>
          </p:cNvPr>
          <p:cNvSpPr txBox="1"/>
          <p:nvPr/>
        </p:nvSpPr>
        <p:spPr>
          <a:xfrm>
            <a:off x="8847654" y="575312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n=42</a:t>
            </a:r>
          </a:p>
        </p:txBody>
      </p:sp>
      <p:sp>
        <p:nvSpPr>
          <p:cNvPr id="40" name="TextBox 39">
            <a:extLst>
              <a:ext uri="{FF2B5EF4-FFF2-40B4-BE49-F238E27FC236}">
                <a16:creationId xmlns:a16="http://schemas.microsoft.com/office/drawing/2014/main" id="{151CC783-1DAE-E04B-9B45-30D7E8020CDD}"/>
              </a:ext>
            </a:extLst>
          </p:cNvPr>
          <p:cNvSpPr txBox="1"/>
          <p:nvPr/>
        </p:nvSpPr>
        <p:spPr>
          <a:xfrm>
            <a:off x="10238465" y="575312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n=30</a:t>
            </a:r>
          </a:p>
        </p:txBody>
      </p:sp>
    </p:spTree>
    <p:extLst>
      <p:ext uri="{BB962C8B-B14F-4D97-AF65-F5344CB8AC3E}">
        <p14:creationId xmlns:p14="http://schemas.microsoft.com/office/powerpoint/2010/main" val="17283192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E766A75-5511-CB47-B622-6D9A96702EDD}"/>
              </a:ext>
            </a:extLst>
          </p:cNvPr>
          <p:cNvSpPr>
            <a:spLocks noGrp="1"/>
          </p:cNvSpPr>
          <p:nvPr>
            <p:ph sz="quarter" idx="12"/>
          </p:nvPr>
        </p:nvSpPr>
        <p:spPr/>
        <p:txBody>
          <a:bodyPr/>
          <a:lstStyle/>
          <a:p>
            <a:pPr marL="0" indent="0">
              <a:buNone/>
            </a:pPr>
            <a:r>
              <a:rPr lang="en-GB" b="1" dirty="0">
                <a:solidFill>
                  <a:schemeClr val="accent1">
                    <a:lumMod val="75000"/>
                  </a:schemeClr>
                </a:solidFill>
              </a:rPr>
              <a:t>REGOBONE</a:t>
            </a:r>
            <a:r>
              <a:rPr lang="en-GB" dirty="0"/>
              <a:t> (NCT02389244)</a:t>
            </a:r>
          </a:p>
          <a:p>
            <a:r>
              <a:rPr lang="en-GB" sz="1600" dirty="0"/>
              <a:t>Phase 2, randomised (2:1), non-comparative,</a:t>
            </a:r>
            <a:br>
              <a:rPr lang="en-GB" sz="1600" dirty="0"/>
            </a:br>
            <a:r>
              <a:rPr lang="en-GB" sz="1600" dirty="0"/>
              <a:t>placebo-controlled</a:t>
            </a:r>
          </a:p>
          <a:p>
            <a:pPr lvl="1"/>
            <a:r>
              <a:rPr lang="en-GB" sz="1200" dirty="0"/>
              <a:t>5 cohorts</a:t>
            </a:r>
          </a:p>
          <a:p>
            <a:pPr lvl="2"/>
            <a:r>
              <a:rPr lang="en-GB" sz="1100" dirty="0"/>
              <a:t>Osteosarcoma</a:t>
            </a:r>
          </a:p>
          <a:p>
            <a:pPr lvl="2"/>
            <a:r>
              <a:rPr lang="en-GB" sz="1100" dirty="0"/>
              <a:t>Chondrosarcoma</a:t>
            </a:r>
          </a:p>
          <a:p>
            <a:pPr lvl="2"/>
            <a:r>
              <a:rPr lang="en-GB" sz="1100" dirty="0"/>
              <a:t>Ewing sarcoma</a:t>
            </a:r>
          </a:p>
          <a:p>
            <a:pPr lvl="2"/>
            <a:r>
              <a:rPr lang="en-GB" sz="1100" dirty="0"/>
              <a:t>Chordoma</a:t>
            </a:r>
          </a:p>
          <a:p>
            <a:pPr lvl="2"/>
            <a:r>
              <a:rPr lang="en-GB" sz="1100" dirty="0"/>
              <a:t>CIC-rearranged sarcoma (ongoing cohort)</a:t>
            </a:r>
          </a:p>
          <a:p>
            <a:r>
              <a:rPr lang="en-GB" sz="1600" dirty="0"/>
              <a:t>Patients with metastatic bone sarcomas </a:t>
            </a:r>
            <a:br>
              <a:rPr lang="en-GB" sz="1600" dirty="0"/>
            </a:br>
            <a:r>
              <a:rPr lang="en-GB" sz="1600" dirty="0"/>
              <a:t>treated with 1 or 2 prior lines of chemotherapy</a:t>
            </a:r>
          </a:p>
          <a:p>
            <a:r>
              <a:rPr lang="en-GB" sz="1600" dirty="0"/>
              <a:t>Adult and adolescent patients aged </a:t>
            </a:r>
            <a:br>
              <a:rPr lang="en-GB" sz="1600" dirty="0"/>
            </a:br>
            <a:r>
              <a:rPr lang="en-GB" sz="1600" dirty="0"/>
              <a:t>≥12 years (≥18 years if chordoma)</a:t>
            </a:r>
          </a:p>
          <a:p>
            <a:r>
              <a:rPr lang="en-GB" sz="1600" dirty="0"/>
              <a:t>Regorafenib 3 weeks on, 1 week off </a:t>
            </a:r>
            <a:endParaRPr lang="en-GB" sz="1800" dirty="0"/>
          </a:p>
        </p:txBody>
      </p:sp>
      <p:sp>
        <p:nvSpPr>
          <p:cNvPr id="2" name="Title 1">
            <a:extLst>
              <a:ext uri="{FF2B5EF4-FFF2-40B4-BE49-F238E27FC236}">
                <a16:creationId xmlns:a16="http://schemas.microsoft.com/office/drawing/2014/main" id="{8FF9DAAE-65A3-3FE0-FFB2-1C78C2658DED}"/>
              </a:ext>
            </a:extLst>
          </p:cNvPr>
          <p:cNvSpPr>
            <a:spLocks noGrp="1"/>
          </p:cNvSpPr>
          <p:nvPr>
            <p:ph type="title"/>
          </p:nvPr>
        </p:nvSpPr>
        <p:spPr/>
        <p:txBody>
          <a:bodyPr/>
          <a:lstStyle/>
          <a:p>
            <a:r>
              <a:rPr lang="en-GB" dirty="0"/>
              <a:t>Efficacy: REGOBONE</a:t>
            </a:r>
          </a:p>
        </p:txBody>
      </p:sp>
      <p:sp>
        <p:nvSpPr>
          <p:cNvPr id="3" name="Slide Number Placeholder 2">
            <a:extLst>
              <a:ext uri="{FF2B5EF4-FFF2-40B4-BE49-F238E27FC236}">
                <a16:creationId xmlns:a16="http://schemas.microsoft.com/office/drawing/2014/main" id="{D5EDDB98-37D5-D14A-98C9-8C617FA35BA5}"/>
              </a:ext>
            </a:extLst>
          </p:cNvPr>
          <p:cNvSpPr>
            <a:spLocks noGrp="1"/>
          </p:cNvSpPr>
          <p:nvPr>
            <p:ph type="sldNum" sz="quarter" idx="4"/>
          </p:nvPr>
        </p:nvSpPr>
        <p:spPr/>
        <p:txBody>
          <a:bodyPr/>
          <a:lstStyle/>
          <a:p>
            <a:fld id="{00E2B217-B8E0-FA49-9932-1C5FE6250A02}" type="slidenum">
              <a:rPr lang="en-GB" smtClean="0"/>
              <a:pPr/>
              <a:t>9</a:t>
            </a:fld>
            <a:endParaRPr lang="en-GB" dirty="0"/>
          </a:p>
        </p:txBody>
      </p:sp>
      <p:sp>
        <p:nvSpPr>
          <p:cNvPr id="23" name="Content Placeholder 22">
            <a:extLst>
              <a:ext uri="{FF2B5EF4-FFF2-40B4-BE49-F238E27FC236}">
                <a16:creationId xmlns:a16="http://schemas.microsoft.com/office/drawing/2014/main" id="{7D7518E9-7446-3541-A7C9-54CACEEA813D}"/>
              </a:ext>
            </a:extLst>
          </p:cNvPr>
          <p:cNvSpPr>
            <a:spLocks noGrp="1"/>
          </p:cNvSpPr>
          <p:nvPr>
            <p:ph sz="quarter" idx="15"/>
          </p:nvPr>
        </p:nvSpPr>
        <p:spPr/>
        <p:txBody>
          <a:bodyPr/>
          <a:lstStyle/>
          <a:p>
            <a:r>
              <a:rPr lang="en-GB" dirty="0"/>
              <a:t>CIC, </a:t>
            </a:r>
            <a:r>
              <a:rPr lang="en-GB" dirty="0" err="1"/>
              <a:t>Capicua</a:t>
            </a:r>
            <a:r>
              <a:rPr lang="en-GB" dirty="0"/>
              <a:t> transcriptional repressor; OS, overall survival; PFS, progression-free survival</a:t>
            </a:r>
          </a:p>
        </p:txBody>
      </p:sp>
      <p:sp>
        <p:nvSpPr>
          <p:cNvPr id="12" name="Oval 11">
            <a:extLst>
              <a:ext uri="{FF2B5EF4-FFF2-40B4-BE49-F238E27FC236}">
                <a16:creationId xmlns:a16="http://schemas.microsoft.com/office/drawing/2014/main" id="{0C048537-D7B9-854F-A456-9388FB903416}"/>
              </a:ext>
            </a:extLst>
          </p:cNvPr>
          <p:cNvSpPr/>
          <p:nvPr/>
        </p:nvSpPr>
        <p:spPr>
          <a:xfrm>
            <a:off x="4137460" y="5013176"/>
            <a:ext cx="2061952" cy="10455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latin typeface="Arial" panose="020B0604020202020204" pitchFamily="34" charset="0"/>
                <a:cs typeface="Arial" panose="020B0604020202020204" pitchFamily="34" charset="0"/>
              </a:rPr>
              <a:t>Adults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160 mg/day</a:t>
            </a:r>
          </a:p>
          <a:p>
            <a:pPr algn="ctr">
              <a:spcBef>
                <a:spcPts val="600"/>
              </a:spcBef>
            </a:pPr>
            <a:r>
              <a:rPr lang="en-GB" sz="1200" dirty="0">
                <a:latin typeface="Arial" panose="020B0604020202020204" pitchFamily="34" charset="0"/>
                <a:cs typeface="Arial" panose="020B0604020202020204" pitchFamily="34" charset="0"/>
              </a:rPr>
              <a:t>Paediatric patients</a:t>
            </a:r>
            <a:br>
              <a:rPr lang="en-GB" sz="1200" dirty="0">
                <a:latin typeface="Arial" panose="020B0604020202020204" pitchFamily="34" charset="0"/>
                <a:cs typeface="Arial" panose="020B0604020202020204" pitchFamily="34" charset="0"/>
              </a:rPr>
            </a:br>
            <a:r>
              <a:rPr lang="en-GB" sz="1200" dirty="0">
                <a:effectLst/>
                <a:latin typeface="Arial" panose="020B0604020202020204" pitchFamily="34" charset="0"/>
                <a:cs typeface="Arial" panose="020B0604020202020204" pitchFamily="34" charset="0"/>
              </a:rPr>
              <a:t>82 mg/m</a:t>
            </a:r>
            <a:r>
              <a:rPr lang="en-GB" sz="1200" baseline="30000" dirty="0">
                <a:effectLst/>
                <a:latin typeface="Arial" panose="020B0604020202020204" pitchFamily="34" charset="0"/>
                <a:cs typeface="Arial" panose="020B0604020202020204" pitchFamily="34" charset="0"/>
              </a:rPr>
              <a:t>2</a:t>
            </a:r>
            <a:endParaRPr lang="en-GB" sz="1200" dirty="0"/>
          </a:p>
        </p:txBody>
      </p:sp>
      <p:graphicFrame>
        <p:nvGraphicFramePr>
          <p:cNvPr id="15" name="Content Placeholder 4">
            <a:extLst>
              <a:ext uri="{FF2B5EF4-FFF2-40B4-BE49-F238E27FC236}">
                <a16:creationId xmlns:a16="http://schemas.microsoft.com/office/drawing/2014/main" id="{543757A7-8571-AB48-AE4A-7A80DD0092E5}"/>
              </a:ext>
            </a:extLst>
          </p:cNvPr>
          <p:cNvGraphicFramePr>
            <a:graphicFrameLocks/>
          </p:cNvGraphicFramePr>
          <p:nvPr>
            <p:extLst>
              <p:ext uri="{D42A27DB-BD31-4B8C-83A1-F6EECF244321}">
                <p14:modId xmlns:p14="http://schemas.microsoft.com/office/powerpoint/2010/main" val="556870342"/>
              </p:ext>
            </p:extLst>
          </p:nvPr>
        </p:nvGraphicFramePr>
        <p:xfrm>
          <a:off x="6262498" y="1830398"/>
          <a:ext cx="5257800" cy="2181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AEDD42A5-CA38-9844-AF34-F159569CBBD8}"/>
              </a:ext>
            </a:extLst>
          </p:cNvPr>
          <p:cNvGraphicFramePr/>
          <p:nvPr>
            <p:extLst>
              <p:ext uri="{D42A27DB-BD31-4B8C-83A1-F6EECF244321}">
                <p14:modId xmlns:p14="http://schemas.microsoft.com/office/powerpoint/2010/main" val="1216933757"/>
              </p:ext>
            </p:extLst>
          </p:nvPr>
        </p:nvGraphicFramePr>
        <p:xfrm>
          <a:off x="6262498" y="3771976"/>
          <a:ext cx="5257800" cy="218129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DAB0CA88-B5A6-0045-B541-DC746A7A9291}"/>
              </a:ext>
            </a:extLst>
          </p:cNvPr>
          <p:cNvSpPr txBox="1"/>
          <p:nvPr/>
        </p:nvSpPr>
        <p:spPr>
          <a:xfrm>
            <a:off x="10738958" y="5083308"/>
            <a:ext cx="657083" cy="33855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Not reached</a:t>
            </a:r>
          </a:p>
        </p:txBody>
      </p:sp>
      <p:sp>
        <p:nvSpPr>
          <p:cNvPr id="20" name="TextBox 19">
            <a:extLst>
              <a:ext uri="{FF2B5EF4-FFF2-40B4-BE49-F238E27FC236}">
                <a16:creationId xmlns:a16="http://schemas.microsoft.com/office/drawing/2014/main" id="{09F0F5AF-C55F-7545-95E2-3F73359F0C01}"/>
              </a:ext>
            </a:extLst>
          </p:cNvPr>
          <p:cNvSpPr txBox="1"/>
          <p:nvPr/>
        </p:nvSpPr>
        <p:spPr>
          <a:xfrm>
            <a:off x="9334338" y="5090494"/>
            <a:ext cx="777777" cy="33855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Not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reported</a:t>
            </a:r>
          </a:p>
        </p:txBody>
      </p:sp>
      <p:sp>
        <p:nvSpPr>
          <p:cNvPr id="29" name="TextBox 28">
            <a:extLst>
              <a:ext uri="{FF2B5EF4-FFF2-40B4-BE49-F238E27FC236}">
                <a16:creationId xmlns:a16="http://schemas.microsoft.com/office/drawing/2014/main" id="{930F3E18-1840-414D-A769-00B0B6EECCDA}"/>
              </a:ext>
            </a:extLst>
          </p:cNvPr>
          <p:cNvSpPr txBox="1"/>
          <p:nvPr/>
        </p:nvSpPr>
        <p:spPr>
          <a:xfrm>
            <a:off x="7217044" y="566124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n=38</a:t>
            </a:r>
          </a:p>
        </p:txBody>
      </p:sp>
      <p:sp>
        <p:nvSpPr>
          <p:cNvPr id="30" name="TextBox 29">
            <a:extLst>
              <a:ext uri="{FF2B5EF4-FFF2-40B4-BE49-F238E27FC236}">
                <a16:creationId xmlns:a16="http://schemas.microsoft.com/office/drawing/2014/main" id="{2E5C3275-D519-6144-BA49-3FF4B3E79C37}"/>
              </a:ext>
            </a:extLst>
          </p:cNvPr>
          <p:cNvSpPr txBox="1"/>
          <p:nvPr/>
        </p:nvSpPr>
        <p:spPr>
          <a:xfrm>
            <a:off x="8392702" y="566124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n=40</a:t>
            </a:r>
          </a:p>
        </p:txBody>
      </p:sp>
      <p:sp>
        <p:nvSpPr>
          <p:cNvPr id="31" name="TextBox 30">
            <a:extLst>
              <a:ext uri="{FF2B5EF4-FFF2-40B4-BE49-F238E27FC236}">
                <a16:creationId xmlns:a16="http://schemas.microsoft.com/office/drawing/2014/main" id="{403BC671-6AF8-8D46-AF82-9767D23F4FF8}"/>
              </a:ext>
            </a:extLst>
          </p:cNvPr>
          <p:cNvSpPr txBox="1"/>
          <p:nvPr/>
        </p:nvSpPr>
        <p:spPr>
          <a:xfrm>
            <a:off x="9524816" y="566124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n=36</a:t>
            </a:r>
          </a:p>
        </p:txBody>
      </p:sp>
      <p:sp>
        <p:nvSpPr>
          <p:cNvPr id="32" name="TextBox 31">
            <a:extLst>
              <a:ext uri="{FF2B5EF4-FFF2-40B4-BE49-F238E27FC236}">
                <a16:creationId xmlns:a16="http://schemas.microsoft.com/office/drawing/2014/main" id="{2C4B29A2-F258-B94D-9CDB-05DA7155E546}"/>
              </a:ext>
            </a:extLst>
          </p:cNvPr>
          <p:cNvSpPr txBox="1"/>
          <p:nvPr/>
        </p:nvSpPr>
        <p:spPr>
          <a:xfrm>
            <a:off x="10711359" y="5661248"/>
            <a:ext cx="471604"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n=23</a:t>
            </a:r>
          </a:p>
        </p:txBody>
      </p:sp>
    </p:spTree>
    <p:extLst>
      <p:ext uri="{BB962C8B-B14F-4D97-AF65-F5344CB8AC3E}">
        <p14:creationId xmlns:p14="http://schemas.microsoft.com/office/powerpoint/2010/main" val="640847449"/>
      </p:ext>
    </p:extLst>
  </p:cSld>
  <p:clrMapOvr>
    <a:masterClrMapping/>
  </p:clrMapOvr>
  <p:transition>
    <p:fade/>
  </p:transition>
</p:sld>
</file>

<file path=ppt/theme/theme1.xml><?xml version="1.0" encoding="utf-8"?>
<a:theme xmlns:a="http://schemas.openxmlformats.org/drawingml/2006/main" name="Thème Office">
  <a:themeElements>
    <a:clrScheme name="Cor2Ed - Sarcoma Connect Colour Palette">
      <a:dk1>
        <a:srgbClr val="000000"/>
      </a:dk1>
      <a:lt1>
        <a:srgbClr val="FFFFFF"/>
      </a:lt1>
      <a:dk2>
        <a:srgbClr val="5D8298"/>
      </a:dk2>
      <a:lt2>
        <a:srgbClr val="EEECE1"/>
      </a:lt2>
      <a:accent1>
        <a:srgbClr val="F78E56"/>
      </a:accent1>
      <a:accent2>
        <a:srgbClr val="C0504D"/>
      </a:accent2>
      <a:accent3>
        <a:srgbClr val="E9D0CD"/>
      </a:accent3>
      <a:accent4>
        <a:srgbClr val="F4EAE7"/>
      </a:accent4>
      <a:accent5>
        <a:srgbClr val="ECE6ED"/>
      </a:accent5>
      <a:accent6>
        <a:srgbClr val="8B878B"/>
      </a:accent6>
      <a:hlink>
        <a:srgbClr val="F78E56"/>
      </a:hlink>
      <a:folHlink>
        <a:srgbClr val="F78E5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3880</TotalTime>
  <Words>2490</Words>
  <Application>Microsoft Office PowerPoint</Application>
  <PresentationFormat>Widescreen</PresentationFormat>
  <Paragraphs>314</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Lucida Grande</vt:lpstr>
      <vt:lpstr>PT Sans Narrow</vt:lpstr>
      <vt:lpstr>Segoe UI</vt:lpstr>
      <vt:lpstr>Times New Roman</vt:lpstr>
      <vt:lpstr>Times New Roman,Italic</vt:lpstr>
      <vt:lpstr>Thème Office</vt:lpstr>
      <vt:lpstr>PowerPoint Presentation</vt:lpstr>
      <vt:lpstr>Regorafenib for  the treatment of sarcoma  Curr Treat Options Oncol. 2022;23:1477-502  Jean-Yves Blay1, Florence Duffaud2,3,  Suzanne George4, Robert G. Maki5, Nicolas Penel6  1Department of Medicine, Léon Bérard Center, Lyon, France 2Medical Oncology Unit, La Timone University Hospital, Marseille, France 3Aix Marseille University (AMU), Marseille, France 4Dana-farber Cancer Institute, Harvard Medical School, Cambridge, MA, USA 5Perelman School Of Medicine, University of Pennsylvania, Philadelphia, PA, USA 6Medical Oncology Department, Oscar Lambret Cancer Center and Lille University, Lille, France</vt:lpstr>
      <vt:lpstr>Disclosures</vt:lpstr>
      <vt:lpstr>Clinical Takeaways</vt:lpstr>
      <vt:lpstr>Introduction</vt:lpstr>
      <vt:lpstr>Molecular targets of selected TKIs evaluated for the treatment of sarcoma</vt:lpstr>
      <vt:lpstr>Efficacy: REGOSARC</vt:lpstr>
      <vt:lpstr>Efficacy: SARC024</vt:lpstr>
      <vt:lpstr>Efficacy: REGOBONE</vt:lpstr>
      <vt:lpstr>Efficacy: Single-arm studies</vt:lpstr>
      <vt:lpstr>safety profile of regorafenib consistent across clinical studies</vt:lpstr>
      <vt:lpstr>Safety: REGOSARC</vt:lpstr>
      <vt:lpstr>Safety: SARC024</vt:lpstr>
      <vt:lpstr>Safety: REGOBONE</vt:lpstr>
      <vt:lpstr>Safety: Single-arm trials in adult patients</vt:lpstr>
      <vt:lpstr>Safety: Single-arm trial in paediatric patients</vt:lpstr>
      <vt:lpstr>Clinical activity against both STS and bone sarcomas</vt:lpstr>
      <vt:lpstr>conclusions</vt:lpstr>
      <vt:lpstr>REACH SARCOMA CONNECT VIA  TWITTER, LINKEDIN, VIMEO &amp; EMAIL OR VISIT THE GROUP’S WEBSITE https://sarcomaconnect.cor2ed.com/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Peter Wallich</cp:lastModifiedBy>
  <cp:revision>271</cp:revision>
  <cp:lastPrinted>2017-02-15T09:54:46Z</cp:lastPrinted>
  <dcterms:created xsi:type="dcterms:W3CDTF">2016-10-14T09:38:18Z</dcterms:created>
  <dcterms:modified xsi:type="dcterms:W3CDTF">2022-12-07T19:24:51Z</dcterms:modified>
</cp:coreProperties>
</file>