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6" r:id="rId3"/>
    <p:sldId id="297" r:id="rId4"/>
    <p:sldId id="267" r:id="rId5"/>
    <p:sldId id="285" r:id="rId6"/>
    <p:sldId id="272" r:id="rId7"/>
    <p:sldId id="286" r:id="rId8"/>
    <p:sldId id="287" r:id="rId9"/>
    <p:sldId id="288" r:id="rId10"/>
    <p:sldId id="260" r:id="rId11"/>
    <p:sldId id="289" r:id="rId12"/>
    <p:sldId id="265" r:id="rId13"/>
    <p:sldId id="2147374943" r:id="rId14"/>
    <p:sldId id="290" r:id="rId15"/>
    <p:sldId id="261" r:id="rId16"/>
    <p:sldId id="258" r:id="rId17"/>
    <p:sldId id="293" r:id="rId18"/>
    <p:sldId id="259" r:id="rId19"/>
    <p:sldId id="291" r:id="rId20"/>
    <p:sldId id="292" r:id="rId21"/>
    <p:sldId id="273" r:id="rId22"/>
    <p:sldId id="264" r:id="rId23"/>
    <p:sldId id="278" r:id="rId24"/>
    <p:sldId id="280" r:id="rId25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3747" userDrawn="1">
          <p15:clr>
            <a:srgbClr val="A4A3A4"/>
          </p15:clr>
        </p15:guide>
        <p15:guide id="5" orient="horz" pos="2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0F734-C542-A9FA-706A-BF10F272D38A}" name="Kirhan Ozgurdal" initials="KO" userId="S::kirhan.ozgurdal@bayer.com::78c5dcee-54c7-4c82-b2b6-dd1a25f00d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B8E"/>
    <a:srgbClr val="FFA402"/>
    <a:srgbClr val="03C750"/>
    <a:srgbClr val="C7573C"/>
    <a:srgbClr val="5D8298"/>
    <a:srgbClr val="505050"/>
    <a:srgbClr val="FF3F0D"/>
    <a:srgbClr val="34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4" autoAdjust="0"/>
    <p:restoredTop sz="93419" autoAdjust="0"/>
  </p:normalViewPr>
  <p:slideViewPr>
    <p:cSldViewPr snapToObjects="1">
      <p:cViewPr varScale="1">
        <p:scale>
          <a:sx n="50" d="100"/>
          <a:sy n="50" d="100"/>
        </p:scale>
        <p:origin x="917" y="29"/>
      </p:cViewPr>
      <p:guideLst>
        <p:guide orient="horz" pos="2160"/>
        <p:guide pos="4565"/>
        <p:guide pos="513"/>
        <p:guide orient="horz" pos="3747"/>
        <p:guide orient="horz" pos="2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Subsequent systemic 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9EFB6E8-74F7-F043-A77F-4608067E2D2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40-3F4C-A58A-BD1F6D7E3E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DCEBD9-01D0-644B-A586-523D9615A93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40-3F4C-A58A-BD1F6D7E3E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213BC38-2322-0D4A-A7C3-22AFF0B41B9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040-3F4C-A58A-BD1F6D7E3E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206446D-0183-F948-98CA-1EF5E81693E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040-3F4C-A58A-BD1F6D7E3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0-3F4C-A58A-BD1F6D7E3E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Targeted therapy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8007D8-BC70-8A45-96B3-76F3D5021BE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40-3F4C-A58A-BD1F6D7E3E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0CFB36A-5E72-1748-AA1B-A7903F4CE05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40-3F4C-A58A-BD1F6D7E3E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FC2519F-7DFA-7245-A8EB-6BB08FBEB87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040-3F4C-A58A-BD1F6D7E3E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5EAFF9B-28E9-EE47-A826-E0AADF8C914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040-3F4C-A58A-BD1F6D7E3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0-3F4C-A58A-BD1F6D7E3E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Immunotherapy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3EB08C-EB55-EE4A-B3F2-955D89F57B6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40-3F4C-A58A-BD1F6D7E3E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C3E90B-BE4F-AA4C-BCDC-6DDE4D46A30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040-3F4C-A58A-BD1F6D7E3E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1956A9-34F8-EC43-A309-8486502967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040-3F4C-A58A-BD1F6D7E3E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E24F02A-DA88-C241-9C4D-D64084D41C1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9040-3F4C-A58A-BD1F6D7E3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40-3F4C-A58A-BD1F6D7E3E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Chemotherapy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FB02518-CF95-9F48-87E2-F3C931AC9E4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40-3F4C-A58A-BD1F6D7E3E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C1C463-8C17-8D4D-8CE2-907181BB78D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040-3F4C-A58A-BD1F6D7E3E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3ECDD4C-ABC9-7844-9C8C-7A0E0708EDF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040-3F4C-A58A-BD1F6D7E3E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71C47C4-B29C-5D4A-B864-78280A7C5B8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040-3F4C-A58A-BD1F6D7E3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40-3F4C-A58A-BD1F6D7E3E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5334143"/>
        <c:axId val="456891695"/>
      </c:barChart>
      <c:catAx>
        <c:axId val="4553341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91695"/>
        <c:crosses val="autoZero"/>
        <c:auto val="1"/>
        <c:lblAlgn val="ctr"/>
        <c:lblOffset val="100"/>
        <c:noMultiLvlLbl val="0"/>
      </c:catAx>
      <c:valAx>
        <c:axId val="4568916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5334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174482271455743"/>
          <c:y val="0.14652506874937224"/>
          <c:w val="0.77442265950549449"/>
          <c:h val="0.1310065776793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12/5/2022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12/5/2022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45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17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3757084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hyperlink" Target="mailto:antoine.lacombe@cor2ed.com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froukje.sosef@cor2ed.com" TargetMode="External"/><Relationship Id="rId11" Type="http://schemas.openxmlformats.org/officeDocument/2006/relationships/hyperlink" Target="https://vimeo.com/channels/hccconnec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10.png"/><Relationship Id="rId10" Type="http://schemas.openxmlformats.org/officeDocument/2006/relationships/hyperlink" Target="https://twitter.com/hccconnectinfo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hyperlink" Target="https://hccconnect.cor2ed.com/" TargetMode="External"/><Relationship Id="rId1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DA63B-5514-1942-8866-142B3A454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35"/>
          <a:stretch/>
        </p:blipFill>
        <p:spPr>
          <a:xfrm>
            <a:off x="2831332" y="2135865"/>
            <a:ext cx="6529337" cy="2582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F60A320-2A27-104A-98CA-361A7464357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EE2269D-A2A7-DC42-8906-9F6A2621DB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FFA4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FFA4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DCBEE85-A04D-1548-AC11-7263DED52F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>
            <a:extLst>
              <a:ext uri="{FF2B5EF4-FFF2-40B4-BE49-F238E27FC236}">
                <a16:creationId xmlns:a16="http://schemas.microsoft.com/office/drawing/2014/main" id="{67E2823E-1D81-CF49-BFA3-0B54E750EBC3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D4D62426-3D77-3849-A5E6-BEB39AFACCA1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79645566-84E3-0A44-89A5-E2B9062BD272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HCC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793230A5-47AB-EE41-BF82-B267B484D697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43012340-01DE-4845-8317-BB7FD1A512FF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AA94DF-E108-7646-9182-EEF7D99D0357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50C939-7C49-4A41-A072-AAB7F00A236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Graphic 40" descr="Speaker Phone">
              <a:extLst>
                <a:ext uri="{FF2B5EF4-FFF2-40B4-BE49-F238E27FC236}">
                  <a16:creationId xmlns:a16="http://schemas.microsoft.com/office/drawing/2014/main" id="{D869A450-A16A-6049-9A58-AAB42F4D02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FCB2BDB8-159E-BA4E-9395-A2782488AF6D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Graphic 42" descr="Envelope">
            <a:extLst>
              <a:ext uri="{FF2B5EF4-FFF2-40B4-BE49-F238E27FC236}">
                <a16:creationId xmlns:a16="http://schemas.microsoft.com/office/drawing/2014/main" id="{FFD96BBE-DF8F-F742-9ADE-A052376BD2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151F2BA-83C3-0E45-AFA0-AB1AD2DDE6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201FF17-CE81-B648-9280-31832A74AC0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1E262BFA-6E86-3E4B-AFC1-81A832AE6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5875C11F-7F89-D14B-A749-3903C0C05914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6EBC91C5-91ED-014D-952B-BBD596ABE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51E0191C-F107-B849-8067-3F54632AF496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9F572E28-FF73-944C-AE9F-036F2B7DBFA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996CF5F-BEDC-3448-B0B6-5CC22EBC27DB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CF62E61-7938-764E-BAF4-C1D39168ABAE}"/>
              </a:ext>
            </a:extLst>
          </p:cNvPr>
          <p:cNvSpPr/>
          <p:nvPr userDrawn="1"/>
        </p:nvSpPr>
        <p:spPr>
          <a:xfrm>
            <a:off x="3524108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57432C-2B3E-884D-817F-BB8905A4B32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@HCC CONNECT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6CAEF8-DA80-2E42-87C9-8E01B23FD2B0}"/>
              </a:ext>
            </a:extLst>
          </p:cNvPr>
          <p:cNvSpPr txBox="1"/>
          <p:nvPr userDrawn="1"/>
        </p:nvSpPr>
        <p:spPr>
          <a:xfrm>
            <a:off x="3945082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@HCC CONNECT</a:t>
            </a:r>
          </a:p>
        </p:txBody>
      </p:sp>
      <p:sp>
        <p:nvSpPr>
          <p:cNvPr id="56" name="Rectangle 55">
            <a:hlinkClick r:id="rId6"/>
            <a:extLst>
              <a:ext uri="{FF2B5EF4-FFF2-40B4-BE49-F238E27FC236}">
                <a16:creationId xmlns:a16="http://schemas.microsoft.com/office/drawing/2014/main" id="{61CBF32E-C1B6-7C40-BF8F-9C527C2757E4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hlinkClick r:id="rId7"/>
            <a:extLst>
              <a:ext uri="{FF2B5EF4-FFF2-40B4-BE49-F238E27FC236}">
                <a16:creationId xmlns:a16="http://schemas.microsoft.com/office/drawing/2014/main" id="{929F9D98-9468-4940-B49E-6BAF5B27EEDA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hlinkClick r:id="rId8"/>
            <a:extLst>
              <a:ext uri="{FF2B5EF4-FFF2-40B4-BE49-F238E27FC236}">
                <a16:creationId xmlns:a16="http://schemas.microsoft.com/office/drawing/2014/main" id="{A676F8C8-11DB-B240-9DC2-90DBBE1C1132}"/>
              </a:ext>
            </a:extLst>
          </p:cNvPr>
          <p:cNvSpPr/>
          <p:nvPr userDrawn="1"/>
        </p:nvSpPr>
        <p:spPr>
          <a:xfrm>
            <a:off x="403163" y="5500414"/>
            <a:ext cx="2394012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A59E761-E18C-2948-82F0-AC3E21189DB6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F0F69A-DBFA-A84F-999B-DAF83E187475}"/>
              </a:ext>
            </a:extLst>
          </p:cNvPr>
          <p:cNvSpPr txBox="1"/>
          <p:nvPr userDrawn="1"/>
        </p:nvSpPr>
        <p:spPr>
          <a:xfrm>
            <a:off x="805458" y="6013567"/>
            <a:ext cx="27792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https://hccconnect.cor2ed.com/</a:t>
            </a:r>
            <a:endParaRPr lang="en-GB" sz="140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60">
            <a:hlinkClick r:id="rId9"/>
            <a:extLst>
              <a:ext uri="{FF2B5EF4-FFF2-40B4-BE49-F238E27FC236}">
                <a16:creationId xmlns:a16="http://schemas.microsoft.com/office/drawing/2014/main" id="{959A9592-43B2-A94A-A6D7-1F97BB02CB39}"/>
              </a:ext>
            </a:extLst>
          </p:cNvPr>
          <p:cNvSpPr/>
          <p:nvPr userDrawn="1"/>
        </p:nvSpPr>
        <p:spPr>
          <a:xfrm>
            <a:off x="391316" y="6004878"/>
            <a:ext cx="301845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12810D-1C2E-1644-8817-4A22488D29B0}"/>
              </a:ext>
            </a:extLst>
          </p:cNvPr>
          <p:cNvSpPr txBox="1"/>
          <p:nvPr userDrawn="1"/>
        </p:nvSpPr>
        <p:spPr>
          <a:xfrm>
            <a:off x="3944895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hccconnectinfo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hlinkClick r:id="rId10"/>
            <a:extLst>
              <a:ext uri="{FF2B5EF4-FFF2-40B4-BE49-F238E27FC236}">
                <a16:creationId xmlns:a16="http://schemas.microsoft.com/office/drawing/2014/main" id="{34C3131A-7854-A94B-A81E-D37F0EDBBD31}"/>
              </a:ext>
            </a:extLst>
          </p:cNvPr>
          <p:cNvSpPr/>
          <p:nvPr userDrawn="1"/>
        </p:nvSpPr>
        <p:spPr>
          <a:xfrm>
            <a:off x="3504383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CBF55017-0382-9C4A-B10A-ED273026DA1B}"/>
              </a:ext>
            </a:extLst>
          </p:cNvPr>
          <p:cNvSpPr/>
          <p:nvPr userDrawn="1"/>
        </p:nvSpPr>
        <p:spPr>
          <a:xfrm>
            <a:off x="3528538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hlinkClick r:id="rId11"/>
            <a:extLst>
              <a:ext uri="{FF2B5EF4-FFF2-40B4-BE49-F238E27FC236}">
                <a16:creationId xmlns:a16="http://schemas.microsoft.com/office/drawing/2014/main" id="{C28661DC-79F7-D940-98A0-0A3463C7C0E5}"/>
              </a:ext>
            </a:extLst>
          </p:cNvPr>
          <p:cNvSpPr/>
          <p:nvPr userDrawn="1"/>
        </p:nvSpPr>
        <p:spPr>
          <a:xfrm>
            <a:off x="3484557" y="5507360"/>
            <a:ext cx="224975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E54C058A-3014-EB4E-9F0F-0ECEA3A70A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Graphic 66" descr="World">
            <a:extLst>
              <a:ext uri="{FF2B5EF4-FFF2-40B4-BE49-F238E27FC236}">
                <a16:creationId xmlns:a16="http://schemas.microsoft.com/office/drawing/2014/main" id="{634FB55A-2295-BE4D-90DC-431B0AF8CC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68" name="Picture 4" descr="Vimeo Icon Logo - Free vector graphic on Pixabay">
            <a:extLst>
              <a:ext uri="{FF2B5EF4-FFF2-40B4-BE49-F238E27FC236}">
                <a16:creationId xmlns:a16="http://schemas.microsoft.com/office/drawing/2014/main" id="{B7537966-241A-EA4F-886A-C3C29C4311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ree White Twitter Icon - Download White Twitter Icon">
            <a:extLst>
              <a:ext uri="{FF2B5EF4-FFF2-40B4-BE49-F238E27FC236}">
                <a16:creationId xmlns:a16="http://schemas.microsoft.com/office/drawing/2014/main" id="{A47CA496-4B67-234A-9BEE-55DDB0C664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24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5289652-D176-044E-9C04-13B5B065E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r="2035"/>
          <a:stretch/>
        </p:blipFill>
        <p:spPr>
          <a:xfrm>
            <a:off x="406897" y="678825"/>
            <a:ext cx="2229527" cy="881888"/>
          </a:xfrm>
          <a:prstGeom prst="rect">
            <a:avLst/>
          </a:prstGeom>
        </p:spPr>
      </p:pic>
      <p:sp>
        <p:nvSpPr>
          <p:cNvPr id="70" name="Titre 1">
            <a:extLst>
              <a:ext uri="{FF2B5EF4-FFF2-40B4-BE49-F238E27FC236}">
                <a16:creationId xmlns:a16="http://schemas.microsoft.com/office/drawing/2014/main" id="{3B7573CD-57E2-3B4E-9166-AFDAF4D2CB1E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30850229-3EED-374B-B74A-84C7F49D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4378" t="16757" r="13110" b="10564"/>
          <a:stretch/>
        </p:blipFill>
        <p:spPr>
          <a:xfrm>
            <a:off x="6598102" y="0"/>
            <a:ext cx="5593898" cy="63654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7FD-A71B-BC47-8462-E57475498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E32A3-0FE8-7F4D-A5D9-2B508189C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CB0EC-3E5D-714A-BECA-B2C59C13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E7EB3-4B3D-A145-9F30-340E5798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66F4C-A77B-B84F-97D6-58D0A410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0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A540-2078-F04A-BD72-49FA61AC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7AE9-3C30-B949-8E43-B75ABF1D3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3B221-4088-DA41-A619-B8778603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42727-16AE-474A-8FDB-48A703AC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A217A-366C-BF4C-AEA5-92C29A7B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DF3D-6BD5-964F-B6DF-921605E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EE0D4-4DB7-AE48-9F8C-CF1D070B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706E4-4F0C-F441-A8AF-2C7E364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53363-E6EF-734A-B554-1834F6FE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9376" y="1019791"/>
            <a:ext cx="11246838" cy="488595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C6B4A-460C-432A-A8DA-54183E4D3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6124575"/>
            <a:ext cx="10174288" cy="2936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66A4006-94F2-4418-97A8-9346B59D1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608" y="127087"/>
            <a:ext cx="10786620" cy="657350"/>
          </a:xfrm>
        </p:spPr>
        <p:txBody>
          <a:bodyPr/>
          <a:lstStyle/>
          <a:p>
            <a:r>
              <a:rPr lang="en-GB" dirty="0"/>
              <a:t>Click to add title </a:t>
            </a:r>
          </a:p>
        </p:txBody>
      </p:sp>
    </p:spTree>
    <p:extLst>
      <p:ext uri="{BB962C8B-B14F-4D97-AF65-F5344CB8AC3E}">
        <p14:creationId xmlns:p14="http://schemas.microsoft.com/office/powerpoint/2010/main" val="6239387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B7E6249-594D-1F40-9C84-EB5050EA8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A4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03A83E1D-EAFB-3A44-977C-5B030D35B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A40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FFA4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rgbClr val="FFA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rgbClr val="FFA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CBA9F61-283B-644B-9017-790928FBFE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BBFE1C1-57CC-8B49-8F4A-1DD1E591BF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FFA4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2AB18A0-B66C-5F46-942B-35751F38DB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F2EA137-7AEE-854D-B359-95F58B2CEA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rgbClr val="FFA4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789B4-A2AF-D44F-B738-91FE0E87D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r="2035"/>
          <a:stretch/>
        </p:blipFill>
        <p:spPr>
          <a:xfrm>
            <a:off x="9892187" y="296796"/>
            <a:ext cx="1751771" cy="69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0" r:id="rId15"/>
    <p:sldLayoutId id="2147483681" r:id="rId16"/>
    <p:sldLayoutId id="214748368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300" userDrawn="1">
          <p15:clr>
            <a:srgbClr val="F26B43"/>
          </p15:clr>
        </p15:guide>
        <p15:guide id="4" orient="horz" pos="2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twitter.com/hccconnectinfo" TargetMode="External"/><Relationship Id="rId7" Type="http://schemas.openxmlformats.org/officeDocument/2006/relationships/hyperlink" Target="https://www.linkedin.com/company/237570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hyperlink" Target="https://hccconnect.cor2ed.com/" TargetMode="External"/><Relationship Id="rId5" Type="http://schemas.openxmlformats.org/officeDocument/2006/relationships/hyperlink" Target="mailto:froukje.sosef@cor2ed.com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s://vimeo.com/channels/hccconnec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EEA3AF-C212-2D4F-A271-117725DAD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24232"/>
            <a:ext cx="10972800" cy="387209"/>
          </a:xfrm>
        </p:spPr>
        <p:txBody>
          <a:bodyPr/>
          <a:lstStyle/>
          <a:p>
            <a:r>
              <a:rPr lang="en-US" dirty="0"/>
              <a:t>Phase 3 RCT vs. RWD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6949345-1789-C84C-9A74-45D9E0EB2E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5493604"/>
            <a:ext cx="10963200" cy="599692"/>
          </a:xfrm>
        </p:spPr>
        <p:txBody>
          <a:bodyPr/>
          <a:lstStyle/>
          <a:p>
            <a:pPr marL="0" indent="0">
              <a:buNone/>
            </a:pPr>
            <a:r>
              <a:rPr lang="en-US" sz="1550" dirty="0"/>
              <a:t>Real-world studies confirmed the efficacy and safety of EMA-approved drugs in routine clinical practice, even though having allowed inclusion of more vulnerable patients (e.g., Child-Pugh class B, ECOG PS 2) compared with most Phase 3 RCT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8A446-EE03-A749-8BD3-7D8239AE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/>
              <a:t>Efficacy and safety of EMA-approved drugs for HCC in real-world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19C3A-C0AA-414A-BCB5-01DD6E2B1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9FE3A55-AE37-D144-916D-97894C7BFD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804408" cy="365125"/>
          </a:xfrm>
        </p:spPr>
        <p:txBody>
          <a:bodyPr/>
          <a:lstStyle/>
          <a:p>
            <a:r>
              <a:rPr lang="en-US" sz="900" spc="-40" dirty="0"/>
              <a:t>AE, adverse event; AFP, alpha-fetoprotein; AST, aspartate aminotransferase; CI, confidence interval; ECOG PS, Eastern Cooperative Oncology Group performance status; EMA, European Medicines Agency; </a:t>
            </a:r>
            <a:r>
              <a:rPr lang="en-US" sz="900" dirty="0"/>
              <a:t>HCC, hepatocellular carcinoma; </a:t>
            </a:r>
            <a:r>
              <a:rPr lang="en-US" sz="900" spc="-40" dirty="0"/>
              <a:t>HFSR, hand–foot skin reaction; OS, overall survival; </a:t>
            </a:r>
            <a:r>
              <a:rPr lang="en-GB" sz="900" dirty="0"/>
              <a:t>RCT, randomised clinical trial</a:t>
            </a:r>
            <a:r>
              <a:rPr lang="en-US" sz="900" dirty="0"/>
              <a:t>; </a:t>
            </a:r>
            <a:r>
              <a:rPr lang="en-US" sz="900" spc="-40" dirty="0"/>
              <a:t>RWD, real-world data</a:t>
            </a:r>
          </a:p>
          <a:p>
            <a:pPr>
              <a:spcBef>
                <a:spcPts val="0"/>
              </a:spcBef>
            </a:pPr>
            <a:r>
              <a:rPr lang="en-US" sz="900" spc="-40" dirty="0"/>
              <a:t>1. </a:t>
            </a:r>
            <a:r>
              <a:rPr lang="en-US" sz="900" spc="-40" dirty="0" err="1"/>
              <a:t>Llovet</a:t>
            </a:r>
            <a:r>
              <a:rPr lang="en-US" sz="900" spc="-40" dirty="0"/>
              <a:t> JM, et al. N </a:t>
            </a:r>
            <a:r>
              <a:rPr lang="en-US" sz="900" spc="-40" dirty="0" err="1"/>
              <a:t>Engl</a:t>
            </a:r>
            <a:r>
              <a:rPr lang="en-US" sz="900" spc="-40" dirty="0"/>
              <a:t> J Med. 2008;359:378-90; 2. Kudo M, et al. Lancet. 2018;391:1163-73; 3. Cheng AL, et al. J Hepatol. 2022;76:862-73; 4. </a:t>
            </a:r>
            <a:r>
              <a:rPr lang="en-US" sz="900" spc="-40" dirty="0" err="1"/>
              <a:t>Bruix</a:t>
            </a:r>
            <a:r>
              <a:rPr lang="en-US" sz="900" spc="-40" dirty="0"/>
              <a:t> J, et al. Lancet. 2017;389:56-66; 5. </a:t>
            </a:r>
            <a:r>
              <a:rPr lang="en-US" sz="900" spc="-40" dirty="0" err="1"/>
              <a:t>Abou</a:t>
            </a:r>
            <a:r>
              <a:rPr lang="en-US" sz="900" spc="-40" dirty="0"/>
              <a:t>-Alfa GK, et al. N </a:t>
            </a:r>
            <a:r>
              <a:rPr lang="en-US" sz="900" spc="-40" dirty="0" err="1"/>
              <a:t>Engl</a:t>
            </a:r>
            <a:r>
              <a:rPr lang="en-US" sz="900" spc="-40" dirty="0"/>
              <a:t> J Med. 2018;379:54-63; 6. Zhu AX, et al. Lancet Oncol. 2019;20:282-96; 7. Marrero JA, et al. J Hepatol. 2016;65:1140-7; 8. </a:t>
            </a:r>
            <a:r>
              <a:rPr lang="en-US" sz="900" spc="-40" dirty="0" err="1"/>
              <a:t>Welland</a:t>
            </a:r>
            <a:r>
              <a:rPr lang="en-US" sz="900" spc="-40" dirty="0"/>
              <a:t> S, et al. Liver Cancer. 2022;11:219-32; 9. </a:t>
            </a:r>
            <a:r>
              <a:rPr lang="en-US" sz="900" spc="-40" dirty="0" err="1"/>
              <a:t>D’Alessio</a:t>
            </a:r>
            <a:r>
              <a:rPr lang="en-US" sz="900" spc="-40" dirty="0"/>
              <a:t> A, et al. Hepatology. 2022;76:1000-12; 10. Kim YJ, et al. ILCA 2022. Abstract P-99. Poster presentation; 11. </a:t>
            </a:r>
            <a:r>
              <a:rPr lang="en-US" sz="900" spc="-40" dirty="0" err="1"/>
              <a:t>Tovoli</a:t>
            </a:r>
            <a:r>
              <a:rPr lang="en-US" sz="900" spc="-40" dirty="0"/>
              <a:t> F, et al. Liver Cancer. 2021;10:370-9; 12. </a:t>
            </a:r>
            <a:r>
              <a:rPr lang="en-US" sz="900" spc="-40" dirty="0" err="1"/>
              <a:t>Yasui</a:t>
            </a:r>
            <a:r>
              <a:rPr lang="en-US" sz="900" spc="-40" dirty="0"/>
              <a:t> Y, et al. Cancers. 2022;14:2975-87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F2687D-D21F-2A45-845F-56BD056AB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13622"/>
              </p:ext>
            </p:extLst>
          </p:nvPr>
        </p:nvGraphicFramePr>
        <p:xfrm>
          <a:off x="263352" y="1268760"/>
          <a:ext cx="10963199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628">
                  <a:extLst>
                    <a:ext uri="{9D8B030D-6E8A-4147-A177-3AD203B41FA5}">
                      <a16:colId xmlns:a16="http://schemas.microsoft.com/office/drawing/2014/main" val="2768591814"/>
                    </a:ext>
                  </a:extLst>
                </a:gridCol>
                <a:gridCol w="939285">
                  <a:extLst>
                    <a:ext uri="{9D8B030D-6E8A-4147-A177-3AD203B41FA5}">
                      <a16:colId xmlns:a16="http://schemas.microsoft.com/office/drawing/2014/main" val="1912018374"/>
                    </a:ext>
                  </a:extLst>
                </a:gridCol>
                <a:gridCol w="794705">
                  <a:extLst>
                    <a:ext uri="{9D8B030D-6E8A-4147-A177-3AD203B41FA5}">
                      <a16:colId xmlns:a16="http://schemas.microsoft.com/office/drawing/2014/main" val="3023583153"/>
                    </a:ext>
                  </a:extLst>
                </a:gridCol>
                <a:gridCol w="1280030">
                  <a:extLst>
                    <a:ext uri="{9D8B030D-6E8A-4147-A177-3AD203B41FA5}">
                      <a16:colId xmlns:a16="http://schemas.microsoft.com/office/drawing/2014/main" val="2143194738"/>
                    </a:ext>
                  </a:extLst>
                </a:gridCol>
                <a:gridCol w="1471203">
                  <a:extLst>
                    <a:ext uri="{9D8B030D-6E8A-4147-A177-3AD203B41FA5}">
                      <a16:colId xmlns:a16="http://schemas.microsoft.com/office/drawing/2014/main" val="4120377637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1358638065"/>
                    </a:ext>
                  </a:extLst>
                </a:gridCol>
                <a:gridCol w="1094628">
                  <a:extLst>
                    <a:ext uri="{9D8B030D-6E8A-4147-A177-3AD203B41FA5}">
                      <a16:colId xmlns:a16="http://schemas.microsoft.com/office/drawing/2014/main" val="2407159981"/>
                    </a:ext>
                  </a:extLst>
                </a:gridCol>
                <a:gridCol w="673470">
                  <a:extLst>
                    <a:ext uri="{9D8B030D-6E8A-4147-A177-3AD203B41FA5}">
                      <a16:colId xmlns:a16="http://schemas.microsoft.com/office/drawing/2014/main" val="4273054560"/>
                    </a:ext>
                  </a:extLst>
                </a:gridCol>
                <a:gridCol w="1224089">
                  <a:extLst>
                    <a:ext uri="{9D8B030D-6E8A-4147-A177-3AD203B41FA5}">
                      <a16:colId xmlns:a16="http://schemas.microsoft.com/office/drawing/2014/main" val="790498256"/>
                    </a:ext>
                  </a:extLst>
                </a:gridCol>
                <a:gridCol w="1386326">
                  <a:extLst>
                    <a:ext uri="{9D8B030D-6E8A-4147-A177-3AD203B41FA5}">
                      <a16:colId xmlns:a16="http://schemas.microsoft.com/office/drawing/2014/main" val="91478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3 RCT</a:t>
                      </a:r>
                    </a:p>
                  </a:txBody>
                  <a:tcPr marL="55440" marR="55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Real-world data (RWD)</a:t>
                      </a:r>
                    </a:p>
                  </a:txBody>
                  <a:tcPr marL="55440" marR="55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1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3 RCT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patients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(95%CI)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(most common 3 AEs)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study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</a:t>
                      </a:r>
                      <a:b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b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(95%CI)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(most common 3 AEs)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26302"/>
                  </a:ext>
                </a:extLst>
              </a:tr>
              <a:tr h="135612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First-line setting</a:t>
                      </a: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086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Sorafenib</a:t>
                      </a: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</a:t>
                      </a: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 (9.4-13.3)</a:t>
                      </a: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fatigue,  HFSR</a:t>
                      </a: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GIDEON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Prospective observational</a:t>
                      </a: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1968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 (12.8-14.7)</a:t>
                      </a: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HFSR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fatigue</a:t>
                      </a:r>
                    </a:p>
                  </a:txBody>
                  <a:tcPr marL="55440" marR="55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2530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Lenvatinib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 (12.1-14.9)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Hypertension,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↓appetite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ELEVATOR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Retrospective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multicentre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 (10.9-14.7)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Fatigue, ↓appetite,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282525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 + bevacizumab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IMbrave150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 (17.0-23.7)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Proteinuria, hypertension, ↑AST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D’Alessio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Retrospective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multicentre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 (13.6-16.3)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Hypertension, proteinuria, fatigue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3312127332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Second-line setting</a:t>
                      </a:r>
                    </a:p>
                  </a:txBody>
                  <a:tcPr marL="55440" marR="5544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 hMerge="1">
                  <a:txBody>
                    <a:bodyPr/>
                    <a:lstStyle/>
                    <a:p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72146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Regorafenib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RESORCE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 (9.1-12.1)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HFSR,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fatigue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REFINE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Prospective observational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1005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 (11.6-14.8)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HFSR,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fatigue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130352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Cabozantinib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CELESTIAL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 (9.1-12.0)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↓appetite,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HFSR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Tovoli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Retrospective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multicentre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 (9.4-14.8)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Fatigue,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anorexia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245308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Ramucirumab</a:t>
                      </a:r>
                      <a:r>
                        <a:rPr lang="en-US" sz="11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REACH-2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 (7.0-10.6)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Fatigue, edema, ↓appetite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Yasui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Retrospective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multicentre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 (not reported)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Hypertension, fatigue, ↓appetite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6128226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479696-E95C-8447-9B86-2FB7EBC0D942}"/>
              </a:ext>
            </a:extLst>
          </p:cNvPr>
          <p:cNvSpPr txBox="1"/>
          <p:nvPr/>
        </p:nvSpPr>
        <p:spPr>
          <a:xfrm>
            <a:off x="191344" y="5255622"/>
            <a:ext cx="40430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Child-Pugh A subgroup only; 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patients with AFP ≥400ng/mL</a:t>
            </a:r>
          </a:p>
        </p:txBody>
      </p:sp>
    </p:spTree>
    <p:extLst>
      <p:ext uri="{BB962C8B-B14F-4D97-AF65-F5344CB8AC3E}">
        <p14:creationId xmlns:p14="http://schemas.microsoft.com/office/powerpoint/2010/main" val="38411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56871-ECDF-294E-A6A3-900DEC42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patterns in real-world clinical practice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E4D84A-338F-B94E-9491-73267A67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428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67DA5E-E4B9-FB4C-81EE-06266C6BD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14751"/>
            <a:ext cx="10972800" cy="702470"/>
          </a:xfrm>
        </p:spPr>
        <p:txBody>
          <a:bodyPr/>
          <a:lstStyle/>
          <a:p>
            <a:r>
              <a:rPr lang="en-US" dirty="0"/>
              <a:t>Recent data from ILCA &amp; ESMO 2022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3C161-1C32-274D-9BDA-CA32D0D70C5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0397" y="1179856"/>
            <a:ext cx="6768752" cy="44481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Shephard C, et al. ILCA 2022</a:t>
            </a:r>
            <a:r>
              <a:rPr lang="en-US" baseline="30000" dirty="0"/>
              <a:t>1</a:t>
            </a:r>
            <a:r>
              <a:rPr lang="en-US" dirty="0"/>
              <a:t> – systematic review</a:t>
            </a:r>
          </a:p>
          <a:p>
            <a:pPr lvl="1"/>
            <a:r>
              <a:rPr lang="en-US" dirty="0"/>
              <a:t>33 studies reporting real-world treatment patterns &amp; outcomes </a:t>
            </a:r>
          </a:p>
          <a:p>
            <a:pPr lvl="1"/>
            <a:r>
              <a:rPr lang="en-US" dirty="0"/>
              <a:t>Main treatments in recurrent HCC after resection/transplantation:</a:t>
            </a:r>
          </a:p>
          <a:p>
            <a:pPr lvl="2"/>
            <a:r>
              <a:rPr lang="en-US" dirty="0"/>
              <a:t>Either locoregional therapies or sorafenib as initial therapy</a:t>
            </a:r>
          </a:p>
          <a:p>
            <a:pPr lvl="2"/>
            <a:r>
              <a:rPr lang="en-US" dirty="0"/>
              <a:t>Upon failure/progression: other tyrosine kinase inhibitors</a:t>
            </a:r>
          </a:p>
          <a:p>
            <a:pPr lvl="1"/>
            <a:r>
              <a:rPr lang="en-US" dirty="0"/>
              <a:t>Sorafenib and </a:t>
            </a:r>
            <a:r>
              <a:rPr lang="en-US" dirty="0" err="1"/>
              <a:t>lenvatinib</a:t>
            </a:r>
            <a:r>
              <a:rPr lang="en-US" dirty="0"/>
              <a:t> were most common systemic therapies</a:t>
            </a:r>
          </a:p>
          <a:p>
            <a:pPr lvl="1"/>
            <a:r>
              <a:rPr lang="en-US" dirty="0"/>
              <a:t>Paucity of RWD on atezolizumab + bevacizumab </a:t>
            </a:r>
            <a:br>
              <a:rPr lang="en-US" dirty="0"/>
            </a:br>
            <a:r>
              <a:rPr lang="en-US" dirty="0"/>
              <a:t>(as it has just been approved)</a:t>
            </a:r>
          </a:p>
          <a:p>
            <a:r>
              <a:rPr lang="en-US" dirty="0" err="1"/>
              <a:t>Singal</a:t>
            </a:r>
            <a:r>
              <a:rPr lang="en-US" dirty="0"/>
              <a:t> AG, et al. ESMO 2022</a:t>
            </a:r>
            <a:r>
              <a:rPr lang="en-US" baseline="30000" dirty="0"/>
              <a:t>2</a:t>
            </a:r>
            <a:r>
              <a:rPr lang="en-US" dirty="0"/>
              <a:t> – US real-world study</a:t>
            </a:r>
          </a:p>
          <a:p>
            <a:pPr lvl="1"/>
            <a:r>
              <a:rPr lang="en-US" dirty="0"/>
              <a:t>Patients from the IQVIA US open-source linked Medical (Dx) </a:t>
            </a:r>
            <a:br>
              <a:rPr lang="en-US" dirty="0"/>
            </a:br>
            <a:r>
              <a:rPr lang="en-US" dirty="0"/>
              <a:t>and Pharmacy (</a:t>
            </a:r>
            <a:r>
              <a:rPr lang="en-US" dirty="0" err="1"/>
              <a:t>LRx</a:t>
            </a:r>
            <a:r>
              <a:rPr lang="en-US" dirty="0"/>
              <a:t>) claims databases treated with </a:t>
            </a:r>
            <a:br>
              <a:rPr lang="en-US" dirty="0"/>
            </a:br>
            <a:r>
              <a:rPr lang="en-US" dirty="0"/>
              <a:t>atezolizumab + bevacizumab (N=531)</a:t>
            </a:r>
          </a:p>
          <a:p>
            <a:pPr lvl="1"/>
            <a:r>
              <a:rPr lang="en-US" dirty="0"/>
              <a:t>Treatment initiated between June 2020 and November 2021</a:t>
            </a:r>
          </a:p>
          <a:p>
            <a:pPr lvl="1"/>
            <a:r>
              <a:rPr lang="en-US" dirty="0"/>
              <a:t>Median follow-up time: 7.0 (range, 2.0-19.8) months</a:t>
            </a:r>
          </a:p>
          <a:p>
            <a:pPr lvl="1"/>
            <a:r>
              <a:rPr lang="en-US" dirty="0"/>
              <a:t>58% discontinued atezolizumab + bevacizumab </a:t>
            </a:r>
            <a:r>
              <a:rPr lang="en-US" dirty="0">
                <a:solidFill>
                  <a:srgbClr val="2E7B8E"/>
                </a:solidFill>
              </a:rPr>
              <a:t>within 6 months</a:t>
            </a:r>
          </a:p>
          <a:p>
            <a:pPr lvl="1"/>
            <a:r>
              <a:rPr lang="en-US" dirty="0"/>
              <a:t>In patients with ≥3 months follow-up, only 5% received subsequent systemic therapies </a:t>
            </a:r>
          </a:p>
          <a:p>
            <a:pPr lvl="2"/>
            <a:r>
              <a:rPr lang="en-US" dirty="0"/>
              <a:t>3% targeted therapy</a:t>
            </a:r>
          </a:p>
          <a:p>
            <a:pPr lvl="2"/>
            <a:r>
              <a:rPr lang="en-US" dirty="0"/>
              <a:t>1% immunotherapy</a:t>
            </a:r>
          </a:p>
          <a:p>
            <a:pPr lvl="2"/>
            <a:r>
              <a:rPr lang="en-US" dirty="0"/>
              <a:t>1% chemotherapy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4479-3D41-BB4D-B76E-B8B10818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treatment patterns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18849-C258-3D4E-B8BE-A244325E2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B9A7D93-F520-C843-9B65-FDE176CFF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660489"/>
              </p:ext>
            </p:extLst>
          </p:nvPr>
        </p:nvGraphicFramePr>
        <p:xfrm>
          <a:off x="7332500" y="2743434"/>
          <a:ext cx="4824536" cy="294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D431F7-053F-5244-928C-E539804A4E6D}"/>
              </a:ext>
            </a:extLst>
          </p:cNvPr>
          <p:cNvSpPr txBox="1"/>
          <p:nvPr/>
        </p:nvSpPr>
        <p:spPr>
          <a:xfrm>
            <a:off x="8868247" y="5836401"/>
            <a:ext cx="199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Subsequent systemic therapy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48AB0E-4B34-3047-B43E-5F64CA7A0D68}"/>
              </a:ext>
            </a:extLst>
          </p:cNvPr>
          <p:cNvSpPr txBox="1"/>
          <p:nvPr/>
        </p:nvSpPr>
        <p:spPr>
          <a:xfrm>
            <a:off x="7735550" y="5590112"/>
            <a:ext cx="10287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with ≥3 months</a:t>
            </a:r>
            <a:b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follow-up (N=531)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EC7C1-696C-B54F-9547-79EA93D2388A}"/>
              </a:ext>
            </a:extLst>
          </p:cNvPr>
          <p:cNvSpPr txBox="1"/>
          <p:nvPr/>
        </p:nvSpPr>
        <p:spPr>
          <a:xfrm rot="16200000">
            <a:off x="6384378" y="4279744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Proportion of patients 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A3BD5E-02F4-1B40-924F-1929055BC927}"/>
              </a:ext>
            </a:extLst>
          </p:cNvPr>
          <p:cNvSpPr txBox="1"/>
          <p:nvPr/>
        </p:nvSpPr>
        <p:spPr>
          <a:xfrm>
            <a:off x="8815050" y="5590112"/>
            <a:ext cx="10287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with ≥6 months</a:t>
            </a:r>
            <a:b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follow-up (n=461)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945309-ADEA-C543-A3C3-B188CFA3A7C1}"/>
              </a:ext>
            </a:extLst>
          </p:cNvPr>
          <p:cNvSpPr txBox="1"/>
          <p:nvPr/>
        </p:nvSpPr>
        <p:spPr>
          <a:xfrm>
            <a:off x="9888200" y="5590112"/>
            <a:ext cx="10287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with ≥9 months</a:t>
            </a:r>
            <a:b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follow-up (n=369)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40FB81-A2CE-0445-AD8E-6E36AE03D3AD}"/>
              </a:ext>
            </a:extLst>
          </p:cNvPr>
          <p:cNvSpPr txBox="1"/>
          <p:nvPr/>
        </p:nvSpPr>
        <p:spPr>
          <a:xfrm>
            <a:off x="10967700" y="5590112"/>
            <a:ext cx="10287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with ≥12 months</a:t>
            </a:r>
            <a:b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follow-up (n=279)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7CD4CE-A15E-5356-FBCF-1285AE39CC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1236456" cy="365125"/>
          </a:xfrm>
        </p:spPr>
        <p:txBody>
          <a:bodyPr/>
          <a:lstStyle/>
          <a:p>
            <a:r>
              <a:rPr lang="en-US" sz="1200" dirty="0"/>
              <a:t>ESMO, European Society for Medical Oncology; HCC, hepatocellular carcinoma; </a:t>
            </a:r>
            <a:r>
              <a:rPr lang="en-US" dirty="0"/>
              <a:t>ILCA, International Liver Cancer Association; </a:t>
            </a:r>
            <a:r>
              <a:rPr lang="en-US" sz="1200" spc="-40" dirty="0"/>
              <a:t>RWD, real-world data</a:t>
            </a:r>
            <a:endParaRPr lang="en-US" dirty="0"/>
          </a:p>
          <a:p>
            <a:r>
              <a:rPr lang="en-US" dirty="0"/>
              <a:t>1. Shephard C, et al. ILCA 2022. Abstract P-54. Poster presentation; 2. </a:t>
            </a:r>
            <a:r>
              <a:rPr lang="en-US" dirty="0" err="1"/>
              <a:t>Singal</a:t>
            </a:r>
            <a:r>
              <a:rPr lang="en-US" dirty="0"/>
              <a:t> AG, et al. Ann of Oncol. 2022;33 suppl 7:S323-30 (ESMO 2022 poster presentation)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CA8E4-14D0-4288-04BA-9785F3619F8C}"/>
              </a:ext>
            </a:extLst>
          </p:cNvPr>
          <p:cNvSpPr txBox="1"/>
          <p:nvPr/>
        </p:nvSpPr>
        <p:spPr>
          <a:xfrm>
            <a:off x="7161570" y="1243548"/>
            <a:ext cx="432048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data on treatment patterns can inform about concordance with guidelines in clinical practice, and may provide useful information for clinical trial design</a:t>
            </a:r>
            <a:endParaRPr lang="en-CH" sz="1600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3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29E0A1-5A5F-4857-90BB-B16E7C7AC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44" y="1019791"/>
            <a:ext cx="11534870" cy="4885955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HelveticaNeueLTStd-Roman"/>
            </a:endParaRPr>
          </a:p>
          <a:p>
            <a:pPr algn="l"/>
            <a:endParaRPr lang="en-US" dirty="0">
              <a:solidFill>
                <a:srgbClr val="000000"/>
              </a:solidFill>
              <a:latin typeface="HelveticaNeueLTStd-Roman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HelveticaNeueLTStd-Roman"/>
            </a:endParaRPr>
          </a:p>
          <a:p>
            <a:pPr algn="l"/>
            <a:endParaRPr lang="en-US" dirty="0">
              <a:solidFill>
                <a:srgbClr val="000000"/>
              </a:solidFill>
              <a:latin typeface="HelveticaNeueLTStd-Roman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HelveticaNeueLTStd-Roman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HelveticaNeueLTStd-Roman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HelveticaNeueLTStd-Roman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HelveticaNeueLTStd-Roman"/>
            </a:endParaRPr>
          </a:p>
          <a:p>
            <a:pPr algn="l"/>
            <a:r>
              <a:rPr lang="en-US" dirty="0">
                <a:solidFill>
                  <a:srgbClr val="5D8298"/>
                </a:solidFill>
              </a:rPr>
              <a:t>REFINE evaluated a broader patient population compared with RESORCE and included patients with ECOG PS ≥2, Child–Pugh classification B/C disease, intolerance to sorafenib, and those who had received prior immunotherapy = representing real-world patients with </a:t>
            </a:r>
            <a:r>
              <a:rPr lang="en-US" dirty="0" err="1">
                <a:solidFill>
                  <a:srgbClr val="5D8298"/>
                </a:solidFill>
              </a:rPr>
              <a:t>uHCC</a:t>
            </a:r>
            <a:r>
              <a:rPr lang="en-US" dirty="0">
                <a:solidFill>
                  <a:srgbClr val="5D8298"/>
                </a:solidFill>
              </a:rPr>
              <a:t>.</a:t>
            </a:r>
          </a:p>
          <a:p>
            <a:pPr algn="l"/>
            <a:r>
              <a:rPr lang="en-US" dirty="0">
                <a:solidFill>
                  <a:srgbClr val="5D8298"/>
                </a:solidFill>
              </a:rPr>
              <a:t>Median OS in the overall population (13.2 months) was similar to the median OS in patients who received second-line regorafenib after prior first-line sorafenib (13.9 months)</a:t>
            </a:r>
          </a:p>
          <a:p>
            <a:pPr lvl="1"/>
            <a:r>
              <a:rPr lang="en-US" dirty="0"/>
              <a:t>The OS benefit associated with regorafenib was highest in patients with good baseline liver function</a:t>
            </a:r>
          </a:p>
          <a:p>
            <a:pPr algn="l"/>
            <a:r>
              <a:rPr lang="en-US" dirty="0">
                <a:solidFill>
                  <a:srgbClr val="5D8298"/>
                </a:solidFill>
              </a:rPr>
              <a:t> The safety profile of regorafenib demonstrated in REFINE was consistent with the safety profile shown in RESORCE</a:t>
            </a:r>
          </a:p>
          <a:p>
            <a:pPr algn="l"/>
            <a:r>
              <a:rPr lang="en-US" dirty="0">
                <a:solidFill>
                  <a:srgbClr val="5D8298"/>
                </a:solidFill>
              </a:rPr>
              <a:t>The final results of the real-world REFINE study confirmed the safety and effectiveness of regorafenib in a broad population of patients with </a:t>
            </a:r>
            <a:r>
              <a:rPr lang="en-US" dirty="0" err="1">
                <a:solidFill>
                  <a:srgbClr val="5D8298"/>
                </a:solidFill>
              </a:rPr>
              <a:t>uHCC</a:t>
            </a:r>
            <a:r>
              <a:rPr lang="en-US" dirty="0">
                <a:solidFill>
                  <a:srgbClr val="5D8298"/>
                </a:solidFill>
              </a:rPr>
              <a:t> that was consistent with the results from the RESORCE 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45E03-7572-40B3-ADE7-A7DA29683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6447680"/>
            <a:ext cx="10174288" cy="293688"/>
          </a:xfrm>
        </p:spPr>
        <p:txBody>
          <a:bodyPr/>
          <a:lstStyle/>
          <a:p>
            <a:r>
              <a:rPr lang="en-US" sz="1200" spc="-30" dirty="0">
                <a:solidFill>
                  <a:srgbClr val="5D8298"/>
                </a:solidFill>
              </a:rPr>
              <a:t>ECOG PS; Eastern Cooperative Oncology Group performance status; OS; overall survival; ORR; objective response rate; PFS, progression-free survival; TTP, time to progression; </a:t>
            </a:r>
            <a:r>
              <a:rPr lang="en-US" sz="1200" spc="-30" dirty="0" err="1">
                <a:solidFill>
                  <a:srgbClr val="5D8298"/>
                </a:solidFill>
              </a:rPr>
              <a:t>uHCC</a:t>
            </a:r>
            <a:r>
              <a:rPr lang="en-US" sz="1200" spc="-30" dirty="0">
                <a:solidFill>
                  <a:srgbClr val="5D8298"/>
                </a:solidFill>
              </a:rPr>
              <a:t>, unresectable hepatocellular carcinoma</a:t>
            </a:r>
          </a:p>
          <a:p>
            <a:r>
              <a:rPr lang="en-US" sz="1200" spc="-30" dirty="0">
                <a:solidFill>
                  <a:srgbClr val="5D8298"/>
                </a:solidFill>
              </a:rPr>
              <a:t>Source: Kim et al. Poster Presentation P-99 at ILCA Annual Conference 2022.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663A4C-094D-4588-9015-9AB29234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43612"/>
            <a:ext cx="9433048" cy="657350"/>
          </a:xfrm>
        </p:spPr>
        <p:txBody>
          <a:bodyPr/>
          <a:lstStyle/>
          <a:p>
            <a:r>
              <a:rPr lang="en-US" dirty="0"/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175A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 </a:t>
            </a:r>
            <a:r>
              <a:rPr lang="en-US" dirty="0"/>
              <a:t>REFINE study evaluated regorafenib use in real-world practice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3FD66-D338-4658-8731-ED5A56FDD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196752"/>
            <a:ext cx="9145016" cy="1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191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BC055E-1D9A-7647-8187-074E846E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RWD on systemic therapy in </a:t>
            </a:r>
            <a:br>
              <a:rPr lang="en-US" dirty="0"/>
            </a:br>
            <a:r>
              <a:rPr lang="en-US" dirty="0"/>
              <a:t>patient populations excluded </a:t>
            </a:r>
            <a:br>
              <a:rPr lang="en-US" dirty="0"/>
            </a:br>
            <a:r>
              <a:rPr lang="en-US" dirty="0"/>
              <a:t>from phase 3 RCT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FD4B26-D6EA-8844-AA7B-24EC0F9B3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62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A09BE-B739-2744-9328-199F296515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Patients with Child-Pugh class B</a:t>
            </a:r>
          </a:p>
          <a:p>
            <a:pPr lvl="1"/>
            <a:r>
              <a:rPr lang="en-US" dirty="0"/>
              <a:t>Shorter survival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Potential confounders: liver failure or death from complications of cirrhosis</a:t>
            </a:r>
            <a:r>
              <a:rPr lang="en-US" baseline="30000" dirty="0"/>
              <a:t>1</a:t>
            </a:r>
            <a:r>
              <a:rPr lang="en-US" dirty="0"/>
              <a:t>             </a:t>
            </a:r>
            <a:br>
              <a:rPr lang="en-US" dirty="0"/>
            </a:br>
            <a:endParaRPr lang="en-US" sz="1600" dirty="0"/>
          </a:p>
          <a:p>
            <a:r>
              <a:rPr lang="en-US" dirty="0"/>
              <a:t>Patients with a history of liver transplantation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data from subsets of patients from Phase 3 RCT are available, RWD can provide insights into safety and efficacy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BB42E-64B1-6F42-A740-7CF7D263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subgroups excluded from RCT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CCD3E-6B51-7644-89F5-CB30F1D65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B49872-C5D9-1D43-B40F-19217DD744E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dirty="0"/>
              <a:t>RCT, randomised clinical trial; </a:t>
            </a:r>
            <a:r>
              <a:rPr lang="en-US" sz="1200" spc="-40" dirty="0"/>
              <a:t>RWD, real-world data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 err="1"/>
              <a:t>Llovet</a:t>
            </a:r>
            <a:r>
              <a:rPr lang="en-US" sz="1200" dirty="0"/>
              <a:t> JM, et al. J Natl Cancer Inst. 2008;100:698-711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48428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FA8446-261E-C64F-8A21-1E651F7C6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59194"/>
            <a:ext cx="10972800" cy="702470"/>
          </a:xfrm>
        </p:spPr>
        <p:txBody>
          <a:bodyPr/>
          <a:lstStyle/>
          <a:p>
            <a:r>
              <a:rPr lang="en-US" dirty="0"/>
              <a:t>First-line setting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9AC2E-45C8-AB43-851A-C03D6A67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RWD in Child-Pugh 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48027-603D-D145-98A4-CE6B9D482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9C3E8C1-299A-114A-AF02-A5B0A1652E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r>
              <a:rPr lang="en-US" sz="1050" baseline="30000" dirty="0"/>
              <a:t>b</a:t>
            </a:r>
            <a:r>
              <a:rPr lang="en-US" sz="1050" dirty="0"/>
              <a:t> Landmark estimates at 12 months</a:t>
            </a:r>
          </a:p>
          <a:p>
            <a:r>
              <a:rPr lang="en-US" sz="1050" dirty="0"/>
              <a:t>AEs, adverse events; CI, confidence interval; GI, gastrointestinal; NR, not reported; OS, overall survival; PFS, progression-free survival; ORR, overall response rate; </a:t>
            </a:r>
            <a:r>
              <a:rPr lang="en-US" sz="1050" spc="-40" dirty="0"/>
              <a:t>RWD, real-world data</a:t>
            </a:r>
            <a:endParaRPr lang="en-US" sz="1050" dirty="0"/>
          </a:p>
          <a:p>
            <a:pPr>
              <a:spcBef>
                <a:spcPts val="0"/>
              </a:spcBef>
            </a:pPr>
            <a:r>
              <a:rPr lang="en-US" sz="1050" dirty="0"/>
              <a:t>1. </a:t>
            </a:r>
            <a:r>
              <a:rPr lang="en-US" sz="1050" spc="-40" dirty="0"/>
              <a:t>Marrero JA, et al. J Hepatol. 2016;65:1140-72; 2.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Singal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AG, et al. Future Oncol. 2021;17:2759-68; 3. </a:t>
            </a:r>
            <a:r>
              <a:rPr lang="en-US" sz="1050" spc="-40" dirty="0" err="1"/>
              <a:t>D’Alessio</a:t>
            </a:r>
            <a:r>
              <a:rPr lang="en-US" sz="1050" spc="-40" dirty="0"/>
              <a:t> A, et al. Hepatology. 2022;76:1000-12</a:t>
            </a:r>
            <a:endParaRPr lang="en-US" sz="105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FE8D6E-E22C-8542-B944-13149FC0D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15551"/>
              </p:ext>
            </p:extLst>
          </p:nvPr>
        </p:nvGraphicFramePr>
        <p:xfrm>
          <a:off x="619201" y="1437191"/>
          <a:ext cx="10963197" cy="405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1">
                  <a:extLst>
                    <a:ext uri="{9D8B030D-6E8A-4147-A177-3AD203B41FA5}">
                      <a16:colId xmlns:a16="http://schemas.microsoft.com/office/drawing/2014/main" val="2287445668"/>
                    </a:ext>
                  </a:extLst>
                </a:gridCol>
                <a:gridCol w="1566171">
                  <a:extLst>
                    <a:ext uri="{9D8B030D-6E8A-4147-A177-3AD203B41FA5}">
                      <a16:colId xmlns:a16="http://schemas.microsoft.com/office/drawing/2014/main" val="367553589"/>
                    </a:ext>
                  </a:extLst>
                </a:gridCol>
                <a:gridCol w="1566171">
                  <a:extLst>
                    <a:ext uri="{9D8B030D-6E8A-4147-A177-3AD203B41FA5}">
                      <a16:colId xmlns:a16="http://schemas.microsoft.com/office/drawing/2014/main" val="2953936037"/>
                    </a:ext>
                  </a:extLst>
                </a:gridCol>
                <a:gridCol w="1566171">
                  <a:extLst>
                    <a:ext uri="{9D8B030D-6E8A-4147-A177-3AD203B41FA5}">
                      <a16:colId xmlns:a16="http://schemas.microsoft.com/office/drawing/2014/main" val="2586150241"/>
                    </a:ext>
                  </a:extLst>
                </a:gridCol>
                <a:gridCol w="1566171">
                  <a:extLst>
                    <a:ext uri="{9D8B030D-6E8A-4147-A177-3AD203B41FA5}">
                      <a16:colId xmlns:a16="http://schemas.microsoft.com/office/drawing/2014/main" val="1506515661"/>
                    </a:ext>
                  </a:extLst>
                </a:gridCol>
                <a:gridCol w="1566171">
                  <a:extLst>
                    <a:ext uri="{9D8B030D-6E8A-4147-A177-3AD203B41FA5}">
                      <a16:colId xmlns:a16="http://schemas.microsoft.com/office/drawing/2014/main" val="3061009627"/>
                    </a:ext>
                  </a:extLst>
                </a:gridCol>
                <a:gridCol w="1566171">
                  <a:extLst>
                    <a:ext uri="{9D8B030D-6E8A-4147-A177-3AD203B41FA5}">
                      <a16:colId xmlns:a16="http://schemas.microsoft.com/office/drawing/2014/main" val="1871037491"/>
                    </a:ext>
                  </a:extLst>
                </a:gridCol>
              </a:tblGrid>
              <a:tr h="39837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Sorafenib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Lenvatinib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 + bevacizumab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701796"/>
                  </a:ext>
                </a:extLst>
              </a:tr>
              <a:tr h="310678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Child-Pugh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Child-Pugh B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Child-Pugh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Child-Pugh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Child-Pugh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Child-Pugh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984180"/>
                  </a:ext>
                </a:extLst>
              </a:tr>
              <a:tr h="3106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62081"/>
                  </a:ext>
                </a:extLst>
              </a:tr>
              <a:tr h="43459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duration of treatment</a:t>
                      </a:r>
                      <a:endParaRPr lang="en-US" sz="1400" strike="sng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367012"/>
                  </a:ext>
                </a:extLst>
              </a:tr>
              <a:tr h="3106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CI),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 (12.8-14.7)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 (4.6-6.3)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73.3%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77.5%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 (14.1-23.9)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 (4.3-15.6)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178573"/>
                  </a:ext>
                </a:extLst>
              </a:tr>
              <a:tr h="3106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 (95% CI),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51.4%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75.9%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 (6.2-8.9)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 (2.6-4.2)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70439"/>
                  </a:ext>
                </a:extLst>
              </a:tr>
              <a:tr h="3106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99744"/>
                  </a:ext>
                </a:extLst>
              </a:tr>
              <a:tr h="43459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 incidence of AEs; serious AEs were more common in Child-Pugh B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 treatment duration and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reductions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difference regarding toxicity; no difference regarding GI bleeding events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16810"/>
                  </a:ext>
                </a:extLst>
              </a:tr>
              <a:tr h="43459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design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Prospective, observational registry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Retrospective cohort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Retrospective study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455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36F1BF-E926-A942-4000-6B731EA08669}"/>
              </a:ext>
            </a:extLst>
          </p:cNvPr>
          <p:cNvSpPr txBox="1"/>
          <p:nvPr/>
        </p:nvSpPr>
        <p:spPr>
          <a:xfrm>
            <a:off x="547193" y="5435159"/>
            <a:ext cx="110934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aseline="30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NCCN guidelines recommend sorafenib in Child-Pugh B7 patients (based on those data from GIDEON: a prospective observational registry study)</a:t>
            </a:r>
            <a:endParaRPr lang="en-CH" sz="1200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74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38C34-167E-EEE4-E754-CA3D99459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8" t="15626" r="19963" b="19226"/>
          <a:stretch/>
        </p:blipFill>
        <p:spPr>
          <a:xfrm>
            <a:off x="3746710" y="2708920"/>
            <a:ext cx="4908470" cy="22089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7F782-5ED5-4A4E-9416-EFFC5ED787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90210"/>
            <a:ext cx="10963200" cy="4525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500" dirty="0"/>
              <a:t>Phase 1/2, open-label, non-comparative, multicenter trial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Cohort 5: 49 patients with HCC and Child-Pugh B7-8 (25 sorafenib-naive, 24 sorafenib-experienced) treated with nivolumab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ORR 12%, DCR 55%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Safety of nivolumab comparable to that in Child-Pugh A patients</a:t>
            </a:r>
          </a:p>
          <a:p>
            <a:pPr>
              <a:spcBef>
                <a:spcPts val="600"/>
              </a:spcBef>
            </a:pPr>
            <a:r>
              <a:rPr lang="en-US" sz="1500" b="1" dirty="0"/>
              <a:t>Improvement to Child-Pugh A for ≥6 months: 5 patients (4/6 with partial response, 1/21 with stable disease)</a:t>
            </a:r>
          </a:p>
          <a:p>
            <a:endParaRPr lang="en-US" sz="1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52B23-0616-1741-B87E-D32C662D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CheckMate 040 (cohort 5) – Child-Pugh B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BAA88-2427-0B4F-B9C0-F66A52FFB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2BE313-9722-FF43-84C2-3D76A964B9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444368" cy="365125"/>
          </a:xfrm>
        </p:spPr>
        <p:txBody>
          <a:bodyPr/>
          <a:lstStyle/>
          <a:p>
            <a:r>
              <a:rPr lang="en-US" sz="1200" dirty="0"/>
              <a:t>CI, confidence interval; DCR, </a:t>
            </a:r>
            <a:r>
              <a:rPr lang="en-US" dirty="0"/>
              <a:t>disease control rate; </a:t>
            </a:r>
            <a:r>
              <a:rPr lang="en-US" sz="1200" dirty="0"/>
              <a:t>HCC, hepatocellular carcinoma; ORR, overall response rate; OS, overall survival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Kudo M, et al. J Hepatol. 2021;75;600-9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EB5A43-05EA-C34A-9074-7468016D90FC}"/>
              </a:ext>
            </a:extLst>
          </p:cNvPr>
          <p:cNvSpPr txBox="1"/>
          <p:nvPr/>
        </p:nvSpPr>
        <p:spPr>
          <a:xfrm>
            <a:off x="3657253" y="27397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FD03F-8BDB-E144-87D1-DFAB992FB377}"/>
              </a:ext>
            </a:extLst>
          </p:cNvPr>
          <p:cNvSpPr txBox="1"/>
          <p:nvPr/>
        </p:nvSpPr>
        <p:spPr>
          <a:xfrm rot="16200000">
            <a:off x="2939704" y="3794325"/>
            <a:ext cx="14293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 (%)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966A94-F884-4D44-BE7C-877E0F02E69C}"/>
              </a:ext>
            </a:extLst>
          </p:cNvPr>
          <p:cNvCxnSpPr>
            <a:cxnSpLocks/>
          </p:cNvCxnSpPr>
          <p:nvPr/>
        </p:nvCxnSpPr>
        <p:spPr>
          <a:xfrm>
            <a:off x="4043189" y="28299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B9C72F-0446-1241-A6ED-7E6C6D634957}"/>
              </a:ext>
            </a:extLst>
          </p:cNvPr>
          <p:cNvSpPr txBox="1"/>
          <p:nvPr/>
        </p:nvSpPr>
        <p:spPr>
          <a:xfrm>
            <a:off x="3657253" y="29429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1924F1-94BA-0F41-8552-166F69117F8B}"/>
              </a:ext>
            </a:extLst>
          </p:cNvPr>
          <p:cNvCxnSpPr>
            <a:cxnSpLocks/>
          </p:cNvCxnSpPr>
          <p:nvPr/>
        </p:nvCxnSpPr>
        <p:spPr>
          <a:xfrm>
            <a:off x="4043189" y="30331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114EE1-CC96-7F4C-9AD3-253398F40C12}"/>
              </a:ext>
            </a:extLst>
          </p:cNvPr>
          <p:cNvSpPr txBox="1"/>
          <p:nvPr/>
        </p:nvSpPr>
        <p:spPr>
          <a:xfrm>
            <a:off x="3657253" y="31461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835A90-50FE-5649-9792-594BF0FAD0E8}"/>
              </a:ext>
            </a:extLst>
          </p:cNvPr>
          <p:cNvCxnSpPr>
            <a:cxnSpLocks/>
          </p:cNvCxnSpPr>
          <p:nvPr/>
        </p:nvCxnSpPr>
        <p:spPr>
          <a:xfrm>
            <a:off x="4043189" y="32363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B366DB3-501E-A44C-9FF8-BA9C07979681}"/>
              </a:ext>
            </a:extLst>
          </p:cNvPr>
          <p:cNvSpPr txBox="1"/>
          <p:nvPr/>
        </p:nvSpPr>
        <p:spPr>
          <a:xfrm>
            <a:off x="3657253" y="33493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BB2024-D013-8F45-8D29-365DFD52B583}"/>
              </a:ext>
            </a:extLst>
          </p:cNvPr>
          <p:cNvCxnSpPr>
            <a:cxnSpLocks/>
          </p:cNvCxnSpPr>
          <p:nvPr/>
        </p:nvCxnSpPr>
        <p:spPr>
          <a:xfrm>
            <a:off x="4043189" y="34395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E1A4F67-3159-C04D-87BB-E10B91333DBB}"/>
              </a:ext>
            </a:extLst>
          </p:cNvPr>
          <p:cNvSpPr txBox="1"/>
          <p:nvPr/>
        </p:nvSpPr>
        <p:spPr>
          <a:xfrm>
            <a:off x="3657253" y="35525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DA181C-BD40-0549-AFFD-CAC9DC8D4A6B}"/>
              </a:ext>
            </a:extLst>
          </p:cNvPr>
          <p:cNvCxnSpPr>
            <a:cxnSpLocks/>
          </p:cNvCxnSpPr>
          <p:nvPr/>
        </p:nvCxnSpPr>
        <p:spPr>
          <a:xfrm>
            <a:off x="4043189" y="36427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CB3BE7-464E-F44D-9B6C-3E1ACA668A40}"/>
              </a:ext>
            </a:extLst>
          </p:cNvPr>
          <p:cNvSpPr txBox="1"/>
          <p:nvPr/>
        </p:nvSpPr>
        <p:spPr>
          <a:xfrm>
            <a:off x="3657253" y="37557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A64203-C715-5F46-B62D-4BB814F92DE8}"/>
              </a:ext>
            </a:extLst>
          </p:cNvPr>
          <p:cNvCxnSpPr>
            <a:cxnSpLocks/>
          </p:cNvCxnSpPr>
          <p:nvPr/>
        </p:nvCxnSpPr>
        <p:spPr>
          <a:xfrm>
            <a:off x="4043189" y="38459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F57432A-0751-694E-BD64-807C39122E9F}"/>
              </a:ext>
            </a:extLst>
          </p:cNvPr>
          <p:cNvSpPr txBox="1"/>
          <p:nvPr/>
        </p:nvSpPr>
        <p:spPr>
          <a:xfrm>
            <a:off x="3657253" y="3955764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480C50-41D4-0F46-B699-0D496DF40E87}"/>
              </a:ext>
            </a:extLst>
          </p:cNvPr>
          <p:cNvCxnSpPr>
            <a:cxnSpLocks/>
          </p:cNvCxnSpPr>
          <p:nvPr/>
        </p:nvCxnSpPr>
        <p:spPr>
          <a:xfrm>
            <a:off x="4043189" y="4045929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96CFB02-1B53-0443-8086-EEEC7F65FA28}"/>
              </a:ext>
            </a:extLst>
          </p:cNvPr>
          <p:cNvSpPr txBox="1"/>
          <p:nvPr/>
        </p:nvSpPr>
        <p:spPr>
          <a:xfrm>
            <a:off x="3657253" y="4158964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774BED-8F14-BD49-A43A-A677C7D47351}"/>
              </a:ext>
            </a:extLst>
          </p:cNvPr>
          <p:cNvCxnSpPr>
            <a:cxnSpLocks/>
          </p:cNvCxnSpPr>
          <p:nvPr/>
        </p:nvCxnSpPr>
        <p:spPr>
          <a:xfrm>
            <a:off x="4043189" y="4249129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57F2527-0508-274E-B38B-4B92F3BFFBED}"/>
              </a:ext>
            </a:extLst>
          </p:cNvPr>
          <p:cNvSpPr txBox="1"/>
          <p:nvPr/>
        </p:nvSpPr>
        <p:spPr>
          <a:xfrm>
            <a:off x="3657253" y="435898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92B1CA-8636-074E-B070-8C099F7713CC}"/>
              </a:ext>
            </a:extLst>
          </p:cNvPr>
          <p:cNvCxnSpPr>
            <a:cxnSpLocks/>
          </p:cNvCxnSpPr>
          <p:nvPr/>
        </p:nvCxnSpPr>
        <p:spPr>
          <a:xfrm>
            <a:off x="4043189" y="444915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1BF935A-F1FE-0646-900F-ADB378E9E776}"/>
              </a:ext>
            </a:extLst>
          </p:cNvPr>
          <p:cNvSpPr txBox="1"/>
          <p:nvPr/>
        </p:nvSpPr>
        <p:spPr>
          <a:xfrm>
            <a:off x="3657253" y="4565364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B0773E-3CE6-4442-93D1-FC72BACFAF79}"/>
              </a:ext>
            </a:extLst>
          </p:cNvPr>
          <p:cNvCxnSpPr>
            <a:cxnSpLocks/>
          </p:cNvCxnSpPr>
          <p:nvPr/>
        </p:nvCxnSpPr>
        <p:spPr>
          <a:xfrm>
            <a:off x="4043189" y="4655529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1D2BF41-6BF6-CE49-81E3-3B80B61284B5}"/>
              </a:ext>
            </a:extLst>
          </p:cNvPr>
          <p:cNvSpPr txBox="1"/>
          <p:nvPr/>
        </p:nvSpPr>
        <p:spPr>
          <a:xfrm>
            <a:off x="3657253" y="476538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2E8745-188F-254B-93E1-117FB548EEB0}"/>
              </a:ext>
            </a:extLst>
          </p:cNvPr>
          <p:cNvCxnSpPr>
            <a:cxnSpLocks/>
          </p:cNvCxnSpPr>
          <p:nvPr/>
        </p:nvCxnSpPr>
        <p:spPr>
          <a:xfrm>
            <a:off x="4043189" y="485555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F0E083-CB33-0B43-A0DA-185E0E7630A1}"/>
              </a:ext>
            </a:extLst>
          </p:cNvPr>
          <p:cNvCxnSpPr>
            <a:cxnSpLocks/>
          </p:cNvCxnSpPr>
          <p:nvPr/>
        </p:nvCxnSpPr>
        <p:spPr>
          <a:xfrm flipH="1" flipV="1">
            <a:off x="4110745" y="2800833"/>
            <a:ext cx="1" cy="211592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E80C06-0635-4647-A8BE-FB68004DD16C}"/>
              </a:ext>
            </a:extLst>
          </p:cNvPr>
          <p:cNvCxnSpPr>
            <a:cxnSpLocks/>
          </p:cNvCxnSpPr>
          <p:nvPr/>
        </p:nvCxnSpPr>
        <p:spPr>
          <a:xfrm rot="16200000">
            <a:off x="4126359" y="49508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8DE0131-479F-5F43-8EF3-202B84852EAA}"/>
              </a:ext>
            </a:extLst>
          </p:cNvPr>
          <p:cNvSpPr txBox="1"/>
          <p:nvPr/>
        </p:nvSpPr>
        <p:spPr>
          <a:xfrm>
            <a:off x="3974753" y="49876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432842-4EDC-6141-8216-B7BDE3226A2A}"/>
              </a:ext>
            </a:extLst>
          </p:cNvPr>
          <p:cNvCxnSpPr>
            <a:cxnSpLocks/>
          </p:cNvCxnSpPr>
          <p:nvPr/>
        </p:nvCxnSpPr>
        <p:spPr>
          <a:xfrm rot="16200000">
            <a:off x="4710559" y="49508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8060271-AD24-1F4C-9C9D-DF94350EA5EA}"/>
              </a:ext>
            </a:extLst>
          </p:cNvPr>
          <p:cNvSpPr txBox="1"/>
          <p:nvPr/>
        </p:nvSpPr>
        <p:spPr>
          <a:xfrm>
            <a:off x="4558953" y="49876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701CDA-55CF-E546-9C2B-509621549103}"/>
              </a:ext>
            </a:extLst>
          </p:cNvPr>
          <p:cNvCxnSpPr>
            <a:cxnSpLocks/>
          </p:cNvCxnSpPr>
          <p:nvPr/>
        </p:nvCxnSpPr>
        <p:spPr>
          <a:xfrm rot="16200000">
            <a:off x="5291584" y="49508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0E447A-5D6A-3741-A27F-CB7A16CAEF3B}"/>
              </a:ext>
            </a:extLst>
          </p:cNvPr>
          <p:cNvSpPr txBox="1"/>
          <p:nvPr/>
        </p:nvSpPr>
        <p:spPr>
          <a:xfrm>
            <a:off x="5139978" y="49876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B1F2477-65D5-C940-ADFC-68DE6DC346DD}"/>
              </a:ext>
            </a:extLst>
          </p:cNvPr>
          <p:cNvCxnSpPr>
            <a:cxnSpLocks/>
          </p:cNvCxnSpPr>
          <p:nvPr/>
        </p:nvCxnSpPr>
        <p:spPr>
          <a:xfrm rot="16200000">
            <a:off x="5872609" y="49508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660F2E8-B6FC-4946-8793-8A5E03936A09}"/>
              </a:ext>
            </a:extLst>
          </p:cNvPr>
          <p:cNvSpPr txBox="1"/>
          <p:nvPr/>
        </p:nvSpPr>
        <p:spPr>
          <a:xfrm>
            <a:off x="5721003" y="49876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34925C-7D1B-B14E-B05F-C4F8048FD0EC}"/>
              </a:ext>
            </a:extLst>
          </p:cNvPr>
          <p:cNvCxnSpPr>
            <a:cxnSpLocks/>
          </p:cNvCxnSpPr>
          <p:nvPr/>
        </p:nvCxnSpPr>
        <p:spPr>
          <a:xfrm rot="16200000">
            <a:off x="6453634" y="49508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AA1A76E-BA03-9E4F-B437-D7F1C733D985}"/>
              </a:ext>
            </a:extLst>
          </p:cNvPr>
          <p:cNvSpPr txBox="1"/>
          <p:nvPr/>
        </p:nvSpPr>
        <p:spPr>
          <a:xfrm>
            <a:off x="6302028" y="49876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2F2620-6428-4C44-A80C-39EDB4E86625}"/>
              </a:ext>
            </a:extLst>
          </p:cNvPr>
          <p:cNvCxnSpPr>
            <a:cxnSpLocks/>
          </p:cNvCxnSpPr>
          <p:nvPr/>
        </p:nvCxnSpPr>
        <p:spPr>
          <a:xfrm rot="16200000">
            <a:off x="7037834" y="49508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C1E8109-DA6C-8643-A634-3FD54380BBE9}"/>
              </a:ext>
            </a:extLst>
          </p:cNvPr>
          <p:cNvSpPr txBox="1"/>
          <p:nvPr/>
        </p:nvSpPr>
        <p:spPr>
          <a:xfrm>
            <a:off x="6886228" y="49876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C7979B3-9234-D942-B324-28F6053821FF}"/>
              </a:ext>
            </a:extLst>
          </p:cNvPr>
          <p:cNvCxnSpPr>
            <a:cxnSpLocks/>
          </p:cNvCxnSpPr>
          <p:nvPr/>
        </p:nvCxnSpPr>
        <p:spPr>
          <a:xfrm rot="16200000">
            <a:off x="7615684" y="49508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811CFDD-94D2-4D4C-8480-6BAE67B9AA54}"/>
              </a:ext>
            </a:extLst>
          </p:cNvPr>
          <p:cNvSpPr txBox="1"/>
          <p:nvPr/>
        </p:nvSpPr>
        <p:spPr>
          <a:xfrm>
            <a:off x="7464078" y="49876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9A1471D-7E61-224C-8911-E575CCBB1557}"/>
              </a:ext>
            </a:extLst>
          </p:cNvPr>
          <p:cNvCxnSpPr>
            <a:cxnSpLocks/>
          </p:cNvCxnSpPr>
          <p:nvPr/>
        </p:nvCxnSpPr>
        <p:spPr>
          <a:xfrm rot="16200000">
            <a:off x="8196709" y="49508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8903608-3CCE-8946-9D9A-D102119C288C}"/>
              </a:ext>
            </a:extLst>
          </p:cNvPr>
          <p:cNvSpPr txBox="1"/>
          <p:nvPr/>
        </p:nvSpPr>
        <p:spPr>
          <a:xfrm>
            <a:off x="8045103" y="49876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36201BF-F2DF-BA42-B2A8-8CCA66994FFB}"/>
              </a:ext>
            </a:extLst>
          </p:cNvPr>
          <p:cNvCxnSpPr>
            <a:cxnSpLocks/>
          </p:cNvCxnSpPr>
          <p:nvPr/>
        </p:nvCxnSpPr>
        <p:spPr>
          <a:xfrm rot="16200000">
            <a:off x="8780909" y="4950804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89EB620-C324-6047-816A-96BD7D694A9E}"/>
              </a:ext>
            </a:extLst>
          </p:cNvPr>
          <p:cNvSpPr txBox="1"/>
          <p:nvPr/>
        </p:nvSpPr>
        <p:spPr>
          <a:xfrm>
            <a:off x="8629303" y="4987639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A80E707-4D8A-F948-A6A1-D3AC988B4903}"/>
              </a:ext>
            </a:extLst>
          </p:cNvPr>
          <p:cNvCxnSpPr>
            <a:cxnSpLocks/>
          </p:cNvCxnSpPr>
          <p:nvPr/>
        </p:nvCxnSpPr>
        <p:spPr>
          <a:xfrm>
            <a:off x="4106689" y="4915879"/>
            <a:ext cx="490078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D17CDEB-7775-7F43-A08B-C75BC2480F35}"/>
              </a:ext>
            </a:extLst>
          </p:cNvPr>
          <p:cNvSpPr txBox="1"/>
          <p:nvPr/>
        </p:nvSpPr>
        <p:spPr>
          <a:xfrm>
            <a:off x="6225828" y="5173591"/>
            <a:ext cx="5844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58483C-D48E-7D48-AE0C-ABC4E7BD4D3E}"/>
              </a:ext>
            </a:extLst>
          </p:cNvPr>
          <p:cNvSpPr txBox="1"/>
          <p:nvPr/>
        </p:nvSpPr>
        <p:spPr>
          <a:xfrm>
            <a:off x="2351584" y="5345427"/>
            <a:ext cx="18350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 at risk (censored)</a:t>
            </a:r>
          </a:p>
          <a:p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Total</a:t>
            </a:r>
          </a:p>
          <a:p>
            <a:r>
              <a:rPr lang="en-GB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Sorafenib naïve</a:t>
            </a:r>
          </a:p>
          <a:p>
            <a:r>
              <a:rPr lang="en-GB" sz="1000" b="1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Sorafenib treated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539527-17AC-D54C-B2EE-D952FC476E8C}"/>
              </a:ext>
            </a:extLst>
          </p:cNvPr>
          <p:cNvSpPr txBox="1"/>
          <p:nvPr/>
        </p:nvSpPr>
        <p:spPr>
          <a:xfrm>
            <a:off x="3959611" y="5453149"/>
            <a:ext cx="35066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49 (0)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 (0)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 (0)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82FAFF6-F4D4-4C4F-AFF2-1E4AFE0CD3D2}"/>
              </a:ext>
            </a:extLst>
          </p:cNvPr>
          <p:cNvSpPr txBox="1"/>
          <p:nvPr/>
        </p:nvSpPr>
        <p:spPr>
          <a:xfrm>
            <a:off x="4552735" y="5453149"/>
            <a:ext cx="35066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37 (0)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 (0)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 (0)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E0EFEC-D17A-944F-A63D-D42C54F75686}"/>
              </a:ext>
            </a:extLst>
          </p:cNvPr>
          <p:cNvSpPr txBox="1"/>
          <p:nvPr/>
        </p:nvSpPr>
        <p:spPr>
          <a:xfrm>
            <a:off x="5137621" y="5453149"/>
            <a:ext cx="35066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29 (0)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 (0)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 (0)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F094FEE-4E23-704F-BA46-C14C583DBB7E}"/>
              </a:ext>
            </a:extLst>
          </p:cNvPr>
          <p:cNvSpPr txBox="1"/>
          <p:nvPr/>
        </p:nvSpPr>
        <p:spPr>
          <a:xfrm>
            <a:off x="5738983" y="5453149"/>
            <a:ext cx="35066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 (0)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 (0)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 (0)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95292F9-0511-6240-851A-E9CF98EF355A}"/>
              </a:ext>
            </a:extLst>
          </p:cNvPr>
          <p:cNvSpPr txBox="1"/>
          <p:nvPr/>
        </p:nvSpPr>
        <p:spPr>
          <a:xfrm>
            <a:off x="6315632" y="5453149"/>
            <a:ext cx="35066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 (0)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 (0)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 (0)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8D585C8-78B8-354E-83C0-EF30D1575A1B}"/>
              </a:ext>
            </a:extLst>
          </p:cNvPr>
          <p:cNvSpPr txBox="1"/>
          <p:nvPr/>
        </p:nvSpPr>
        <p:spPr>
          <a:xfrm>
            <a:off x="6933470" y="5453149"/>
            <a:ext cx="35066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 (7)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 (5)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 (2)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A1FDA9-0E8C-D746-910D-3B226CDEE5BA}"/>
              </a:ext>
            </a:extLst>
          </p:cNvPr>
          <p:cNvSpPr txBox="1"/>
          <p:nvPr/>
        </p:nvSpPr>
        <p:spPr>
          <a:xfrm>
            <a:off x="7468930" y="5453149"/>
            <a:ext cx="35066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 (8)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 (5)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 (3)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BA441B-988A-8E4A-BB21-3152E3DC4419}"/>
              </a:ext>
            </a:extLst>
          </p:cNvPr>
          <p:cNvSpPr txBox="1"/>
          <p:nvPr/>
        </p:nvSpPr>
        <p:spPr>
          <a:xfrm>
            <a:off x="8070292" y="5453149"/>
            <a:ext cx="35066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 (9)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 (6)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 (3)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A75BF27-8669-324E-9165-14A97F147611}"/>
              </a:ext>
            </a:extLst>
          </p:cNvPr>
          <p:cNvSpPr txBox="1"/>
          <p:nvPr/>
        </p:nvSpPr>
        <p:spPr>
          <a:xfrm>
            <a:off x="8655179" y="5453149"/>
            <a:ext cx="35066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 (10)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 (6)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 (4)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37761C-8748-D343-B610-E8F74C8E6B57}"/>
              </a:ext>
            </a:extLst>
          </p:cNvPr>
          <p:cNvSpPr txBox="1"/>
          <p:nvPr/>
        </p:nvSpPr>
        <p:spPr>
          <a:xfrm>
            <a:off x="7037732" y="2757588"/>
            <a:ext cx="358440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Total: Median OS (95% CI), 7.6 (4.4-10.5)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Sorafenib naïve: Median OS (95% CI), 9.8 (3.7-14.3)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Sorafenib treated: Median OS (95% CI), 7.4 (2.3-12.1)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C997122-2FF0-6544-9CE2-4BCC27F300F9}"/>
              </a:ext>
            </a:extLst>
          </p:cNvPr>
          <p:cNvCxnSpPr>
            <a:cxnSpLocks/>
          </p:cNvCxnSpPr>
          <p:nvPr/>
        </p:nvCxnSpPr>
        <p:spPr>
          <a:xfrm>
            <a:off x="6757986" y="2841155"/>
            <a:ext cx="179561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86226C2B-B2A9-A440-8ECB-930D56EB6B96}"/>
              </a:ext>
            </a:extLst>
          </p:cNvPr>
          <p:cNvSpPr/>
          <p:nvPr/>
        </p:nvSpPr>
        <p:spPr>
          <a:xfrm>
            <a:off x="6813089" y="2806478"/>
            <a:ext cx="69354" cy="6935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7DE43DD-EEAB-F140-AB6E-5DB97907BC1A}"/>
              </a:ext>
            </a:extLst>
          </p:cNvPr>
          <p:cNvCxnSpPr>
            <a:cxnSpLocks/>
          </p:cNvCxnSpPr>
          <p:nvPr/>
        </p:nvCxnSpPr>
        <p:spPr>
          <a:xfrm>
            <a:off x="6757986" y="2996730"/>
            <a:ext cx="179561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C34BC01F-BF05-4C48-8107-42FE7DCF3CDD}"/>
              </a:ext>
            </a:extLst>
          </p:cNvPr>
          <p:cNvSpPr/>
          <p:nvPr/>
        </p:nvSpPr>
        <p:spPr>
          <a:xfrm>
            <a:off x="6813089" y="2962053"/>
            <a:ext cx="69354" cy="693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372ADFA-D65B-4845-955C-D977A78740BB}"/>
              </a:ext>
            </a:extLst>
          </p:cNvPr>
          <p:cNvCxnSpPr>
            <a:cxnSpLocks/>
          </p:cNvCxnSpPr>
          <p:nvPr/>
        </p:nvCxnSpPr>
        <p:spPr>
          <a:xfrm>
            <a:off x="6757986" y="3149130"/>
            <a:ext cx="179561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6F4E689F-A82D-7D49-9282-1E9BC6C89D53}"/>
              </a:ext>
            </a:extLst>
          </p:cNvPr>
          <p:cNvSpPr/>
          <p:nvPr/>
        </p:nvSpPr>
        <p:spPr>
          <a:xfrm>
            <a:off x="6813089" y="3114453"/>
            <a:ext cx="69354" cy="6935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9732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8A5C-327A-6342-8A06-A976A1BB1D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5-year RFS rate after LT: ∼47-90%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4-year RFS rate, Milan-in: 92%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Outcome in patients with recurrence post-LT</a:t>
            </a:r>
            <a:r>
              <a:rPr lang="en-US" baseline="30000" dirty="0"/>
              <a:t>3,4</a:t>
            </a:r>
            <a:endParaRPr lang="en-US" dirty="0"/>
          </a:p>
          <a:p>
            <a:pPr lvl="1"/>
            <a:r>
              <a:rPr lang="en-US" dirty="0"/>
              <a:t>Median time to recurrence: 14.0-15.8 months</a:t>
            </a:r>
          </a:p>
          <a:p>
            <a:pPr lvl="1"/>
            <a:r>
              <a:rPr lang="en-US" dirty="0"/>
              <a:t>Median post-recurrence survival: 10.6-12.2 months; depending on treatment:</a:t>
            </a:r>
          </a:p>
          <a:p>
            <a:pPr lvl="2"/>
            <a:r>
              <a:rPr lang="en-US" dirty="0"/>
              <a:t>Curative/surgical intent: 23.2-27.8 months</a:t>
            </a:r>
          </a:p>
          <a:p>
            <a:pPr lvl="2"/>
            <a:r>
              <a:rPr lang="en-US" dirty="0"/>
              <a:t>Non-curative/nonsurgical therapy: 7.2-10.6 months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F581D-BB9F-8844-A8B7-1404D2D9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Recurrence &amp; outcome after liver transplantation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E1DF7-B9AE-5447-BCEA-4645CFE7D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57B8A7-6B2E-8346-B68C-1C75E5E0FE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88384" cy="365125"/>
          </a:xfrm>
        </p:spPr>
        <p:txBody>
          <a:bodyPr/>
          <a:lstStyle/>
          <a:p>
            <a:r>
              <a:rPr lang="en-US" dirty="0"/>
              <a:t>LT, liver transplantation; RFS, recurrence-free survival</a:t>
            </a:r>
          </a:p>
          <a:p>
            <a:pPr>
              <a:spcBef>
                <a:spcPts val="0"/>
              </a:spcBef>
            </a:pPr>
            <a:r>
              <a:rPr lang="en-US" dirty="0"/>
              <a:t>1. Mazzaferro V, et al. Gastroenterology. 2018;154:128-39; 2. Mazzaferro V, et al. N </a:t>
            </a:r>
            <a:r>
              <a:rPr lang="en-US" dirty="0" err="1"/>
              <a:t>Engl</a:t>
            </a:r>
            <a:r>
              <a:rPr lang="en-US" dirty="0"/>
              <a:t> J Med. 1996;334:693-9; 3. </a:t>
            </a:r>
            <a:r>
              <a:rPr lang="en-US" dirty="0" err="1"/>
              <a:t>Bodzin</a:t>
            </a:r>
            <a:r>
              <a:rPr lang="en-US" dirty="0"/>
              <a:t> AS,  et al. Ann Surg. 2017;266:118-25; 4. </a:t>
            </a:r>
            <a:r>
              <a:rPr lang="en-US" dirty="0" err="1"/>
              <a:t>Sapisochin</a:t>
            </a:r>
            <a:r>
              <a:rPr lang="en-US" dirty="0"/>
              <a:t> G, et al. Ann Surg Oncol. 2015;22:2286-94</a:t>
            </a:r>
          </a:p>
        </p:txBody>
      </p:sp>
    </p:spTree>
    <p:extLst>
      <p:ext uri="{BB962C8B-B14F-4D97-AF65-F5344CB8AC3E}">
        <p14:creationId xmlns:p14="http://schemas.microsoft.com/office/powerpoint/2010/main" val="10530565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491EFA-5C22-0347-928A-2ACB46467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First-line agents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C3663-F935-4D4B-81A2-2488FDEFB7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2042322"/>
            <a:ext cx="10963200" cy="3816424"/>
          </a:xfrm>
        </p:spPr>
        <p:txBody>
          <a:bodyPr/>
          <a:lstStyle/>
          <a:p>
            <a:r>
              <a:rPr lang="en-US" dirty="0"/>
              <a:t>Sorafenib</a:t>
            </a:r>
            <a:r>
              <a:rPr lang="en-US" baseline="30000" dirty="0"/>
              <a:t>1,2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Patients included: 15-31</a:t>
            </a:r>
          </a:p>
          <a:p>
            <a:pPr lvl="1"/>
            <a:r>
              <a:rPr lang="en-US" dirty="0"/>
              <a:t>Median overall survival: 10.6-19.3 months</a:t>
            </a:r>
          </a:p>
          <a:p>
            <a:pPr lvl="1"/>
            <a:r>
              <a:rPr lang="en-US" dirty="0"/>
              <a:t>Safety: acceptable safety profile, low incidence of </a:t>
            </a:r>
            <a:br>
              <a:rPr lang="en-US" dirty="0"/>
            </a:br>
            <a:r>
              <a:rPr lang="en-US" dirty="0"/>
              <a:t>severe toxicities </a:t>
            </a:r>
          </a:p>
          <a:p>
            <a:pPr>
              <a:spcBef>
                <a:spcPts val="1800"/>
              </a:spcBef>
            </a:pPr>
            <a:r>
              <a:rPr lang="en-US" dirty="0"/>
              <a:t>Lenvatinib</a:t>
            </a:r>
            <a:r>
              <a:rPr lang="en-US" baseline="30000" dirty="0"/>
              <a:t>3</a:t>
            </a:r>
            <a:endParaRPr lang="en-US" dirty="0"/>
          </a:p>
          <a:p>
            <a:pPr lvl="1"/>
            <a:r>
              <a:rPr lang="en-US" dirty="0"/>
              <a:t>Patients included: 45</a:t>
            </a:r>
          </a:p>
          <a:p>
            <a:pPr lvl="1"/>
            <a:r>
              <a:rPr lang="en-US" dirty="0"/>
              <a:t>Median overall survival: 14.5 months</a:t>
            </a:r>
          </a:p>
          <a:p>
            <a:pPr lvl="1"/>
            <a:r>
              <a:rPr lang="en-US" dirty="0"/>
              <a:t>Safety: toxicity comparable to that in non-transplant </a:t>
            </a:r>
            <a:br>
              <a:rPr lang="en-US" dirty="0"/>
            </a:br>
            <a:r>
              <a:rPr lang="en-US" dirty="0"/>
              <a:t>HCC patients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5B3E1-6692-014C-A034-8CBCC818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Tyrosine kinase inhibitors after liver transplantation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F95B5-965B-5C4C-B6A3-CD29AC4B8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A529847-FD6D-3B46-B826-3DE8A0ED48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588384" cy="365125"/>
          </a:xfrm>
        </p:spPr>
        <p:txBody>
          <a:bodyPr/>
          <a:lstStyle/>
          <a:p>
            <a:r>
              <a:rPr lang="en-US" sz="1200" dirty="0"/>
              <a:t>BSC, best supportive care; CI, confidence interval; HCC, hepatocellular carcinoma; HR, hazard ratio; OS, overall survival</a:t>
            </a:r>
            <a:endParaRPr lang="en-US" dirty="0"/>
          </a:p>
          <a:p>
            <a:r>
              <a:rPr lang="en-US" dirty="0"/>
              <a:t>1. Gomez-Martin C, et al. Liver </a:t>
            </a:r>
            <a:r>
              <a:rPr lang="en-US" dirty="0" err="1"/>
              <a:t>Transpl</a:t>
            </a:r>
            <a:r>
              <a:rPr lang="en-US" dirty="0"/>
              <a:t>. 2012;18:45-52; 2. </a:t>
            </a:r>
            <a:r>
              <a:rPr lang="en-US" dirty="0" err="1"/>
              <a:t>Sposito</a:t>
            </a:r>
            <a:r>
              <a:rPr lang="en-US" dirty="0"/>
              <a:t> C, et al. J Hepatol. 2013;59:59-66; 3. Bang K, et al. Cancer Med. 2022. DOI: 10.1002/cam4.5123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3D139-4B9F-0E4B-87D6-06B5B0B47DED}"/>
              </a:ext>
            </a:extLst>
          </p:cNvPr>
          <p:cNvSpPr txBox="1"/>
          <p:nvPr/>
        </p:nvSpPr>
        <p:spPr>
          <a:xfrm>
            <a:off x="8440578" y="3325319"/>
            <a:ext cx="2626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Sorafenib vs. BSC,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Sposito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 et al.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31272-D7A4-E842-8BD6-2B32FB487619}"/>
              </a:ext>
            </a:extLst>
          </p:cNvPr>
          <p:cNvSpPr txBox="1"/>
          <p:nvPr/>
        </p:nvSpPr>
        <p:spPr>
          <a:xfrm>
            <a:off x="9045588" y="5775275"/>
            <a:ext cx="1906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Lenvatinib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Bang K et al.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E30B15-D980-EC4D-96B3-6D17D2E950AE}"/>
              </a:ext>
            </a:extLst>
          </p:cNvPr>
          <p:cNvSpPr txBox="1"/>
          <p:nvPr/>
        </p:nvSpPr>
        <p:spPr>
          <a:xfrm rot="16200000">
            <a:off x="7325926" y="1982802"/>
            <a:ext cx="14293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Survival probability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1F3F99-6E2A-B446-8D99-559DCD89167C}"/>
              </a:ext>
            </a:extLst>
          </p:cNvPr>
          <p:cNvSpPr txBox="1"/>
          <p:nvPr/>
        </p:nvSpPr>
        <p:spPr>
          <a:xfrm>
            <a:off x="8097448" y="1265252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EC9FF6-45A0-8E41-B260-6F24BDFF82B0}"/>
              </a:ext>
            </a:extLst>
          </p:cNvPr>
          <p:cNvCxnSpPr>
            <a:cxnSpLocks/>
          </p:cNvCxnSpPr>
          <p:nvPr/>
        </p:nvCxnSpPr>
        <p:spPr>
          <a:xfrm>
            <a:off x="8483384" y="135541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34C5A8D-0A53-F84B-B986-49D0E73AD8A3}"/>
              </a:ext>
            </a:extLst>
          </p:cNvPr>
          <p:cNvSpPr txBox="1"/>
          <p:nvPr/>
        </p:nvSpPr>
        <p:spPr>
          <a:xfrm>
            <a:off x="8097448" y="1544652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E71696-DD21-1F4D-A300-666F37A94603}"/>
              </a:ext>
            </a:extLst>
          </p:cNvPr>
          <p:cNvCxnSpPr>
            <a:cxnSpLocks/>
          </p:cNvCxnSpPr>
          <p:nvPr/>
        </p:nvCxnSpPr>
        <p:spPr>
          <a:xfrm>
            <a:off x="8483384" y="163481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A31E8E2-4365-E04D-BE9E-90FDCB5AF78F}"/>
              </a:ext>
            </a:extLst>
          </p:cNvPr>
          <p:cNvSpPr txBox="1"/>
          <p:nvPr/>
        </p:nvSpPr>
        <p:spPr>
          <a:xfrm>
            <a:off x="8097448" y="2640027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94A1F2-8C36-DB4A-8FEE-5A77498EBFF7}"/>
              </a:ext>
            </a:extLst>
          </p:cNvPr>
          <p:cNvCxnSpPr>
            <a:cxnSpLocks/>
          </p:cNvCxnSpPr>
          <p:nvPr/>
        </p:nvCxnSpPr>
        <p:spPr>
          <a:xfrm>
            <a:off x="8483384" y="2730192"/>
            <a:ext cx="266404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724178-9FC6-DD48-8DDE-BB6F353B7A27}"/>
              </a:ext>
            </a:extLst>
          </p:cNvPr>
          <p:cNvCxnSpPr>
            <a:cxnSpLocks/>
          </p:cNvCxnSpPr>
          <p:nvPr/>
        </p:nvCxnSpPr>
        <p:spPr>
          <a:xfrm flipV="1">
            <a:off x="8550941" y="1347745"/>
            <a:ext cx="1" cy="138747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0431052-B9B0-DC4A-ABB5-9640EEC442FE}"/>
              </a:ext>
            </a:extLst>
          </p:cNvPr>
          <p:cNvCxnSpPr>
            <a:cxnSpLocks/>
          </p:cNvCxnSpPr>
          <p:nvPr/>
        </p:nvCxnSpPr>
        <p:spPr>
          <a:xfrm rot="16200000">
            <a:off x="8518311" y="275559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4D12716-7987-844C-998D-E40A8D5C0B0A}"/>
              </a:ext>
            </a:extLst>
          </p:cNvPr>
          <p:cNvSpPr txBox="1"/>
          <p:nvPr/>
        </p:nvSpPr>
        <p:spPr>
          <a:xfrm>
            <a:off x="8414948" y="278290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A97FD5-A8AD-2943-BED5-96DB17DA566C}"/>
              </a:ext>
            </a:extLst>
          </p:cNvPr>
          <p:cNvSpPr txBox="1"/>
          <p:nvPr/>
        </p:nvSpPr>
        <p:spPr>
          <a:xfrm>
            <a:off x="8097448" y="1814527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E01E85-1AD0-8E42-960F-10AB399EC38F}"/>
              </a:ext>
            </a:extLst>
          </p:cNvPr>
          <p:cNvCxnSpPr>
            <a:cxnSpLocks/>
          </p:cNvCxnSpPr>
          <p:nvPr/>
        </p:nvCxnSpPr>
        <p:spPr>
          <a:xfrm>
            <a:off x="8483384" y="190469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1BC8332-42BB-2541-8906-FB0269B036BC}"/>
              </a:ext>
            </a:extLst>
          </p:cNvPr>
          <p:cNvSpPr txBox="1"/>
          <p:nvPr/>
        </p:nvSpPr>
        <p:spPr>
          <a:xfrm>
            <a:off x="8097448" y="2087577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9B22281-238E-EF4E-83B6-70B511B7D22D}"/>
              </a:ext>
            </a:extLst>
          </p:cNvPr>
          <p:cNvCxnSpPr>
            <a:cxnSpLocks/>
          </p:cNvCxnSpPr>
          <p:nvPr/>
        </p:nvCxnSpPr>
        <p:spPr>
          <a:xfrm>
            <a:off x="8483384" y="217774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6728373-41EB-6244-9B2C-B9914D023EF1}"/>
              </a:ext>
            </a:extLst>
          </p:cNvPr>
          <p:cNvSpPr txBox="1"/>
          <p:nvPr/>
        </p:nvSpPr>
        <p:spPr>
          <a:xfrm>
            <a:off x="8097448" y="2363802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1720C0C-F1C6-9A4A-8A80-CD7259A84437}"/>
              </a:ext>
            </a:extLst>
          </p:cNvPr>
          <p:cNvCxnSpPr>
            <a:cxnSpLocks/>
          </p:cNvCxnSpPr>
          <p:nvPr/>
        </p:nvCxnSpPr>
        <p:spPr>
          <a:xfrm>
            <a:off x="8483384" y="245396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21E49EF-A860-5049-8DB0-6F3B530B2994}"/>
              </a:ext>
            </a:extLst>
          </p:cNvPr>
          <p:cNvCxnSpPr>
            <a:cxnSpLocks/>
          </p:cNvCxnSpPr>
          <p:nvPr/>
        </p:nvCxnSpPr>
        <p:spPr>
          <a:xfrm rot="16200000">
            <a:off x="8955500" y="276511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012BB11-BB27-3A48-A4BA-F8E07CC1F215}"/>
              </a:ext>
            </a:extLst>
          </p:cNvPr>
          <p:cNvSpPr txBox="1"/>
          <p:nvPr/>
        </p:nvSpPr>
        <p:spPr>
          <a:xfrm>
            <a:off x="8849923" y="278290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EB53391-768A-874C-8511-28EC9D619626}"/>
              </a:ext>
            </a:extLst>
          </p:cNvPr>
          <p:cNvCxnSpPr>
            <a:cxnSpLocks/>
          </p:cNvCxnSpPr>
          <p:nvPr/>
        </p:nvCxnSpPr>
        <p:spPr>
          <a:xfrm rot="16200000">
            <a:off x="9387300" y="276511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16CCA73-A217-0B44-836E-FFA88FA6E460}"/>
              </a:ext>
            </a:extLst>
          </p:cNvPr>
          <p:cNvSpPr txBox="1"/>
          <p:nvPr/>
        </p:nvSpPr>
        <p:spPr>
          <a:xfrm>
            <a:off x="9281723" y="278290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9F23DBE-7C8C-444A-8144-D799E1368BCC}"/>
              </a:ext>
            </a:extLst>
          </p:cNvPr>
          <p:cNvCxnSpPr>
            <a:cxnSpLocks/>
          </p:cNvCxnSpPr>
          <p:nvPr/>
        </p:nvCxnSpPr>
        <p:spPr>
          <a:xfrm rot="16200000">
            <a:off x="9819100" y="276511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56F22F5-B99D-7145-953C-82C42CCFD891}"/>
              </a:ext>
            </a:extLst>
          </p:cNvPr>
          <p:cNvSpPr txBox="1"/>
          <p:nvPr/>
        </p:nvSpPr>
        <p:spPr>
          <a:xfrm>
            <a:off x="9713523" y="278290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B94921C-36CA-AE40-95D7-71B1A667B79A}"/>
              </a:ext>
            </a:extLst>
          </p:cNvPr>
          <p:cNvCxnSpPr>
            <a:cxnSpLocks/>
          </p:cNvCxnSpPr>
          <p:nvPr/>
        </p:nvCxnSpPr>
        <p:spPr>
          <a:xfrm rot="16200000">
            <a:off x="10247725" y="276511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F1C1DB2-0F6D-F449-8E32-68CFEF272D5F}"/>
              </a:ext>
            </a:extLst>
          </p:cNvPr>
          <p:cNvSpPr txBox="1"/>
          <p:nvPr/>
        </p:nvSpPr>
        <p:spPr>
          <a:xfrm>
            <a:off x="10142148" y="278290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50FAE0-7AEA-A743-9A98-C61DE451C494}"/>
              </a:ext>
            </a:extLst>
          </p:cNvPr>
          <p:cNvCxnSpPr>
            <a:cxnSpLocks/>
          </p:cNvCxnSpPr>
          <p:nvPr/>
        </p:nvCxnSpPr>
        <p:spPr>
          <a:xfrm rot="16200000">
            <a:off x="10682700" y="276511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7C99654-1F3F-7C4C-B81B-F383FED7E898}"/>
              </a:ext>
            </a:extLst>
          </p:cNvPr>
          <p:cNvSpPr txBox="1"/>
          <p:nvPr/>
        </p:nvSpPr>
        <p:spPr>
          <a:xfrm>
            <a:off x="10577123" y="278290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6EC6A6F-55BA-7944-8269-4B5DF6EADD94}"/>
              </a:ext>
            </a:extLst>
          </p:cNvPr>
          <p:cNvCxnSpPr>
            <a:cxnSpLocks/>
          </p:cNvCxnSpPr>
          <p:nvPr/>
        </p:nvCxnSpPr>
        <p:spPr>
          <a:xfrm rot="16200000">
            <a:off x="11111325" y="276511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51EF63A-4820-1745-999E-4F8471ED3520}"/>
              </a:ext>
            </a:extLst>
          </p:cNvPr>
          <p:cNvSpPr txBox="1"/>
          <p:nvPr/>
        </p:nvSpPr>
        <p:spPr>
          <a:xfrm>
            <a:off x="11005748" y="278290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9C0CF9B-8C8D-224F-9302-87DF7C74EEC1}"/>
              </a:ext>
            </a:extLst>
          </p:cNvPr>
          <p:cNvSpPr txBox="1"/>
          <p:nvPr/>
        </p:nvSpPr>
        <p:spPr>
          <a:xfrm>
            <a:off x="9291551" y="1394793"/>
            <a:ext cx="5706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Sorafenib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2EFF7F-5D9D-7C47-A83D-433F7D451BF9}"/>
              </a:ext>
            </a:extLst>
          </p:cNvPr>
          <p:cNvSpPr txBox="1"/>
          <p:nvPr/>
        </p:nvSpPr>
        <p:spPr>
          <a:xfrm>
            <a:off x="9183601" y="2102818"/>
            <a:ext cx="129042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Best supportive care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ADFA9C-9983-A74E-8ED3-FDCAED3B265E}"/>
              </a:ext>
            </a:extLst>
          </p:cNvPr>
          <p:cNvSpPr txBox="1"/>
          <p:nvPr/>
        </p:nvSpPr>
        <p:spPr>
          <a:xfrm>
            <a:off x="10151976" y="2452068"/>
            <a:ext cx="16073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HR, 21.1 (95% CI: 4.73-94.9)</a:t>
            </a:r>
          </a:p>
          <a:p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p&lt;0.0001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B4D1F0F-94DA-114F-A7AE-1748135AC0E7}"/>
              </a:ext>
            </a:extLst>
          </p:cNvPr>
          <p:cNvSpPr txBox="1"/>
          <p:nvPr/>
        </p:nvSpPr>
        <p:spPr>
          <a:xfrm>
            <a:off x="9300773" y="2903552"/>
            <a:ext cx="11092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FAEBB32-FA66-4349-8583-40FF55B9EA29}"/>
              </a:ext>
            </a:extLst>
          </p:cNvPr>
          <p:cNvSpPr txBox="1"/>
          <p:nvPr/>
        </p:nvSpPr>
        <p:spPr>
          <a:xfrm>
            <a:off x="8446698" y="3087702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A7F0E0-2021-C544-960A-9CCA0B4135FD}"/>
              </a:ext>
            </a:extLst>
          </p:cNvPr>
          <p:cNvSpPr txBox="1"/>
          <p:nvPr/>
        </p:nvSpPr>
        <p:spPr>
          <a:xfrm>
            <a:off x="8894373" y="3087702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D7716B9-FAF8-574E-83BD-E1ED8DDB677B}"/>
              </a:ext>
            </a:extLst>
          </p:cNvPr>
          <p:cNvSpPr txBox="1"/>
          <p:nvPr/>
        </p:nvSpPr>
        <p:spPr>
          <a:xfrm>
            <a:off x="9310298" y="3087702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09BFE83-C09A-C244-9481-ED950062815C}"/>
              </a:ext>
            </a:extLst>
          </p:cNvPr>
          <p:cNvSpPr txBox="1"/>
          <p:nvPr/>
        </p:nvSpPr>
        <p:spPr>
          <a:xfrm>
            <a:off x="9751623" y="3087702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EA7F031-10F6-F742-8A57-F57B24E3700B}"/>
              </a:ext>
            </a:extLst>
          </p:cNvPr>
          <p:cNvSpPr txBox="1"/>
          <p:nvPr/>
        </p:nvSpPr>
        <p:spPr>
          <a:xfrm>
            <a:off x="10132623" y="3087702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67C24E5-91D5-7544-A234-12B4848FF84F}"/>
              </a:ext>
            </a:extLst>
          </p:cNvPr>
          <p:cNvSpPr txBox="1"/>
          <p:nvPr/>
        </p:nvSpPr>
        <p:spPr>
          <a:xfrm>
            <a:off x="10564423" y="3087702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591BFC-B694-F344-A4F6-C28BC6C2B6BA}"/>
              </a:ext>
            </a:extLst>
          </p:cNvPr>
          <p:cNvSpPr txBox="1"/>
          <p:nvPr/>
        </p:nvSpPr>
        <p:spPr>
          <a:xfrm>
            <a:off x="10954948" y="3087702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1F88C12-7D5F-8744-A6C0-F71BD0A4B0A6}"/>
              </a:ext>
            </a:extLst>
          </p:cNvPr>
          <p:cNvSpPr txBox="1"/>
          <p:nvPr/>
        </p:nvSpPr>
        <p:spPr>
          <a:xfrm>
            <a:off x="6973140" y="2793419"/>
            <a:ext cx="1341531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at risk</a:t>
            </a:r>
          </a:p>
          <a:p>
            <a:pPr algn="r">
              <a:lnSpc>
                <a:spcPct val="90000"/>
              </a:lnSpc>
            </a:pPr>
            <a:endParaRPr lang="en-GB" sz="1200" b="1" dirty="0">
              <a:solidFill>
                <a:schemeClr val="accent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Sorafenib</a:t>
            </a:r>
            <a:b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BSC</a:t>
            </a: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5AD41C-CE89-FC4A-8E06-CAEF7DE0FEC0}"/>
              </a:ext>
            </a:extLst>
          </p:cNvPr>
          <p:cNvSpPr/>
          <p:nvPr/>
        </p:nvSpPr>
        <p:spPr>
          <a:xfrm>
            <a:off x="8537494" y="1347901"/>
            <a:ext cx="2617838" cy="840782"/>
          </a:xfrm>
          <a:custGeom>
            <a:avLst/>
            <a:gdLst>
              <a:gd name="connsiteX0" fmla="*/ 2610182 w 2617837"/>
              <a:gd name="connsiteY0" fmla="*/ 839349 h 840781"/>
              <a:gd name="connsiteX1" fmla="*/ 2398975 w 2617837"/>
              <a:gd name="connsiteY1" fmla="*/ 839349 h 840781"/>
              <a:gd name="connsiteX2" fmla="*/ 2398975 w 2617837"/>
              <a:gd name="connsiteY2" fmla="*/ 702658 h 840781"/>
              <a:gd name="connsiteX3" fmla="*/ 2306716 w 2617837"/>
              <a:gd name="connsiteY3" fmla="*/ 702658 h 840781"/>
              <a:gd name="connsiteX4" fmla="*/ 2306716 w 2617837"/>
              <a:gd name="connsiteY4" fmla="*/ 565967 h 840781"/>
              <a:gd name="connsiteX5" fmla="*/ 2197046 w 2617837"/>
              <a:gd name="connsiteY5" fmla="*/ 565967 h 840781"/>
              <a:gd name="connsiteX6" fmla="*/ 2197046 w 2617837"/>
              <a:gd name="connsiteY6" fmla="*/ 431315 h 840781"/>
              <a:gd name="connsiteX7" fmla="*/ 1704867 w 2617837"/>
              <a:gd name="connsiteY7" fmla="*/ 431315 h 840781"/>
              <a:gd name="connsiteX8" fmla="*/ 1704867 w 2617837"/>
              <a:gd name="connsiteY8" fmla="*/ 308892 h 840781"/>
              <a:gd name="connsiteX9" fmla="*/ 1677164 w 2617837"/>
              <a:gd name="connsiteY9" fmla="*/ 308892 h 840781"/>
              <a:gd name="connsiteX10" fmla="*/ 1677164 w 2617837"/>
              <a:gd name="connsiteY10" fmla="*/ 194877 h 840781"/>
              <a:gd name="connsiteX11" fmla="*/ 513369 w 2617837"/>
              <a:gd name="connsiteY11" fmla="*/ 194877 h 840781"/>
              <a:gd name="connsiteX12" fmla="*/ 513369 w 2617837"/>
              <a:gd name="connsiteY12" fmla="*/ 100225 h 840781"/>
              <a:gd name="connsiteX13" fmla="*/ 385146 w 2617837"/>
              <a:gd name="connsiteY13" fmla="*/ 100225 h 840781"/>
              <a:gd name="connsiteX14" fmla="*/ 385146 w 2617837"/>
              <a:gd name="connsiteY14" fmla="*/ 11943 h 840781"/>
              <a:gd name="connsiteX15" fmla="*/ 11914 w 2617837"/>
              <a:gd name="connsiteY15" fmla="*/ 11943 h 84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7837" h="840781">
                <a:moveTo>
                  <a:pt x="2610182" y="839349"/>
                </a:moveTo>
                <a:lnTo>
                  <a:pt x="2398975" y="839349"/>
                </a:lnTo>
                <a:lnTo>
                  <a:pt x="2398975" y="702658"/>
                </a:lnTo>
                <a:lnTo>
                  <a:pt x="2306716" y="702658"/>
                </a:lnTo>
                <a:lnTo>
                  <a:pt x="2306716" y="565967"/>
                </a:lnTo>
                <a:lnTo>
                  <a:pt x="2197046" y="565967"/>
                </a:lnTo>
                <a:lnTo>
                  <a:pt x="2197046" y="431315"/>
                </a:lnTo>
                <a:lnTo>
                  <a:pt x="1704867" y="431315"/>
                </a:lnTo>
                <a:lnTo>
                  <a:pt x="1704867" y="308892"/>
                </a:lnTo>
                <a:lnTo>
                  <a:pt x="1677164" y="308892"/>
                </a:lnTo>
                <a:lnTo>
                  <a:pt x="1677164" y="194877"/>
                </a:lnTo>
                <a:lnTo>
                  <a:pt x="513369" y="194877"/>
                </a:lnTo>
                <a:lnTo>
                  <a:pt x="513369" y="100225"/>
                </a:lnTo>
                <a:lnTo>
                  <a:pt x="385146" y="100225"/>
                </a:lnTo>
                <a:lnTo>
                  <a:pt x="385146" y="11943"/>
                </a:lnTo>
                <a:lnTo>
                  <a:pt x="11914" y="11943"/>
                </a:lnTo>
              </a:path>
            </a:pathLst>
          </a:custGeom>
          <a:noFill/>
          <a:ln w="19050" cap="flat">
            <a:solidFill>
              <a:srgbClr val="C0504D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921B8E62-D7CC-C442-90E6-B927DB285A4C}"/>
              </a:ext>
            </a:extLst>
          </p:cNvPr>
          <p:cNvSpPr/>
          <p:nvPr/>
        </p:nvSpPr>
        <p:spPr>
          <a:xfrm>
            <a:off x="8536731" y="1349429"/>
            <a:ext cx="1118300" cy="1337607"/>
          </a:xfrm>
          <a:custGeom>
            <a:avLst/>
            <a:gdLst>
              <a:gd name="connsiteX0" fmla="*/ 1118014 w 1118299"/>
              <a:gd name="connsiteY0" fmla="*/ 1329168 h 1337607"/>
              <a:gd name="connsiteX1" fmla="*/ 1118014 w 1118299"/>
              <a:gd name="connsiteY1" fmla="*/ 1263943 h 1337607"/>
              <a:gd name="connsiteX2" fmla="*/ 1093360 w 1118299"/>
              <a:gd name="connsiteY2" fmla="*/ 1263943 h 1337607"/>
              <a:gd name="connsiteX3" fmla="*/ 1093360 w 1118299"/>
              <a:gd name="connsiteY3" fmla="*/ 1198846 h 1337607"/>
              <a:gd name="connsiteX4" fmla="*/ 1076332 w 1118299"/>
              <a:gd name="connsiteY4" fmla="*/ 1198846 h 1337607"/>
              <a:gd name="connsiteX5" fmla="*/ 1076332 w 1118299"/>
              <a:gd name="connsiteY5" fmla="*/ 1145342 h 1337607"/>
              <a:gd name="connsiteX6" fmla="*/ 1028423 w 1118299"/>
              <a:gd name="connsiteY6" fmla="*/ 1145342 h 1337607"/>
              <a:gd name="connsiteX7" fmla="*/ 1028423 w 1118299"/>
              <a:gd name="connsiteY7" fmla="*/ 1094003 h 1337607"/>
              <a:gd name="connsiteX8" fmla="*/ 967552 w 1118299"/>
              <a:gd name="connsiteY8" fmla="*/ 1094003 h 1337607"/>
              <a:gd name="connsiteX9" fmla="*/ 967552 w 1118299"/>
              <a:gd name="connsiteY9" fmla="*/ 1034257 h 1337607"/>
              <a:gd name="connsiteX10" fmla="*/ 838312 w 1118299"/>
              <a:gd name="connsiteY10" fmla="*/ 1034257 h 1337607"/>
              <a:gd name="connsiteX11" fmla="*/ 838312 w 1118299"/>
              <a:gd name="connsiteY11" fmla="*/ 917184 h 1337607"/>
              <a:gd name="connsiteX12" fmla="*/ 662434 w 1118299"/>
              <a:gd name="connsiteY12" fmla="*/ 917184 h 1337607"/>
              <a:gd name="connsiteX13" fmla="*/ 662434 w 1118299"/>
              <a:gd name="connsiteY13" fmla="*/ 859222 h 1337607"/>
              <a:gd name="connsiteX14" fmla="*/ 637907 w 1118299"/>
              <a:gd name="connsiteY14" fmla="*/ 859222 h 1337607"/>
              <a:gd name="connsiteX15" fmla="*/ 637907 w 1118299"/>
              <a:gd name="connsiteY15" fmla="*/ 800622 h 1337607"/>
              <a:gd name="connsiteX16" fmla="*/ 533702 w 1118299"/>
              <a:gd name="connsiteY16" fmla="*/ 800622 h 1337607"/>
              <a:gd name="connsiteX17" fmla="*/ 533702 w 1118299"/>
              <a:gd name="connsiteY17" fmla="*/ 749665 h 1337607"/>
              <a:gd name="connsiteX18" fmla="*/ 510320 w 1118299"/>
              <a:gd name="connsiteY18" fmla="*/ 749665 h 1337607"/>
              <a:gd name="connsiteX19" fmla="*/ 510320 w 1118299"/>
              <a:gd name="connsiteY19" fmla="*/ 687498 h 1337607"/>
              <a:gd name="connsiteX20" fmla="*/ 470290 w 1118299"/>
              <a:gd name="connsiteY20" fmla="*/ 687498 h 1337607"/>
              <a:gd name="connsiteX21" fmla="*/ 470290 w 1118299"/>
              <a:gd name="connsiteY21" fmla="*/ 631446 h 1337607"/>
              <a:gd name="connsiteX22" fmla="*/ 447415 w 1118299"/>
              <a:gd name="connsiteY22" fmla="*/ 631446 h 1337607"/>
              <a:gd name="connsiteX23" fmla="*/ 447415 w 1118299"/>
              <a:gd name="connsiteY23" fmla="*/ 581381 h 1337607"/>
              <a:gd name="connsiteX24" fmla="*/ 384511 w 1118299"/>
              <a:gd name="connsiteY24" fmla="*/ 581381 h 1337607"/>
              <a:gd name="connsiteX25" fmla="*/ 384511 w 1118299"/>
              <a:gd name="connsiteY25" fmla="*/ 521635 h 1337607"/>
              <a:gd name="connsiteX26" fmla="*/ 316142 w 1118299"/>
              <a:gd name="connsiteY26" fmla="*/ 521635 h 1337607"/>
              <a:gd name="connsiteX27" fmla="*/ 316142 w 1118299"/>
              <a:gd name="connsiteY27" fmla="*/ 462271 h 1337607"/>
              <a:gd name="connsiteX28" fmla="*/ 277764 w 1118299"/>
              <a:gd name="connsiteY28" fmla="*/ 462271 h 1337607"/>
              <a:gd name="connsiteX29" fmla="*/ 277764 w 1118299"/>
              <a:gd name="connsiteY29" fmla="*/ 406346 h 1337607"/>
              <a:gd name="connsiteX30" fmla="*/ 252729 w 1118299"/>
              <a:gd name="connsiteY30" fmla="*/ 406346 h 1337607"/>
              <a:gd name="connsiteX31" fmla="*/ 252729 w 1118299"/>
              <a:gd name="connsiteY31" fmla="*/ 290547 h 1337607"/>
              <a:gd name="connsiteX32" fmla="*/ 214097 w 1118299"/>
              <a:gd name="connsiteY32" fmla="*/ 290547 h 1337607"/>
              <a:gd name="connsiteX33" fmla="*/ 214097 w 1118299"/>
              <a:gd name="connsiteY33" fmla="*/ 239591 h 1337607"/>
              <a:gd name="connsiteX34" fmla="*/ 80282 w 1118299"/>
              <a:gd name="connsiteY34" fmla="*/ 239591 h 1337607"/>
              <a:gd name="connsiteX35" fmla="*/ 80282 w 1118299"/>
              <a:gd name="connsiteY35" fmla="*/ 175641 h 1337607"/>
              <a:gd name="connsiteX36" fmla="*/ 61983 w 1118299"/>
              <a:gd name="connsiteY36" fmla="*/ 175641 h 1337607"/>
              <a:gd name="connsiteX37" fmla="*/ 61983 w 1118299"/>
              <a:gd name="connsiteY37" fmla="*/ 116404 h 1337607"/>
              <a:gd name="connsiteX38" fmla="*/ 38219 w 1118299"/>
              <a:gd name="connsiteY38" fmla="*/ 116404 h 1337607"/>
              <a:gd name="connsiteX39" fmla="*/ 38219 w 1118299"/>
              <a:gd name="connsiteY39" fmla="*/ 11943 h 1337607"/>
              <a:gd name="connsiteX40" fmla="*/ 11914 w 1118299"/>
              <a:gd name="connsiteY40" fmla="*/ 11943 h 13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18299" h="1337607">
                <a:moveTo>
                  <a:pt x="1118014" y="1329168"/>
                </a:moveTo>
                <a:lnTo>
                  <a:pt x="1118014" y="1263943"/>
                </a:lnTo>
                <a:lnTo>
                  <a:pt x="1093360" y="1263943"/>
                </a:lnTo>
                <a:lnTo>
                  <a:pt x="1093360" y="1198846"/>
                </a:lnTo>
                <a:lnTo>
                  <a:pt x="1076332" y="1198846"/>
                </a:lnTo>
                <a:lnTo>
                  <a:pt x="1076332" y="1145342"/>
                </a:lnTo>
                <a:lnTo>
                  <a:pt x="1028423" y="1145342"/>
                </a:lnTo>
                <a:lnTo>
                  <a:pt x="1028423" y="1094003"/>
                </a:lnTo>
                <a:lnTo>
                  <a:pt x="967552" y="1094003"/>
                </a:lnTo>
                <a:lnTo>
                  <a:pt x="967552" y="1034257"/>
                </a:lnTo>
                <a:lnTo>
                  <a:pt x="838312" y="1034257"/>
                </a:lnTo>
                <a:lnTo>
                  <a:pt x="838312" y="917184"/>
                </a:lnTo>
                <a:lnTo>
                  <a:pt x="662434" y="917184"/>
                </a:lnTo>
                <a:lnTo>
                  <a:pt x="662434" y="859222"/>
                </a:lnTo>
                <a:lnTo>
                  <a:pt x="637907" y="859222"/>
                </a:lnTo>
                <a:lnTo>
                  <a:pt x="637907" y="800622"/>
                </a:lnTo>
                <a:lnTo>
                  <a:pt x="533702" y="800622"/>
                </a:lnTo>
                <a:lnTo>
                  <a:pt x="533702" y="749665"/>
                </a:lnTo>
                <a:lnTo>
                  <a:pt x="510320" y="749665"/>
                </a:lnTo>
                <a:lnTo>
                  <a:pt x="510320" y="687498"/>
                </a:lnTo>
                <a:lnTo>
                  <a:pt x="470290" y="687498"/>
                </a:lnTo>
                <a:lnTo>
                  <a:pt x="470290" y="631446"/>
                </a:lnTo>
                <a:lnTo>
                  <a:pt x="447415" y="631446"/>
                </a:lnTo>
                <a:lnTo>
                  <a:pt x="447415" y="581381"/>
                </a:lnTo>
                <a:lnTo>
                  <a:pt x="384511" y="581381"/>
                </a:lnTo>
                <a:lnTo>
                  <a:pt x="384511" y="521635"/>
                </a:lnTo>
                <a:lnTo>
                  <a:pt x="316142" y="521635"/>
                </a:lnTo>
                <a:lnTo>
                  <a:pt x="316142" y="462271"/>
                </a:lnTo>
                <a:lnTo>
                  <a:pt x="277764" y="462271"/>
                </a:lnTo>
                <a:lnTo>
                  <a:pt x="277764" y="406346"/>
                </a:lnTo>
                <a:lnTo>
                  <a:pt x="252729" y="406346"/>
                </a:lnTo>
                <a:lnTo>
                  <a:pt x="252729" y="290547"/>
                </a:lnTo>
                <a:lnTo>
                  <a:pt x="214097" y="290547"/>
                </a:lnTo>
                <a:lnTo>
                  <a:pt x="214097" y="239591"/>
                </a:lnTo>
                <a:lnTo>
                  <a:pt x="80282" y="239591"/>
                </a:lnTo>
                <a:lnTo>
                  <a:pt x="80282" y="175641"/>
                </a:lnTo>
                <a:lnTo>
                  <a:pt x="61983" y="175641"/>
                </a:lnTo>
                <a:lnTo>
                  <a:pt x="61983" y="116404"/>
                </a:lnTo>
                <a:lnTo>
                  <a:pt x="38219" y="116404"/>
                </a:lnTo>
                <a:lnTo>
                  <a:pt x="38219" y="11943"/>
                </a:lnTo>
                <a:lnTo>
                  <a:pt x="11914" y="11943"/>
                </a:lnTo>
              </a:path>
            </a:pathLst>
          </a:custGeom>
          <a:noFill/>
          <a:ln w="19050" cap="flat">
            <a:solidFill>
              <a:srgbClr val="5D8298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8FCFDEE-B5C7-3343-AB71-5FED64F31D41}"/>
              </a:ext>
            </a:extLst>
          </p:cNvPr>
          <p:cNvSpPr txBox="1"/>
          <p:nvPr/>
        </p:nvSpPr>
        <p:spPr>
          <a:xfrm rot="16200000">
            <a:off x="7325927" y="4464537"/>
            <a:ext cx="14293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 (%)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29E3E3C-8F2B-5744-B8D3-435592DA537D}"/>
              </a:ext>
            </a:extLst>
          </p:cNvPr>
          <p:cNvSpPr txBox="1"/>
          <p:nvPr/>
        </p:nvSpPr>
        <p:spPr>
          <a:xfrm>
            <a:off x="8097448" y="3645387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A3C8E55-4CA2-DF43-BB83-201E33087DF9}"/>
              </a:ext>
            </a:extLst>
          </p:cNvPr>
          <p:cNvCxnSpPr>
            <a:cxnSpLocks/>
          </p:cNvCxnSpPr>
          <p:nvPr/>
        </p:nvCxnSpPr>
        <p:spPr>
          <a:xfrm>
            <a:off x="8483384" y="373555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CAD57C6-69C9-7247-8011-AE15D8DD4FD7}"/>
              </a:ext>
            </a:extLst>
          </p:cNvPr>
          <p:cNvSpPr txBox="1"/>
          <p:nvPr/>
        </p:nvSpPr>
        <p:spPr>
          <a:xfrm>
            <a:off x="8097448" y="3981937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7A63AC1-A89B-A249-9321-1BA59F4C1456}"/>
              </a:ext>
            </a:extLst>
          </p:cNvPr>
          <p:cNvCxnSpPr>
            <a:cxnSpLocks/>
          </p:cNvCxnSpPr>
          <p:nvPr/>
        </p:nvCxnSpPr>
        <p:spPr>
          <a:xfrm>
            <a:off x="8483384" y="407210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5849D05-C87C-954F-82D2-667D57B74E1F}"/>
              </a:ext>
            </a:extLst>
          </p:cNvPr>
          <p:cNvSpPr txBox="1"/>
          <p:nvPr/>
        </p:nvSpPr>
        <p:spPr>
          <a:xfrm>
            <a:off x="8097448" y="5309087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1C1F49F-2D49-2F4F-A61C-3236253E7F2D}"/>
              </a:ext>
            </a:extLst>
          </p:cNvPr>
          <p:cNvCxnSpPr>
            <a:cxnSpLocks/>
          </p:cNvCxnSpPr>
          <p:nvPr/>
        </p:nvCxnSpPr>
        <p:spPr>
          <a:xfrm>
            <a:off x="8483384" y="5399252"/>
            <a:ext cx="266404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C2B5413-8459-AF48-A533-24D4DE1B07CB}"/>
              </a:ext>
            </a:extLst>
          </p:cNvPr>
          <p:cNvCxnSpPr>
            <a:cxnSpLocks/>
          </p:cNvCxnSpPr>
          <p:nvPr/>
        </p:nvCxnSpPr>
        <p:spPr>
          <a:xfrm flipV="1">
            <a:off x="8550941" y="3723760"/>
            <a:ext cx="0" cy="16805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8EFF562-892F-624D-88DB-E5852A1EA500}"/>
              </a:ext>
            </a:extLst>
          </p:cNvPr>
          <p:cNvCxnSpPr>
            <a:cxnSpLocks/>
          </p:cNvCxnSpPr>
          <p:nvPr/>
        </p:nvCxnSpPr>
        <p:spPr>
          <a:xfrm rot="16200000">
            <a:off x="8518311" y="542465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FDC0652-782E-DD44-8E01-755A3BB48A06}"/>
              </a:ext>
            </a:extLst>
          </p:cNvPr>
          <p:cNvSpPr txBox="1"/>
          <p:nvPr/>
        </p:nvSpPr>
        <p:spPr>
          <a:xfrm>
            <a:off x="8414948" y="545196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D58D394-2AF7-324B-ACA6-447B8A50E560}"/>
              </a:ext>
            </a:extLst>
          </p:cNvPr>
          <p:cNvSpPr txBox="1"/>
          <p:nvPr/>
        </p:nvSpPr>
        <p:spPr>
          <a:xfrm>
            <a:off x="8097448" y="4312137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D22EBBE-573C-E048-B88C-D057EF40A5C1}"/>
              </a:ext>
            </a:extLst>
          </p:cNvPr>
          <p:cNvCxnSpPr>
            <a:cxnSpLocks/>
          </p:cNvCxnSpPr>
          <p:nvPr/>
        </p:nvCxnSpPr>
        <p:spPr>
          <a:xfrm>
            <a:off x="8483384" y="440230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2C3FED93-053A-9B4A-8D0E-6435FE552EC2}"/>
              </a:ext>
            </a:extLst>
          </p:cNvPr>
          <p:cNvSpPr txBox="1"/>
          <p:nvPr/>
        </p:nvSpPr>
        <p:spPr>
          <a:xfrm>
            <a:off x="8097448" y="4639162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7F4641-C072-274F-8070-711B5AFD86A4}"/>
              </a:ext>
            </a:extLst>
          </p:cNvPr>
          <p:cNvCxnSpPr>
            <a:cxnSpLocks/>
          </p:cNvCxnSpPr>
          <p:nvPr/>
        </p:nvCxnSpPr>
        <p:spPr>
          <a:xfrm>
            <a:off x="8483384" y="472932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59022B0A-D9FC-224E-8F23-3DD74E12155C}"/>
              </a:ext>
            </a:extLst>
          </p:cNvPr>
          <p:cNvSpPr txBox="1"/>
          <p:nvPr/>
        </p:nvSpPr>
        <p:spPr>
          <a:xfrm>
            <a:off x="8097448" y="4969362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BB5D8F4-2639-5242-B9DE-F68B63EE6AFE}"/>
              </a:ext>
            </a:extLst>
          </p:cNvPr>
          <p:cNvCxnSpPr>
            <a:cxnSpLocks/>
          </p:cNvCxnSpPr>
          <p:nvPr/>
        </p:nvCxnSpPr>
        <p:spPr>
          <a:xfrm>
            <a:off x="8483384" y="505952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3C9AD00-AE04-2F4B-8B86-95815CA0B4FA}"/>
              </a:ext>
            </a:extLst>
          </p:cNvPr>
          <p:cNvCxnSpPr>
            <a:cxnSpLocks/>
          </p:cNvCxnSpPr>
          <p:nvPr/>
        </p:nvCxnSpPr>
        <p:spPr>
          <a:xfrm rot="16200000">
            <a:off x="9168225" y="543417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A23D1818-FF9D-3742-A492-03F4E4C69966}"/>
              </a:ext>
            </a:extLst>
          </p:cNvPr>
          <p:cNvSpPr txBox="1"/>
          <p:nvPr/>
        </p:nvSpPr>
        <p:spPr>
          <a:xfrm>
            <a:off x="9062648" y="545196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DB36745-9107-844F-9C27-A49F90705DC5}"/>
              </a:ext>
            </a:extLst>
          </p:cNvPr>
          <p:cNvCxnSpPr>
            <a:cxnSpLocks/>
          </p:cNvCxnSpPr>
          <p:nvPr/>
        </p:nvCxnSpPr>
        <p:spPr>
          <a:xfrm rot="16200000">
            <a:off x="9819100" y="543417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EAC5A180-FEC0-834E-B7CC-254D01B9CCE1}"/>
              </a:ext>
            </a:extLst>
          </p:cNvPr>
          <p:cNvSpPr txBox="1"/>
          <p:nvPr/>
        </p:nvSpPr>
        <p:spPr>
          <a:xfrm>
            <a:off x="9713523" y="545196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2350346-9396-CE46-80D3-8761F21E5E44}"/>
              </a:ext>
            </a:extLst>
          </p:cNvPr>
          <p:cNvCxnSpPr>
            <a:cxnSpLocks/>
          </p:cNvCxnSpPr>
          <p:nvPr/>
        </p:nvCxnSpPr>
        <p:spPr>
          <a:xfrm rot="16200000">
            <a:off x="10463625" y="543417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B4D5EA7-5C92-6E47-9D64-AC9D5457D146}"/>
              </a:ext>
            </a:extLst>
          </p:cNvPr>
          <p:cNvSpPr txBox="1"/>
          <p:nvPr/>
        </p:nvSpPr>
        <p:spPr>
          <a:xfrm>
            <a:off x="10358048" y="545196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75A0726-8996-204E-8AE6-C8E0931B88C0}"/>
              </a:ext>
            </a:extLst>
          </p:cNvPr>
          <p:cNvCxnSpPr>
            <a:cxnSpLocks/>
          </p:cNvCxnSpPr>
          <p:nvPr/>
        </p:nvCxnSpPr>
        <p:spPr>
          <a:xfrm rot="16200000">
            <a:off x="11111325" y="543417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57CDF769-3249-594F-9BAF-4C31CEC50BE2}"/>
              </a:ext>
            </a:extLst>
          </p:cNvPr>
          <p:cNvSpPr txBox="1"/>
          <p:nvPr/>
        </p:nvSpPr>
        <p:spPr>
          <a:xfrm>
            <a:off x="11005748" y="5451962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0496B79-ADC0-FF45-988C-11106AA838E5}"/>
              </a:ext>
            </a:extLst>
          </p:cNvPr>
          <p:cNvSpPr txBox="1"/>
          <p:nvPr/>
        </p:nvSpPr>
        <p:spPr>
          <a:xfrm>
            <a:off x="8713701" y="5029053"/>
            <a:ext cx="1607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OS 14.5 months</a:t>
            </a:r>
          </a:p>
          <a:p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(95% CI, 0.8-28.2)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701DC74-51E4-E643-9B92-5560D5D9FD50}"/>
              </a:ext>
            </a:extLst>
          </p:cNvPr>
          <p:cNvSpPr txBox="1"/>
          <p:nvPr/>
        </p:nvSpPr>
        <p:spPr>
          <a:xfrm>
            <a:off x="9300773" y="5638515"/>
            <a:ext cx="11092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</a:t>
            </a:r>
          </a:p>
        </p:txBody>
      </p:sp>
      <p:grpSp>
        <p:nvGrpSpPr>
          <p:cNvPr id="124" name="Graphic 122">
            <a:extLst>
              <a:ext uri="{FF2B5EF4-FFF2-40B4-BE49-F238E27FC236}">
                <a16:creationId xmlns:a16="http://schemas.microsoft.com/office/drawing/2014/main" id="{D6F617E4-F51F-014A-99DF-FFE37D5B503F}"/>
              </a:ext>
            </a:extLst>
          </p:cNvPr>
          <p:cNvGrpSpPr/>
          <p:nvPr/>
        </p:nvGrpSpPr>
        <p:grpSpPr>
          <a:xfrm>
            <a:off x="8556100" y="3727450"/>
            <a:ext cx="2588059" cy="993775"/>
            <a:chOff x="8556100" y="3734827"/>
            <a:chExt cx="2588059" cy="986398"/>
          </a:xfrm>
        </p:grpSpPr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357DD961-D490-EB4F-8EA0-8F379BC2C37D}"/>
                </a:ext>
              </a:extLst>
            </p:cNvPr>
            <p:cNvSpPr/>
            <p:nvPr/>
          </p:nvSpPr>
          <p:spPr>
            <a:xfrm>
              <a:off x="8544148" y="3730888"/>
              <a:ext cx="2600808" cy="999208"/>
            </a:xfrm>
            <a:custGeom>
              <a:avLst/>
              <a:gdLst>
                <a:gd name="connsiteX0" fmla="*/ 2596442 w 2600808"/>
                <a:gd name="connsiteY0" fmla="*/ 990081 h 999208"/>
                <a:gd name="connsiteX1" fmla="*/ 2596442 w 2600808"/>
                <a:gd name="connsiteY1" fmla="*/ 893235 h 999208"/>
                <a:gd name="connsiteX2" fmla="*/ 1580342 w 2600808"/>
                <a:gd name="connsiteY2" fmla="*/ 893235 h 999208"/>
                <a:gd name="connsiteX3" fmla="*/ 1580342 w 2600808"/>
                <a:gd name="connsiteY3" fmla="*/ 803434 h 999208"/>
                <a:gd name="connsiteX4" fmla="*/ 1440229 w 2600808"/>
                <a:gd name="connsiteY4" fmla="*/ 803434 h 999208"/>
                <a:gd name="connsiteX5" fmla="*/ 1440229 w 2600808"/>
                <a:gd name="connsiteY5" fmla="*/ 727981 h 999208"/>
                <a:gd name="connsiteX6" fmla="*/ 1352898 w 2600808"/>
                <a:gd name="connsiteY6" fmla="*/ 727981 h 999208"/>
                <a:gd name="connsiteX7" fmla="*/ 1352898 w 2600808"/>
                <a:gd name="connsiteY7" fmla="*/ 662776 h 999208"/>
                <a:gd name="connsiteX8" fmla="*/ 1305217 w 2600808"/>
                <a:gd name="connsiteY8" fmla="*/ 662776 h 999208"/>
                <a:gd name="connsiteX9" fmla="*/ 1305217 w 2600808"/>
                <a:gd name="connsiteY9" fmla="*/ 593344 h 999208"/>
                <a:gd name="connsiteX10" fmla="*/ 1296038 w 2600808"/>
                <a:gd name="connsiteY10" fmla="*/ 593344 h 999208"/>
                <a:gd name="connsiteX11" fmla="*/ 1296038 w 2600808"/>
                <a:gd name="connsiteY11" fmla="*/ 533135 h 999208"/>
                <a:gd name="connsiteX12" fmla="*/ 1240324 w 2600808"/>
                <a:gd name="connsiteY12" fmla="*/ 533135 h 999208"/>
                <a:gd name="connsiteX13" fmla="*/ 1240324 w 2600808"/>
                <a:gd name="connsiteY13" fmla="*/ 468955 h 999208"/>
                <a:gd name="connsiteX14" fmla="*/ 1219926 w 2600808"/>
                <a:gd name="connsiteY14" fmla="*/ 468955 h 999208"/>
                <a:gd name="connsiteX15" fmla="*/ 1219926 w 2600808"/>
                <a:gd name="connsiteY15" fmla="*/ 443463 h 999208"/>
                <a:gd name="connsiteX16" fmla="*/ 1200675 w 2600808"/>
                <a:gd name="connsiteY16" fmla="*/ 443463 h 999208"/>
                <a:gd name="connsiteX17" fmla="*/ 1200675 w 2600808"/>
                <a:gd name="connsiteY17" fmla="*/ 360836 h 999208"/>
                <a:gd name="connsiteX18" fmla="*/ 1191495 w 2600808"/>
                <a:gd name="connsiteY18" fmla="*/ 360836 h 999208"/>
                <a:gd name="connsiteX19" fmla="*/ 1191495 w 2600808"/>
                <a:gd name="connsiteY19" fmla="*/ 344439 h 999208"/>
                <a:gd name="connsiteX20" fmla="*/ 923510 w 2600808"/>
                <a:gd name="connsiteY20" fmla="*/ 344439 h 999208"/>
                <a:gd name="connsiteX21" fmla="*/ 923510 w 2600808"/>
                <a:gd name="connsiteY21" fmla="*/ 251692 h 999208"/>
                <a:gd name="connsiteX22" fmla="*/ 636274 w 2600808"/>
                <a:gd name="connsiteY22" fmla="*/ 251692 h 999208"/>
                <a:gd name="connsiteX23" fmla="*/ 636274 w 2600808"/>
                <a:gd name="connsiteY23" fmla="*/ 204678 h 999208"/>
                <a:gd name="connsiteX24" fmla="*/ 348910 w 2600808"/>
                <a:gd name="connsiteY24" fmla="*/ 204678 h 999208"/>
                <a:gd name="connsiteX25" fmla="*/ 348910 w 2600808"/>
                <a:gd name="connsiteY25" fmla="*/ 171114 h 999208"/>
                <a:gd name="connsiteX26" fmla="*/ 336798 w 2600808"/>
                <a:gd name="connsiteY26" fmla="*/ 171114 h 999208"/>
                <a:gd name="connsiteX27" fmla="*/ 336798 w 2600808"/>
                <a:gd name="connsiteY27" fmla="*/ 127175 h 999208"/>
                <a:gd name="connsiteX28" fmla="*/ 319587 w 2600808"/>
                <a:gd name="connsiteY28" fmla="*/ 127175 h 999208"/>
                <a:gd name="connsiteX29" fmla="*/ 319587 w 2600808"/>
                <a:gd name="connsiteY29" fmla="*/ 87463 h 999208"/>
                <a:gd name="connsiteX30" fmla="*/ 299189 w 2600808"/>
                <a:gd name="connsiteY30" fmla="*/ 87463 h 999208"/>
                <a:gd name="connsiteX31" fmla="*/ 299189 w 2600808"/>
                <a:gd name="connsiteY31" fmla="*/ 48647 h 999208"/>
                <a:gd name="connsiteX32" fmla="*/ 56574 w 2600808"/>
                <a:gd name="connsiteY32" fmla="*/ 48647 h 999208"/>
                <a:gd name="connsiteX33" fmla="*/ 56574 w 2600808"/>
                <a:gd name="connsiteY33" fmla="*/ 12010 h 999208"/>
                <a:gd name="connsiteX34" fmla="*/ 11952 w 2600808"/>
                <a:gd name="connsiteY34" fmla="*/ 12010 h 99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00808" h="999208">
                  <a:moveTo>
                    <a:pt x="2596442" y="990081"/>
                  </a:moveTo>
                  <a:lnTo>
                    <a:pt x="2596442" y="893235"/>
                  </a:lnTo>
                  <a:lnTo>
                    <a:pt x="1580342" y="893235"/>
                  </a:lnTo>
                  <a:lnTo>
                    <a:pt x="1580342" y="803434"/>
                  </a:lnTo>
                  <a:lnTo>
                    <a:pt x="1440229" y="803434"/>
                  </a:lnTo>
                  <a:lnTo>
                    <a:pt x="1440229" y="727981"/>
                  </a:lnTo>
                  <a:lnTo>
                    <a:pt x="1352898" y="727981"/>
                  </a:lnTo>
                  <a:lnTo>
                    <a:pt x="1352898" y="662776"/>
                  </a:lnTo>
                  <a:lnTo>
                    <a:pt x="1305217" y="662776"/>
                  </a:lnTo>
                  <a:lnTo>
                    <a:pt x="1305217" y="593344"/>
                  </a:lnTo>
                  <a:lnTo>
                    <a:pt x="1296038" y="593344"/>
                  </a:lnTo>
                  <a:lnTo>
                    <a:pt x="1296038" y="533135"/>
                  </a:lnTo>
                  <a:lnTo>
                    <a:pt x="1240324" y="533135"/>
                  </a:lnTo>
                  <a:lnTo>
                    <a:pt x="1240324" y="468955"/>
                  </a:lnTo>
                  <a:lnTo>
                    <a:pt x="1219926" y="468955"/>
                  </a:lnTo>
                  <a:lnTo>
                    <a:pt x="1219926" y="443463"/>
                  </a:lnTo>
                  <a:lnTo>
                    <a:pt x="1200675" y="443463"/>
                  </a:lnTo>
                  <a:lnTo>
                    <a:pt x="1200675" y="360836"/>
                  </a:lnTo>
                  <a:lnTo>
                    <a:pt x="1191495" y="360836"/>
                  </a:lnTo>
                  <a:lnTo>
                    <a:pt x="1191495" y="344439"/>
                  </a:lnTo>
                  <a:lnTo>
                    <a:pt x="923510" y="344439"/>
                  </a:lnTo>
                  <a:lnTo>
                    <a:pt x="923510" y="251692"/>
                  </a:lnTo>
                  <a:lnTo>
                    <a:pt x="636274" y="251692"/>
                  </a:lnTo>
                  <a:lnTo>
                    <a:pt x="636274" y="204678"/>
                  </a:lnTo>
                  <a:lnTo>
                    <a:pt x="348910" y="204678"/>
                  </a:lnTo>
                  <a:lnTo>
                    <a:pt x="348910" y="171114"/>
                  </a:lnTo>
                  <a:lnTo>
                    <a:pt x="336798" y="171114"/>
                  </a:lnTo>
                  <a:lnTo>
                    <a:pt x="336798" y="127175"/>
                  </a:lnTo>
                  <a:lnTo>
                    <a:pt x="319587" y="127175"/>
                  </a:lnTo>
                  <a:lnTo>
                    <a:pt x="319587" y="87463"/>
                  </a:lnTo>
                  <a:lnTo>
                    <a:pt x="299189" y="87463"/>
                  </a:lnTo>
                  <a:lnTo>
                    <a:pt x="299189" y="48647"/>
                  </a:lnTo>
                  <a:lnTo>
                    <a:pt x="56574" y="48647"/>
                  </a:lnTo>
                  <a:lnTo>
                    <a:pt x="56574" y="12010"/>
                  </a:lnTo>
                  <a:lnTo>
                    <a:pt x="11952" y="12010"/>
                  </a:ln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2E10261-3188-1A41-BD10-E901E6CBE8BE}"/>
                </a:ext>
              </a:extLst>
            </p:cNvPr>
            <p:cNvSpPr/>
            <p:nvPr/>
          </p:nvSpPr>
          <p:spPr>
            <a:xfrm>
              <a:off x="8643654" y="3735948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3A1EA94-FAA6-974E-87AA-352BDC4F3BC8}"/>
                </a:ext>
              </a:extLst>
            </p:cNvPr>
            <p:cNvSpPr/>
            <p:nvPr/>
          </p:nvSpPr>
          <p:spPr>
            <a:xfrm>
              <a:off x="8777647" y="3735948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302C419-CAA1-E740-A06E-26D7EF222827}"/>
                </a:ext>
              </a:extLst>
            </p:cNvPr>
            <p:cNvSpPr/>
            <p:nvPr/>
          </p:nvSpPr>
          <p:spPr>
            <a:xfrm>
              <a:off x="8999990" y="3890057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3082C3F1-668C-CB43-BFE1-69ADE5D53C33}"/>
                </a:ext>
              </a:extLst>
            </p:cNvPr>
            <p:cNvSpPr/>
            <p:nvPr/>
          </p:nvSpPr>
          <p:spPr>
            <a:xfrm>
              <a:off x="9184724" y="3936943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644A62E2-F916-A94B-8F15-1CEFEC61EB6B}"/>
                </a:ext>
              </a:extLst>
            </p:cNvPr>
            <p:cNvSpPr/>
            <p:nvPr/>
          </p:nvSpPr>
          <p:spPr>
            <a:xfrm>
              <a:off x="9393936" y="3936943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72AB44E-15D2-0C44-8C19-362FA330A9EC}"/>
                </a:ext>
              </a:extLst>
            </p:cNvPr>
            <p:cNvSpPr/>
            <p:nvPr/>
          </p:nvSpPr>
          <p:spPr>
            <a:xfrm>
              <a:off x="9466988" y="4027768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410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410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29A6B280-6352-2740-A5AC-52D2FC70A760}"/>
                </a:ext>
              </a:extLst>
            </p:cNvPr>
            <p:cNvSpPr/>
            <p:nvPr/>
          </p:nvSpPr>
          <p:spPr>
            <a:xfrm>
              <a:off x="9567451" y="4027768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410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410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A7D298D4-383A-BF4E-BF7D-5A63877F8AB4}"/>
                </a:ext>
              </a:extLst>
            </p:cNvPr>
            <p:cNvSpPr/>
            <p:nvPr/>
          </p:nvSpPr>
          <p:spPr>
            <a:xfrm>
              <a:off x="9579690" y="4027768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410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410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DEB98661-1F4E-C54B-A7A6-1CA253A63D33}"/>
                </a:ext>
              </a:extLst>
            </p:cNvPr>
            <p:cNvSpPr/>
            <p:nvPr/>
          </p:nvSpPr>
          <p:spPr>
            <a:xfrm>
              <a:off x="9658862" y="4027768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410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410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3F93BA8-8D97-9E4F-9854-73B9D85BF9F8}"/>
                </a:ext>
              </a:extLst>
            </p:cNvPr>
            <p:cNvSpPr/>
            <p:nvPr/>
          </p:nvSpPr>
          <p:spPr>
            <a:xfrm>
              <a:off x="9940998" y="4409261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410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410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3218296E-6A09-6C40-A51E-EA070D7189E0}"/>
                </a:ext>
              </a:extLst>
            </p:cNvPr>
            <p:cNvSpPr/>
            <p:nvPr/>
          </p:nvSpPr>
          <p:spPr>
            <a:xfrm>
              <a:off x="10032409" y="4485738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038390BC-5949-5643-AD73-78D85CF5CCAA}"/>
                </a:ext>
              </a:extLst>
            </p:cNvPr>
            <p:cNvSpPr/>
            <p:nvPr/>
          </p:nvSpPr>
          <p:spPr>
            <a:xfrm>
              <a:off x="10066959" y="4485738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D3AD5AE-87AB-0547-BC20-09267BC9B8AD}"/>
                </a:ext>
              </a:extLst>
            </p:cNvPr>
            <p:cNvSpPr/>
            <p:nvPr/>
          </p:nvSpPr>
          <p:spPr>
            <a:xfrm>
              <a:off x="10146131" y="4577461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BF25E28-7AC8-A94D-B692-F370CF70B9E7}"/>
                </a:ext>
              </a:extLst>
            </p:cNvPr>
            <p:cNvSpPr/>
            <p:nvPr/>
          </p:nvSpPr>
          <p:spPr>
            <a:xfrm>
              <a:off x="10162322" y="4577461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9778BAFC-D7DA-F048-8765-55691ED042C1}"/>
                </a:ext>
              </a:extLst>
            </p:cNvPr>
            <p:cNvSpPr/>
            <p:nvPr/>
          </p:nvSpPr>
          <p:spPr>
            <a:xfrm>
              <a:off x="10168442" y="4577461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C78B1C85-9CF2-E343-A519-DE93BAE17DC3}"/>
                </a:ext>
              </a:extLst>
            </p:cNvPr>
            <p:cNvSpPr/>
            <p:nvPr/>
          </p:nvSpPr>
          <p:spPr>
            <a:xfrm>
              <a:off x="10582659" y="4577461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0FCF83A9-D079-8C4A-95A1-FA6313A2C98C}"/>
                </a:ext>
              </a:extLst>
            </p:cNvPr>
            <p:cNvSpPr/>
            <p:nvPr/>
          </p:nvSpPr>
          <p:spPr>
            <a:xfrm>
              <a:off x="10750054" y="4577461"/>
              <a:ext cx="25498" cy="51241"/>
            </a:xfrm>
            <a:custGeom>
              <a:avLst/>
              <a:gdLst>
                <a:gd name="connsiteX0" fmla="*/ 12909 w 25498"/>
                <a:gd name="connsiteY0" fmla="*/ 12971 h 51241"/>
                <a:gd name="connsiteX1" fmla="*/ 12909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9" y="12971"/>
                  </a:moveTo>
                  <a:lnTo>
                    <a:pt x="12909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EB1DC04-28D4-5E4A-B114-6CD2896BDF04}"/>
                </a:ext>
              </a:extLst>
            </p:cNvPr>
            <p:cNvSpPr/>
            <p:nvPr/>
          </p:nvSpPr>
          <p:spPr>
            <a:xfrm>
              <a:off x="10736922" y="4577461"/>
              <a:ext cx="25498" cy="51241"/>
            </a:xfrm>
            <a:custGeom>
              <a:avLst/>
              <a:gdLst>
                <a:gd name="connsiteX0" fmla="*/ 12909 w 25498"/>
                <a:gd name="connsiteY0" fmla="*/ 12971 h 51241"/>
                <a:gd name="connsiteX1" fmla="*/ 12909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9" y="12971"/>
                  </a:moveTo>
                  <a:lnTo>
                    <a:pt x="12909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93D351B-A334-A84D-A4A2-BAAE9DDD690B}"/>
                </a:ext>
              </a:extLst>
            </p:cNvPr>
            <p:cNvSpPr/>
            <p:nvPr/>
          </p:nvSpPr>
          <p:spPr>
            <a:xfrm>
              <a:off x="10725703" y="4577461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89283D9E-11D2-B24D-92C3-ADE05CB56C8A}"/>
                </a:ext>
              </a:extLst>
            </p:cNvPr>
            <p:cNvSpPr/>
            <p:nvPr/>
          </p:nvSpPr>
          <p:spPr>
            <a:xfrm>
              <a:off x="10658770" y="4577461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B12F24F8-29D4-A842-9117-783DDCF3A809}"/>
                </a:ext>
              </a:extLst>
            </p:cNvPr>
            <p:cNvSpPr/>
            <p:nvPr/>
          </p:nvSpPr>
          <p:spPr>
            <a:xfrm>
              <a:off x="10044648" y="4485738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3A9818E-F13C-9C49-85C9-59934BED9886}"/>
                </a:ext>
              </a:extLst>
            </p:cNvPr>
            <p:cNvSpPr/>
            <p:nvPr/>
          </p:nvSpPr>
          <p:spPr>
            <a:xfrm>
              <a:off x="10050640" y="4485738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1C72DA3C-7B79-E74D-B09C-8C6FCC0BDFC0}"/>
                </a:ext>
              </a:extLst>
            </p:cNvPr>
            <p:cNvSpPr/>
            <p:nvPr/>
          </p:nvSpPr>
          <p:spPr>
            <a:xfrm>
              <a:off x="9898417" y="4409261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410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410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188B32BB-9FD1-1546-B3E5-083606BA0511}"/>
                </a:ext>
              </a:extLst>
            </p:cNvPr>
            <p:cNvSpPr/>
            <p:nvPr/>
          </p:nvSpPr>
          <p:spPr>
            <a:xfrm>
              <a:off x="9765444" y="4152157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79F5979-2999-2A4C-BBC5-839B04605599}"/>
                </a:ext>
              </a:extLst>
            </p:cNvPr>
            <p:cNvSpPr/>
            <p:nvPr/>
          </p:nvSpPr>
          <p:spPr>
            <a:xfrm>
              <a:off x="9648662" y="4027768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410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410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865B2A06-9A0F-9A4F-9AEF-6933D6BB7E8A}"/>
                </a:ext>
              </a:extLst>
            </p:cNvPr>
            <p:cNvSpPr/>
            <p:nvPr/>
          </p:nvSpPr>
          <p:spPr>
            <a:xfrm>
              <a:off x="9364486" y="3936943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972232F-C7EE-3F4A-93EF-EF42B798D633}"/>
                </a:ext>
              </a:extLst>
            </p:cNvPr>
            <p:cNvSpPr/>
            <p:nvPr/>
          </p:nvSpPr>
          <p:spPr>
            <a:xfrm>
              <a:off x="9250764" y="3936943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577A751-FE33-1840-9F7A-B1159921452E}"/>
                </a:ext>
              </a:extLst>
            </p:cNvPr>
            <p:cNvSpPr/>
            <p:nvPr/>
          </p:nvSpPr>
          <p:spPr>
            <a:xfrm>
              <a:off x="9253824" y="3936943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A295752-CE5D-7E4F-A79D-A3F00FCA0727}"/>
                </a:ext>
              </a:extLst>
            </p:cNvPr>
            <p:cNvSpPr/>
            <p:nvPr/>
          </p:nvSpPr>
          <p:spPr>
            <a:xfrm>
              <a:off x="9442638" y="3936943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14D5D62C-3ED1-FA45-907A-A5ABF593EA39}"/>
                </a:ext>
              </a:extLst>
            </p:cNvPr>
            <p:cNvSpPr/>
            <p:nvPr/>
          </p:nvSpPr>
          <p:spPr>
            <a:xfrm>
              <a:off x="9430399" y="3936943"/>
              <a:ext cx="25498" cy="51241"/>
            </a:xfrm>
            <a:custGeom>
              <a:avLst/>
              <a:gdLst>
                <a:gd name="connsiteX0" fmla="*/ 12908 w 25498"/>
                <a:gd name="connsiteY0" fmla="*/ 12971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1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BC14B6DB-90D8-C141-92AE-C100BF340E28}"/>
                </a:ext>
              </a:extLst>
            </p:cNvPr>
            <p:cNvSpPr/>
            <p:nvPr/>
          </p:nvSpPr>
          <p:spPr>
            <a:xfrm>
              <a:off x="9140103" y="3890057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1E89A331-CEF6-714D-93E2-23D39C7BF961}"/>
                </a:ext>
              </a:extLst>
            </p:cNvPr>
            <p:cNvSpPr/>
            <p:nvPr/>
          </p:nvSpPr>
          <p:spPr>
            <a:xfrm>
              <a:off x="9129903" y="3890057"/>
              <a:ext cx="25498" cy="51241"/>
            </a:xfrm>
            <a:custGeom>
              <a:avLst/>
              <a:gdLst>
                <a:gd name="connsiteX0" fmla="*/ 12908 w 25498"/>
                <a:gd name="connsiteY0" fmla="*/ 12970 h 51241"/>
                <a:gd name="connsiteX1" fmla="*/ 12908 w 25498"/>
                <a:gd name="connsiteY1" fmla="*/ 41538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8" h="51241">
                  <a:moveTo>
                    <a:pt x="12908" y="12970"/>
                  </a:moveTo>
                  <a:lnTo>
                    <a:pt x="12908" y="41538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5FDB3C56-BDC8-2D40-8FE8-9B3B19B7A26A}"/>
                </a:ext>
              </a:extLst>
            </p:cNvPr>
            <p:cNvSpPr/>
            <p:nvPr/>
          </p:nvSpPr>
          <p:spPr>
            <a:xfrm>
              <a:off x="8596929" y="3736909"/>
              <a:ext cx="12749" cy="51241"/>
            </a:xfrm>
            <a:custGeom>
              <a:avLst/>
              <a:gdLst>
                <a:gd name="connsiteX0" fmla="*/ 11952 w 12749"/>
                <a:gd name="connsiteY0" fmla="*/ 12010 h 51241"/>
                <a:gd name="connsiteX1" fmla="*/ 11952 w 12749"/>
                <a:gd name="connsiteY1" fmla="*/ 40577 h 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49" h="51241">
                  <a:moveTo>
                    <a:pt x="11952" y="12010"/>
                  </a:moveTo>
                  <a:lnTo>
                    <a:pt x="11952" y="40577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181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F4EB-DEE3-A946-AF65-C95E0D8B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data (RWD) </a:t>
            </a:r>
            <a:br>
              <a:rPr lang="en-US" dirty="0"/>
            </a:br>
            <a:r>
              <a:rPr lang="en-US" dirty="0"/>
              <a:t>in advanced hepatocellular carcinoma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96DA2-7512-FC47-985C-BBDDCC0E9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Prof. Matthias Pinter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B0D25-D93C-9546-B8DB-A9D0FF272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2080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0F0CE1-2840-BF41-854D-5C8D7A329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Second-line agents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87732-8415-2243-A18A-AE44D9AD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Tyrosine kinase inhibitors after liver transplantation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4C5CC-0B3D-7448-A19A-1CE8C3AD3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C7305AE-2090-7B42-8840-28489580F5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825083" cy="365125"/>
          </a:xfrm>
        </p:spPr>
        <p:txBody>
          <a:bodyPr/>
          <a:lstStyle/>
          <a:p>
            <a:r>
              <a:rPr lang="en-US" sz="1200" dirty="0"/>
              <a:t>BSC, best supportive care; CI, confidence interval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1. </a:t>
            </a:r>
            <a:r>
              <a:rPr lang="en-US" dirty="0" err="1"/>
              <a:t>Iavarone</a:t>
            </a:r>
            <a:r>
              <a:rPr lang="en-US" dirty="0"/>
              <a:t> M, et al. Liver </a:t>
            </a:r>
            <a:r>
              <a:rPr lang="en-US" dirty="0" err="1"/>
              <a:t>Transpl</a:t>
            </a:r>
            <a:r>
              <a:rPr lang="en-US" dirty="0"/>
              <a:t>. 2021;27:1767-78; 2. </a:t>
            </a:r>
            <a:r>
              <a:rPr lang="en-US" dirty="0" err="1"/>
              <a:t>Iavarone</a:t>
            </a:r>
            <a:r>
              <a:rPr lang="en-US" dirty="0"/>
              <a:t> M, et al. Am J Transplant. 2019;19:3176-84; 3. </a:t>
            </a:r>
            <a:r>
              <a:rPr lang="en-US" dirty="0" err="1"/>
              <a:t>Invernizzi</a:t>
            </a:r>
            <a:r>
              <a:rPr lang="en-US" dirty="0"/>
              <a:t> F, et al. J </a:t>
            </a:r>
            <a:r>
              <a:rPr lang="en-US" dirty="0" err="1"/>
              <a:t>Hepatol</a:t>
            </a:r>
            <a:r>
              <a:rPr lang="en-US" dirty="0"/>
              <a:t>. 2021;75: S521 (EASL 2021 poster presentation)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66487-9EB5-C54C-B6EE-C6C67E933D82}"/>
              </a:ext>
            </a:extLst>
          </p:cNvPr>
          <p:cNvSpPr txBox="1"/>
          <p:nvPr/>
        </p:nvSpPr>
        <p:spPr>
          <a:xfrm>
            <a:off x="8696098" y="5763306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Cabozantinib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Invernizzi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 et al.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78823-04E8-904A-8384-85513D83EB26}"/>
              </a:ext>
            </a:extLst>
          </p:cNvPr>
          <p:cNvSpPr txBox="1"/>
          <p:nvPr/>
        </p:nvSpPr>
        <p:spPr>
          <a:xfrm>
            <a:off x="8621067" y="3207928"/>
            <a:ext cx="230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Regorafenib,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Iavarone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 et al.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6E6B-FAA1-7B4C-BE83-6FB713EA97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2041200"/>
            <a:ext cx="10963200" cy="3816424"/>
          </a:xfrm>
        </p:spPr>
        <p:txBody>
          <a:bodyPr/>
          <a:lstStyle/>
          <a:p>
            <a:r>
              <a:rPr lang="en-US" dirty="0"/>
              <a:t>Regorafenib</a:t>
            </a:r>
            <a:r>
              <a:rPr lang="en-US" baseline="30000" dirty="0"/>
              <a:t>1,2</a:t>
            </a:r>
            <a:endParaRPr lang="en-US" dirty="0"/>
          </a:p>
          <a:p>
            <a:pPr lvl="1"/>
            <a:r>
              <a:rPr lang="en-US" sz="1700" dirty="0"/>
              <a:t>Patients included: 28-36</a:t>
            </a:r>
          </a:p>
          <a:p>
            <a:pPr lvl="1"/>
            <a:r>
              <a:rPr lang="en-US" sz="1700" spc="-30" dirty="0"/>
              <a:t>Median overall survival from start of regorafenib: 12.9-13.1 months</a:t>
            </a:r>
          </a:p>
          <a:p>
            <a:pPr lvl="1"/>
            <a:r>
              <a:rPr lang="en-US" sz="1700" spc="-30" dirty="0"/>
              <a:t>Median overall survival from start of sorafenib: 28.8-38.4 months</a:t>
            </a:r>
          </a:p>
          <a:p>
            <a:pPr lvl="1"/>
            <a:r>
              <a:rPr lang="en-US" sz="1700" dirty="0"/>
              <a:t>Safety: comparable to that reported in registration trial</a:t>
            </a:r>
          </a:p>
          <a:p>
            <a:pPr>
              <a:spcBef>
                <a:spcPts val="1800"/>
              </a:spcBef>
            </a:pPr>
            <a:r>
              <a:rPr lang="en-US" dirty="0"/>
              <a:t>Cabozantinib</a:t>
            </a:r>
            <a:r>
              <a:rPr lang="en-US" baseline="30000" dirty="0"/>
              <a:t>3</a:t>
            </a:r>
            <a:endParaRPr lang="en-US" dirty="0"/>
          </a:p>
          <a:p>
            <a:pPr lvl="1"/>
            <a:r>
              <a:rPr lang="en-US" sz="1700" dirty="0"/>
              <a:t>Patients included: 16</a:t>
            </a:r>
          </a:p>
          <a:p>
            <a:pPr lvl="1"/>
            <a:r>
              <a:rPr lang="en-US" sz="1700" dirty="0"/>
              <a:t>Median overall survival from start of </a:t>
            </a:r>
            <a:r>
              <a:rPr lang="en-US" sz="1700" dirty="0" err="1"/>
              <a:t>cabozantinib</a:t>
            </a:r>
            <a:r>
              <a:rPr lang="en-US" sz="1700" dirty="0"/>
              <a:t>: 15.6 months</a:t>
            </a:r>
          </a:p>
          <a:p>
            <a:pPr lvl="1"/>
            <a:r>
              <a:rPr lang="en-US" sz="1700" dirty="0"/>
              <a:t>Median overall survival from start of sorafenib: 37.6 months</a:t>
            </a:r>
          </a:p>
          <a:p>
            <a:pPr lvl="1"/>
            <a:r>
              <a:rPr lang="en-US" sz="1700" dirty="0"/>
              <a:t>Safety: grade ≥3 adverse events in 6 patients (38%)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BE6E6D-F428-6A46-A53D-5BDE709C2B71}"/>
              </a:ext>
            </a:extLst>
          </p:cNvPr>
          <p:cNvSpPr txBox="1"/>
          <p:nvPr/>
        </p:nvSpPr>
        <p:spPr>
          <a:xfrm rot="16200000">
            <a:off x="7246553" y="1749483"/>
            <a:ext cx="14293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 (%)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301BF2-13BF-F24E-8CC9-9BFF4BD803F8}"/>
              </a:ext>
            </a:extLst>
          </p:cNvPr>
          <p:cNvSpPr txBox="1"/>
          <p:nvPr/>
        </p:nvSpPr>
        <p:spPr>
          <a:xfrm>
            <a:off x="7932348" y="1597083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0068D3-479B-024C-BDA5-434D49EA536C}"/>
              </a:ext>
            </a:extLst>
          </p:cNvPr>
          <p:cNvCxnSpPr>
            <a:cxnSpLocks/>
          </p:cNvCxnSpPr>
          <p:nvPr/>
        </p:nvCxnSpPr>
        <p:spPr>
          <a:xfrm>
            <a:off x="8318284" y="1687248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3CD9595-6999-B042-9FE1-7F5F0939D7BB}"/>
              </a:ext>
            </a:extLst>
          </p:cNvPr>
          <p:cNvSpPr txBox="1"/>
          <p:nvPr/>
        </p:nvSpPr>
        <p:spPr>
          <a:xfrm>
            <a:off x="7932348" y="2530533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27BB330-254B-2342-A314-C4165C36B5B9}"/>
              </a:ext>
            </a:extLst>
          </p:cNvPr>
          <p:cNvCxnSpPr>
            <a:cxnSpLocks/>
          </p:cNvCxnSpPr>
          <p:nvPr/>
        </p:nvCxnSpPr>
        <p:spPr>
          <a:xfrm>
            <a:off x="8318284" y="2620698"/>
            <a:ext cx="28259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378A47-694C-2446-95AF-064E689FBB69}"/>
              </a:ext>
            </a:extLst>
          </p:cNvPr>
          <p:cNvCxnSpPr>
            <a:cxnSpLocks/>
          </p:cNvCxnSpPr>
          <p:nvPr/>
        </p:nvCxnSpPr>
        <p:spPr>
          <a:xfrm flipV="1">
            <a:off x="8385841" y="1060450"/>
            <a:ext cx="0" cy="156527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6B3FBD-C4EB-D64F-88B3-1246D62C2D56}"/>
              </a:ext>
            </a:extLst>
          </p:cNvPr>
          <p:cNvCxnSpPr>
            <a:cxnSpLocks/>
          </p:cNvCxnSpPr>
          <p:nvPr/>
        </p:nvCxnSpPr>
        <p:spPr>
          <a:xfrm rot="16200000">
            <a:off x="8353211" y="2646098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84249FD-C267-DC4B-BAA5-5236400BEB01}"/>
              </a:ext>
            </a:extLst>
          </p:cNvPr>
          <p:cNvSpPr txBox="1"/>
          <p:nvPr/>
        </p:nvSpPr>
        <p:spPr>
          <a:xfrm>
            <a:off x="8249848" y="2673408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E7BA29-F087-D346-9CF6-5C5F4AA0646C}"/>
              </a:ext>
            </a:extLst>
          </p:cNvPr>
          <p:cNvSpPr txBox="1"/>
          <p:nvPr/>
        </p:nvSpPr>
        <p:spPr>
          <a:xfrm>
            <a:off x="7932348" y="1905058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A3E07C-8C20-BF4E-B5C3-0D5008E164E9}"/>
              </a:ext>
            </a:extLst>
          </p:cNvPr>
          <p:cNvCxnSpPr>
            <a:cxnSpLocks/>
          </p:cNvCxnSpPr>
          <p:nvPr/>
        </p:nvCxnSpPr>
        <p:spPr>
          <a:xfrm>
            <a:off x="8318284" y="1995223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7E9056E-868C-1246-A68A-0234BF777B6A}"/>
              </a:ext>
            </a:extLst>
          </p:cNvPr>
          <p:cNvSpPr txBox="1"/>
          <p:nvPr/>
        </p:nvSpPr>
        <p:spPr>
          <a:xfrm>
            <a:off x="7932348" y="2216208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74C671-CF34-1644-A2B8-5810A4A5371F}"/>
              </a:ext>
            </a:extLst>
          </p:cNvPr>
          <p:cNvCxnSpPr>
            <a:cxnSpLocks/>
          </p:cNvCxnSpPr>
          <p:nvPr/>
        </p:nvCxnSpPr>
        <p:spPr>
          <a:xfrm>
            <a:off x="8318284" y="2306373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040132B-9954-B942-BCA2-D9C6E7B46DD4}"/>
              </a:ext>
            </a:extLst>
          </p:cNvPr>
          <p:cNvCxnSpPr>
            <a:cxnSpLocks/>
          </p:cNvCxnSpPr>
          <p:nvPr/>
        </p:nvCxnSpPr>
        <p:spPr>
          <a:xfrm rot="16200000">
            <a:off x="8691975" y="2655623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CB05480-94ED-7F48-9B37-4D423D48CC50}"/>
              </a:ext>
            </a:extLst>
          </p:cNvPr>
          <p:cNvSpPr txBox="1"/>
          <p:nvPr/>
        </p:nvSpPr>
        <p:spPr>
          <a:xfrm>
            <a:off x="8586398" y="2673408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A96990-92B6-F64A-ADFF-6CA2B314CF5E}"/>
              </a:ext>
            </a:extLst>
          </p:cNvPr>
          <p:cNvCxnSpPr>
            <a:cxnSpLocks/>
          </p:cNvCxnSpPr>
          <p:nvPr/>
        </p:nvCxnSpPr>
        <p:spPr>
          <a:xfrm rot="16200000">
            <a:off x="9038050" y="2655623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137D4FB-BE96-BC40-A011-E0C689643B5C}"/>
              </a:ext>
            </a:extLst>
          </p:cNvPr>
          <p:cNvSpPr txBox="1"/>
          <p:nvPr/>
        </p:nvSpPr>
        <p:spPr>
          <a:xfrm>
            <a:off x="8932473" y="2673408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6BF778-C712-C545-9F0E-FC853C302C76}"/>
              </a:ext>
            </a:extLst>
          </p:cNvPr>
          <p:cNvCxnSpPr>
            <a:cxnSpLocks/>
          </p:cNvCxnSpPr>
          <p:nvPr/>
        </p:nvCxnSpPr>
        <p:spPr>
          <a:xfrm rot="16200000">
            <a:off x="9384125" y="2655623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1B50A5B-7605-684C-8F75-D92D90EE90FC}"/>
              </a:ext>
            </a:extLst>
          </p:cNvPr>
          <p:cNvSpPr txBox="1"/>
          <p:nvPr/>
        </p:nvSpPr>
        <p:spPr>
          <a:xfrm>
            <a:off x="9278548" y="2673408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813B251-3008-2B4D-B7F8-7B5A773AF864}"/>
              </a:ext>
            </a:extLst>
          </p:cNvPr>
          <p:cNvCxnSpPr>
            <a:cxnSpLocks/>
          </p:cNvCxnSpPr>
          <p:nvPr/>
        </p:nvCxnSpPr>
        <p:spPr>
          <a:xfrm rot="16200000">
            <a:off x="9733375" y="2655623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4349972-A15F-6A47-974B-C6FA29DE485B}"/>
              </a:ext>
            </a:extLst>
          </p:cNvPr>
          <p:cNvSpPr txBox="1"/>
          <p:nvPr/>
        </p:nvSpPr>
        <p:spPr>
          <a:xfrm>
            <a:off x="9627798" y="2673408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68678C-1F31-794F-9D07-1E64785F0C77}"/>
              </a:ext>
            </a:extLst>
          </p:cNvPr>
          <p:cNvCxnSpPr>
            <a:cxnSpLocks/>
          </p:cNvCxnSpPr>
          <p:nvPr/>
        </p:nvCxnSpPr>
        <p:spPr>
          <a:xfrm rot="16200000">
            <a:off x="10076275" y="2655623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2ED3951-95A2-C04D-AB85-EA3AD22F5C26}"/>
              </a:ext>
            </a:extLst>
          </p:cNvPr>
          <p:cNvSpPr txBox="1"/>
          <p:nvPr/>
        </p:nvSpPr>
        <p:spPr>
          <a:xfrm>
            <a:off x="9970698" y="2673408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9C4569-D33E-DF43-A58C-061451747D84}"/>
              </a:ext>
            </a:extLst>
          </p:cNvPr>
          <p:cNvCxnSpPr>
            <a:cxnSpLocks/>
          </p:cNvCxnSpPr>
          <p:nvPr/>
        </p:nvCxnSpPr>
        <p:spPr>
          <a:xfrm rot="16200000">
            <a:off x="11111325" y="2655623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19570CB-D9B3-DA4E-AB10-F35ACC5CB04A}"/>
              </a:ext>
            </a:extLst>
          </p:cNvPr>
          <p:cNvSpPr txBox="1"/>
          <p:nvPr/>
        </p:nvSpPr>
        <p:spPr>
          <a:xfrm>
            <a:off x="11005748" y="2673408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133BBD-A5AC-2E4D-A5F9-8A3095BC3D36}"/>
              </a:ext>
            </a:extLst>
          </p:cNvPr>
          <p:cNvSpPr txBox="1"/>
          <p:nvPr/>
        </p:nvSpPr>
        <p:spPr>
          <a:xfrm>
            <a:off x="9303308" y="1341715"/>
            <a:ext cx="7813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Regorafenib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9A698A-D907-2D42-92B6-630825848F4B}"/>
              </a:ext>
            </a:extLst>
          </p:cNvPr>
          <p:cNvSpPr txBox="1"/>
          <p:nvPr/>
        </p:nvSpPr>
        <p:spPr>
          <a:xfrm>
            <a:off x="9325484" y="2325675"/>
            <a:ext cx="129042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Best supportive care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BB799C-5680-C445-96E2-17615DFB883D}"/>
              </a:ext>
            </a:extLst>
          </p:cNvPr>
          <p:cNvSpPr txBox="1"/>
          <p:nvPr/>
        </p:nvSpPr>
        <p:spPr>
          <a:xfrm>
            <a:off x="9205044" y="2809933"/>
            <a:ext cx="11092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993113-B70B-2940-9504-29F2C0272826}"/>
              </a:ext>
            </a:extLst>
          </p:cNvPr>
          <p:cNvSpPr txBox="1"/>
          <p:nvPr/>
        </p:nvSpPr>
        <p:spPr>
          <a:xfrm>
            <a:off x="8249848" y="2978208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A48768-F79D-4A4D-960A-28E09878572A}"/>
              </a:ext>
            </a:extLst>
          </p:cNvPr>
          <p:cNvSpPr txBox="1"/>
          <p:nvPr/>
        </p:nvSpPr>
        <p:spPr>
          <a:xfrm>
            <a:off x="8592748" y="2978208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6F6AAA-867C-C049-B8D1-0F7243F7CA6F}"/>
              </a:ext>
            </a:extLst>
          </p:cNvPr>
          <p:cNvSpPr txBox="1"/>
          <p:nvPr/>
        </p:nvSpPr>
        <p:spPr>
          <a:xfrm>
            <a:off x="8932473" y="2978208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8976AE4-E214-0C48-831D-CB333B01D63B}"/>
              </a:ext>
            </a:extLst>
          </p:cNvPr>
          <p:cNvSpPr txBox="1"/>
          <p:nvPr/>
        </p:nvSpPr>
        <p:spPr>
          <a:xfrm>
            <a:off x="9297598" y="2978208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ECB24B-EEBC-7E4E-AA5B-63E2A0CB9A3A}"/>
              </a:ext>
            </a:extLst>
          </p:cNvPr>
          <p:cNvSpPr txBox="1"/>
          <p:nvPr/>
        </p:nvSpPr>
        <p:spPr>
          <a:xfrm>
            <a:off x="10323123" y="2978208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E75354-62D1-EA49-BB1A-734D92DE9F4D}"/>
              </a:ext>
            </a:extLst>
          </p:cNvPr>
          <p:cNvSpPr txBox="1"/>
          <p:nvPr/>
        </p:nvSpPr>
        <p:spPr>
          <a:xfrm>
            <a:off x="10656498" y="2978208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CFA092-B031-7F4F-B9FA-F1188750634A}"/>
              </a:ext>
            </a:extLst>
          </p:cNvPr>
          <p:cNvSpPr txBox="1"/>
          <p:nvPr/>
        </p:nvSpPr>
        <p:spPr>
          <a:xfrm>
            <a:off x="11015273" y="2978208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EF9FFF-67AD-1E45-B709-761B73F21CC1}"/>
              </a:ext>
            </a:extLst>
          </p:cNvPr>
          <p:cNvSpPr txBox="1"/>
          <p:nvPr/>
        </p:nvSpPr>
        <p:spPr>
          <a:xfrm>
            <a:off x="7932348" y="968433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3ED40E1-8EC0-0545-9422-3B3F4ABE0934}"/>
              </a:ext>
            </a:extLst>
          </p:cNvPr>
          <p:cNvCxnSpPr>
            <a:cxnSpLocks/>
          </p:cNvCxnSpPr>
          <p:nvPr/>
        </p:nvCxnSpPr>
        <p:spPr>
          <a:xfrm>
            <a:off x="8318284" y="1058598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30B8903-B036-634E-8CC2-378EE867C86C}"/>
              </a:ext>
            </a:extLst>
          </p:cNvPr>
          <p:cNvSpPr txBox="1"/>
          <p:nvPr/>
        </p:nvSpPr>
        <p:spPr>
          <a:xfrm>
            <a:off x="7932348" y="1282758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BC6894-9077-5E44-8A30-C3CCC285B05E}"/>
              </a:ext>
            </a:extLst>
          </p:cNvPr>
          <p:cNvCxnSpPr>
            <a:cxnSpLocks/>
          </p:cNvCxnSpPr>
          <p:nvPr/>
        </p:nvCxnSpPr>
        <p:spPr>
          <a:xfrm>
            <a:off x="8318284" y="1372923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CB9FA3-6F58-CB44-9418-80604AD2E478}"/>
              </a:ext>
            </a:extLst>
          </p:cNvPr>
          <p:cNvCxnSpPr>
            <a:cxnSpLocks/>
          </p:cNvCxnSpPr>
          <p:nvPr/>
        </p:nvCxnSpPr>
        <p:spPr>
          <a:xfrm rot="16200000">
            <a:off x="10762075" y="2655623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D881326-BDE5-A24D-881E-49E935F2FA52}"/>
              </a:ext>
            </a:extLst>
          </p:cNvPr>
          <p:cNvSpPr txBox="1"/>
          <p:nvPr/>
        </p:nvSpPr>
        <p:spPr>
          <a:xfrm>
            <a:off x="10656498" y="2673408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C363F5-1A6F-DA4A-B7CD-CBCA2079CBF6}"/>
              </a:ext>
            </a:extLst>
          </p:cNvPr>
          <p:cNvCxnSpPr>
            <a:cxnSpLocks/>
          </p:cNvCxnSpPr>
          <p:nvPr/>
        </p:nvCxnSpPr>
        <p:spPr>
          <a:xfrm rot="16200000">
            <a:off x="10422350" y="2655623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9F2B91E-92AA-6E4C-8AD5-55AE91D7CFB0}"/>
              </a:ext>
            </a:extLst>
          </p:cNvPr>
          <p:cNvSpPr txBox="1"/>
          <p:nvPr/>
        </p:nvSpPr>
        <p:spPr>
          <a:xfrm>
            <a:off x="10316773" y="2673408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5A14F4E-E864-8447-B286-E93C2D311B74}"/>
              </a:ext>
            </a:extLst>
          </p:cNvPr>
          <p:cNvSpPr txBox="1"/>
          <p:nvPr/>
        </p:nvSpPr>
        <p:spPr>
          <a:xfrm>
            <a:off x="11148926" y="1701224"/>
            <a:ext cx="5264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p=0.002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090F33-9C17-1A4F-AE80-2646F4555AFC}"/>
              </a:ext>
            </a:extLst>
          </p:cNvPr>
          <p:cNvSpPr txBox="1"/>
          <p:nvPr/>
        </p:nvSpPr>
        <p:spPr>
          <a:xfrm>
            <a:off x="9932901" y="1726624"/>
            <a:ext cx="109114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13.1 (95% CI: 7.0-19.2)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8133A3-A500-2140-A54B-DDB8D0E1E385}"/>
              </a:ext>
            </a:extLst>
          </p:cNvPr>
          <p:cNvSpPr txBox="1"/>
          <p:nvPr/>
        </p:nvSpPr>
        <p:spPr>
          <a:xfrm>
            <a:off x="8704176" y="1999306"/>
            <a:ext cx="74899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5.5 (95% CI: 2.3-8.7)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990AE2B-98A8-B64A-A500-C491D79F4A1E}"/>
              </a:ext>
            </a:extLst>
          </p:cNvPr>
          <p:cNvSpPr txBox="1"/>
          <p:nvPr/>
        </p:nvSpPr>
        <p:spPr>
          <a:xfrm>
            <a:off x="9634148" y="2978208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2ACD34-A5C5-DB44-AC5A-FBFADD6770F7}"/>
              </a:ext>
            </a:extLst>
          </p:cNvPr>
          <p:cNvSpPr txBox="1"/>
          <p:nvPr/>
        </p:nvSpPr>
        <p:spPr>
          <a:xfrm>
            <a:off x="9980223" y="2978208"/>
            <a:ext cx="27641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62260D3-4331-B446-A34E-67EEAD74C80D}"/>
              </a:ext>
            </a:extLst>
          </p:cNvPr>
          <p:cNvCxnSpPr>
            <a:cxnSpLocks/>
          </p:cNvCxnSpPr>
          <p:nvPr/>
        </p:nvCxnSpPr>
        <p:spPr>
          <a:xfrm>
            <a:off x="8382000" y="1849173"/>
            <a:ext cx="1504950" cy="0"/>
          </a:xfrm>
          <a:prstGeom prst="line">
            <a:avLst/>
          </a:prstGeom>
          <a:ln w="9525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2DCC609-7F10-4D40-AF18-EBCA8D5BE4CC}"/>
              </a:ext>
            </a:extLst>
          </p:cNvPr>
          <p:cNvCxnSpPr>
            <a:cxnSpLocks/>
          </p:cNvCxnSpPr>
          <p:nvPr/>
        </p:nvCxnSpPr>
        <p:spPr>
          <a:xfrm flipV="1">
            <a:off x="9013825" y="1849173"/>
            <a:ext cx="0" cy="770202"/>
          </a:xfrm>
          <a:prstGeom prst="line">
            <a:avLst/>
          </a:prstGeom>
          <a:ln w="9525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36222B-484A-8E4C-83B9-8D95D698AAE3}"/>
              </a:ext>
            </a:extLst>
          </p:cNvPr>
          <p:cNvCxnSpPr>
            <a:cxnSpLocks/>
          </p:cNvCxnSpPr>
          <p:nvPr/>
        </p:nvCxnSpPr>
        <p:spPr>
          <a:xfrm flipV="1">
            <a:off x="9886950" y="1849173"/>
            <a:ext cx="0" cy="770202"/>
          </a:xfrm>
          <a:prstGeom prst="line">
            <a:avLst/>
          </a:prstGeom>
          <a:ln w="9525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37BAD46-24EE-884F-BE5F-838A25910D31}"/>
              </a:ext>
            </a:extLst>
          </p:cNvPr>
          <p:cNvSpPr txBox="1"/>
          <p:nvPr/>
        </p:nvSpPr>
        <p:spPr>
          <a:xfrm>
            <a:off x="6896912" y="2867408"/>
            <a:ext cx="134153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at risk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Regorafenib</a:t>
            </a:r>
            <a:b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BSC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77772BC0-E4AB-6149-9661-8CF90F36CA61}"/>
              </a:ext>
            </a:extLst>
          </p:cNvPr>
          <p:cNvSpPr/>
          <p:nvPr/>
        </p:nvSpPr>
        <p:spPr>
          <a:xfrm>
            <a:off x="8373242" y="1047003"/>
            <a:ext cx="2787496" cy="1492250"/>
          </a:xfrm>
          <a:custGeom>
            <a:avLst/>
            <a:gdLst>
              <a:gd name="connsiteX0" fmla="*/ 2785555 w 2787496"/>
              <a:gd name="connsiteY0" fmla="*/ 1486096 h 1492250"/>
              <a:gd name="connsiteX1" fmla="*/ 2609141 w 2787496"/>
              <a:gd name="connsiteY1" fmla="*/ 1486096 h 1492250"/>
              <a:gd name="connsiteX2" fmla="*/ 2609141 w 2787496"/>
              <a:gd name="connsiteY2" fmla="*/ 1455868 h 1492250"/>
              <a:gd name="connsiteX3" fmla="*/ 2596795 w 2787496"/>
              <a:gd name="connsiteY3" fmla="*/ 1455868 h 1492250"/>
              <a:gd name="connsiteX4" fmla="*/ 2596795 w 2787496"/>
              <a:gd name="connsiteY4" fmla="*/ 1441839 h 1492250"/>
              <a:gd name="connsiteX5" fmla="*/ 2547282 w 2787496"/>
              <a:gd name="connsiteY5" fmla="*/ 1441839 h 1492250"/>
              <a:gd name="connsiteX6" fmla="*/ 2547282 w 2787496"/>
              <a:gd name="connsiteY6" fmla="*/ 1400770 h 1492250"/>
              <a:gd name="connsiteX7" fmla="*/ 2320463 w 2787496"/>
              <a:gd name="connsiteY7" fmla="*/ 1400770 h 1492250"/>
              <a:gd name="connsiteX8" fmla="*/ 2320463 w 2787496"/>
              <a:gd name="connsiteY8" fmla="*/ 1363528 h 1492250"/>
              <a:gd name="connsiteX9" fmla="*/ 2213673 w 2787496"/>
              <a:gd name="connsiteY9" fmla="*/ 1363528 h 1492250"/>
              <a:gd name="connsiteX10" fmla="*/ 2213673 w 2787496"/>
              <a:gd name="connsiteY10" fmla="*/ 1272079 h 1492250"/>
              <a:gd name="connsiteX11" fmla="*/ 1925759 w 2787496"/>
              <a:gd name="connsiteY11" fmla="*/ 1272079 h 1492250"/>
              <a:gd name="connsiteX12" fmla="*/ 1925759 w 2787496"/>
              <a:gd name="connsiteY12" fmla="*/ 1223996 h 1492250"/>
              <a:gd name="connsiteX13" fmla="*/ 1907940 w 2787496"/>
              <a:gd name="connsiteY13" fmla="*/ 1223996 h 1492250"/>
              <a:gd name="connsiteX14" fmla="*/ 1907940 w 2787496"/>
              <a:gd name="connsiteY14" fmla="*/ 1185988 h 1492250"/>
              <a:gd name="connsiteX15" fmla="*/ 1808913 w 2787496"/>
              <a:gd name="connsiteY15" fmla="*/ 1185988 h 1492250"/>
              <a:gd name="connsiteX16" fmla="*/ 1808913 w 2787496"/>
              <a:gd name="connsiteY16" fmla="*/ 1141731 h 1492250"/>
              <a:gd name="connsiteX17" fmla="*/ 1532582 w 2787496"/>
              <a:gd name="connsiteY17" fmla="*/ 1141731 h 1492250"/>
              <a:gd name="connsiteX18" fmla="*/ 1532582 w 2787496"/>
              <a:gd name="connsiteY18" fmla="*/ 1095178 h 1492250"/>
              <a:gd name="connsiteX19" fmla="*/ 1514126 w 2787496"/>
              <a:gd name="connsiteY19" fmla="*/ 1095178 h 1492250"/>
              <a:gd name="connsiteX20" fmla="*/ 1514126 w 2787496"/>
              <a:gd name="connsiteY20" fmla="*/ 1051813 h 1492250"/>
              <a:gd name="connsiteX21" fmla="*/ 1389516 w 2787496"/>
              <a:gd name="connsiteY21" fmla="*/ 1051813 h 1492250"/>
              <a:gd name="connsiteX22" fmla="*/ 1389516 w 2787496"/>
              <a:gd name="connsiteY22" fmla="*/ 1005260 h 1492250"/>
              <a:gd name="connsiteX23" fmla="*/ 1350058 w 2787496"/>
              <a:gd name="connsiteY23" fmla="*/ 1005260 h 1492250"/>
              <a:gd name="connsiteX24" fmla="*/ 1350058 w 2787496"/>
              <a:gd name="connsiteY24" fmla="*/ 966487 h 1492250"/>
              <a:gd name="connsiteX25" fmla="*/ 1112421 w 2787496"/>
              <a:gd name="connsiteY25" fmla="*/ 966487 h 1492250"/>
              <a:gd name="connsiteX26" fmla="*/ 1112421 w 2787496"/>
              <a:gd name="connsiteY26" fmla="*/ 926183 h 1492250"/>
              <a:gd name="connsiteX27" fmla="*/ 952172 w 2787496"/>
              <a:gd name="connsiteY27" fmla="*/ 926183 h 1492250"/>
              <a:gd name="connsiteX28" fmla="*/ 952172 w 2787496"/>
              <a:gd name="connsiteY28" fmla="*/ 885880 h 1492250"/>
              <a:gd name="connsiteX29" fmla="*/ 857855 w 2787496"/>
              <a:gd name="connsiteY29" fmla="*/ 885880 h 1492250"/>
              <a:gd name="connsiteX30" fmla="*/ 857855 w 2787496"/>
              <a:gd name="connsiteY30" fmla="*/ 841623 h 1492250"/>
              <a:gd name="connsiteX31" fmla="*/ 688314 w 2787496"/>
              <a:gd name="connsiteY31" fmla="*/ 841623 h 1492250"/>
              <a:gd name="connsiteX32" fmla="*/ 688314 w 2787496"/>
              <a:gd name="connsiteY32" fmla="*/ 803615 h 1492250"/>
              <a:gd name="connsiteX33" fmla="*/ 651148 w 2787496"/>
              <a:gd name="connsiteY33" fmla="*/ 803615 h 1492250"/>
              <a:gd name="connsiteX34" fmla="*/ 651148 w 2787496"/>
              <a:gd name="connsiteY34" fmla="*/ 765607 h 1492250"/>
              <a:gd name="connsiteX35" fmla="*/ 574523 w 2787496"/>
              <a:gd name="connsiteY35" fmla="*/ 765607 h 1492250"/>
              <a:gd name="connsiteX36" fmla="*/ 574523 w 2787496"/>
              <a:gd name="connsiteY36" fmla="*/ 736145 h 1492250"/>
              <a:gd name="connsiteX37" fmla="*/ 561413 w 2787496"/>
              <a:gd name="connsiteY37" fmla="*/ 736145 h 1492250"/>
              <a:gd name="connsiteX38" fmla="*/ 561413 w 2787496"/>
              <a:gd name="connsiteY38" fmla="*/ 698902 h 1492250"/>
              <a:gd name="connsiteX39" fmla="*/ 537357 w 2787496"/>
              <a:gd name="connsiteY39" fmla="*/ 698902 h 1492250"/>
              <a:gd name="connsiteX40" fmla="*/ 537357 w 2787496"/>
              <a:gd name="connsiteY40" fmla="*/ 661022 h 1492250"/>
              <a:gd name="connsiteX41" fmla="*/ 511900 w 2787496"/>
              <a:gd name="connsiteY41" fmla="*/ 661022 h 1492250"/>
              <a:gd name="connsiteX42" fmla="*/ 511900 w 2787496"/>
              <a:gd name="connsiteY42" fmla="*/ 623780 h 1492250"/>
              <a:gd name="connsiteX43" fmla="*/ 481734 w 2787496"/>
              <a:gd name="connsiteY43" fmla="*/ 623780 h 1492250"/>
              <a:gd name="connsiteX44" fmla="*/ 481734 w 2787496"/>
              <a:gd name="connsiteY44" fmla="*/ 585007 h 1492250"/>
              <a:gd name="connsiteX45" fmla="*/ 352415 w 2787496"/>
              <a:gd name="connsiteY45" fmla="*/ 585007 h 1492250"/>
              <a:gd name="connsiteX46" fmla="*/ 352415 w 2787496"/>
              <a:gd name="connsiteY46" fmla="*/ 555544 h 1492250"/>
              <a:gd name="connsiteX47" fmla="*/ 282791 w 2787496"/>
              <a:gd name="connsiteY47" fmla="*/ 555544 h 1492250"/>
              <a:gd name="connsiteX48" fmla="*/ 282791 w 2787496"/>
              <a:gd name="connsiteY48" fmla="*/ 478764 h 1492250"/>
              <a:gd name="connsiteX49" fmla="*/ 257207 w 2787496"/>
              <a:gd name="connsiteY49" fmla="*/ 478764 h 1492250"/>
              <a:gd name="connsiteX50" fmla="*/ 257207 w 2787496"/>
              <a:gd name="connsiteY50" fmla="*/ 366271 h 1492250"/>
              <a:gd name="connsiteX51" fmla="*/ 242569 w 2787496"/>
              <a:gd name="connsiteY51" fmla="*/ 366271 h 1492250"/>
              <a:gd name="connsiteX52" fmla="*/ 242569 w 2787496"/>
              <a:gd name="connsiteY52" fmla="*/ 331452 h 1492250"/>
              <a:gd name="connsiteX53" fmla="*/ 209221 w 2787496"/>
              <a:gd name="connsiteY53" fmla="*/ 331452 h 1492250"/>
              <a:gd name="connsiteX54" fmla="*/ 209221 w 2787496"/>
              <a:gd name="connsiteY54" fmla="*/ 294209 h 1492250"/>
              <a:gd name="connsiteX55" fmla="*/ 188347 w 2787496"/>
              <a:gd name="connsiteY55" fmla="*/ 294209 h 1492250"/>
              <a:gd name="connsiteX56" fmla="*/ 188347 w 2787496"/>
              <a:gd name="connsiteY56" fmla="*/ 225081 h 1492250"/>
              <a:gd name="connsiteX57" fmla="*/ 167473 w 2787496"/>
              <a:gd name="connsiteY57" fmla="*/ 225081 h 1492250"/>
              <a:gd name="connsiteX58" fmla="*/ 167473 w 2787496"/>
              <a:gd name="connsiteY58" fmla="*/ 151489 h 1492250"/>
              <a:gd name="connsiteX59" fmla="*/ 152071 w 2787496"/>
              <a:gd name="connsiteY59" fmla="*/ 151489 h 1492250"/>
              <a:gd name="connsiteX60" fmla="*/ 152071 w 2787496"/>
              <a:gd name="connsiteY60" fmla="*/ 112716 h 1492250"/>
              <a:gd name="connsiteX61" fmla="*/ 127251 w 2787496"/>
              <a:gd name="connsiteY61" fmla="*/ 112716 h 1492250"/>
              <a:gd name="connsiteX62" fmla="*/ 127251 w 2787496"/>
              <a:gd name="connsiteY62" fmla="*/ 77004 h 1492250"/>
              <a:gd name="connsiteX63" fmla="*/ 112486 w 2787496"/>
              <a:gd name="connsiteY63" fmla="*/ 77004 h 1492250"/>
              <a:gd name="connsiteX64" fmla="*/ 112486 w 2787496"/>
              <a:gd name="connsiteY64" fmla="*/ 49837 h 1492250"/>
              <a:gd name="connsiteX65" fmla="*/ 74556 w 2787496"/>
              <a:gd name="connsiteY65" fmla="*/ 49837 h 1492250"/>
              <a:gd name="connsiteX66" fmla="*/ 74556 w 2787496"/>
              <a:gd name="connsiteY66" fmla="*/ 21140 h 1492250"/>
              <a:gd name="connsiteX67" fmla="*/ 65392 w 2787496"/>
              <a:gd name="connsiteY67" fmla="*/ 21140 h 1492250"/>
              <a:gd name="connsiteX68" fmla="*/ 65392 w 2787496"/>
              <a:gd name="connsiteY68" fmla="*/ 11957 h 1492250"/>
              <a:gd name="connsiteX69" fmla="*/ 11933 w 2787496"/>
              <a:gd name="connsiteY69" fmla="*/ 11957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787496" h="1492250">
                <a:moveTo>
                  <a:pt x="2785555" y="1486096"/>
                </a:moveTo>
                <a:lnTo>
                  <a:pt x="2609141" y="1486096"/>
                </a:lnTo>
                <a:lnTo>
                  <a:pt x="2609141" y="1455868"/>
                </a:lnTo>
                <a:lnTo>
                  <a:pt x="2596795" y="1455868"/>
                </a:lnTo>
                <a:lnTo>
                  <a:pt x="2596795" y="1441839"/>
                </a:lnTo>
                <a:lnTo>
                  <a:pt x="2547282" y="1441839"/>
                </a:lnTo>
                <a:lnTo>
                  <a:pt x="2547282" y="1400770"/>
                </a:lnTo>
                <a:lnTo>
                  <a:pt x="2320463" y="1400770"/>
                </a:lnTo>
                <a:lnTo>
                  <a:pt x="2320463" y="1363528"/>
                </a:lnTo>
                <a:lnTo>
                  <a:pt x="2213673" y="1363528"/>
                </a:lnTo>
                <a:lnTo>
                  <a:pt x="2213673" y="1272079"/>
                </a:lnTo>
                <a:lnTo>
                  <a:pt x="1925759" y="1272079"/>
                </a:lnTo>
                <a:lnTo>
                  <a:pt x="1925759" y="1223996"/>
                </a:lnTo>
                <a:lnTo>
                  <a:pt x="1907940" y="1223996"/>
                </a:lnTo>
                <a:lnTo>
                  <a:pt x="1907940" y="1185988"/>
                </a:lnTo>
                <a:lnTo>
                  <a:pt x="1808913" y="1185988"/>
                </a:lnTo>
                <a:lnTo>
                  <a:pt x="1808913" y="1141731"/>
                </a:lnTo>
                <a:lnTo>
                  <a:pt x="1532582" y="1141731"/>
                </a:lnTo>
                <a:lnTo>
                  <a:pt x="1532582" y="1095178"/>
                </a:lnTo>
                <a:lnTo>
                  <a:pt x="1514126" y="1095178"/>
                </a:lnTo>
                <a:lnTo>
                  <a:pt x="1514126" y="1051813"/>
                </a:lnTo>
                <a:lnTo>
                  <a:pt x="1389516" y="1051813"/>
                </a:lnTo>
                <a:lnTo>
                  <a:pt x="1389516" y="1005260"/>
                </a:lnTo>
                <a:lnTo>
                  <a:pt x="1350058" y="1005260"/>
                </a:lnTo>
                <a:lnTo>
                  <a:pt x="1350058" y="966487"/>
                </a:lnTo>
                <a:lnTo>
                  <a:pt x="1112421" y="966487"/>
                </a:lnTo>
                <a:lnTo>
                  <a:pt x="1112421" y="926183"/>
                </a:lnTo>
                <a:lnTo>
                  <a:pt x="952172" y="926183"/>
                </a:lnTo>
                <a:lnTo>
                  <a:pt x="952172" y="885880"/>
                </a:lnTo>
                <a:lnTo>
                  <a:pt x="857855" y="885880"/>
                </a:lnTo>
                <a:lnTo>
                  <a:pt x="857855" y="841623"/>
                </a:lnTo>
                <a:lnTo>
                  <a:pt x="688314" y="841623"/>
                </a:lnTo>
                <a:lnTo>
                  <a:pt x="688314" y="803615"/>
                </a:lnTo>
                <a:lnTo>
                  <a:pt x="651148" y="803615"/>
                </a:lnTo>
                <a:lnTo>
                  <a:pt x="651148" y="765607"/>
                </a:lnTo>
                <a:lnTo>
                  <a:pt x="574523" y="765607"/>
                </a:lnTo>
                <a:lnTo>
                  <a:pt x="574523" y="736145"/>
                </a:lnTo>
                <a:lnTo>
                  <a:pt x="561413" y="736145"/>
                </a:lnTo>
                <a:lnTo>
                  <a:pt x="561413" y="698902"/>
                </a:lnTo>
                <a:lnTo>
                  <a:pt x="537357" y="698902"/>
                </a:lnTo>
                <a:lnTo>
                  <a:pt x="537357" y="661022"/>
                </a:lnTo>
                <a:lnTo>
                  <a:pt x="511900" y="661022"/>
                </a:lnTo>
                <a:lnTo>
                  <a:pt x="511900" y="623780"/>
                </a:lnTo>
                <a:lnTo>
                  <a:pt x="481734" y="623780"/>
                </a:lnTo>
                <a:lnTo>
                  <a:pt x="481734" y="585007"/>
                </a:lnTo>
                <a:lnTo>
                  <a:pt x="352415" y="585007"/>
                </a:lnTo>
                <a:lnTo>
                  <a:pt x="352415" y="555544"/>
                </a:lnTo>
                <a:lnTo>
                  <a:pt x="282791" y="555544"/>
                </a:lnTo>
                <a:lnTo>
                  <a:pt x="282791" y="478764"/>
                </a:lnTo>
                <a:lnTo>
                  <a:pt x="257207" y="478764"/>
                </a:lnTo>
                <a:lnTo>
                  <a:pt x="257207" y="366271"/>
                </a:lnTo>
                <a:lnTo>
                  <a:pt x="242569" y="366271"/>
                </a:lnTo>
                <a:lnTo>
                  <a:pt x="242569" y="331452"/>
                </a:lnTo>
                <a:lnTo>
                  <a:pt x="209221" y="331452"/>
                </a:lnTo>
                <a:lnTo>
                  <a:pt x="209221" y="294209"/>
                </a:lnTo>
                <a:lnTo>
                  <a:pt x="188347" y="294209"/>
                </a:lnTo>
                <a:lnTo>
                  <a:pt x="188347" y="225081"/>
                </a:lnTo>
                <a:lnTo>
                  <a:pt x="167473" y="225081"/>
                </a:lnTo>
                <a:lnTo>
                  <a:pt x="167473" y="151489"/>
                </a:lnTo>
                <a:lnTo>
                  <a:pt x="152071" y="151489"/>
                </a:lnTo>
                <a:lnTo>
                  <a:pt x="152071" y="112716"/>
                </a:lnTo>
                <a:lnTo>
                  <a:pt x="127251" y="112716"/>
                </a:lnTo>
                <a:lnTo>
                  <a:pt x="127251" y="77004"/>
                </a:lnTo>
                <a:lnTo>
                  <a:pt x="112486" y="77004"/>
                </a:lnTo>
                <a:lnTo>
                  <a:pt x="112486" y="49837"/>
                </a:lnTo>
                <a:lnTo>
                  <a:pt x="74556" y="49837"/>
                </a:lnTo>
                <a:lnTo>
                  <a:pt x="74556" y="21140"/>
                </a:lnTo>
                <a:lnTo>
                  <a:pt x="65392" y="21140"/>
                </a:lnTo>
                <a:lnTo>
                  <a:pt x="65392" y="11957"/>
                </a:lnTo>
                <a:lnTo>
                  <a:pt x="11933" y="11957"/>
                </a:lnTo>
              </a:path>
            </a:pathLst>
          </a:custGeom>
          <a:noFill/>
          <a:ln w="19050" cap="flat">
            <a:solidFill>
              <a:srgbClr val="5D8298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F0F5F394-6F4C-DB48-ACF6-E25E4E144ADC}"/>
              </a:ext>
            </a:extLst>
          </p:cNvPr>
          <p:cNvSpPr/>
          <p:nvPr/>
        </p:nvSpPr>
        <p:spPr>
          <a:xfrm>
            <a:off x="8378461" y="1047003"/>
            <a:ext cx="2787496" cy="1109622"/>
          </a:xfrm>
          <a:custGeom>
            <a:avLst/>
            <a:gdLst>
              <a:gd name="connsiteX0" fmla="*/ 2785046 w 2787496"/>
              <a:gd name="connsiteY0" fmla="*/ 1098111 h 1109621"/>
              <a:gd name="connsiteX1" fmla="*/ 2637525 w 2787496"/>
              <a:gd name="connsiteY1" fmla="*/ 1098111 h 1109621"/>
              <a:gd name="connsiteX2" fmla="*/ 2637525 w 2787496"/>
              <a:gd name="connsiteY2" fmla="*/ 1041099 h 1109621"/>
              <a:gd name="connsiteX3" fmla="*/ 2340701 w 2787496"/>
              <a:gd name="connsiteY3" fmla="*/ 1041099 h 1109621"/>
              <a:gd name="connsiteX4" fmla="*/ 2340701 w 2787496"/>
              <a:gd name="connsiteY4" fmla="*/ 987532 h 1109621"/>
              <a:gd name="connsiteX5" fmla="*/ 1844680 w 2787496"/>
              <a:gd name="connsiteY5" fmla="*/ 987532 h 1109621"/>
              <a:gd name="connsiteX6" fmla="*/ 1844680 w 2787496"/>
              <a:gd name="connsiteY6" fmla="*/ 936897 h 1109621"/>
              <a:gd name="connsiteX7" fmla="*/ 1774929 w 2787496"/>
              <a:gd name="connsiteY7" fmla="*/ 936897 h 1109621"/>
              <a:gd name="connsiteX8" fmla="*/ 1774929 w 2787496"/>
              <a:gd name="connsiteY8" fmla="*/ 877462 h 1109621"/>
              <a:gd name="connsiteX9" fmla="*/ 1760419 w 2787496"/>
              <a:gd name="connsiteY9" fmla="*/ 877462 h 1109621"/>
              <a:gd name="connsiteX10" fmla="*/ 1760419 w 2787496"/>
              <a:gd name="connsiteY10" fmla="*/ 844301 h 1109621"/>
              <a:gd name="connsiteX11" fmla="*/ 1608188 w 2787496"/>
              <a:gd name="connsiteY11" fmla="*/ 844301 h 1109621"/>
              <a:gd name="connsiteX12" fmla="*/ 1608188 w 2787496"/>
              <a:gd name="connsiteY12" fmla="*/ 794814 h 1109621"/>
              <a:gd name="connsiteX13" fmla="*/ 1517054 w 2787496"/>
              <a:gd name="connsiteY13" fmla="*/ 794814 h 1109621"/>
              <a:gd name="connsiteX14" fmla="*/ 1517054 w 2787496"/>
              <a:gd name="connsiteY14" fmla="*/ 695969 h 1109621"/>
              <a:gd name="connsiteX15" fmla="*/ 1241741 w 2787496"/>
              <a:gd name="connsiteY15" fmla="*/ 695969 h 1109621"/>
              <a:gd name="connsiteX16" fmla="*/ 1241741 w 2787496"/>
              <a:gd name="connsiteY16" fmla="*/ 636534 h 1109621"/>
              <a:gd name="connsiteX17" fmla="*/ 1203938 w 2787496"/>
              <a:gd name="connsiteY17" fmla="*/ 636534 h 1109621"/>
              <a:gd name="connsiteX18" fmla="*/ 1203938 w 2787496"/>
              <a:gd name="connsiteY18" fmla="*/ 599929 h 1109621"/>
              <a:gd name="connsiteX19" fmla="*/ 1060490 w 2787496"/>
              <a:gd name="connsiteY19" fmla="*/ 599929 h 1109621"/>
              <a:gd name="connsiteX20" fmla="*/ 1060490 w 2787496"/>
              <a:gd name="connsiteY20" fmla="*/ 548019 h 1109621"/>
              <a:gd name="connsiteX21" fmla="*/ 1039488 w 2787496"/>
              <a:gd name="connsiteY21" fmla="*/ 548019 h 1109621"/>
              <a:gd name="connsiteX22" fmla="*/ 1039488 w 2787496"/>
              <a:gd name="connsiteY22" fmla="*/ 502104 h 1109621"/>
              <a:gd name="connsiteX23" fmla="*/ 995321 w 2787496"/>
              <a:gd name="connsiteY23" fmla="*/ 502104 h 1109621"/>
              <a:gd name="connsiteX24" fmla="*/ 977374 w 2787496"/>
              <a:gd name="connsiteY24" fmla="*/ 502104 h 1109621"/>
              <a:gd name="connsiteX25" fmla="*/ 977374 w 2787496"/>
              <a:gd name="connsiteY25" fmla="*/ 457847 h 1109621"/>
              <a:gd name="connsiteX26" fmla="*/ 863583 w 2787496"/>
              <a:gd name="connsiteY26" fmla="*/ 457847 h 1109621"/>
              <a:gd name="connsiteX27" fmla="*/ 863583 w 2787496"/>
              <a:gd name="connsiteY27" fmla="*/ 378642 h 1109621"/>
              <a:gd name="connsiteX28" fmla="*/ 845000 w 2787496"/>
              <a:gd name="connsiteY28" fmla="*/ 378642 h 1109621"/>
              <a:gd name="connsiteX29" fmla="*/ 845000 w 2787496"/>
              <a:gd name="connsiteY29" fmla="*/ 364740 h 1109621"/>
              <a:gd name="connsiteX30" fmla="*/ 783904 w 2787496"/>
              <a:gd name="connsiteY30" fmla="*/ 364740 h 1109621"/>
              <a:gd name="connsiteX31" fmla="*/ 783904 w 2787496"/>
              <a:gd name="connsiteY31" fmla="*/ 326860 h 1109621"/>
              <a:gd name="connsiteX32" fmla="*/ 735791 w 2787496"/>
              <a:gd name="connsiteY32" fmla="*/ 326860 h 1109621"/>
              <a:gd name="connsiteX33" fmla="*/ 735791 w 2787496"/>
              <a:gd name="connsiteY33" fmla="*/ 301352 h 1109621"/>
              <a:gd name="connsiteX34" fmla="*/ 710207 w 2787496"/>
              <a:gd name="connsiteY34" fmla="*/ 301352 h 1109621"/>
              <a:gd name="connsiteX35" fmla="*/ 710207 w 2787496"/>
              <a:gd name="connsiteY35" fmla="*/ 268063 h 1109621"/>
              <a:gd name="connsiteX36" fmla="*/ 659676 w 2787496"/>
              <a:gd name="connsiteY36" fmla="*/ 268063 h 1109621"/>
              <a:gd name="connsiteX37" fmla="*/ 659676 w 2787496"/>
              <a:gd name="connsiteY37" fmla="*/ 229162 h 1109621"/>
              <a:gd name="connsiteX38" fmla="*/ 497008 w 2787496"/>
              <a:gd name="connsiteY38" fmla="*/ 229162 h 1109621"/>
              <a:gd name="connsiteX39" fmla="*/ 497008 w 2787496"/>
              <a:gd name="connsiteY39" fmla="*/ 187201 h 1109621"/>
              <a:gd name="connsiteX40" fmla="*/ 463914 w 2787496"/>
              <a:gd name="connsiteY40" fmla="*/ 187201 h 1109621"/>
              <a:gd name="connsiteX41" fmla="*/ 463914 w 2787496"/>
              <a:gd name="connsiteY41" fmla="*/ 141796 h 1109621"/>
              <a:gd name="connsiteX42" fmla="*/ 382581 w 2787496"/>
              <a:gd name="connsiteY42" fmla="*/ 141796 h 1109621"/>
              <a:gd name="connsiteX43" fmla="*/ 382581 w 2787496"/>
              <a:gd name="connsiteY43" fmla="*/ 56852 h 1109621"/>
              <a:gd name="connsiteX44" fmla="*/ 195475 w 2787496"/>
              <a:gd name="connsiteY44" fmla="*/ 56852 h 1109621"/>
              <a:gd name="connsiteX45" fmla="*/ 195475 w 2787496"/>
              <a:gd name="connsiteY45" fmla="*/ 25349 h 1109621"/>
              <a:gd name="connsiteX46" fmla="*/ 168236 w 2787496"/>
              <a:gd name="connsiteY46" fmla="*/ 25349 h 1109621"/>
              <a:gd name="connsiteX47" fmla="*/ 168236 w 2787496"/>
              <a:gd name="connsiteY47" fmla="*/ 11957 h 1109621"/>
              <a:gd name="connsiteX48" fmla="*/ 11933 w 2787496"/>
              <a:gd name="connsiteY48" fmla="*/ 11957 h 110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7496" h="1109621">
                <a:moveTo>
                  <a:pt x="2785046" y="1098111"/>
                </a:moveTo>
                <a:lnTo>
                  <a:pt x="2637525" y="1098111"/>
                </a:lnTo>
                <a:lnTo>
                  <a:pt x="2637525" y="1041099"/>
                </a:lnTo>
                <a:lnTo>
                  <a:pt x="2340701" y="1041099"/>
                </a:lnTo>
                <a:lnTo>
                  <a:pt x="2340701" y="987532"/>
                </a:lnTo>
                <a:lnTo>
                  <a:pt x="1844680" y="987532"/>
                </a:lnTo>
                <a:lnTo>
                  <a:pt x="1844680" y="936897"/>
                </a:lnTo>
                <a:lnTo>
                  <a:pt x="1774929" y="936897"/>
                </a:lnTo>
                <a:lnTo>
                  <a:pt x="1774929" y="877462"/>
                </a:lnTo>
                <a:lnTo>
                  <a:pt x="1760419" y="877462"/>
                </a:lnTo>
                <a:lnTo>
                  <a:pt x="1760419" y="844301"/>
                </a:lnTo>
                <a:lnTo>
                  <a:pt x="1608188" y="844301"/>
                </a:lnTo>
                <a:lnTo>
                  <a:pt x="1608188" y="794814"/>
                </a:lnTo>
                <a:lnTo>
                  <a:pt x="1517054" y="794814"/>
                </a:lnTo>
                <a:lnTo>
                  <a:pt x="1517054" y="695969"/>
                </a:lnTo>
                <a:lnTo>
                  <a:pt x="1241741" y="695969"/>
                </a:lnTo>
                <a:lnTo>
                  <a:pt x="1241741" y="636534"/>
                </a:lnTo>
                <a:lnTo>
                  <a:pt x="1203938" y="636534"/>
                </a:lnTo>
                <a:lnTo>
                  <a:pt x="1203938" y="599929"/>
                </a:lnTo>
                <a:lnTo>
                  <a:pt x="1060490" y="599929"/>
                </a:lnTo>
                <a:lnTo>
                  <a:pt x="1060490" y="548019"/>
                </a:lnTo>
                <a:lnTo>
                  <a:pt x="1039488" y="548019"/>
                </a:lnTo>
                <a:lnTo>
                  <a:pt x="1039488" y="502104"/>
                </a:lnTo>
                <a:lnTo>
                  <a:pt x="995321" y="502104"/>
                </a:lnTo>
                <a:lnTo>
                  <a:pt x="977374" y="502104"/>
                </a:lnTo>
                <a:lnTo>
                  <a:pt x="977374" y="457847"/>
                </a:lnTo>
                <a:lnTo>
                  <a:pt x="863583" y="457847"/>
                </a:lnTo>
                <a:lnTo>
                  <a:pt x="863583" y="378642"/>
                </a:lnTo>
                <a:lnTo>
                  <a:pt x="845000" y="378642"/>
                </a:lnTo>
                <a:lnTo>
                  <a:pt x="845000" y="364740"/>
                </a:lnTo>
                <a:lnTo>
                  <a:pt x="783904" y="364740"/>
                </a:lnTo>
                <a:lnTo>
                  <a:pt x="783904" y="326860"/>
                </a:lnTo>
                <a:lnTo>
                  <a:pt x="735791" y="326860"/>
                </a:lnTo>
                <a:lnTo>
                  <a:pt x="735791" y="301352"/>
                </a:lnTo>
                <a:lnTo>
                  <a:pt x="710207" y="301352"/>
                </a:lnTo>
                <a:lnTo>
                  <a:pt x="710207" y="268063"/>
                </a:lnTo>
                <a:lnTo>
                  <a:pt x="659676" y="268063"/>
                </a:lnTo>
                <a:lnTo>
                  <a:pt x="659676" y="229162"/>
                </a:lnTo>
                <a:lnTo>
                  <a:pt x="497008" y="229162"/>
                </a:lnTo>
                <a:lnTo>
                  <a:pt x="497008" y="187201"/>
                </a:lnTo>
                <a:lnTo>
                  <a:pt x="463914" y="187201"/>
                </a:lnTo>
                <a:lnTo>
                  <a:pt x="463914" y="141796"/>
                </a:lnTo>
                <a:lnTo>
                  <a:pt x="382581" y="141796"/>
                </a:lnTo>
                <a:lnTo>
                  <a:pt x="382581" y="56852"/>
                </a:lnTo>
                <a:lnTo>
                  <a:pt x="195475" y="56852"/>
                </a:lnTo>
                <a:lnTo>
                  <a:pt x="195475" y="25349"/>
                </a:lnTo>
                <a:lnTo>
                  <a:pt x="168236" y="25349"/>
                </a:lnTo>
                <a:lnTo>
                  <a:pt x="168236" y="11957"/>
                </a:lnTo>
                <a:lnTo>
                  <a:pt x="11933" y="11957"/>
                </a:lnTo>
              </a:path>
            </a:pathLst>
          </a:custGeom>
          <a:noFill/>
          <a:ln w="19050" cap="flat">
            <a:solidFill>
              <a:srgbClr val="C0504D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636E37F-B145-0B4D-8CF4-6BB9EA00C9F1}"/>
              </a:ext>
            </a:extLst>
          </p:cNvPr>
          <p:cNvSpPr txBox="1"/>
          <p:nvPr/>
        </p:nvSpPr>
        <p:spPr>
          <a:xfrm rot="16200000">
            <a:off x="7246553" y="4418542"/>
            <a:ext cx="14293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 (%)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8700E4E-DCA7-B146-B2D1-B47530379CED}"/>
              </a:ext>
            </a:extLst>
          </p:cNvPr>
          <p:cNvSpPr txBox="1"/>
          <p:nvPr/>
        </p:nvSpPr>
        <p:spPr>
          <a:xfrm>
            <a:off x="7932348" y="4272492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B68C452-BC45-474D-8A46-4A220D2E0B38}"/>
              </a:ext>
            </a:extLst>
          </p:cNvPr>
          <p:cNvCxnSpPr>
            <a:cxnSpLocks/>
          </p:cNvCxnSpPr>
          <p:nvPr/>
        </p:nvCxnSpPr>
        <p:spPr>
          <a:xfrm>
            <a:off x="8318284" y="436265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67B6988E-C6B8-1247-A3D9-8548E57792C9}"/>
              </a:ext>
            </a:extLst>
          </p:cNvPr>
          <p:cNvSpPr txBox="1"/>
          <p:nvPr/>
        </p:nvSpPr>
        <p:spPr>
          <a:xfrm>
            <a:off x="7932348" y="5199592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99FA98A-122E-C34D-8AA3-185C88C15EF5}"/>
              </a:ext>
            </a:extLst>
          </p:cNvPr>
          <p:cNvCxnSpPr>
            <a:cxnSpLocks/>
          </p:cNvCxnSpPr>
          <p:nvPr/>
        </p:nvCxnSpPr>
        <p:spPr>
          <a:xfrm>
            <a:off x="8318284" y="5289757"/>
            <a:ext cx="291169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A22FAC3-EAFA-8F4E-BA9A-9561BC7E7240}"/>
              </a:ext>
            </a:extLst>
          </p:cNvPr>
          <p:cNvCxnSpPr>
            <a:cxnSpLocks/>
          </p:cNvCxnSpPr>
          <p:nvPr/>
        </p:nvCxnSpPr>
        <p:spPr>
          <a:xfrm flipV="1">
            <a:off x="8385841" y="3740150"/>
            <a:ext cx="0" cy="15546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E1650E5-A695-3646-BA2B-05A82A4A18F1}"/>
              </a:ext>
            </a:extLst>
          </p:cNvPr>
          <p:cNvCxnSpPr>
            <a:cxnSpLocks/>
          </p:cNvCxnSpPr>
          <p:nvPr/>
        </p:nvCxnSpPr>
        <p:spPr>
          <a:xfrm rot="16200000">
            <a:off x="8353211" y="531515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63961C87-90EA-174E-91FA-A9E751041AC2}"/>
              </a:ext>
            </a:extLst>
          </p:cNvPr>
          <p:cNvSpPr txBox="1"/>
          <p:nvPr/>
        </p:nvSpPr>
        <p:spPr>
          <a:xfrm>
            <a:off x="8249848" y="5342467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DDDC37F-D2B1-944C-ABB6-17EE529F9D9E}"/>
              </a:ext>
            </a:extLst>
          </p:cNvPr>
          <p:cNvSpPr txBox="1"/>
          <p:nvPr/>
        </p:nvSpPr>
        <p:spPr>
          <a:xfrm>
            <a:off x="7932348" y="4580467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8417A63-F9BD-4849-8142-77BE5EA88B81}"/>
              </a:ext>
            </a:extLst>
          </p:cNvPr>
          <p:cNvCxnSpPr>
            <a:cxnSpLocks/>
          </p:cNvCxnSpPr>
          <p:nvPr/>
        </p:nvCxnSpPr>
        <p:spPr>
          <a:xfrm>
            <a:off x="8318284" y="467063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8E42CF6C-BD61-DF4F-8F20-2C7F1B035498}"/>
              </a:ext>
            </a:extLst>
          </p:cNvPr>
          <p:cNvSpPr txBox="1"/>
          <p:nvPr/>
        </p:nvSpPr>
        <p:spPr>
          <a:xfrm>
            <a:off x="7932348" y="4891617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956F74A-650F-FB46-814E-70BEC5DAC03B}"/>
              </a:ext>
            </a:extLst>
          </p:cNvPr>
          <p:cNvCxnSpPr>
            <a:cxnSpLocks/>
          </p:cNvCxnSpPr>
          <p:nvPr/>
        </p:nvCxnSpPr>
        <p:spPr>
          <a:xfrm>
            <a:off x="8318284" y="498178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A2074C6-35EC-734E-973A-D0205339FF6C}"/>
              </a:ext>
            </a:extLst>
          </p:cNvPr>
          <p:cNvCxnSpPr>
            <a:cxnSpLocks/>
          </p:cNvCxnSpPr>
          <p:nvPr/>
        </p:nvCxnSpPr>
        <p:spPr>
          <a:xfrm rot="16200000">
            <a:off x="8825325" y="532468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1B1F471-9660-CC4B-96AA-F4422A332605}"/>
              </a:ext>
            </a:extLst>
          </p:cNvPr>
          <p:cNvSpPr txBox="1"/>
          <p:nvPr/>
        </p:nvSpPr>
        <p:spPr>
          <a:xfrm>
            <a:off x="8719748" y="5342467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F67B34A-8352-094C-9AB1-2D44ABF37623}"/>
              </a:ext>
            </a:extLst>
          </p:cNvPr>
          <p:cNvCxnSpPr>
            <a:cxnSpLocks/>
          </p:cNvCxnSpPr>
          <p:nvPr/>
        </p:nvCxnSpPr>
        <p:spPr>
          <a:xfrm rot="16200000">
            <a:off x="9298400" y="532468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9F5A91E7-FE04-1145-874A-8A24588AEE48}"/>
              </a:ext>
            </a:extLst>
          </p:cNvPr>
          <p:cNvSpPr txBox="1"/>
          <p:nvPr/>
        </p:nvSpPr>
        <p:spPr>
          <a:xfrm>
            <a:off x="9192823" y="5342467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3C72DDF-0ACD-7941-9EFD-0392C99DB074}"/>
              </a:ext>
            </a:extLst>
          </p:cNvPr>
          <p:cNvCxnSpPr>
            <a:cxnSpLocks/>
          </p:cNvCxnSpPr>
          <p:nvPr/>
        </p:nvCxnSpPr>
        <p:spPr>
          <a:xfrm rot="16200000">
            <a:off x="11193875" y="532468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4F43C4BA-55BA-6A44-AB42-289A44446E52}"/>
              </a:ext>
            </a:extLst>
          </p:cNvPr>
          <p:cNvSpPr txBox="1"/>
          <p:nvPr/>
        </p:nvSpPr>
        <p:spPr>
          <a:xfrm>
            <a:off x="11088298" y="5342467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89510FE-DBAE-3441-8E90-00ABB1AA2253}"/>
              </a:ext>
            </a:extLst>
          </p:cNvPr>
          <p:cNvSpPr txBox="1"/>
          <p:nvPr/>
        </p:nvSpPr>
        <p:spPr>
          <a:xfrm>
            <a:off x="9205044" y="5478992"/>
            <a:ext cx="11092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AB681AC-13F5-C64D-AD1B-4C05394BAB3A}"/>
              </a:ext>
            </a:extLst>
          </p:cNvPr>
          <p:cNvSpPr txBox="1"/>
          <p:nvPr/>
        </p:nvSpPr>
        <p:spPr>
          <a:xfrm>
            <a:off x="8249848" y="5647267"/>
            <a:ext cx="27641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A4693BE-7980-9B49-9839-EEEDC958D579}"/>
              </a:ext>
            </a:extLst>
          </p:cNvPr>
          <p:cNvSpPr txBox="1"/>
          <p:nvPr/>
        </p:nvSpPr>
        <p:spPr>
          <a:xfrm>
            <a:off x="9180123" y="5647267"/>
            <a:ext cx="27641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336B637-0057-224D-91A9-3CB4F3F051F3}"/>
              </a:ext>
            </a:extLst>
          </p:cNvPr>
          <p:cNvSpPr txBox="1"/>
          <p:nvPr/>
        </p:nvSpPr>
        <p:spPr>
          <a:xfrm>
            <a:off x="11069248" y="5647267"/>
            <a:ext cx="27641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2405033-753D-B44A-BD4D-7CA63105D754}"/>
              </a:ext>
            </a:extLst>
          </p:cNvPr>
          <p:cNvSpPr txBox="1"/>
          <p:nvPr/>
        </p:nvSpPr>
        <p:spPr>
          <a:xfrm>
            <a:off x="7932348" y="3653367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595031C-8200-9E48-8209-9B679220860F}"/>
              </a:ext>
            </a:extLst>
          </p:cNvPr>
          <p:cNvCxnSpPr>
            <a:cxnSpLocks/>
          </p:cNvCxnSpPr>
          <p:nvPr/>
        </p:nvCxnSpPr>
        <p:spPr>
          <a:xfrm>
            <a:off x="8318284" y="374353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E1268BF0-BB3A-1D4A-8C32-BF07FD64211F}"/>
              </a:ext>
            </a:extLst>
          </p:cNvPr>
          <p:cNvSpPr txBox="1"/>
          <p:nvPr/>
        </p:nvSpPr>
        <p:spPr>
          <a:xfrm>
            <a:off x="7932348" y="3961342"/>
            <a:ext cx="368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B759EF4-A4EA-944E-8841-E129A43C9A3F}"/>
              </a:ext>
            </a:extLst>
          </p:cNvPr>
          <p:cNvCxnSpPr>
            <a:cxnSpLocks/>
          </p:cNvCxnSpPr>
          <p:nvPr/>
        </p:nvCxnSpPr>
        <p:spPr>
          <a:xfrm>
            <a:off x="8318284" y="4051507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D7DEB61-26E3-214A-AA70-5CC09228431D}"/>
              </a:ext>
            </a:extLst>
          </p:cNvPr>
          <p:cNvCxnSpPr>
            <a:cxnSpLocks/>
          </p:cNvCxnSpPr>
          <p:nvPr/>
        </p:nvCxnSpPr>
        <p:spPr>
          <a:xfrm rot="16200000">
            <a:off x="10723975" y="532468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4CA3D0F4-32FA-A74A-926A-F8C44019169A}"/>
              </a:ext>
            </a:extLst>
          </p:cNvPr>
          <p:cNvSpPr txBox="1"/>
          <p:nvPr/>
        </p:nvSpPr>
        <p:spPr>
          <a:xfrm>
            <a:off x="10618398" y="5342467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44852BB-7191-D14D-BCE7-AD72CD316087}"/>
              </a:ext>
            </a:extLst>
          </p:cNvPr>
          <p:cNvSpPr txBox="1"/>
          <p:nvPr/>
        </p:nvSpPr>
        <p:spPr>
          <a:xfrm>
            <a:off x="10583776" y="4185276"/>
            <a:ext cx="11097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61% (95% CI: 30-92)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C08F7B3-7DE7-2746-8A89-D2D890F2B0AF}"/>
              </a:ext>
            </a:extLst>
          </p:cNvPr>
          <p:cNvSpPr txBox="1"/>
          <p:nvPr/>
        </p:nvSpPr>
        <p:spPr>
          <a:xfrm>
            <a:off x="10142148" y="5647267"/>
            <a:ext cx="27641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46106E7-7073-BF4B-99FF-D405C3FBAA1B}"/>
              </a:ext>
            </a:extLst>
          </p:cNvPr>
          <p:cNvCxnSpPr>
            <a:cxnSpLocks/>
          </p:cNvCxnSpPr>
          <p:nvPr/>
        </p:nvCxnSpPr>
        <p:spPr>
          <a:xfrm flipV="1">
            <a:off x="11226506" y="4359275"/>
            <a:ext cx="0" cy="929159"/>
          </a:xfrm>
          <a:prstGeom prst="line">
            <a:avLst/>
          </a:prstGeom>
          <a:ln w="9525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5A728CF1-9DD9-9542-82D0-27A6E232B194}"/>
              </a:ext>
            </a:extLst>
          </p:cNvPr>
          <p:cNvCxnSpPr>
            <a:cxnSpLocks/>
          </p:cNvCxnSpPr>
          <p:nvPr/>
        </p:nvCxnSpPr>
        <p:spPr>
          <a:xfrm rot="16200000">
            <a:off x="10247725" y="532468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1A9FAA44-713F-E849-904B-DB8A1DAAA36F}"/>
              </a:ext>
            </a:extLst>
          </p:cNvPr>
          <p:cNvSpPr txBox="1"/>
          <p:nvPr/>
        </p:nvSpPr>
        <p:spPr>
          <a:xfrm>
            <a:off x="10142148" y="5342467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4DF5282-0ACD-2E41-8D5E-627A08F8B989}"/>
              </a:ext>
            </a:extLst>
          </p:cNvPr>
          <p:cNvCxnSpPr>
            <a:cxnSpLocks/>
          </p:cNvCxnSpPr>
          <p:nvPr/>
        </p:nvCxnSpPr>
        <p:spPr>
          <a:xfrm rot="16200000">
            <a:off x="9777825" y="5324682"/>
            <a:ext cx="652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36EF9A7D-41BA-1541-96E8-416F718C2D9E}"/>
              </a:ext>
            </a:extLst>
          </p:cNvPr>
          <p:cNvSpPr txBox="1"/>
          <p:nvPr/>
        </p:nvSpPr>
        <p:spPr>
          <a:xfrm>
            <a:off x="9672248" y="5342467"/>
            <a:ext cx="276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8C6295D-1991-1649-A8EA-30DF5E35659B}"/>
              </a:ext>
            </a:extLst>
          </p:cNvPr>
          <p:cNvSpPr txBox="1"/>
          <p:nvPr/>
        </p:nvSpPr>
        <p:spPr>
          <a:xfrm>
            <a:off x="6896912" y="5647267"/>
            <a:ext cx="134153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at risk</a:t>
            </a:r>
          </a:p>
        </p:txBody>
      </p:sp>
      <p:sp>
        <p:nvSpPr>
          <p:cNvPr id="161" name="Graphic 159">
            <a:extLst>
              <a:ext uri="{FF2B5EF4-FFF2-40B4-BE49-F238E27FC236}">
                <a16:creationId xmlns:a16="http://schemas.microsoft.com/office/drawing/2014/main" id="{F620FC08-3A4F-394E-90A9-78E5C45331EC}"/>
              </a:ext>
            </a:extLst>
          </p:cNvPr>
          <p:cNvSpPr/>
          <p:nvPr/>
        </p:nvSpPr>
        <p:spPr>
          <a:xfrm>
            <a:off x="8383205" y="3737499"/>
            <a:ext cx="2849945" cy="624937"/>
          </a:xfrm>
          <a:custGeom>
            <a:avLst/>
            <a:gdLst>
              <a:gd name="connsiteX0" fmla="*/ 2845461 w 2854977"/>
              <a:gd name="connsiteY0" fmla="*/ 623534 h 624937"/>
              <a:gd name="connsiteX1" fmla="*/ 2845461 w 2854977"/>
              <a:gd name="connsiteY1" fmla="*/ 608867 h 624937"/>
              <a:gd name="connsiteX2" fmla="*/ 1433453 w 2854977"/>
              <a:gd name="connsiteY2" fmla="*/ 608867 h 624937"/>
              <a:gd name="connsiteX3" fmla="*/ 1433453 w 2854977"/>
              <a:gd name="connsiteY3" fmla="*/ 421769 h 624937"/>
              <a:gd name="connsiteX4" fmla="*/ 798886 w 2854977"/>
              <a:gd name="connsiteY4" fmla="*/ 421769 h 624937"/>
              <a:gd name="connsiteX5" fmla="*/ 798886 w 2854977"/>
              <a:gd name="connsiteY5" fmla="*/ 239644 h 624937"/>
              <a:gd name="connsiteX6" fmla="*/ 486996 w 2854977"/>
              <a:gd name="connsiteY6" fmla="*/ 239644 h 624937"/>
              <a:gd name="connsiteX7" fmla="*/ 486996 w 2854977"/>
              <a:gd name="connsiteY7" fmla="*/ 110576 h 624937"/>
              <a:gd name="connsiteX8" fmla="*/ 330924 w 2854977"/>
              <a:gd name="connsiteY8" fmla="*/ 110576 h 624937"/>
              <a:gd name="connsiteX9" fmla="*/ 330924 w 2854977"/>
              <a:gd name="connsiteY9" fmla="*/ 9565 h 624937"/>
              <a:gd name="connsiteX10" fmla="*/ 9517 w 2854977"/>
              <a:gd name="connsiteY10" fmla="*/ 9565 h 62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4977" h="624937">
                <a:moveTo>
                  <a:pt x="2845461" y="623534"/>
                </a:moveTo>
                <a:lnTo>
                  <a:pt x="2845461" y="608867"/>
                </a:lnTo>
                <a:lnTo>
                  <a:pt x="1433453" y="608867"/>
                </a:lnTo>
                <a:lnTo>
                  <a:pt x="1433453" y="421769"/>
                </a:lnTo>
                <a:lnTo>
                  <a:pt x="798886" y="421769"/>
                </a:lnTo>
                <a:lnTo>
                  <a:pt x="798886" y="239644"/>
                </a:lnTo>
                <a:lnTo>
                  <a:pt x="486996" y="239644"/>
                </a:lnTo>
                <a:lnTo>
                  <a:pt x="486996" y="110576"/>
                </a:lnTo>
                <a:lnTo>
                  <a:pt x="330924" y="110576"/>
                </a:lnTo>
                <a:lnTo>
                  <a:pt x="330924" y="9565"/>
                </a:lnTo>
                <a:lnTo>
                  <a:pt x="9517" y="9565"/>
                </a:lnTo>
              </a:path>
            </a:pathLst>
          </a:custGeom>
          <a:noFill/>
          <a:ln w="19050" cap="flat">
            <a:solidFill>
              <a:srgbClr val="C0504D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56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0D9BD-14FC-C949-8F48-270AFB1F34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Immune checkpoint inhibitors are contraindicated in </a:t>
            </a:r>
            <a:r>
              <a:rPr lang="en-US" dirty="0">
                <a:solidFill>
                  <a:schemeClr val="tx2"/>
                </a:solidFill>
              </a:rPr>
              <a:t>liver transplant recipients</a:t>
            </a:r>
            <a:r>
              <a:rPr lang="en-US" baseline="30000" dirty="0"/>
              <a:t>1,2</a:t>
            </a:r>
          </a:p>
          <a:p>
            <a:r>
              <a:rPr lang="en-US" dirty="0"/>
              <a:t>Zhang P, et al. – systematic review</a:t>
            </a:r>
            <a:r>
              <a:rPr lang="en-US" baseline="30000" dirty="0"/>
              <a:t>3</a:t>
            </a:r>
            <a:endParaRPr lang="en-US" dirty="0"/>
          </a:p>
          <a:p>
            <a:pPr lvl="1"/>
            <a:r>
              <a:rPr lang="en-US" dirty="0"/>
              <a:t>24 articles with 41 LT recipients receiving ICIs for cancers (HCC, n=23)</a:t>
            </a:r>
          </a:p>
          <a:p>
            <a:pPr lvl="1"/>
            <a:r>
              <a:rPr lang="en-US" dirty="0"/>
              <a:t>Most commonly used ICIs: nivolumab (n=25), pembrolizumab (n=9), ipilimumab (n=3)</a:t>
            </a:r>
          </a:p>
          <a:p>
            <a:pPr lvl="1"/>
            <a:r>
              <a:rPr lang="en-US" dirty="0"/>
              <a:t>Allograft rejection: n=13/41 LT recipients (31.7%)</a:t>
            </a:r>
          </a:p>
          <a:p>
            <a:pPr lvl="1"/>
            <a:r>
              <a:rPr lang="en-US" dirty="0"/>
              <a:t>Death due to allograft rejection: n=6/13 experiencing rejection (46.2%)</a:t>
            </a:r>
          </a:p>
          <a:p>
            <a:pPr lvl="1"/>
            <a:r>
              <a:rPr lang="en-US" dirty="0"/>
              <a:t>n=4/8 with positive PD-L1 staining, experienced allograft rejection (50%)</a:t>
            </a:r>
          </a:p>
          <a:p>
            <a:pPr lvl="1"/>
            <a:r>
              <a:rPr lang="en-US" dirty="0"/>
              <a:t>Response rate: n=10 (24.4%)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4A020-B483-D646-9A8B-5936C55C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checkpoint inhibitors after liver transplantation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928DE-D1B4-4045-978D-F9685CA38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E9FB10-28D2-C24D-9ED0-37C4466802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732400" cy="365125"/>
          </a:xfrm>
        </p:spPr>
        <p:txBody>
          <a:bodyPr/>
          <a:lstStyle/>
          <a:p>
            <a:r>
              <a:rPr lang="en-US" sz="1200" dirty="0"/>
              <a:t>PD-L1, HCC, hepatocellular carcinoma; </a:t>
            </a:r>
            <a:r>
              <a:rPr lang="en-US" dirty="0"/>
              <a:t>ICI, immune checkpoint inhibitors; LT, liver transplantation </a:t>
            </a:r>
          </a:p>
          <a:p>
            <a:pPr>
              <a:spcBef>
                <a:spcPts val="0"/>
              </a:spcBef>
            </a:pPr>
            <a:r>
              <a:rPr lang="en-US" dirty="0"/>
              <a:t>1. </a:t>
            </a:r>
            <a:r>
              <a:rPr lang="en-US" dirty="0" err="1"/>
              <a:t>Bruix</a:t>
            </a:r>
            <a:r>
              <a:rPr lang="en-US" dirty="0"/>
              <a:t> J, et al. J Hepatol. 2021;75:960-74; 2. Pinter M, et al. Gut. 2021;70;204-14; 3. Zhang P, et al. Transplant Rev (Orlando). 2022;36:100712</a:t>
            </a:r>
          </a:p>
        </p:txBody>
      </p:sp>
    </p:spTree>
    <p:extLst>
      <p:ext uri="{BB962C8B-B14F-4D97-AF65-F5344CB8AC3E}">
        <p14:creationId xmlns:p14="http://schemas.microsoft.com/office/powerpoint/2010/main" val="293941170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D348-43F8-7F40-9294-7D4DFBDD67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RWD to confirm data of registration trials and answer questions not sufficiently addressed in clinical trials</a:t>
            </a:r>
          </a:p>
          <a:p>
            <a:r>
              <a:rPr lang="en-US" dirty="0"/>
              <a:t>Patients usually excluded from pivotal Phase 3 RCT</a:t>
            </a:r>
          </a:p>
          <a:p>
            <a:pPr lvl="1"/>
            <a:r>
              <a:rPr lang="en-US" dirty="0"/>
              <a:t>Child-Pugh B</a:t>
            </a:r>
          </a:p>
          <a:p>
            <a:pPr lvl="1"/>
            <a:r>
              <a:rPr lang="en-US" dirty="0"/>
              <a:t>History of liver transplantation</a:t>
            </a:r>
          </a:p>
          <a:p>
            <a:r>
              <a:rPr lang="en-US" dirty="0"/>
              <a:t>Systemic therapy in Child-Pugh B:</a:t>
            </a:r>
          </a:p>
          <a:p>
            <a:pPr lvl="1"/>
            <a:r>
              <a:rPr lang="en-US" dirty="0"/>
              <a:t>Similar response rates and safety profile compared with Child-Pugh A</a:t>
            </a:r>
          </a:p>
          <a:p>
            <a:pPr lvl="1"/>
            <a:r>
              <a:rPr lang="en-US" dirty="0"/>
              <a:t>Worse OS, possibly related to natural progression of cirrhosis</a:t>
            </a:r>
          </a:p>
          <a:p>
            <a:pPr lvl="1"/>
            <a:r>
              <a:rPr lang="en-US" dirty="0"/>
              <a:t>Potential of improvement in Child-Pugh score, particularly in responders</a:t>
            </a:r>
          </a:p>
          <a:p>
            <a:r>
              <a:rPr lang="en-US" dirty="0"/>
              <a:t>Systemic therapy in patients with recurrence after liver transplantation</a:t>
            </a:r>
          </a:p>
          <a:p>
            <a:pPr lvl="1"/>
            <a:r>
              <a:rPr lang="en-US" dirty="0"/>
              <a:t>Tyrosine kinase inhibitors are safe and effective </a:t>
            </a:r>
          </a:p>
          <a:p>
            <a:pPr lvl="1"/>
            <a:r>
              <a:rPr lang="en-US" dirty="0"/>
              <a:t>High risk of organ rejection with ICI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AD649-6CC6-624B-9270-50ADB494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5D6C2-A623-7A44-B285-82CC2F61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BAC2FA-EA44-D24D-981E-35715D64647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ICI, </a:t>
            </a:r>
            <a:r>
              <a:rPr lang="en-US" dirty="0"/>
              <a:t>immune checkpoint inhibitor; </a:t>
            </a:r>
            <a:r>
              <a:rPr lang="en-GB" dirty="0"/>
              <a:t>OS, overall survival; RCT, randomised clinical trial; RWD, real-world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7986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graphics, drawing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2C4BD9F-05FC-447B-8775-4EEC93815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366" y="3995204"/>
            <a:ext cx="1224136" cy="1228047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EA8CD275-AF84-4BF9-B0A1-3E9782430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0038" y="3995203"/>
            <a:ext cx="1220099" cy="1224000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B652715D-27E4-4F4C-B758-686BF0724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3580" y="3995203"/>
            <a:ext cx="1220099" cy="1224000"/>
          </a:xfrm>
          <a:prstGeom prst="rect">
            <a:avLst/>
          </a:prstGeom>
        </p:spPr>
      </p:pic>
      <p:pic>
        <p:nvPicPr>
          <p:cNvPr id="27" name="Picture 26" descr="A picture containing graphics, drawing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118E5ACB-BCEB-4BCF-8FE7-B7B73C552F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755" y="3995203"/>
            <a:ext cx="1216206" cy="12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1700" y="5336166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sz="1600" b="1" u="sng" dirty="0" err="1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hccconnectinfo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HCC CONNECT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HCC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>
                <a:solidFill>
                  <a:schemeClr val="accent1"/>
                </a:solidFill>
              </a:rPr>
              <a:t>HCC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u="sng" cap="none" dirty="0">
                <a:solidFill>
                  <a:schemeClr val="accent1"/>
                </a:solidFill>
                <a:hlinkClick r:id="rId11"/>
              </a:rPr>
              <a:t>https://hccconnect.cor2ed.com/</a:t>
            </a:r>
            <a:endParaRPr lang="en-US" sz="3600" cap="none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2F3AE-E4B4-F24D-B21A-CD2550AF5B96}"/>
              </a:ext>
            </a:extLst>
          </p:cNvPr>
          <p:cNvSpPr txBox="1"/>
          <p:nvPr/>
        </p:nvSpPr>
        <p:spPr>
          <a:xfrm>
            <a:off x="8094384" y="5336167"/>
            <a:ext cx="214343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froukje.sosef</a:t>
            </a:r>
            <a:b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@cor2ed.com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E008D2-3EA1-A24D-9951-53B5698D0CB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GB" b="1" dirty="0"/>
              <a:t>Please note: </a:t>
            </a:r>
            <a:r>
              <a:rPr lang="en-GB" dirty="0"/>
              <a:t>Views expressed within this presentation are the personal opinions of the author. </a:t>
            </a:r>
            <a:br>
              <a:rPr lang="en-GB" dirty="0"/>
            </a:br>
            <a:r>
              <a:rPr lang="en-GB" dirty="0"/>
              <a:t>They do not necessarily represent the views of the author’s academic institution or the rest of </a:t>
            </a:r>
            <a:br>
              <a:rPr lang="en-GB" dirty="0"/>
            </a:br>
            <a:r>
              <a:rPr lang="en-GB" dirty="0"/>
              <a:t>SARCOMA CONNECT group.</a:t>
            </a:r>
          </a:p>
          <a:p>
            <a:pPr marL="0" indent="0">
              <a:spcBef>
                <a:spcPts val="2400"/>
              </a:spcBef>
              <a:buClr>
                <a:schemeClr val="accent1"/>
              </a:buClr>
              <a:buNone/>
            </a:pPr>
            <a:r>
              <a:rPr lang="en-GB" dirty="0"/>
              <a:t>This content is supported by an independent educational grant from Bayer. </a:t>
            </a:r>
          </a:p>
          <a:p>
            <a:pPr algn="just"/>
            <a:r>
              <a:rPr lang="en-GB" b="1" dirty="0">
                <a:solidFill>
                  <a:schemeClr val="tx2"/>
                </a:solidFill>
              </a:rPr>
              <a:t>Disclosures: </a:t>
            </a:r>
            <a:r>
              <a:rPr lang="en-US" b="0" i="0" dirty="0">
                <a:solidFill>
                  <a:schemeClr val="accent1"/>
                </a:solidFill>
                <a:effectLst/>
                <a:latin typeface="Poppins-Regular"/>
              </a:rPr>
              <a:t>Prof. Matthias Pinter </a:t>
            </a:r>
            <a:r>
              <a:rPr lang="en-US" b="0" i="0" dirty="0">
                <a:effectLst/>
                <a:latin typeface="Poppins-Regular"/>
              </a:rPr>
              <a:t>has received financial support/sponsorship for research support, consultation, or speaker fees from the following companies:</a:t>
            </a:r>
          </a:p>
          <a:p>
            <a:pPr lvl="1" algn="just"/>
            <a:r>
              <a:rPr lang="en-US" b="0" i="0" dirty="0">
                <a:effectLst/>
                <a:latin typeface="Poppins-Regular"/>
              </a:rPr>
              <a:t>AstraZeneca, Bayer, BMS, Ipsen, Eisai, Lilly, MSD and Roche.</a:t>
            </a:r>
          </a:p>
          <a:p>
            <a:pPr>
              <a:buClr>
                <a:schemeClr val="accent1"/>
              </a:buClr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C8FE1-878F-D644-BAF9-2821B656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2C37D6-1CB7-A445-A659-C80657F7A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04CC5D-EBA8-9944-954D-B5CDF12FB96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F77A16-2C9D-494A-A030-85A670F2F91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832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F9C6D-3911-F543-BCDB-7327C6B3F9A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Real-world efficacy and safety of systemic therapies</a:t>
            </a:r>
          </a:p>
          <a:p>
            <a:r>
              <a:rPr lang="en-US" dirty="0"/>
              <a:t>Treatment patterns in real-world clinical practice</a:t>
            </a:r>
          </a:p>
          <a:p>
            <a:r>
              <a:rPr lang="en-US" dirty="0"/>
              <a:t>RWD on systemic therapy in patient populations excluded from Phase 3 RCT:</a:t>
            </a:r>
          </a:p>
          <a:p>
            <a:pPr lvl="1"/>
            <a:r>
              <a:rPr lang="en-US" dirty="0"/>
              <a:t>Child-Pugh class B</a:t>
            </a:r>
          </a:p>
          <a:p>
            <a:pPr lvl="1"/>
            <a:r>
              <a:rPr lang="en-US" dirty="0"/>
              <a:t>History of liver transplantation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4AE58-AF6C-7A41-9525-61ED031A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2644FC-78C5-4743-985B-5E05A3FA4DC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RCT, randomised clinical trial; RWD, real-world data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89FB58-BC62-BC4A-A757-F0A75A4CE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7225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56871-ECDF-294E-A6A3-900DEC42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6761E-6D8F-944F-860B-1514905E3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31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2FB1E-D243-F347-BC98-14CC075F3A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Most common primary liver cancer, second most common cause of cancer-related </a:t>
            </a:r>
            <a:br>
              <a:rPr lang="en-US" dirty="0"/>
            </a:br>
            <a:r>
              <a:rPr lang="en-US" dirty="0"/>
              <a:t>death in men</a:t>
            </a:r>
            <a:r>
              <a:rPr lang="en-US" baseline="30000" dirty="0"/>
              <a:t>1</a:t>
            </a:r>
          </a:p>
          <a:p>
            <a:r>
              <a:rPr lang="en-US" dirty="0"/>
              <a:t>Potential curative therapies: resection, ablation, liver transplantation</a:t>
            </a:r>
            <a:r>
              <a:rPr lang="en-US" baseline="30000" dirty="0"/>
              <a:t>2</a:t>
            </a:r>
          </a:p>
          <a:p>
            <a:r>
              <a:rPr lang="en-US" dirty="0"/>
              <a:t>Most patients will become candidates for systemic therapy during the course of the disease</a:t>
            </a:r>
          </a:p>
          <a:p>
            <a:r>
              <a:rPr lang="en-US" dirty="0"/>
              <a:t>Patients included in Phase 3 RCT only partly represent real-world populations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E2FC1-D91F-544F-8724-3D39279D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Hepatocellular carcinoma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89705-70E8-044D-9BAC-1FFA81E91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2A4F0-CDAA-E043-BD82-42C2F1E3338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RCT, randomised clinical trial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1. Sung H, et al. CA Cancer J Clin. 2021;71:209-49; 2. </a:t>
            </a:r>
            <a:r>
              <a:rPr lang="en-US" dirty="0" err="1"/>
              <a:t>Reig</a:t>
            </a:r>
            <a:r>
              <a:rPr lang="en-US" dirty="0"/>
              <a:t> M, et al. J Hepatol. 2022;76:681-93</a:t>
            </a:r>
          </a:p>
        </p:txBody>
      </p:sp>
    </p:spTree>
    <p:extLst>
      <p:ext uri="{BB962C8B-B14F-4D97-AF65-F5344CB8AC3E}">
        <p14:creationId xmlns:p14="http://schemas.microsoft.com/office/powerpoint/2010/main" val="17107779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4824607E-2F84-C244-89D7-4746B1571267}"/>
              </a:ext>
            </a:extLst>
          </p:cNvPr>
          <p:cNvSpPr/>
          <p:nvPr/>
        </p:nvSpPr>
        <p:spPr>
          <a:xfrm>
            <a:off x="7300641" y="4431958"/>
            <a:ext cx="2999059" cy="1524000"/>
          </a:xfrm>
          <a:prstGeom prst="rect">
            <a:avLst/>
          </a:prstGeom>
          <a:solidFill>
            <a:schemeClr val="bg2">
              <a:lumMod val="90000"/>
              <a:alpha val="4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D8C5D-F8A7-5F40-B24A-1F58D096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BCLC algorithm – Update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8FCB6-995F-DF45-8051-B0D52AE01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5927FB-A3D1-7744-A6F4-D18DD4EFDF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962216" cy="341588"/>
          </a:xfrm>
        </p:spPr>
        <p:txBody>
          <a:bodyPr/>
          <a:lstStyle/>
          <a:p>
            <a:r>
              <a:rPr lang="en-US" dirty="0"/>
              <a:t>AFP, alpha-fetoprotein; ALBI, albumin-bilirubin; BCLC, Barcelona Clinic Liver Cancer; BSC, best supportive care; HCC, hepatocellular carcinoma; LT, liver transplantation; MELD, model of end-stage liver disease; PS, performance status; TACE, </a:t>
            </a:r>
            <a:r>
              <a:rPr lang="en-US" dirty="0" err="1"/>
              <a:t>transarterial</a:t>
            </a:r>
            <a:r>
              <a:rPr lang="en-US" dirty="0"/>
              <a:t> </a:t>
            </a:r>
            <a:r>
              <a:rPr lang="en-US" dirty="0" err="1"/>
              <a:t>chemoembolisation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Reig</a:t>
            </a:r>
            <a:r>
              <a:rPr lang="en-US" dirty="0"/>
              <a:t> M, et al. J Hepatol. 2022;76:681-93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86A0E2E-9217-7E4D-97F8-7E0A76B9AAC3}"/>
              </a:ext>
            </a:extLst>
          </p:cNvPr>
          <p:cNvSpPr/>
          <p:nvPr/>
        </p:nvSpPr>
        <p:spPr>
          <a:xfrm>
            <a:off x="6377926" y="927620"/>
            <a:ext cx="739565" cy="2287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HCC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29C80BB-BA24-3248-A845-A3CD402440EF}"/>
              </a:ext>
            </a:extLst>
          </p:cNvPr>
          <p:cNvSpPr/>
          <p:nvPr/>
        </p:nvSpPr>
        <p:spPr>
          <a:xfrm>
            <a:off x="10395483" y="3769675"/>
            <a:ext cx="807976" cy="228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BSC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3D5614-21C6-DA4B-AC65-801A495F2899}"/>
              </a:ext>
            </a:extLst>
          </p:cNvPr>
          <p:cNvSpPr/>
          <p:nvPr/>
        </p:nvSpPr>
        <p:spPr>
          <a:xfrm>
            <a:off x="928282" y="3769675"/>
            <a:ext cx="1724302" cy="228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9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treatment option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C18960-2039-AF44-9220-A887482ADC56}"/>
              </a:ext>
            </a:extLst>
          </p:cNvPr>
          <p:cNvCxnSpPr>
            <a:cxnSpLocks/>
          </p:cNvCxnSpPr>
          <p:nvPr/>
        </p:nvCxnSpPr>
        <p:spPr>
          <a:xfrm>
            <a:off x="3486478" y="1259092"/>
            <a:ext cx="0" cy="2160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48F688-C655-484E-ABB4-E3099E0AAE65}"/>
              </a:ext>
            </a:extLst>
          </p:cNvPr>
          <p:cNvCxnSpPr>
            <a:cxnSpLocks/>
          </p:cNvCxnSpPr>
          <p:nvPr/>
        </p:nvCxnSpPr>
        <p:spPr>
          <a:xfrm>
            <a:off x="5139186" y="1259092"/>
            <a:ext cx="0" cy="2160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B4B1CF-FC93-2340-8800-BDD9EAFA08B6}"/>
              </a:ext>
            </a:extLst>
          </p:cNvPr>
          <p:cNvCxnSpPr>
            <a:cxnSpLocks/>
          </p:cNvCxnSpPr>
          <p:nvPr/>
        </p:nvCxnSpPr>
        <p:spPr>
          <a:xfrm>
            <a:off x="8611434" y="1259092"/>
            <a:ext cx="0" cy="2160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76CE55-2F78-404F-B95D-E594BCC25F7C}"/>
              </a:ext>
            </a:extLst>
          </p:cNvPr>
          <p:cNvCxnSpPr>
            <a:cxnSpLocks/>
          </p:cNvCxnSpPr>
          <p:nvPr/>
        </p:nvCxnSpPr>
        <p:spPr>
          <a:xfrm>
            <a:off x="10463925" y="1259092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874C56-D9DD-1541-B3C1-0E275A7AE1E1}"/>
              </a:ext>
            </a:extLst>
          </p:cNvPr>
          <p:cNvCxnSpPr>
            <a:cxnSpLocks/>
          </p:cNvCxnSpPr>
          <p:nvPr/>
        </p:nvCxnSpPr>
        <p:spPr>
          <a:xfrm>
            <a:off x="6753802" y="1151092"/>
            <a:ext cx="0" cy="3240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5BD7AFB-625F-BF4F-8D63-77569CC49B02}"/>
              </a:ext>
            </a:extLst>
          </p:cNvPr>
          <p:cNvCxnSpPr>
            <a:cxnSpLocks/>
          </p:cNvCxnSpPr>
          <p:nvPr/>
        </p:nvCxnSpPr>
        <p:spPr>
          <a:xfrm flipH="1">
            <a:off x="3477019" y="1266751"/>
            <a:ext cx="6976797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7118281-AF9F-E24E-B1A1-E9E7CF103B8E}"/>
              </a:ext>
            </a:extLst>
          </p:cNvPr>
          <p:cNvSpPr/>
          <p:nvPr/>
        </p:nvSpPr>
        <p:spPr>
          <a:xfrm rot="16200000">
            <a:off x="682672" y="1716929"/>
            <a:ext cx="720000" cy="2287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Prognosis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847FAE7-0B79-0242-925C-B08444E09CEC}"/>
              </a:ext>
            </a:extLst>
          </p:cNvPr>
          <p:cNvSpPr/>
          <p:nvPr/>
        </p:nvSpPr>
        <p:spPr>
          <a:xfrm>
            <a:off x="1199253" y="1471319"/>
            <a:ext cx="1468465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tumour burden, </a:t>
            </a:r>
            <a:b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function and</a:t>
            </a:r>
            <a:b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status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 by AFP, ALBI score,</a:t>
            </a:r>
            <a:b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Child-Pugh, MELD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1A79603-CCDC-314C-A022-94A56E59182A}"/>
              </a:ext>
            </a:extLst>
          </p:cNvPr>
          <p:cNvSpPr/>
          <p:nvPr/>
        </p:nvSpPr>
        <p:spPr>
          <a:xfrm>
            <a:off x="1199253" y="2265405"/>
            <a:ext cx="1468465" cy="1392195"/>
          </a:xfrm>
          <a:prstGeom prst="roundRect">
            <a:avLst>
              <a:gd name="adj" fmla="val 83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decide individualised</a:t>
            </a:r>
            <a:b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approach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ECE0B8F-F2D6-9C42-99C4-083B74B3F83A}"/>
              </a:ext>
            </a:extLst>
          </p:cNvPr>
          <p:cNvSpPr/>
          <p:nvPr/>
        </p:nvSpPr>
        <p:spPr>
          <a:xfrm rot="16200000">
            <a:off x="346073" y="2847615"/>
            <a:ext cx="1393200" cy="2287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characterisation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A292161-C46D-3D4A-B8E2-D6329120A17B}"/>
              </a:ext>
            </a:extLst>
          </p:cNvPr>
          <p:cNvSpPr/>
          <p:nvPr/>
        </p:nvSpPr>
        <p:spPr>
          <a:xfrm>
            <a:off x="4873625" y="2292985"/>
            <a:ext cx="590550" cy="2216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≤3 nodules,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≤3 cm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54337A-8AED-5C4D-97DD-435DD61A85A3}"/>
              </a:ext>
            </a:extLst>
          </p:cNvPr>
          <p:cNvCxnSpPr>
            <a:cxnSpLocks/>
          </p:cNvCxnSpPr>
          <p:nvPr/>
        </p:nvCxnSpPr>
        <p:spPr>
          <a:xfrm>
            <a:off x="3486478" y="1802017"/>
            <a:ext cx="0" cy="4680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D8045F-9ED8-7349-AB50-FC8BAD27B69F}"/>
              </a:ext>
            </a:extLst>
          </p:cNvPr>
          <p:cNvSpPr/>
          <p:nvPr/>
        </p:nvSpPr>
        <p:spPr>
          <a:xfrm>
            <a:off x="2746944" y="1471319"/>
            <a:ext cx="1479068" cy="415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early stage (0)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≤2 cm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75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Preserved liver </a:t>
            </a:r>
            <a:r>
              <a:rPr lang="en-GB" sz="75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GB" sz="750" spc="-10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75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PS 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1AE62A6-2ED6-D446-928C-D438A520470D}"/>
              </a:ext>
            </a:extLst>
          </p:cNvPr>
          <p:cNvCxnSpPr>
            <a:cxnSpLocks/>
          </p:cNvCxnSpPr>
          <p:nvPr/>
        </p:nvCxnSpPr>
        <p:spPr>
          <a:xfrm>
            <a:off x="4340225" y="2089150"/>
            <a:ext cx="0" cy="1808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1361A7B-5A92-5449-81C5-7E5E594F9D7F}"/>
              </a:ext>
            </a:extLst>
          </p:cNvPr>
          <p:cNvCxnSpPr>
            <a:cxnSpLocks/>
          </p:cNvCxnSpPr>
          <p:nvPr/>
        </p:nvCxnSpPr>
        <p:spPr>
          <a:xfrm flipH="1">
            <a:off x="4333325" y="2095254"/>
            <a:ext cx="841925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3F882B5-26AA-104B-A96F-5843F3194510}"/>
              </a:ext>
            </a:extLst>
          </p:cNvPr>
          <p:cNvCxnSpPr>
            <a:cxnSpLocks/>
          </p:cNvCxnSpPr>
          <p:nvPr/>
        </p:nvCxnSpPr>
        <p:spPr>
          <a:xfrm>
            <a:off x="5168900" y="2089150"/>
            <a:ext cx="0" cy="1808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670865A-2893-C54A-B88A-6BB4CE5953EC}"/>
              </a:ext>
            </a:extLst>
          </p:cNvPr>
          <p:cNvCxnSpPr>
            <a:cxnSpLocks/>
          </p:cNvCxnSpPr>
          <p:nvPr/>
        </p:nvCxnSpPr>
        <p:spPr>
          <a:xfrm>
            <a:off x="3486478" y="2357642"/>
            <a:ext cx="0" cy="34428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8A4FF63-8357-9D43-9DE5-02A7EF165576}"/>
              </a:ext>
            </a:extLst>
          </p:cNvPr>
          <p:cNvCxnSpPr>
            <a:cxnSpLocks/>
          </p:cNvCxnSpPr>
          <p:nvPr/>
        </p:nvCxnSpPr>
        <p:spPr>
          <a:xfrm>
            <a:off x="3175328" y="2698750"/>
            <a:ext cx="0" cy="1681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A205C07-450D-2949-9927-A46E5827BF06}"/>
              </a:ext>
            </a:extLst>
          </p:cNvPr>
          <p:cNvSpPr/>
          <p:nvPr/>
        </p:nvSpPr>
        <p:spPr>
          <a:xfrm>
            <a:off x="2949575" y="2269617"/>
            <a:ext cx="1041400" cy="3529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candidate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liver 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16C9782-3EF8-FB43-BBA4-1CE6F480662E}"/>
              </a:ext>
            </a:extLst>
          </p:cNvPr>
          <p:cNvCxnSpPr>
            <a:cxnSpLocks/>
          </p:cNvCxnSpPr>
          <p:nvPr/>
        </p:nvCxnSpPr>
        <p:spPr>
          <a:xfrm>
            <a:off x="4756478" y="1744867"/>
            <a:ext cx="0" cy="344283"/>
          </a:xfrm>
          <a:prstGeom prst="line">
            <a:avLst/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60162D6-E3B2-104B-8A9D-4C9E0E45F548}"/>
              </a:ext>
            </a:extLst>
          </p:cNvPr>
          <p:cNvSpPr/>
          <p:nvPr/>
        </p:nvSpPr>
        <p:spPr>
          <a:xfrm>
            <a:off x="4304918" y="1471319"/>
            <a:ext cx="1668537" cy="41514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stage (A)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Single, or  ≤3 nodules each ≤3 cm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Preserved liver </a:t>
            </a:r>
            <a:r>
              <a:rPr lang="en-GB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GB" sz="750" spc="-10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PS 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61FB3FC-5F0E-B843-A340-86E7C02B7159}"/>
              </a:ext>
            </a:extLst>
          </p:cNvPr>
          <p:cNvCxnSpPr>
            <a:cxnSpLocks/>
          </p:cNvCxnSpPr>
          <p:nvPr/>
        </p:nvCxnSpPr>
        <p:spPr>
          <a:xfrm flipH="1">
            <a:off x="3168101" y="2704854"/>
            <a:ext cx="591099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65A47F6-F4A5-0846-BED1-896DB80CA794}"/>
              </a:ext>
            </a:extLst>
          </p:cNvPr>
          <p:cNvCxnSpPr>
            <a:cxnSpLocks/>
          </p:cNvCxnSpPr>
          <p:nvPr/>
        </p:nvCxnSpPr>
        <p:spPr>
          <a:xfrm>
            <a:off x="3753178" y="2698750"/>
            <a:ext cx="0" cy="1681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949EE07-90E2-0C4B-8469-815BA95C9FB0}"/>
              </a:ext>
            </a:extLst>
          </p:cNvPr>
          <p:cNvSpPr txBox="1"/>
          <p:nvPr/>
        </p:nvSpPr>
        <p:spPr>
          <a:xfrm>
            <a:off x="3100611" y="2858294"/>
            <a:ext cx="12182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000C50-E6F7-DD42-B9D5-41606091BC29}"/>
              </a:ext>
            </a:extLst>
          </p:cNvPr>
          <p:cNvSpPr txBox="1"/>
          <p:nvPr/>
        </p:nvSpPr>
        <p:spPr>
          <a:xfrm>
            <a:off x="3970066" y="2696108"/>
            <a:ext cx="747984" cy="207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Portal pressure, bilirubin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CB980-2838-3746-93DE-79048927EFF3}"/>
              </a:ext>
            </a:extLst>
          </p:cNvPr>
          <p:cNvSpPr txBox="1"/>
          <p:nvPr/>
        </p:nvSpPr>
        <p:spPr>
          <a:xfrm>
            <a:off x="3665760" y="2858294"/>
            <a:ext cx="17030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Yes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2470388-39F1-3949-9AD9-18B2CD63C4E1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4340225" y="2441576"/>
            <a:ext cx="0" cy="26341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989FAD7-60FC-D344-B164-B607ED7DFEF9}"/>
              </a:ext>
            </a:extLst>
          </p:cNvPr>
          <p:cNvSpPr/>
          <p:nvPr/>
        </p:nvSpPr>
        <p:spPr>
          <a:xfrm>
            <a:off x="4048125" y="2269618"/>
            <a:ext cx="584200" cy="1719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F62B47C-8A81-5F47-8323-2DF775AB8795}"/>
              </a:ext>
            </a:extLst>
          </p:cNvPr>
          <p:cNvCxnSpPr>
            <a:cxnSpLocks/>
          </p:cNvCxnSpPr>
          <p:nvPr/>
        </p:nvCxnSpPr>
        <p:spPr>
          <a:xfrm>
            <a:off x="4092903" y="2968625"/>
            <a:ext cx="0" cy="1681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BD8C0F5-A975-3A47-A621-EAADEC794499}"/>
              </a:ext>
            </a:extLst>
          </p:cNvPr>
          <p:cNvCxnSpPr>
            <a:cxnSpLocks/>
          </p:cNvCxnSpPr>
          <p:nvPr/>
        </p:nvCxnSpPr>
        <p:spPr>
          <a:xfrm flipH="1">
            <a:off x="4085677" y="2974729"/>
            <a:ext cx="49584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8DA80CD-D23F-4A40-AE5E-CAAD7CEE641F}"/>
              </a:ext>
            </a:extLst>
          </p:cNvPr>
          <p:cNvCxnSpPr>
            <a:cxnSpLocks/>
          </p:cNvCxnSpPr>
          <p:nvPr/>
        </p:nvCxnSpPr>
        <p:spPr>
          <a:xfrm>
            <a:off x="4585028" y="2968625"/>
            <a:ext cx="0" cy="1681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F3A4B2B-0D55-714F-8EEE-A7057BBA2EEF}"/>
              </a:ext>
            </a:extLst>
          </p:cNvPr>
          <p:cNvCxnSpPr>
            <a:cxnSpLocks/>
          </p:cNvCxnSpPr>
          <p:nvPr/>
        </p:nvCxnSpPr>
        <p:spPr>
          <a:xfrm>
            <a:off x="4340225" y="2892426"/>
            <a:ext cx="0" cy="720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7EFB778-346E-7B43-8099-28835655ACD2}"/>
              </a:ext>
            </a:extLst>
          </p:cNvPr>
          <p:cNvCxnSpPr>
            <a:cxnSpLocks/>
          </p:cNvCxnSpPr>
          <p:nvPr/>
        </p:nvCxnSpPr>
        <p:spPr>
          <a:xfrm>
            <a:off x="3175328" y="2987675"/>
            <a:ext cx="0" cy="76824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87E3423-9FEF-AC4A-AB75-69A633CB6517}"/>
              </a:ext>
            </a:extLst>
          </p:cNvPr>
          <p:cNvCxnSpPr>
            <a:cxnSpLocks/>
          </p:cNvCxnSpPr>
          <p:nvPr/>
        </p:nvCxnSpPr>
        <p:spPr>
          <a:xfrm>
            <a:off x="4092903" y="3273425"/>
            <a:ext cx="0" cy="48249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45A200B-FC0B-B247-A96D-E124BB6EC4FF}"/>
              </a:ext>
            </a:extLst>
          </p:cNvPr>
          <p:cNvSpPr txBox="1"/>
          <p:nvPr/>
        </p:nvSpPr>
        <p:spPr>
          <a:xfrm>
            <a:off x="3849416" y="3143783"/>
            <a:ext cx="52255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E6CCD52-9A96-D045-A66B-4E9C7E6B993D}"/>
              </a:ext>
            </a:extLst>
          </p:cNvPr>
          <p:cNvSpPr txBox="1"/>
          <p:nvPr/>
        </p:nvSpPr>
        <p:spPr>
          <a:xfrm>
            <a:off x="4306616" y="3143783"/>
            <a:ext cx="52255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Increased</a:t>
            </a:r>
            <a:r>
              <a:rPr lang="en-GB" sz="75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^</a:t>
            </a:r>
            <a:endParaRPr lang="en-GB" sz="75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2FFE5D2-C0B0-5243-A815-A0657D4C9612}"/>
              </a:ext>
            </a:extLst>
          </p:cNvPr>
          <p:cNvSpPr txBox="1"/>
          <p:nvPr/>
        </p:nvSpPr>
        <p:spPr>
          <a:xfrm>
            <a:off x="4798741" y="3039008"/>
            <a:ext cx="747984" cy="207749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Contraindications</a:t>
            </a:r>
            <a:b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to LT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F7FED3F-F4EA-CB40-8DCB-16DC636CDC9E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5168900" y="2514600"/>
            <a:ext cx="0" cy="523767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A52EB1E-0205-1744-9C50-544689D93060}"/>
              </a:ext>
            </a:extLst>
          </p:cNvPr>
          <p:cNvCxnSpPr>
            <a:cxnSpLocks/>
          </p:cNvCxnSpPr>
          <p:nvPr/>
        </p:nvCxnSpPr>
        <p:spPr>
          <a:xfrm>
            <a:off x="5908675" y="2089150"/>
            <a:ext cx="0" cy="1808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3DE837D-0748-4848-9978-03FD61D8708F}"/>
              </a:ext>
            </a:extLst>
          </p:cNvPr>
          <p:cNvCxnSpPr>
            <a:cxnSpLocks/>
          </p:cNvCxnSpPr>
          <p:nvPr/>
        </p:nvCxnSpPr>
        <p:spPr>
          <a:xfrm flipH="1">
            <a:off x="5904951" y="2095254"/>
            <a:ext cx="1842049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6C522F9-1F13-A243-B5E4-32E42C7457CD}"/>
              </a:ext>
            </a:extLst>
          </p:cNvPr>
          <p:cNvCxnSpPr>
            <a:cxnSpLocks/>
          </p:cNvCxnSpPr>
          <p:nvPr/>
        </p:nvCxnSpPr>
        <p:spPr>
          <a:xfrm>
            <a:off x="6784974" y="1739900"/>
            <a:ext cx="0" cy="53011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ECEFF74-5007-DE40-87CD-7E4BACADDDD6}"/>
              </a:ext>
            </a:extLst>
          </p:cNvPr>
          <p:cNvCxnSpPr>
            <a:cxnSpLocks/>
          </p:cNvCxnSpPr>
          <p:nvPr/>
        </p:nvCxnSpPr>
        <p:spPr>
          <a:xfrm>
            <a:off x="7742238" y="2089150"/>
            <a:ext cx="0" cy="1808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B7F7BA7-9329-9C45-BA16-000A93363B3A}"/>
              </a:ext>
            </a:extLst>
          </p:cNvPr>
          <p:cNvSpPr/>
          <p:nvPr/>
        </p:nvSpPr>
        <p:spPr>
          <a:xfrm>
            <a:off x="6033311" y="1471319"/>
            <a:ext cx="1517904" cy="4151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stage (B)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Multinodular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Preserved liver </a:t>
            </a:r>
            <a:r>
              <a:rPr lang="en-GB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GB" sz="750" spc="-10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PS 0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407BC0-6308-A54F-B9A8-CEC1229BE6CF}"/>
              </a:ext>
            </a:extLst>
          </p:cNvPr>
          <p:cNvCxnSpPr>
            <a:cxnSpLocks/>
          </p:cNvCxnSpPr>
          <p:nvPr/>
        </p:nvCxnSpPr>
        <p:spPr>
          <a:xfrm>
            <a:off x="5908675" y="2549525"/>
            <a:ext cx="0" cy="120639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AF9EA2B-AD86-334F-BAAF-5614ECD0A62F}"/>
              </a:ext>
            </a:extLst>
          </p:cNvPr>
          <p:cNvCxnSpPr>
            <a:cxnSpLocks/>
          </p:cNvCxnSpPr>
          <p:nvPr/>
        </p:nvCxnSpPr>
        <p:spPr>
          <a:xfrm>
            <a:off x="6784974" y="2524125"/>
            <a:ext cx="0" cy="123179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AA54F71-86F9-0741-A1CA-FDED81A6422E}"/>
              </a:ext>
            </a:extLst>
          </p:cNvPr>
          <p:cNvCxnSpPr>
            <a:cxnSpLocks/>
          </p:cNvCxnSpPr>
          <p:nvPr/>
        </p:nvCxnSpPr>
        <p:spPr>
          <a:xfrm>
            <a:off x="7742238" y="2524125"/>
            <a:ext cx="0" cy="123179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3724E9F-7C42-0146-8271-25985B3BD254}"/>
              </a:ext>
            </a:extLst>
          </p:cNvPr>
          <p:cNvSpPr/>
          <p:nvPr/>
        </p:nvSpPr>
        <p:spPr>
          <a:xfrm>
            <a:off x="5537200" y="2269617"/>
            <a:ext cx="742950" cy="4418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transplant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(size, AFP)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0DBEBAC-789C-BD47-B66E-FF6D8231D4C9}"/>
              </a:ext>
            </a:extLst>
          </p:cNvPr>
          <p:cNvSpPr/>
          <p:nvPr/>
        </p:nvSpPr>
        <p:spPr>
          <a:xfrm>
            <a:off x="6323012" y="2269617"/>
            <a:ext cx="923925" cy="4418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defined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nodules, preserved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flow,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access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C0B5C3D-B1FA-C443-85CF-71C07D41C71F}"/>
              </a:ext>
            </a:extLst>
          </p:cNvPr>
          <p:cNvSpPr/>
          <p:nvPr/>
        </p:nvSpPr>
        <p:spPr>
          <a:xfrm>
            <a:off x="7289800" y="2269617"/>
            <a:ext cx="904876" cy="4418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Diffuse, infiltrative,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bilobar</a:t>
            </a: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5950DA4-8B83-0F46-8921-BED29411F0C6}"/>
              </a:ext>
            </a:extLst>
          </p:cNvPr>
          <p:cNvCxnSpPr>
            <a:cxnSpLocks/>
          </p:cNvCxnSpPr>
          <p:nvPr/>
        </p:nvCxnSpPr>
        <p:spPr>
          <a:xfrm>
            <a:off x="4894811" y="3590925"/>
            <a:ext cx="0" cy="16499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DA41FE0-647A-924A-8EA5-C08A62735AD7}"/>
              </a:ext>
            </a:extLst>
          </p:cNvPr>
          <p:cNvCxnSpPr>
            <a:cxnSpLocks/>
          </p:cNvCxnSpPr>
          <p:nvPr/>
        </p:nvCxnSpPr>
        <p:spPr>
          <a:xfrm>
            <a:off x="5444086" y="3590925"/>
            <a:ext cx="0" cy="16499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BC214FB-37D1-4444-8D30-F2F836B98479}"/>
              </a:ext>
            </a:extLst>
          </p:cNvPr>
          <p:cNvSpPr txBox="1"/>
          <p:nvPr/>
        </p:nvSpPr>
        <p:spPr>
          <a:xfrm>
            <a:off x="4780185" y="3461544"/>
            <a:ext cx="22099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75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Yes</a:t>
            </a:r>
            <a:r>
              <a:rPr lang="en-GB" sz="750" baseline="3000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  <a:endParaRPr lang="en-GB" sz="750" baseline="30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2123D9B-53A0-214C-9F01-C0FC4EBA92E3}"/>
              </a:ext>
            </a:extLst>
          </p:cNvPr>
          <p:cNvSpPr txBox="1"/>
          <p:nvPr/>
        </p:nvSpPr>
        <p:spPr>
          <a:xfrm>
            <a:off x="5361210" y="3461544"/>
            <a:ext cx="17030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FE51FDF-29B3-0C41-B42B-17E1821315CD}"/>
              </a:ext>
            </a:extLst>
          </p:cNvPr>
          <p:cNvCxnSpPr>
            <a:cxnSpLocks/>
          </p:cNvCxnSpPr>
          <p:nvPr/>
        </p:nvCxnSpPr>
        <p:spPr>
          <a:xfrm>
            <a:off x="4894811" y="3298825"/>
            <a:ext cx="0" cy="1681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1CB60AE-4FBA-AB4E-A5AD-86960C7B6421}"/>
              </a:ext>
            </a:extLst>
          </p:cNvPr>
          <p:cNvCxnSpPr>
            <a:cxnSpLocks/>
          </p:cNvCxnSpPr>
          <p:nvPr/>
        </p:nvCxnSpPr>
        <p:spPr>
          <a:xfrm flipH="1">
            <a:off x="4888952" y="3304929"/>
            <a:ext cx="55934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11072A2-D6A5-2C49-89AF-832EA3AE88C8}"/>
              </a:ext>
            </a:extLst>
          </p:cNvPr>
          <p:cNvCxnSpPr>
            <a:cxnSpLocks/>
          </p:cNvCxnSpPr>
          <p:nvPr/>
        </p:nvCxnSpPr>
        <p:spPr>
          <a:xfrm>
            <a:off x="5444086" y="3298825"/>
            <a:ext cx="0" cy="1681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D0B17CA-CB21-B54F-B222-20F0874E3770}"/>
              </a:ext>
            </a:extLst>
          </p:cNvPr>
          <p:cNvCxnSpPr>
            <a:cxnSpLocks/>
          </p:cNvCxnSpPr>
          <p:nvPr/>
        </p:nvCxnSpPr>
        <p:spPr>
          <a:xfrm>
            <a:off x="8611434" y="1784350"/>
            <a:ext cx="0" cy="19715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ABC70F9-650D-5043-BF51-A092CDF91EA0}"/>
              </a:ext>
            </a:extLst>
          </p:cNvPr>
          <p:cNvCxnSpPr>
            <a:cxnSpLocks/>
          </p:cNvCxnSpPr>
          <p:nvPr/>
        </p:nvCxnSpPr>
        <p:spPr>
          <a:xfrm>
            <a:off x="10799471" y="1784350"/>
            <a:ext cx="0" cy="19715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5CACC8B-22FC-FB44-AD42-5C26BC707647}"/>
              </a:ext>
            </a:extLst>
          </p:cNvPr>
          <p:cNvSpPr/>
          <p:nvPr/>
        </p:nvSpPr>
        <p:spPr>
          <a:xfrm>
            <a:off x="9691440" y="1471319"/>
            <a:ext cx="1544971" cy="41514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stage (D)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tumour burden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stage liver function, PS 3-4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78C322C-2C59-A24D-8901-17EA0D8632D7}"/>
              </a:ext>
            </a:extLst>
          </p:cNvPr>
          <p:cNvSpPr/>
          <p:nvPr/>
        </p:nvSpPr>
        <p:spPr>
          <a:xfrm>
            <a:off x="7610336" y="1471319"/>
            <a:ext cx="2002197" cy="4151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stage (C)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invasion and/or extrahepatic spread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Preserved liver function, PS 1-2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9368D78-94BA-4540-8413-59D87BF90FB8}"/>
              </a:ext>
            </a:extLst>
          </p:cNvPr>
          <p:cNvCxnSpPr>
            <a:cxnSpLocks/>
          </p:cNvCxnSpPr>
          <p:nvPr/>
        </p:nvCxnSpPr>
        <p:spPr>
          <a:xfrm>
            <a:off x="3175328" y="3908425"/>
            <a:ext cx="0" cy="49519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1B5423A-D1A0-B440-8DF0-EEB1E1D77CD6}"/>
              </a:ext>
            </a:extLst>
          </p:cNvPr>
          <p:cNvCxnSpPr>
            <a:cxnSpLocks/>
          </p:cNvCxnSpPr>
          <p:nvPr/>
        </p:nvCxnSpPr>
        <p:spPr>
          <a:xfrm>
            <a:off x="4092903" y="3908425"/>
            <a:ext cx="0" cy="48249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079A82C-32B6-F247-958B-9CFD1F1ECB1D}"/>
              </a:ext>
            </a:extLst>
          </p:cNvPr>
          <p:cNvCxnSpPr>
            <a:cxnSpLocks/>
          </p:cNvCxnSpPr>
          <p:nvPr/>
        </p:nvCxnSpPr>
        <p:spPr>
          <a:xfrm>
            <a:off x="4894811" y="3867150"/>
            <a:ext cx="0" cy="52376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C07421A-2FB1-3241-8A34-EEF4258639E5}"/>
              </a:ext>
            </a:extLst>
          </p:cNvPr>
          <p:cNvSpPr/>
          <p:nvPr/>
        </p:nvSpPr>
        <p:spPr>
          <a:xfrm>
            <a:off x="4597914" y="3769675"/>
            <a:ext cx="593794" cy="228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2BCB953-C7AF-564E-83C7-F5127042AC31}"/>
              </a:ext>
            </a:extLst>
          </p:cNvPr>
          <p:cNvSpPr/>
          <p:nvPr/>
        </p:nvSpPr>
        <p:spPr>
          <a:xfrm>
            <a:off x="3627748" y="3769675"/>
            <a:ext cx="898594" cy="228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Resection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8E1A599-11E2-7242-B77C-37887A42624B}"/>
              </a:ext>
            </a:extLst>
          </p:cNvPr>
          <p:cNvSpPr/>
          <p:nvPr/>
        </p:nvSpPr>
        <p:spPr>
          <a:xfrm>
            <a:off x="2723486" y="3769675"/>
            <a:ext cx="832690" cy="228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Ablation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A01FAB1-A31D-8D41-A814-A07441ABE327}"/>
              </a:ext>
            </a:extLst>
          </p:cNvPr>
          <p:cNvCxnSpPr>
            <a:cxnSpLocks/>
          </p:cNvCxnSpPr>
          <p:nvPr/>
        </p:nvCxnSpPr>
        <p:spPr>
          <a:xfrm>
            <a:off x="5745711" y="3870325"/>
            <a:ext cx="0" cy="52376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3FC043-A88A-9A4B-8F8C-49EBB7E41C94}"/>
              </a:ext>
            </a:extLst>
          </p:cNvPr>
          <p:cNvSpPr/>
          <p:nvPr/>
        </p:nvSpPr>
        <p:spPr>
          <a:xfrm>
            <a:off x="5263280" y="3769675"/>
            <a:ext cx="989210" cy="228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966011C-7B6A-3446-8883-BB99ACB036CA}"/>
              </a:ext>
            </a:extLst>
          </p:cNvPr>
          <p:cNvCxnSpPr>
            <a:cxnSpLocks/>
          </p:cNvCxnSpPr>
          <p:nvPr/>
        </p:nvCxnSpPr>
        <p:spPr>
          <a:xfrm flipH="1">
            <a:off x="3168102" y="4393954"/>
            <a:ext cx="258499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3021363-521B-A140-9426-2838F4E80A94}"/>
              </a:ext>
            </a:extLst>
          </p:cNvPr>
          <p:cNvCxnSpPr>
            <a:cxnSpLocks/>
          </p:cNvCxnSpPr>
          <p:nvPr/>
        </p:nvCxnSpPr>
        <p:spPr>
          <a:xfrm>
            <a:off x="4501111" y="4397375"/>
            <a:ext cx="0" cy="16499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DAB77870-8952-CE46-A850-CA44C2385E77}"/>
              </a:ext>
            </a:extLst>
          </p:cNvPr>
          <p:cNvSpPr/>
          <p:nvPr/>
        </p:nvSpPr>
        <p:spPr>
          <a:xfrm>
            <a:off x="10395483" y="4098925"/>
            <a:ext cx="807976" cy="1651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months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15D6FFA-DCED-6244-A2D5-5CA608B17CBF}"/>
              </a:ext>
            </a:extLst>
          </p:cNvPr>
          <p:cNvCxnSpPr>
            <a:cxnSpLocks/>
          </p:cNvCxnSpPr>
          <p:nvPr/>
        </p:nvCxnSpPr>
        <p:spPr>
          <a:xfrm>
            <a:off x="6444211" y="3879850"/>
            <a:ext cx="0" cy="64135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B278CD2-5AB0-174C-B08B-361D7BE5CED6}"/>
              </a:ext>
            </a:extLst>
          </p:cNvPr>
          <p:cNvCxnSpPr>
            <a:cxnSpLocks/>
          </p:cNvCxnSpPr>
          <p:nvPr/>
        </p:nvCxnSpPr>
        <p:spPr>
          <a:xfrm>
            <a:off x="6933161" y="3898900"/>
            <a:ext cx="0" cy="109855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19DD411-7615-A547-A3BD-4CB9A388FB53}"/>
              </a:ext>
            </a:extLst>
          </p:cNvPr>
          <p:cNvCxnSpPr>
            <a:cxnSpLocks/>
          </p:cNvCxnSpPr>
          <p:nvPr/>
        </p:nvCxnSpPr>
        <p:spPr>
          <a:xfrm>
            <a:off x="8828636" y="3800046"/>
            <a:ext cx="0" cy="64135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5F01F19-09BF-0240-8E71-33F43E4A765E}"/>
              </a:ext>
            </a:extLst>
          </p:cNvPr>
          <p:cNvCxnSpPr>
            <a:cxnSpLocks/>
          </p:cNvCxnSpPr>
          <p:nvPr/>
        </p:nvCxnSpPr>
        <p:spPr>
          <a:xfrm flipV="1">
            <a:off x="5891761" y="4000500"/>
            <a:ext cx="0" cy="62865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269BEEB-75DE-A849-9D96-766B75C13411}"/>
              </a:ext>
            </a:extLst>
          </p:cNvPr>
          <p:cNvCxnSpPr>
            <a:cxnSpLocks/>
          </p:cNvCxnSpPr>
          <p:nvPr/>
        </p:nvCxnSpPr>
        <p:spPr>
          <a:xfrm flipH="1">
            <a:off x="5885902" y="4622554"/>
            <a:ext cx="24502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AF098F6-642D-AD4E-A270-5E1A69747D1F}"/>
              </a:ext>
            </a:extLst>
          </p:cNvPr>
          <p:cNvSpPr/>
          <p:nvPr/>
        </p:nvSpPr>
        <p:spPr>
          <a:xfrm>
            <a:off x="7285990" y="3769675"/>
            <a:ext cx="3037922" cy="228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treatment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420771B4-466F-244A-8CD6-0BAFA6511716}"/>
              </a:ext>
            </a:extLst>
          </p:cNvPr>
          <p:cNvSpPr/>
          <p:nvPr/>
        </p:nvSpPr>
        <p:spPr>
          <a:xfrm>
            <a:off x="7285990" y="4098925"/>
            <a:ext cx="3037922" cy="1651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 years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43C46A-4A8B-EB4F-BA7A-8EB4187EDEC5}"/>
              </a:ext>
            </a:extLst>
          </p:cNvPr>
          <p:cNvSpPr/>
          <p:nvPr/>
        </p:nvSpPr>
        <p:spPr>
          <a:xfrm>
            <a:off x="6324062" y="3769675"/>
            <a:ext cx="890356" cy="228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TACE</a:t>
            </a: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4548C046-8BB4-2F47-8AE0-C20C81751141}"/>
              </a:ext>
            </a:extLst>
          </p:cNvPr>
          <p:cNvSpPr/>
          <p:nvPr/>
        </p:nvSpPr>
        <p:spPr>
          <a:xfrm>
            <a:off x="6324062" y="4098925"/>
            <a:ext cx="890356" cy="1651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&gt;2.5 years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32DEA5E2-335A-9940-BABE-D7BDC50C5597}"/>
              </a:ext>
            </a:extLst>
          </p:cNvPr>
          <p:cNvSpPr/>
          <p:nvPr/>
        </p:nvSpPr>
        <p:spPr>
          <a:xfrm>
            <a:off x="928283" y="4098925"/>
            <a:ext cx="1729192" cy="1651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survival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34DA454C-691E-C74C-82BE-AB7F011C677D}"/>
              </a:ext>
            </a:extLst>
          </p:cNvPr>
          <p:cNvSpPr/>
          <p:nvPr/>
        </p:nvSpPr>
        <p:spPr>
          <a:xfrm rot="16200000">
            <a:off x="246097" y="5036749"/>
            <a:ext cx="1593156" cy="22878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decision-making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66D308E9-F4CE-2E4F-8B59-9E233A4D3DEF}"/>
              </a:ext>
            </a:extLst>
          </p:cNvPr>
          <p:cNvSpPr/>
          <p:nvPr/>
        </p:nvSpPr>
        <p:spPr>
          <a:xfrm>
            <a:off x="1199253" y="4354561"/>
            <a:ext cx="1468465" cy="1593157"/>
          </a:xfrm>
          <a:prstGeom prst="roundRect">
            <a:avLst>
              <a:gd name="adj" fmla="val 825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stage migration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Primes lower priority</a:t>
            </a:r>
            <a:b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due to non-liver</a:t>
            </a:r>
            <a:b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clinical profile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(Age, comorbidities, patient</a:t>
            </a:r>
            <a:b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and availability)</a:t>
            </a:r>
          </a:p>
        </p:txBody>
      </p:sp>
      <p:sp>
        <p:nvSpPr>
          <p:cNvPr id="138" name="Freeform 137">
            <a:extLst>
              <a:ext uri="{FF2B5EF4-FFF2-40B4-BE49-F238E27FC236}">
                <a16:creationId xmlns:a16="http://schemas.microsoft.com/office/drawing/2014/main" id="{82392D15-0B2F-6B49-9227-C97E256FE3F4}"/>
              </a:ext>
            </a:extLst>
          </p:cNvPr>
          <p:cNvSpPr/>
          <p:nvPr/>
        </p:nvSpPr>
        <p:spPr>
          <a:xfrm>
            <a:off x="4549775" y="3251200"/>
            <a:ext cx="311150" cy="98844"/>
          </a:xfrm>
          <a:custGeom>
            <a:avLst/>
            <a:gdLst>
              <a:gd name="connsiteX0" fmla="*/ 0 w 311150"/>
              <a:gd name="connsiteY0" fmla="*/ 50800 h 98844"/>
              <a:gd name="connsiteX1" fmla="*/ 120650 w 311150"/>
              <a:gd name="connsiteY1" fmla="*/ 98425 h 98844"/>
              <a:gd name="connsiteX2" fmla="*/ 247650 w 311150"/>
              <a:gd name="connsiteY2" fmla="*/ 69850 h 98844"/>
              <a:gd name="connsiteX3" fmla="*/ 311150 w 311150"/>
              <a:gd name="connsiteY3" fmla="*/ 0 h 9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50" h="98844">
                <a:moveTo>
                  <a:pt x="0" y="50800"/>
                </a:moveTo>
                <a:cubicBezTo>
                  <a:pt x="39687" y="73025"/>
                  <a:pt x="79375" y="95250"/>
                  <a:pt x="120650" y="98425"/>
                </a:cubicBezTo>
                <a:cubicBezTo>
                  <a:pt x="161925" y="101600"/>
                  <a:pt x="215900" y="86254"/>
                  <a:pt x="247650" y="69850"/>
                </a:cubicBezTo>
                <a:cubicBezTo>
                  <a:pt x="279400" y="53446"/>
                  <a:pt x="295275" y="26723"/>
                  <a:pt x="311150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989490E0-2649-8646-831A-A288302B5E31}"/>
              </a:ext>
            </a:extLst>
          </p:cNvPr>
          <p:cNvSpPr/>
          <p:nvPr/>
        </p:nvSpPr>
        <p:spPr>
          <a:xfrm>
            <a:off x="3762375" y="2930525"/>
            <a:ext cx="311150" cy="98844"/>
          </a:xfrm>
          <a:custGeom>
            <a:avLst/>
            <a:gdLst>
              <a:gd name="connsiteX0" fmla="*/ 0 w 311150"/>
              <a:gd name="connsiteY0" fmla="*/ 50800 h 98844"/>
              <a:gd name="connsiteX1" fmla="*/ 120650 w 311150"/>
              <a:gd name="connsiteY1" fmla="*/ 98425 h 98844"/>
              <a:gd name="connsiteX2" fmla="*/ 247650 w 311150"/>
              <a:gd name="connsiteY2" fmla="*/ 69850 h 98844"/>
              <a:gd name="connsiteX3" fmla="*/ 311150 w 311150"/>
              <a:gd name="connsiteY3" fmla="*/ 0 h 9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50" h="98844">
                <a:moveTo>
                  <a:pt x="0" y="50800"/>
                </a:moveTo>
                <a:cubicBezTo>
                  <a:pt x="39687" y="73025"/>
                  <a:pt x="79375" y="95250"/>
                  <a:pt x="120650" y="98425"/>
                </a:cubicBezTo>
                <a:cubicBezTo>
                  <a:pt x="161925" y="101600"/>
                  <a:pt x="215900" y="86254"/>
                  <a:pt x="247650" y="69850"/>
                </a:cubicBezTo>
                <a:cubicBezTo>
                  <a:pt x="279400" y="53446"/>
                  <a:pt x="295275" y="26723"/>
                  <a:pt x="311150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6701AA6-BAB8-5541-8FB2-9550192FEB94}"/>
              </a:ext>
            </a:extLst>
          </p:cNvPr>
          <p:cNvSpPr txBox="1"/>
          <p:nvPr/>
        </p:nvSpPr>
        <p:spPr>
          <a:xfrm>
            <a:off x="2842129" y="5745193"/>
            <a:ext cx="409364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5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Except for those with tumour burden acceptable for transplant</a:t>
            </a:r>
          </a:p>
          <a:p>
            <a:r>
              <a:rPr lang="en-GB" sz="75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Resection may be considered for single peripheral HCC with adequate remnant liver volume</a:t>
            </a:r>
            <a:endParaRPr lang="en-GB" sz="750" baseline="30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F7670E2B-585F-7949-92D8-29A6A2D1CFBA}"/>
              </a:ext>
            </a:extLst>
          </p:cNvPr>
          <p:cNvSpPr/>
          <p:nvPr/>
        </p:nvSpPr>
        <p:spPr>
          <a:xfrm>
            <a:off x="3399762" y="5063912"/>
            <a:ext cx="2197764" cy="260776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TACE</a:t>
            </a:r>
            <a:b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Radioembolisation</a:t>
            </a:r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(only for single lesion ≤8 cm)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C4DF56D-0CDB-B048-81D6-C217953AC5E6}"/>
              </a:ext>
            </a:extLst>
          </p:cNvPr>
          <p:cNvCxnSpPr>
            <a:cxnSpLocks/>
          </p:cNvCxnSpPr>
          <p:nvPr/>
        </p:nvCxnSpPr>
        <p:spPr>
          <a:xfrm>
            <a:off x="4498644" y="4695824"/>
            <a:ext cx="2467" cy="35231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F98A621-D04D-FD41-8ABF-1A9C0428A29D}"/>
              </a:ext>
            </a:extLst>
          </p:cNvPr>
          <p:cNvCxnSpPr>
            <a:cxnSpLocks/>
          </p:cNvCxnSpPr>
          <p:nvPr/>
        </p:nvCxnSpPr>
        <p:spPr>
          <a:xfrm flipV="1">
            <a:off x="6444211" y="4740274"/>
            <a:ext cx="0" cy="45402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750909E-8E6A-7C44-A6CF-A9EC20898398}"/>
              </a:ext>
            </a:extLst>
          </p:cNvPr>
          <p:cNvCxnSpPr>
            <a:cxnSpLocks/>
          </p:cNvCxnSpPr>
          <p:nvPr/>
        </p:nvCxnSpPr>
        <p:spPr>
          <a:xfrm>
            <a:off x="5596540" y="5194300"/>
            <a:ext cx="1090010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92A5BC5-B03F-B74F-9B44-CD40487B9AB5}"/>
              </a:ext>
            </a:extLst>
          </p:cNvPr>
          <p:cNvCxnSpPr>
            <a:cxnSpLocks/>
          </p:cNvCxnSpPr>
          <p:nvPr/>
        </p:nvCxnSpPr>
        <p:spPr>
          <a:xfrm>
            <a:off x="6899275" y="5194300"/>
            <a:ext cx="415925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2CD1C4D-4234-6A47-A67F-8E3558148853}"/>
              </a:ext>
            </a:extLst>
          </p:cNvPr>
          <p:cNvSpPr/>
          <p:nvPr/>
        </p:nvSpPr>
        <p:spPr>
          <a:xfrm>
            <a:off x="6680199" y="5003800"/>
            <a:ext cx="517525" cy="3810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b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</a:t>
            </a:r>
            <a:b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failure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08A9196-B101-E64A-BD03-1ED9DCCF15F7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0799471" y="3998456"/>
            <a:ext cx="0" cy="10036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7FD019F-E745-7C47-93C8-8952B5A8F387}"/>
              </a:ext>
            </a:extLst>
          </p:cNvPr>
          <p:cNvCxnSpPr>
            <a:cxnSpLocks/>
          </p:cNvCxnSpPr>
          <p:nvPr/>
        </p:nvCxnSpPr>
        <p:spPr>
          <a:xfrm>
            <a:off x="10799471" y="4270375"/>
            <a:ext cx="0" cy="118800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62F56441-E978-8D4F-8642-F67E73DE10B3}"/>
              </a:ext>
            </a:extLst>
          </p:cNvPr>
          <p:cNvSpPr txBox="1"/>
          <p:nvPr/>
        </p:nvSpPr>
        <p:spPr>
          <a:xfrm>
            <a:off x="6075091" y="4524908"/>
            <a:ext cx="747984" cy="207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Successful</a:t>
            </a:r>
            <a:b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downstaging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120A307-35E9-BF47-97AF-56AFE75FB0D6}"/>
              </a:ext>
            </a:extLst>
          </p:cNvPr>
          <p:cNvSpPr txBox="1"/>
          <p:nvPr/>
        </p:nvSpPr>
        <p:spPr>
          <a:xfrm>
            <a:off x="7300641" y="4460293"/>
            <a:ext cx="42095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  <a:r>
              <a:rPr lang="en-GB" sz="75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</a:t>
            </a: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Line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0EE7FFE-DAC6-5243-9CE4-82B732B0D0AE}"/>
              </a:ext>
            </a:extLst>
          </p:cNvPr>
          <p:cNvSpPr txBox="1"/>
          <p:nvPr/>
        </p:nvSpPr>
        <p:spPr>
          <a:xfrm>
            <a:off x="7300641" y="4828593"/>
            <a:ext cx="42095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  <a:r>
              <a:rPr lang="en-GB" sz="75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nd</a:t>
            </a: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Line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BCC17F6-4F68-8D44-AFFC-30EF5168EDBE}"/>
              </a:ext>
            </a:extLst>
          </p:cNvPr>
          <p:cNvSpPr txBox="1"/>
          <p:nvPr/>
        </p:nvSpPr>
        <p:spPr>
          <a:xfrm>
            <a:off x="7300641" y="5581068"/>
            <a:ext cx="42095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  <a:r>
              <a:rPr lang="en-GB" sz="75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rd</a:t>
            </a: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Line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2B13D19-9CE8-A740-89A8-4AFE722DAEC0}"/>
              </a:ext>
            </a:extLst>
          </p:cNvPr>
          <p:cNvSpPr txBox="1"/>
          <p:nvPr/>
        </p:nvSpPr>
        <p:spPr>
          <a:xfrm>
            <a:off x="7646716" y="5685843"/>
            <a:ext cx="640034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5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Cabozantinib</a:t>
            </a:r>
            <a:endParaRPr lang="en-GB" sz="75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00D9001-36C0-7E46-8C19-0F3FA4BEB219}"/>
              </a:ext>
            </a:extLst>
          </p:cNvPr>
          <p:cNvSpPr txBox="1"/>
          <p:nvPr/>
        </p:nvSpPr>
        <p:spPr>
          <a:xfrm>
            <a:off x="7621315" y="4536493"/>
            <a:ext cx="2604172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5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Atezolizumab</a:t>
            </a:r>
            <a:r>
              <a:rPr lang="en-GB" sz="75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-bevacizumab/</a:t>
            </a:r>
            <a:r>
              <a:rPr lang="en-GB" sz="75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durvalumab-tremelimumab</a:t>
            </a:r>
            <a:br>
              <a:rPr lang="en-GB" sz="75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If not feasible </a:t>
            </a:r>
            <a:r>
              <a:rPr lang="en-GB" sz="75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sorafenib or </a:t>
            </a:r>
            <a:r>
              <a:rPr lang="en-GB" sz="75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lenvatinib</a:t>
            </a:r>
            <a:r>
              <a:rPr lang="en-GB" sz="75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or </a:t>
            </a:r>
            <a:r>
              <a:rPr lang="en-GB" sz="75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durvalumab</a:t>
            </a:r>
            <a:endParaRPr lang="en-GB" sz="75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7D1D412-60C3-C146-BB96-6CC509BF5844}"/>
              </a:ext>
            </a:extLst>
          </p:cNvPr>
          <p:cNvSpPr txBox="1"/>
          <p:nvPr/>
        </p:nvSpPr>
        <p:spPr>
          <a:xfrm>
            <a:off x="8281690" y="4813870"/>
            <a:ext cx="686891" cy="451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75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regorafenib</a:t>
            </a:r>
          </a:p>
          <a:p>
            <a:pPr>
              <a:lnSpc>
                <a:spcPct val="85000"/>
              </a:lnSpc>
            </a:pPr>
            <a:r>
              <a:rPr lang="en-GB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(sorafenib-tolerant)</a:t>
            </a:r>
          </a:p>
          <a:p>
            <a:pPr>
              <a:lnSpc>
                <a:spcPct val="85000"/>
              </a:lnSpc>
            </a:pPr>
            <a:r>
              <a:rPr lang="en-GB" sz="75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cabozantinib</a:t>
            </a:r>
            <a:endParaRPr lang="en-GB" sz="75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n-GB" sz="75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ramucirumab</a:t>
            </a:r>
          </a:p>
          <a:p>
            <a:pPr>
              <a:lnSpc>
                <a:spcPct val="85000"/>
              </a:lnSpc>
            </a:pPr>
            <a:r>
              <a:rPr lang="en-GB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(AFP ≥400 ng/ml)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A1F6E5E-2106-F040-BE53-2CFFA5C1BFC4}"/>
              </a:ext>
            </a:extLst>
          </p:cNvPr>
          <p:cNvSpPr txBox="1"/>
          <p:nvPr/>
        </p:nvSpPr>
        <p:spPr>
          <a:xfrm>
            <a:off x="7503815" y="5013895"/>
            <a:ext cx="1939850" cy="98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8900" indent="-88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Post sorafenib</a:t>
            </a:r>
            <a:endParaRPr lang="en-GB" sz="6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D576DE9-90E7-FE44-B425-1745A965EBF3}"/>
              </a:ext>
            </a:extLst>
          </p:cNvPr>
          <p:cNvSpPr txBox="1"/>
          <p:nvPr/>
        </p:nvSpPr>
        <p:spPr>
          <a:xfrm>
            <a:off x="7503815" y="5258370"/>
            <a:ext cx="1939850" cy="29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8900" indent="-88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Post </a:t>
            </a:r>
            <a:r>
              <a:rPr lang="en-GB" sz="75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atezolizumab</a:t>
            </a: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-bevacizumab</a:t>
            </a:r>
          </a:p>
          <a:p>
            <a:pPr marL="88900" indent="-88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Post </a:t>
            </a:r>
            <a:r>
              <a:rPr lang="en-GB" sz="75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durvalumab-tremelimumab</a:t>
            </a:r>
            <a:endParaRPr lang="en-GB" sz="75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marL="88900" indent="-88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Post </a:t>
            </a:r>
            <a:r>
              <a:rPr lang="en-GB" sz="75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lenvatinib</a:t>
            </a: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or </a:t>
            </a:r>
            <a:r>
              <a:rPr lang="en-GB" sz="75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durvalumab</a:t>
            </a:r>
            <a:endParaRPr lang="en-GB" sz="6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7C6D86B-731C-BB4D-B1BF-D83F6E485BED}"/>
              </a:ext>
            </a:extLst>
          </p:cNvPr>
          <p:cNvCxnSpPr>
            <a:cxnSpLocks/>
          </p:cNvCxnSpPr>
          <p:nvPr/>
        </p:nvCxnSpPr>
        <p:spPr>
          <a:xfrm>
            <a:off x="7428461" y="4574060"/>
            <a:ext cx="0" cy="219075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F78245F-0F4E-B642-8B17-C6C53C0CF1D2}"/>
              </a:ext>
            </a:extLst>
          </p:cNvPr>
          <p:cNvCxnSpPr>
            <a:cxnSpLocks/>
          </p:cNvCxnSpPr>
          <p:nvPr/>
        </p:nvCxnSpPr>
        <p:spPr>
          <a:xfrm>
            <a:off x="7428461" y="5024910"/>
            <a:ext cx="0" cy="504825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5F159628-3512-F04F-A713-C2DB28067D48}"/>
              </a:ext>
            </a:extLst>
          </p:cNvPr>
          <p:cNvCxnSpPr>
            <a:cxnSpLocks/>
          </p:cNvCxnSpPr>
          <p:nvPr/>
        </p:nvCxnSpPr>
        <p:spPr>
          <a:xfrm>
            <a:off x="8244436" y="4862985"/>
            <a:ext cx="0" cy="387350"/>
          </a:xfrm>
          <a:prstGeom prst="line">
            <a:avLst/>
          </a:prstGeom>
          <a:ln w="12700">
            <a:solidFill>
              <a:schemeClr val="tx1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1923B36-676A-BD4A-894D-8E9C4ED51E88}"/>
              </a:ext>
            </a:extLst>
          </p:cNvPr>
          <p:cNvCxnSpPr>
            <a:cxnSpLocks/>
          </p:cNvCxnSpPr>
          <p:nvPr/>
        </p:nvCxnSpPr>
        <p:spPr>
          <a:xfrm flipH="1">
            <a:off x="7355928" y="4811939"/>
            <a:ext cx="2680247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2AC3246-C44D-4E42-9EDF-139FF6F22A68}"/>
              </a:ext>
            </a:extLst>
          </p:cNvPr>
          <p:cNvCxnSpPr>
            <a:cxnSpLocks/>
          </p:cNvCxnSpPr>
          <p:nvPr/>
        </p:nvCxnSpPr>
        <p:spPr>
          <a:xfrm>
            <a:off x="8213725" y="5056660"/>
            <a:ext cx="381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A6334467-BC5F-3648-A1CB-BC0B5A17C19C}"/>
              </a:ext>
            </a:extLst>
          </p:cNvPr>
          <p:cNvCxnSpPr>
            <a:cxnSpLocks/>
          </p:cNvCxnSpPr>
          <p:nvPr/>
        </p:nvCxnSpPr>
        <p:spPr>
          <a:xfrm>
            <a:off x="9073111" y="5263035"/>
            <a:ext cx="0" cy="285750"/>
          </a:xfrm>
          <a:prstGeom prst="line">
            <a:avLst/>
          </a:prstGeom>
          <a:ln w="12700">
            <a:solidFill>
              <a:schemeClr val="tx1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44CF969-12D2-884E-A3AE-BB3B31614674}"/>
              </a:ext>
            </a:extLst>
          </p:cNvPr>
          <p:cNvCxnSpPr>
            <a:cxnSpLocks/>
          </p:cNvCxnSpPr>
          <p:nvPr/>
        </p:nvCxnSpPr>
        <p:spPr>
          <a:xfrm>
            <a:off x="9077874" y="5417023"/>
            <a:ext cx="450304" cy="0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0C551DB0-32D5-614A-833E-CD88FDC36382}"/>
              </a:ext>
            </a:extLst>
          </p:cNvPr>
          <p:cNvCxnSpPr>
            <a:cxnSpLocks/>
          </p:cNvCxnSpPr>
          <p:nvPr/>
        </p:nvCxnSpPr>
        <p:spPr>
          <a:xfrm>
            <a:off x="9283700" y="5067773"/>
            <a:ext cx="244478" cy="0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A77604A6-2496-6746-829A-C82437BDF5D8}"/>
              </a:ext>
            </a:extLst>
          </p:cNvPr>
          <p:cNvSpPr/>
          <p:nvPr/>
        </p:nvSpPr>
        <p:spPr>
          <a:xfrm rot="16200000">
            <a:off x="9064625" y="4952110"/>
            <a:ext cx="416744" cy="226368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91589545-657E-CB4C-8741-A82C5772D0B1}"/>
              </a:ext>
            </a:extLst>
          </p:cNvPr>
          <p:cNvCxnSpPr>
            <a:cxnSpLocks/>
          </p:cNvCxnSpPr>
          <p:nvPr/>
        </p:nvCxnSpPr>
        <p:spPr>
          <a:xfrm>
            <a:off x="9283700" y="5724998"/>
            <a:ext cx="244478" cy="0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F596CEC2-A7FF-9A43-9982-118BA4F70F57}"/>
              </a:ext>
            </a:extLst>
          </p:cNvPr>
          <p:cNvSpPr/>
          <p:nvPr/>
        </p:nvSpPr>
        <p:spPr>
          <a:xfrm rot="16200000">
            <a:off x="9076290" y="5648470"/>
            <a:ext cx="393413" cy="226368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b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</a:t>
            </a:r>
          </a:p>
        </p:txBody>
      </p:sp>
      <p:sp>
        <p:nvSpPr>
          <p:cNvPr id="190" name="Rounded Rectangle 189">
            <a:extLst>
              <a:ext uri="{FF2B5EF4-FFF2-40B4-BE49-F238E27FC236}">
                <a16:creationId xmlns:a16="http://schemas.microsoft.com/office/drawing/2014/main" id="{41A89AA8-AB49-9D4A-AF5C-86E9575E8698}"/>
              </a:ext>
            </a:extLst>
          </p:cNvPr>
          <p:cNvSpPr/>
          <p:nvPr/>
        </p:nvSpPr>
        <p:spPr>
          <a:xfrm rot="16200000">
            <a:off x="9640858" y="5299515"/>
            <a:ext cx="1162051" cy="15563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r>
              <a:rPr lang="en-GB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feasible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A4E32DC-36CD-014E-BDF8-0FB51ED3B524}"/>
              </a:ext>
            </a:extLst>
          </p:cNvPr>
          <p:cNvCxnSpPr>
            <a:cxnSpLocks/>
          </p:cNvCxnSpPr>
          <p:nvPr/>
        </p:nvCxnSpPr>
        <p:spPr>
          <a:xfrm>
            <a:off x="9684299" y="5337648"/>
            <a:ext cx="450304" cy="0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ounded Rectangle 191">
            <a:extLst>
              <a:ext uri="{FF2B5EF4-FFF2-40B4-BE49-F238E27FC236}">
                <a16:creationId xmlns:a16="http://schemas.microsoft.com/office/drawing/2014/main" id="{6E51AC3A-D0AC-BC4F-8E96-13FAEF027260}"/>
              </a:ext>
            </a:extLst>
          </p:cNvPr>
          <p:cNvSpPr/>
          <p:nvPr/>
        </p:nvSpPr>
        <p:spPr>
          <a:xfrm>
            <a:off x="9534524" y="4837584"/>
            <a:ext cx="517525" cy="112077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b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B793754C-2D8F-684D-9A21-F32239B5420B}"/>
              </a:ext>
            </a:extLst>
          </p:cNvPr>
          <p:cNvCxnSpPr>
            <a:cxnSpLocks/>
          </p:cNvCxnSpPr>
          <p:nvPr/>
        </p:nvCxnSpPr>
        <p:spPr>
          <a:xfrm flipH="1">
            <a:off x="7355929" y="5558064"/>
            <a:ext cx="2159546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F621907F-0B6C-8C4A-946B-ADFF5C1F7AE7}"/>
              </a:ext>
            </a:extLst>
          </p:cNvPr>
          <p:cNvSpPr txBox="1"/>
          <p:nvPr/>
        </p:nvSpPr>
        <p:spPr>
          <a:xfrm>
            <a:off x="10389603" y="5440009"/>
            <a:ext cx="853072" cy="519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Alternative</a:t>
            </a:r>
            <a:b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sequences may</a:t>
            </a:r>
            <a:b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be considered</a:t>
            </a:r>
            <a:b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but they have not</a:t>
            </a:r>
            <a:b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been proved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442252C-4199-184D-8BB4-3F63C6EF23A4}"/>
              </a:ext>
            </a:extLst>
          </p:cNvPr>
          <p:cNvCxnSpPr>
            <a:cxnSpLocks/>
          </p:cNvCxnSpPr>
          <p:nvPr/>
        </p:nvCxnSpPr>
        <p:spPr>
          <a:xfrm>
            <a:off x="10293899" y="5337648"/>
            <a:ext cx="510626" cy="0"/>
          </a:xfrm>
          <a:prstGeom prst="line">
            <a:avLst/>
          </a:prstGeom>
          <a:ln w="12700">
            <a:solidFill>
              <a:schemeClr val="tx1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731E8123-C5A3-9F44-9F1F-EF95F4F8933C}"/>
              </a:ext>
            </a:extLst>
          </p:cNvPr>
          <p:cNvCxnSpPr>
            <a:cxnSpLocks/>
            <a:endCxn id="167" idx="3"/>
          </p:cNvCxnSpPr>
          <p:nvPr/>
        </p:nvCxnSpPr>
        <p:spPr>
          <a:xfrm flipH="1">
            <a:off x="9272997" y="4742335"/>
            <a:ext cx="0" cy="114587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72F51AED-A00B-4041-B0EB-EA614F1C38D8}"/>
              </a:ext>
            </a:extLst>
          </p:cNvPr>
          <p:cNvSpPr/>
          <p:nvPr/>
        </p:nvSpPr>
        <p:spPr>
          <a:xfrm>
            <a:off x="3399762" y="4565649"/>
            <a:ext cx="2197764" cy="180975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feasible or failure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95D11565-AFCF-EF42-A1FB-5C2BED0D4300}"/>
              </a:ext>
            </a:extLst>
          </p:cNvPr>
          <p:cNvSpPr/>
          <p:nvPr/>
        </p:nvSpPr>
        <p:spPr>
          <a:xfrm>
            <a:off x="2723486" y="4098925"/>
            <a:ext cx="3528089" cy="1651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 years</a:t>
            </a:r>
          </a:p>
        </p:txBody>
      </p:sp>
    </p:spTree>
    <p:extLst>
      <p:ext uri="{BB962C8B-B14F-4D97-AF65-F5344CB8AC3E}">
        <p14:creationId xmlns:p14="http://schemas.microsoft.com/office/powerpoint/2010/main" val="1998335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49A101-4777-0A46-ADAB-B8595BD39D0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Increasing interest in RWD to address questions not sufficiently answered by data from </a:t>
            </a:r>
            <a:br>
              <a:rPr lang="en-US" dirty="0"/>
            </a:br>
            <a:r>
              <a:rPr lang="en-US" dirty="0"/>
              <a:t>clinical trials</a:t>
            </a:r>
          </a:p>
          <a:p>
            <a:pPr lvl="1"/>
            <a:r>
              <a:rPr lang="en-US" dirty="0"/>
              <a:t>Allow insights into performance and outcomes of new anticancer therapies/drugs in routine clinical practice</a:t>
            </a:r>
          </a:p>
          <a:p>
            <a:pPr lvl="1"/>
            <a:r>
              <a:rPr lang="en-US" dirty="0"/>
              <a:t>Provide information on patients underrepresented in clinical trials</a:t>
            </a:r>
          </a:p>
          <a:p>
            <a:pPr lvl="1"/>
            <a:r>
              <a:rPr lang="en-US" dirty="0"/>
              <a:t>Capture less common and delayed adverse events</a:t>
            </a:r>
          </a:p>
          <a:p>
            <a:r>
              <a:rPr lang="en-US" dirty="0"/>
              <a:t>The quality of RWD depends on the quality, completeness, and accuracy of the primary data</a:t>
            </a:r>
          </a:p>
          <a:p>
            <a:r>
              <a:rPr lang="en-US" dirty="0"/>
              <a:t>RWD may help to improve the quality of interventions/treatments and patient care</a:t>
            </a:r>
          </a:p>
          <a:p>
            <a:r>
              <a:rPr lang="en-US" dirty="0"/>
              <a:t>RWD cannot substitute </a:t>
            </a:r>
            <a:r>
              <a:rPr lang="en-US" dirty="0" err="1"/>
              <a:t>randomised</a:t>
            </a:r>
            <a:r>
              <a:rPr lang="en-US" dirty="0"/>
              <a:t> controlled trials</a:t>
            </a:r>
          </a:p>
          <a:p>
            <a:pPr lvl="1"/>
            <a:r>
              <a:rPr lang="en-US" dirty="0"/>
              <a:t>Comparison of non-</a:t>
            </a:r>
            <a:r>
              <a:rPr lang="en-US" dirty="0" err="1"/>
              <a:t>randomised</a:t>
            </a:r>
            <a:r>
              <a:rPr lang="en-US" dirty="0"/>
              <a:t> patient groups receiving different treatments in clinical practice is unreliable (e.g., potential imbalance of prognostic factors)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D3E2F6-326C-1A42-8164-21D2DD66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data (RWD) in oncology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05A19-86E7-F842-99CF-7E5C48E66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9842-9A72-0149-8868-345CF20733B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RWD, real-world data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Booth CM, et al. Nat Rev Clin Oncol. 2019;16:312-25</a:t>
            </a:r>
          </a:p>
        </p:txBody>
      </p:sp>
    </p:spTree>
    <p:extLst>
      <p:ext uri="{BB962C8B-B14F-4D97-AF65-F5344CB8AC3E}">
        <p14:creationId xmlns:p14="http://schemas.microsoft.com/office/powerpoint/2010/main" val="10122500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56871-ECDF-294E-A6A3-900DEC42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efficacy and safety </a:t>
            </a:r>
            <a:br>
              <a:rPr lang="en-US" dirty="0"/>
            </a:br>
            <a:r>
              <a:rPr lang="en-US" dirty="0"/>
              <a:t>of systemic therapies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60CBE-BFBD-CA49-B951-DD5780875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F6F2B-32F3-6E4C-90AC-18819477B2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630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or2Ed - HCC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FEA302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FEA302"/>
      </a:hlink>
      <a:folHlink>
        <a:srgbClr val="FEA3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000" b="1" dirty="0" smtClean="0">
            <a:latin typeface="Arial" panose="020B0604020202020204" pitchFamily="34" charset="0"/>
            <a:ea typeface="Aileron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6474</TotalTime>
  <Words>3474</Words>
  <Application>Microsoft Office PowerPoint</Application>
  <PresentationFormat>Widescreen</PresentationFormat>
  <Paragraphs>596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HelveticaNeueLTStd-Roman</vt:lpstr>
      <vt:lpstr>Lucida Grande</vt:lpstr>
      <vt:lpstr>Poppins-Regular</vt:lpstr>
      <vt:lpstr>PT Sans Narrow</vt:lpstr>
      <vt:lpstr>Thème Office</vt:lpstr>
      <vt:lpstr>PowerPoint Presentation</vt:lpstr>
      <vt:lpstr>Real-world data (RWD)  in advanced hepatocellular carcinoma</vt:lpstr>
      <vt:lpstr>Disclosures</vt:lpstr>
      <vt:lpstr>Overview</vt:lpstr>
      <vt:lpstr>Introduction</vt:lpstr>
      <vt:lpstr>Hepatocellular carcinoma</vt:lpstr>
      <vt:lpstr>BCLC algorithm – Update 2022</vt:lpstr>
      <vt:lpstr>Real-world data (RWD) in oncology</vt:lpstr>
      <vt:lpstr>Real-world efficacy and safety  of systemic therapies</vt:lpstr>
      <vt:lpstr>Efficacy and safety of EMA-approved drugs for HCC in real-world</vt:lpstr>
      <vt:lpstr>Treatment patterns in real-world clinical practice</vt:lpstr>
      <vt:lpstr>Real-world treatment patterns</vt:lpstr>
      <vt:lpstr>The REFINE study evaluated regorafenib use in real-world practice </vt:lpstr>
      <vt:lpstr>RWD on systemic therapy in  patient populations excluded  from phase 3 RCT</vt:lpstr>
      <vt:lpstr>Special subgroups excluded from RCT</vt:lpstr>
      <vt:lpstr>RWD in Child-Pugh B</vt:lpstr>
      <vt:lpstr>CheckMate 040 (cohort 5) – Child-Pugh B</vt:lpstr>
      <vt:lpstr>Recurrence &amp; outcome after liver transplantation</vt:lpstr>
      <vt:lpstr>Tyrosine kinase inhibitors after liver transplantation</vt:lpstr>
      <vt:lpstr>Tyrosine kinase inhibitors after liver transplantation</vt:lpstr>
      <vt:lpstr>Immune checkpoint inhibitors after liver transplantation</vt:lpstr>
      <vt:lpstr>Conclusions</vt:lpstr>
      <vt:lpstr>REACH HCC CONNECT VIA  TWITTER, LINKEDIN, VIMEO &amp; EMAIL OR VISIT THE GROUP’S WEBSITE https://hccconnect.cor2ed.com/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Peter Wallich</cp:lastModifiedBy>
  <cp:revision>292</cp:revision>
  <cp:lastPrinted>2017-02-15T09:54:46Z</cp:lastPrinted>
  <dcterms:created xsi:type="dcterms:W3CDTF">2016-10-14T09:38:18Z</dcterms:created>
  <dcterms:modified xsi:type="dcterms:W3CDTF">2022-12-05T12:35:39Z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76c141-ac86-40e5-abf2-c6f60e474cee_Enabled">
    <vt:lpwstr>true</vt:lpwstr>
  </property>
  <property fmtid="{D5CDD505-2E9C-101B-9397-08002B2CF9AE}" pid="3" name="MSIP_Label_2c76c141-ac86-40e5-abf2-c6f60e474cee_SetDate">
    <vt:lpwstr>2022-11-15T13:34:54Z</vt:lpwstr>
  </property>
  <property fmtid="{D5CDD505-2E9C-101B-9397-08002B2CF9AE}" pid="4" name="MSIP_Label_2c76c141-ac86-40e5-abf2-c6f60e474cee_Method">
    <vt:lpwstr>Standard</vt:lpwstr>
  </property>
  <property fmtid="{D5CDD505-2E9C-101B-9397-08002B2CF9AE}" pid="5" name="MSIP_Label_2c76c141-ac86-40e5-abf2-c6f60e474cee_Name">
    <vt:lpwstr>2c76c141-ac86-40e5-abf2-c6f60e474cee</vt:lpwstr>
  </property>
  <property fmtid="{D5CDD505-2E9C-101B-9397-08002B2CF9AE}" pid="6" name="MSIP_Label_2c76c141-ac86-40e5-abf2-c6f60e474cee_SiteId">
    <vt:lpwstr>fcb2b37b-5da0-466b-9b83-0014b67a7c78</vt:lpwstr>
  </property>
  <property fmtid="{D5CDD505-2E9C-101B-9397-08002B2CF9AE}" pid="7" name="MSIP_Label_2c76c141-ac86-40e5-abf2-c6f60e474cee_ActionId">
    <vt:lpwstr>04eb73a6-4418-4994-a7e7-641135215892</vt:lpwstr>
  </property>
  <property fmtid="{D5CDD505-2E9C-101B-9397-08002B2CF9AE}" pid="8" name="MSIP_Label_2c76c141-ac86-40e5-abf2-c6f60e474cee_ContentBits">
    <vt:lpwstr>2</vt:lpwstr>
  </property>
</Properties>
</file>