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55" r:id="rId3"/>
    <p:sldId id="458" r:id="rId4"/>
    <p:sldId id="465" r:id="rId5"/>
    <p:sldId id="453" r:id="rId6"/>
    <p:sldId id="459" r:id="rId7"/>
    <p:sldId id="460" r:id="rId8"/>
    <p:sldId id="470" r:id="rId9"/>
    <p:sldId id="463" r:id="rId10"/>
    <p:sldId id="467" r:id="rId11"/>
    <p:sldId id="464" r:id="rId12"/>
    <p:sldId id="468" r:id="rId13"/>
    <p:sldId id="466" r:id="rId14"/>
    <p:sldId id="462" r:id="rId15"/>
    <p:sldId id="278" r:id="rId16"/>
    <p:sldId id="280" r:id="rId17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609799-E62C-14FD-5CF3-1C309177AC87}" name="Kristina Bundra" initials="KB" userId="S::kristina.bundra@bayer.com::97111aaf-62ae-44f0-be12-daa49b6c6c11" providerId="AD"/>
  <p188:author id="{FFD76ABB-30A8-FE08-8A54-B54208B01D95}" name="Donohue" initials="U" userId="Donohu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6378D"/>
    <a:srgbClr val="03C750"/>
    <a:srgbClr val="E6E1EF"/>
    <a:srgbClr val="F5EAE8"/>
    <a:srgbClr val="EAD1CE"/>
    <a:srgbClr val="E7F5E9"/>
    <a:srgbClr val="CBEBD0"/>
    <a:srgbClr val="2E7B8E"/>
    <a:srgbClr val="FFA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27" autoAdjust="0"/>
    <p:restoredTop sz="89038" autoAdjust="0"/>
  </p:normalViewPr>
  <p:slideViewPr>
    <p:cSldViewPr snapToObjects="1">
      <p:cViewPr varScale="1">
        <p:scale>
          <a:sx n="72" d="100"/>
          <a:sy n="72" d="100"/>
        </p:scale>
        <p:origin x="1026" y="78"/>
      </p:cViewPr>
      <p:guideLst>
        <p:guide orient="horz" pos="2160"/>
        <p:guide pos="4565"/>
        <p:guide pos="576"/>
      </p:guideLst>
    </p:cSldViewPr>
  </p:slideViewPr>
  <p:outlineViewPr>
    <p:cViewPr>
      <p:scale>
        <a:sx n="33" d="100"/>
        <a:sy n="33" d="100"/>
      </p:scale>
      <p:origin x="0" y="-24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84" d="100"/>
          <a:sy n="84" d="100"/>
        </p:scale>
        <p:origin x="3960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C14825-7CEB-433A-811D-6710AB68A39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197B911-CE0E-47A7-B091-9BF701EBAFC5}">
      <dgm:prSet custT="1"/>
      <dgm:spPr>
        <a:noFill/>
      </dgm:spPr>
      <dgm:t>
        <a:bodyPr/>
        <a:lstStyle/>
        <a:p>
          <a:r>
            <a:rPr lang="en-GB" sz="1600" b="1" i="1" dirty="0">
              <a:latin typeface="Arial" panose="020B0604020202020204" pitchFamily="34" charset="0"/>
              <a:cs typeface="Arial" panose="020B0604020202020204" pitchFamily="34" charset="0"/>
            </a:rPr>
            <a:t>ETV6-NTRK3</a:t>
          </a:r>
          <a:r>
            <a:rPr lang="en-GB" sz="1600" b="1" i="0" dirty="0">
              <a:latin typeface="Arial" panose="020B0604020202020204" pitchFamily="34" charset="0"/>
              <a:cs typeface="Arial" panose="020B0604020202020204" pitchFamily="34" charset="0"/>
            </a:rPr>
            <a:t> (n=4)</a:t>
          </a:r>
          <a:br>
            <a:rPr lang="en-GB" sz="1600" b="1" i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600" b="1" i="1" dirty="0">
              <a:latin typeface="Arial" panose="020B0604020202020204" pitchFamily="34" charset="0"/>
              <a:cs typeface="Arial" panose="020B0604020202020204" pitchFamily="34" charset="0"/>
            </a:rPr>
            <a:t>RBPMS-NTRK3</a:t>
          </a:r>
          <a:r>
            <a:rPr lang="en-GB" sz="1600" b="1" i="0" dirty="0">
              <a:latin typeface="Arial" panose="020B0604020202020204" pitchFamily="34" charset="0"/>
              <a:cs typeface="Arial" panose="020B0604020202020204" pitchFamily="34" charset="0"/>
            </a:rPr>
            <a:t> (n=2)</a:t>
          </a:r>
          <a:endParaRPr lang="en-GB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721788-771E-4D5C-942A-6DE2EC67EF00}" type="parTrans" cxnId="{10774640-5568-44C0-A4E7-4CC6E2707E4D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07E215-B36D-4BB5-946E-EB0B015D8FD4}" type="sibTrans" cxnId="{10774640-5568-44C0-A4E7-4CC6E2707E4D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27D9BF-414C-4AEC-8966-CF02E55A0C04}">
      <dgm:prSet custT="1"/>
      <dgm:spPr/>
      <dgm:t>
        <a:bodyPr/>
        <a:lstStyle/>
        <a:p>
          <a:r>
            <a:rPr lang="en-GB" sz="1400" b="0" i="0" dirty="0">
              <a:latin typeface="Arial" panose="020B0604020202020204" pitchFamily="34" charset="0"/>
              <a:cs typeface="Arial" panose="020B0604020202020204" pitchFamily="34" charset="0"/>
            </a:rPr>
            <a:t>Predominantly follicular pattern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B66AA7-A257-43C7-8DF5-F00BA73DB2A7}" type="parTrans" cxnId="{A4CCC033-CBCA-492C-A55D-86FE25897A36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785F8A-96C9-4E8D-A01F-7E69F065BD26}" type="sibTrans" cxnId="{A4CCC033-CBCA-492C-A55D-86FE25897A36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39AC31-8937-44E9-B0A5-F0D4C455B248}">
      <dgm:prSet custT="1"/>
      <dgm:spPr/>
      <dgm:t>
        <a:bodyPr/>
        <a:lstStyle/>
        <a:p>
          <a:r>
            <a:rPr lang="en-GB" sz="1400" b="0" i="0" dirty="0">
              <a:latin typeface="Arial" panose="020B0604020202020204" pitchFamily="34" charset="0"/>
              <a:cs typeface="Arial" panose="020B0604020202020204" pitchFamily="34" charset="0"/>
            </a:rPr>
            <a:t>Multiple irregularly shaped tumour nodules infiltrating the thyroid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CD8970-D8AA-4F5A-9F3B-C116CBADF2ED}" type="parTrans" cxnId="{363CDADC-70A2-4328-B5DB-A954DCAF8221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927C6A-B423-4153-9BFF-0FDD74748F9E}" type="sibTrans" cxnId="{363CDADC-70A2-4328-B5DB-A954DCAF8221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F921F3-F9A7-4C12-82BB-CE27CD53C07F}">
      <dgm:prSet custT="1"/>
      <dgm:spPr>
        <a:noFill/>
      </dgm:spPr>
      <dgm:t>
        <a:bodyPr/>
        <a:lstStyle/>
        <a:p>
          <a:r>
            <a:rPr lang="en-GB" sz="1600" b="1" i="1" dirty="0">
              <a:latin typeface="Arial" panose="020B0604020202020204" pitchFamily="34" charset="0"/>
              <a:cs typeface="Arial" panose="020B0604020202020204" pitchFamily="34" charset="0"/>
            </a:rPr>
            <a:t>SQSTM1-NTRK3</a:t>
          </a:r>
          <a:r>
            <a:rPr lang="en-GB" sz="1600" b="1" i="0" dirty="0">
              <a:latin typeface="Arial" panose="020B0604020202020204" pitchFamily="34" charset="0"/>
              <a:cs typeface="Arial" panose="020B0604020202020204" pitchFamily="34" charset="0"/>
            </a:rPr>
            <a:t> (n=1)</a:t>
          </a:r>
          <a:endParaRPr lang="en-GB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50B0E0-068A-42C7-9210-E7F5A1049A83}" type="parTrans" cxnId="{0557718F-6CE3-494C-82F9-0B41474DC139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4F012E-9F75-4D4D-8DC9-D12609D41CDC}" type="sibTrans" cxnId="{0557718F-6CE3-494C-82F9-0B41474DC139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D4CFAB-9F7A-46C9-94C8-DC99BF000937}">
      <dgm:prSet custT="1"/>
      <dgm:spPr/>
      <dgm:t>
        <a:bodyPr/>
        <a:lstStyle/>
        <a:p>
          <a:r>
            <a:rPr lang="en-GB" sz="1400" b="0" i="0" dirty="0">
              <a:latin typeface="Arial" panose="020B0604020202020204" pitchFamily="34" charset="0"/>
              <a:cs typeface="Arial" panose="020B0604020202020204" pitchFamily="34" charset="0"/>
            </a:rPr>
            <a:t>Predominantly insular patterns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1983A-EDBA-4F94-B89D-75FE522DB21C}" type="parTrans" cxnId="{F224DDB9-8F9A-4101-85A5-DA4CBED9B96B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74A3BC-AC93-4E10-A42E-B28F755AACE5}" type="sibTrans" cxnId="{F224DDB9-8F9A-4101-85A5-DA4CBED9B96B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18EC35-7F26-4C5A-A0EE-D49D178D3B9E}">
      <dgm:prSet custT="1"/>
      <dgm:spPr/>
      <dgm:t>
        <a:bodyPr/>
        <a:lstStyle/>
        <a:p>
          <a:r>
            <a:rPr lang="en-GB" sz="1400" b="0" i="0" dirty="0">
              <a:latin typeface="Arial" panose="020B0604020202020204" pitchFamily="34" charset="0"/>
              <a:cs typeface="Arial" panose="020B0604020202020204" pitchFamily="34" charset="0"/>
            </a:rPr>
            <a:t>Scattered microfollicles and increased mitotic activity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D68695-52B5-4F29-99E8-12E6B72C5C0F}" type="parTrans" cxnId="{489F015C-69D8-4FCF-B303-93DB7249B83E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0D8DE8-3B09-4330-8E32-DC90266CAA84}" type="sibTrans" cxnId="{489F015C-69D8-4FCF-B303-93DB7249B83E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2B65F3-63FF-4D67-9438-52A0016173EC}">
      <dgm:prSet custT="1"/>
      <dgm:spPr/>
      <dgm:t>
        <a:bodyPr/>
        <a:lstStyle/>
        <a:p>
          <a:r>
            <a:rPr lang="en-GB" sz="1400" b="0" i="0" dirty="0">
              <a:latin typeface="Arial" panose="020B0604020202020204" pitchFamily="34" charset="0"/>
              <a:cs typeface="Arial" panose="020B0604020202020204" pitchFamily="34" charset="0"/>
            </a:rPr>
            <a:t>Multifocal features of PTC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5C6516-82A9-43F0-8065-EDB054504953}" type="parTrans" cxnId="{08A3E355-0AFF-46C5-AD68-DFB633A47364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5BBAA5-FFA2-477C-9794-BA2A78F8BBB3}" type="sibTrans" cxnId="{08A3E355-0AFF-46C5-AD68-DFB633A47364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B37078-8D9A-4BE2-9613-5669D682150C}">
      <dgm:prSet custT="1"/>
      <dgm:spPr>
        <a:noFill/>
      </dgm:spPr>
      <dgm:t>
        <a:bodyPr/>
        <a:lstStyle/>
        <a:p>
          <a:r>
            <a:rPr lang="en-GB" sz="1600" b="1" i="1" dirty="0">
              <a:latin typeface="Arial" panose="020B0604020202020204" pitchFamily="34" charset="0"/>
              <a:cs typeface="Arial" panose="020B0604020202020204" pitchFamily="34" charset="0"/>
            </a:rPr>
            <a:t>TPR-NTRK1</a:t>
          </a:r>
          <a:r>
            <a:rPr lang="en-GB" sz="1600" b="1" i="0" dirty="0">
              <a:latin typeface="Arial" panose="020B0604020202020204" pitchFamily="34" charset="0"/>
              <a:cs typeface="Arial" panose="020B0604020202020204" pitchFamily="34" charset="0"/>
            </a:rPr>
            <a:t> (n=2)</a:t>
          </a:r>
          <a:br>
            <a:rPr lang="en-GB" sz="1600" b="1" i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600" b="1" i="1" dirty="0">
              <a:latin typeface="Arial" panose="020B0604020202020204" pitchFamily="34" charset="0"/>
              <a:cs typeface="Arial" panose="020B0604020202020204" pitchFamily="34" charset="0"/>
            </a:rPr>
            <a:t>SQSTM1-NTRK</a:t>
          </a:r>
          <a:endParaRPr lang="en-GB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CE9E7E-5C6E-4FD7-AE12-ED933A5535BE}" type="parTrans" cxnId="{FE17569A-9DAC-400B-A3BD-732C089A3C12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671B6F-7C9D-4967-AC80-A8EF9997FF1A}" type="sibTrans" cxnId="{FE17569A-9DAC-400B-A3BD-732C089A3C12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3E5403-F2B8-4D19-A039-2AAE41D5031B}">
      <dgm:prSet custT="1"/>
      <dgm:spPr/>
      <dgm:t>
        <a:bodyPr/>
        <a:lstStyle/>
        <a:p>
          <a:r>
            <a:rPr lang="en-GB" sz="1400" b="0" i="0" dirty="0">
              <a:latin typeface="Arial" panose="020B0604020202020204" pitchFamily="34" charset="0"/>
              <a:cs typeface="Arial" panose="020B0604020202020204" pitchFamily="34" charset="0"/>
            </a:rPr>
            <a:t>Predominantly papillary pattern, with scattered glomeruloid structures</a:t>
          </a:r>
          <a:r>
            <a:rPr lang="en-GB" sz="1400" b="0" i="0" baseline="30000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12D49F-00FF-4134-8357-2F9FBFF1DA13}" type="parTrans" cxnId="{43B8221C-07C5-4867-A866-9F05709F2CC3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82F692-7E86-4C14-ACB1-CD5D103377E3}" type="sibTrans" cxnId="{43B8221C-07C5-4867-A866-9F05709F2CC3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66B1D5-5F63-4925-B74B-A7D5F0171775}">
      <dgm:prSet custT="1"/>
      <dgm:spPr/>
      <dgm:t>
        <a:bodyPr/>
        <a:lstStyle/>
        <a:p>
          <a:r>
            <a:rPr lang="en-GB" sz="1400" b="0" i="0" dirty="0">
              <a:latin typeface="Arial" panose="020B0604020202020204" pitchFamily="34" charset="0"/>
              <a:cs typeface="Arial" panose="020B0604020202020204" pitchFamily="34" charset="0"/>
            </a:rPr>
            <a:t>Immunoreactivity, in 10 out of 11 cases, for TTF1, PAX8, thyroglobulin, and HBME1</a:t>
          </a:r>
          <a:r>
            <a:rPr lang="en-GB" sz="1400" b="0" i="0" baseline="30000" dirty="0">
              <a:latin typeface="Arial" panose="020B0604020202020204" pitchFamily="34" charset="0"/>
              <a:cs typeface="Arial" panose="020B0604020202020204" pitchFamily="34" charset="0"/>
            </a:rPr>
            <a:t>b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32206E-82CD-4371-AD57-A9E151D68E59}" type="parTrans" cxnId="{25A33527-8CDD-4657-87FB-E95B24E2540C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08B88E-B1F4-47F0-82CC-2A2BA2C780AD}" type="sibTrans" cxnId="{25A33527-8CDD-4657-87FB-E95B24E2540C}">
      <dgm:prSet/>
      <dgm:spPr/>
      <dgm:t>
        <a:bodyPr/>
        <a:lstStyle/>
        <a:p>
          <a:endParaRPr lang="en-GB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D7FF65-F4D9-4E3D-8435-43EFA076B5A7}" type="pres">
      <dgm:prSet presAssocID="{B5C14825-7CEB-433A-811D-6710AB68A39B}" presName="theList" presStyleCnt="0">
        <dgm:presLayoutVars>
          <dgm:dir/>
          <dgm:animLvl val="lvl"/>
          <dgm:resizeHandles val="exact"/>
        </dgm:presLayoutVars>
      </dgm:prSet>
      <dgm:spPr/>
    </dgm:pt>
    <dgm:pt modelId="{0DCB257B-44BF-438B-AAB8-6372F417D90C}" type="pres">
      <dgm:prSet presAssocID="{5197B911-CE0E-47A7-B091-9BF701EBAFC5}" presName="compNode" presStyleCnt="0"/>
      <dgm:spPr/>
    </dgm:pt>
    <dgm:pt modelId="{5B343F03-4071-4E5C-B546-248B88450F36}" type="pres">
      <dgm:prSet presAssocID="{5197B911-CE0E-47A7-B091-9BF701EBAFC5}" presName="aNode" presStyleLbl="bgShp" presStyleIdx="0" presStyleCnt="3"/>
      <dgm:spPr/>
    </dgm:pt>
    <dgm:pt modelId="{D00D7C65-D4E9-451F-8E59-5E995104F387}" type="pres">
      <dgm:prSet presAssocID="{5197B911-CE0E-47A7-B091-9BF701EBAFC5}" presName="textNode" presStyleLbl="bgShp" presStyleIdx="0" presStyleCnt="3"/>
      <dgm:spPr/>
    </dgm:pt>
    <dgm:pt modelId="{15E5C7FC-3C60-41ED-AA02-798A1A052D56}" type="pres">
      <dgm:prSet presAssocID="{5197B911-CE0E-47A7-B091-9BF701EBAFC5}" presName="compChildNode" presStyleCnt="0"/>
      <dgm:spPr/>
    </dgm:pt>
    <dgm:pt modelId="{6504A287-EDE1-42C6-9F23-D29D4BA3FE7B}" type="pres">
      <dgm:prSet presAssocID="{5197B911-CE0E-47A7-B091-9BF701EBAFC5}" presName="theInnerList" presStyleCnt="0"/>
      <dgm:spPr/>
    </dgm:pt>
    <dgm:pt modelId="{EDBA0655-697C-4BE0-A897-7D5AF2A8A188}" type="pres">
      <dgm:prSet presAssocID="{0727D9BF-414C-4AEC-8966-CF02E55A0C04}" presName="childNode" presStyleLbl="node1" presStyleIdx="0" presStyleCnt="7">
        <dgm:presLayoutVars>
          <dgm:bulletEnabled val="1"/>
        </dgm:presLayoutVars>
      </dgm:prSet>
      <dgm:spPr/>
    </dgm:pt>
    <dgm:pt modelId="{6434BDF9-9C73-4F9C-8FA1-814E07B371AF}" type="pres">
      <dgm:prSet presAssocID="{0727D9BF-414C-4AEC-8966-CF02E55A0C04}" presName="aSpace2" presStyleCnt="0"/>
      <dgm:spPr/>
    </dgm:pt>
    <dgm:pt modelId="{2B690851-437E-4BEC-AEC9-32DC1AC0DDF7}" type="pres">
      <dgm:prSet presAssocID="{3B39AC31-8937-44E9-B0A5-F0D4C455B248}" presName="childNode" presStyleLbl="node1" presStyleIdx="1" presStyleCnt="7">
        <dgm:presLayoutVars>
          <dgm:bulletEnabled val="1"/>
        </dgm:presLayoutVars>
      </dgm:prSet>
      <dgm:spPr/>
    </dgm:pt>
    <dgm:pt modelId="{40921C47-3A88-468E-9661-32635CE73C79}" type="pres">
      <dgm:prSet presAssocID="{5197B911-CE0E-47A7-B091-9BF701EBAFC5}" presName="aSpace" presStyleCnt="0"/>
      <dgm:spPr/>
    </dgm:pt>
    <dgm:pt modelId="{845E9D6B-5687-4AF0-8C87-917814D1FB79}" type="pres">
      <dgm:prSet presAssocID="{75F921F3-F9A7-4C12-82BB-CE27CD53C07F}" presName="compNode" presStyleCnt="0"/>
      <dgm:spPr/>
    </dgm:pt>
    <dgm:pt modelId="{A1CCAF3E-9178-42C8-99F5-C5EF9D49CC2A}" type="pres">
      <dgm:prSet presAssocID="{75F921F3-F9A7-4C12-82BB-CE27CD53C07F}" presName="aNode" presStyleLbl="bgShp" presStyleIdx="1" presStyleCnt="3"/>
      <dgm:spPr/>
    </dgm:pt>
    <dgm:pt modelId="{CE19CD5B-FDEC-4364-BE18-3C0F7971C74E}" type="pres">
      <dgm:prSet presAssocID="{75F921F3-F9A7-4C12-82BB-CE27CD53C07F}" presName="textNode" presStyleLbl="bgShp" presStyleIdx="1" presStyleCnt="3"/>
      <dgm:spPr/>
    </dgm:pt>
    <dgm:pt modelId="{0F25D88A-8494-4910-9EE5-E0FDDFA9060E}" type="pres">
      <dgm:prSet presAssocID="{75F921F3-F9A7-4C12-82BB-CE27CD53C07F}" presName="compChildNode" presStyleCnt="0"/>
      <dgm:spPr/>
    </dgm:pt>
    <dgm:pt modelId="{DA4F7468-2880-406D-BDF4-9DACDEC3FB31}" type="pres">
      <dgm:prSet presAssocID="{75F921F3-F9A7-4C12-82BB-CE27CD53C07F}" presName="theInnerList" presStyleCnt="0"/>
      <dgm:spPr/>
    </dgm:pt>
    <dgm:pt modelId="{C9945DE3-50F0-428B-AA15-EC4F57615C14}" type="pres">
      <dgm:prSet presAssocID="{C8D4CFAB-9F7A-46C9-94C8-DC99BF000937}" presName="childNode" presStyleLbl="node1" presStyleIdx="2" presStyleCnt="7">
        <dgm:presLayoutVars>
          <dgm:bulletEnabled val="1"/>
        </dgm:presLayoutVars>
      </dgm:prSet>
      <dgm:spPr/>
    </dgm:pt>
    <dgm:pt modelId="{805B2B75-0302-44D1-AE94-52DE46284EDC}" type="pres">
      <dgm:prSet presAssocID="{C8D4CFAB-9F7A-46C9-94C8-DC99BF000937}" presName="aSpace2" presStyleCnt="0"/>
      <dgm:spPr/>
    </dgm:pt>
    <dgm:pt modelId="{1DC1A7A1-053A-4EFF-BE12-AD89504C5ACE}" type="pres">
      <dgm:prSet presAssocID="{0818EC35-7F26-4C5A-A0EE-D49D178D3B9E}" presName="childNode" presStyleLbl="node1" presStyleIdx="3" presStyleCnt="7">
        <dgm:presLayoutVars>
          <dgm:bulletEnabled val="1"/>
        </dgm:presLayoutVars>
      </dgm:prSet>
      <dgm:spPr/>
    </dgm:pt>
    <dgm:pt modelId="{FEF780F6-118B-4DF7-83F9-036EC3E34BC0}" type="pres">
      <dgm:prSet presAssocID="{0818EC35-7F26-4C5A-A0EE-D49D178D3B9E}" presName="aSpace2" presStyleCnt="0"/>
      <dgm:spPr/>
    </dgm:pt>
    <dgm:pt modelId="{C467C3DE-E9EF-45A0-A71F-963B6456DA6D}" type="pres">
      <dgm:prSet presAssocID="{702B65F3-63FF-4D67-9438-52A0016173EC}" presName="childNode" presStyleLbl="node1" presStyleIdx="4" presStyleCnt="7">
        <dgm:presLayoutVars>
          <dgm:bulletEnabled val="1"/>
        </dgm:presLayoutVars>
      </dgm:prSet>
      <dgm:spPr/>
    </dgm:pt>
    <dgm:pt modelId="{59FC1EEC-1F00-4DA6-9A2B-2174DBC904D0}" type="pres">
      <dgm:prSet presAssocID="{75F921F3-F9A7-4C12-82BB-CE27CD53C07F}" presName="aSpace" presStyleCnt="0"/>
      <dgm:spPr/>
    </dgm:pt>
    <dgm:pt modelId="{6DA78378-9172-4C18-B2FC-092C59D157E3}" type="pres">
      <dgm:prSet presAssocID="{D9B37078-8D9A-4BE2-9613-5669D682150C}" presName="compNode" presStyleCnt="0"/>
      <dgm:spPr/>
    </dgm:pt>
    <dgm:pt modelId="{AC6BECC1-9DDD-419B-AD33-A36D3420194B}" type="pres">
      <dgm:prSet presAssocID="{D9B37078-8D9A-4BE2-9613-5669D682150C}" presName="aNode" presStyleLbl="bgShp" presStyleIdx="2" presStyleCnt="3"/>
      <dgm:spPr/>
    </dgm:pt>
    <dgm:pt modelId="{E1CA8158-C5FC-4413-A075-EF7D4482456C}" type="pres">
      <dgm:prSet presAssocID="{D9B37078-8D9A-4BE2-9613-5669D682150C}" presName="textNode" presStyleLbl="bgShp" presStyleIdx="2" presStyleCnt="3"/>
      <dgm:spPr/>
    </dgm:pt>
    <dgm:pt modelId="{E2DD21F7-4D10-46AD-8D5C-92CE467016A2}" type="pres">
      <dgm:prSet presAssocID="{D9B37078-8D9A-4BE2-9613-5669D682150C}" presName="compChildNode" presStyleCnt="0"/>
      <dgm:spPr/>
    </dgm:pt>
    <dgm:pt modelId="{12F57294-874A-43F9-95EE-CD0AA135932C}" type="pres">
      <dgm:prSet presAssocID="{D9B37078-8D9A-4BE2-9613-5669D682150C}" presName="theInnerList" presStyleCnt="0"/>
      <dgm:spPr/>
    </dgm:pt>
    <dgm:pt modelId="{45EB002A-8CEF-4DA0-9D6D-12838D62316C}" type="pres">
      <dgm:prSet presAssocID="{DD3E5403-F2B8-4D19-A039-2AAE41D5031B}" presName="childNode" presStyleLbl="node1" presStyleIdx="5" presStyleCnt="7">
        <dgm:presLayoutVars>
          <dgm:bulletEnabled val="1"/>
        </dgm:presLayoutVars>
      </dgm:prSet>
      <dgm:spPr/>
    </dgm:pt>
    <dgm:pt modelId="{6B8CEF0C-20A1-4F10-A8FD-FADDF018B489}" type="pres">
      <dgm:prSet presAssocID="{DD3E5403-F2B8-4D19-A039-2AAE41D5031B}" presName="aSpace2" presStyleCnt="0"/>
      <dgm:spPr/>
    </dgm:pt>
    <dgm:pt modelId="{8AA2EE66-C717-4754-AEED-2FF55A370AD9}" type="pres">
      <dgm:prSet presAssocID="{9C66B1D5-5F63-4925-B74B-A7D5F0171775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43B8221C-07C5-4867-A866-9F05709F2CC3}" srcId="{D9B37078-8D9A-4BE2-9613-5669D682150C}" destId="{DD3E5403-F2B8-4D19-A039-2AAE41D5031B}" srcOrd="0" destOrd="0" parTransId="{2412D49F-00FF-4134-8357-2F9FBFF1DA13}" sibTransId="{E082F692-7E86-4C14-ACB1-CD5D103377E3}"/>
    <dgm:cxn modelId="{339FB323-3D48-4CB7-A2D3-0DF9059B2635}" type="presOf" srcId="{0727D9BF-414C-4AEC-8966-CF02E55A0C04}" destId="{EDBA0655-697C-4BE0-A897-7D5AF2A8A188}" srcOrd="0" destOrd="0" presId="urn:microsoft.com/office/officeart/2005/8/layout/lProcess2"/>
    <dgm:cxn modelId="{25A33527-8CDD-4657-87FB-E95B24E2540C}" srcId="{D9B37078-8D9A-4BE2-9613-5669D682150C}" destId="{9C66B1D5-5F63-4925-B74B-A7D5F0171775}" srcOrd="1" destOrd="0" parTransId="{8E32206E-82CD-4371-AD57-A9E151D68E59}" sibTransId="{F508B88E-B1F4-47F0-82CC-2A2BA2C780AD}"/>
    <dgm:cxn modelId="{A59C0529-E593-4671-9D2A-131389A2563D}" type="presOf" srcId="{702B65F3-63FF-4D67-9438-52A0016173EC}" destId="{C467C3DE-E9EF-45A0-A71F-963B6456DA6D}" srcOrd="0" destOrd="0" presId="urn:microsoft.com/office/officeart/2005/8/layout/lProcess2"/>
    <dgm:cxn modelId="{23EDAA2B-D537-4058-8D4E-B7105CB347F5}" type="presOf" srcId="{B5C14825-7CEB-433A-811D-6710AB68A39B}" destId="{32D7FF65-F4D9-4E3D-8435-43EFA076B5A7}" srcOrd="0" destOrd="0" presId="urn:microsoft.com/office/officeart/2005/8/layout/lProcess2"/>
    <dgm:cxn modelId="{A4CCC033-CBCA-492C-A55D-86FE25897A36}" srcId="{5197B911-CE0E-47A7-B091-9BF701EBAFC5}" destId="{0727D9BF-414C-4AEC-8966-CF02E55A0C04}" srcOrd="0" destOrd="0" parTransId="{5FB66AA7-A257-43C7-8DF5-F00BA73DB2A7}" sibTransId="{87785F8A-96C9-4E8D-A01F-7E69F065BD26}"/>
    <dgm:cxn modelId="{10774640-5568-44C0-A4E7-4CC6E2707E4D}" srcId="{B5C14825-7CEB-433A-811D-6710AB68A39B}" destId="{5197B911-CE0E-47A7-B091-9BF701EBAFC5}" srcOrd="0" destOrd="0" parTransId="{8A721788-771E-4D5C-942A-6DE2EC67EF00}" sibTransId="{DB07E215-B36D-4BB5-946E-EB0B015D8FD4}"/>
    <dgm:cxn modelId="{D64F8440-21EE-444C-86F0-2C3CDCA08196}" type="presOf" srcId="{DD3E5403-F2B8-4D19-A039-2AAE41D5031B}" destId="{45EB002A-8CEF-4DA0-9D6D-12838D62316C}" srcOrd="0" destOrd="0" presId="urn:microsoft.com/office/officeart/2005/8/layout/lProcess2"/>
    <dgm:cxn modelId="{489F015C-69D8-4FCF-B303-93DB7249B83E}" srcId="{75F921F3-F9A7-4C12-82BB-CE27CD53C07F}" destId="{0818EC35-7F26-4C5A-A0EE-D49D178D3B9E}" srcOrd="1" destOrd="0" parTransId="{C5D68695-52B5-4F29-99E8-12E6B72C5C0F}" sibTransId="{FE0D8DE8-3B09-4330-8E32-DC90266CAA84}"/>
    <dgm:cxn modelId="{1F977D5E-40A3-42A0-B9EB-66ED7B0B050E}" type="presOf" srcId="{3B39AC31-8937-44E9-B0A5-F0D4C455B248}" destId="{2B690851-437E-4BEC-AEC9-32DC1AC0DDF7}" srcOrd="0" destOrd="0" presId="urn:microsoft.com/office/officeart/2005/8/layout/lProcess2"/>
    <dgm:cxn modelId="{C86C6769-C519-46D9-8690-383EDD825FC3}" type="presOf" srcId="{75F921F3-F9A7-4C12-82BB-CE27CD53C07F}" destId="{A1CCAF3E-9178-42C8-99F5-C5EF9D49CC2A}" srcOrd="0" destOrd="0" presId="urn:microsoft.com/office/officeart/2005/8/layout/lProcess2"/>
    <dgm:cxn modelId="{282ED04B-6DA3-4AC8-9963-BB6385D6E11F}" type="presOf" srcId="{C8D4CFAB-9F7A-46C9-94C8-DC99BF000937}" destId="{C9945DE3-50F0-428B-AA15-EC4F57615C14}" srcOrd="0" destOrd="0" presId="urn:microsoft.com/office/officeart/2005/8/layout/lProcess2"/>
    <dgm:cxn modelId="{E3CB3355-D4BB-4388-8C5D-C57CE0D3768F}" type="presOf" srcId="{5197B911-CE0E-47A7-B091-9BF701EBAFC5}" destId="{5B343F03-4071-4E5C-B546-248B88450F36}" srcOrd="0" destOrd="0" presId="urn:microsoft.com/office/officeart/2005/8/layout/lProcess2"/>
    <dgm:cxn modelId="{08A3E355-0AFF-46C5-AD68-DFB633A47364}" srcId="{75F921F3-F9A7-4C12-82BB-CE27CD53C07F}" destId="{702B65F3-63FF-4D67-9438-52A0016173EC}" srcOrd="2" destOrd="0" parTransId="{A95C6516-82A9-43F0-8065-EDB054504953}" sibTransId="{CC5BBAA5-FFA2-477C-9794-BA2A78F8BBB3}"/>
    <dgm:cxn modelId="{D107E575-9339-4F50-B091-4536B6CBF1F0}" type="presOf" srcId="{D9B37078-8D9A-4BE2-9613-5669D682150C}" destId="{AC6BECC1-9DDD-419B-AD33-A36D3420194B}" srcOrd="0" destOrd="0" presId="urn:microsoft.com/office/officeart/2005/8/layout/lProcess2"/>
    <dgm:cxn modelId="{C2AB8E7B-CA50-4144-AF7A-BCA54D6170EA}" type="presOf" srcId="{D9B37078-8D9A-4BE2-9613-5669D682150C}" destId="{E1CA8158-C5FC-4413-A075-EF7D4482456C}" srcOrd="1" destOrd="0" presId="urn:microsoft.com/office/officeart/2005/8/layout/lProcess2"/>
    <dgm:cxn modelId="{0557718F-6CE3-494C-82F9-0B41474DC139}" srcId="{B5C14825-7CEB-433A-811D-6710AB68A39B}" destId="{75F921F3-F9A7-4C12-82BB-CE27CD53C07F}" srcOrd="1" destOrd="0" parTransId="{F050B0E0-068A-42C7-9210-E7F5A1049A83}" sibTransId="{D14F012E-9F75-4D4D-8DC9-D12609D41CDC}"/>
    <dgm:cxn modelId="{FE17569A-9DAC-400B-A3BD-732C089A3C12}" srcId="{B5C14825-7CEB-433A-811D-6710AB68A39B}" destId="{D9B37078-8D9A-4BE2-9613-5669D682150C}" srcOrd="2" destOrd="0" parTransId="{15CE9E7E-5C6E-4FD7-AE12-ED933A5535BE}" sibTransId="{02671B6F-7C9D-4967-AC80-A8EF9997FF1A}"/>
    <dgm:cxn modelId="{6266C89E-1FF6-44D5-AF74-BA8F1FD9AA73}" type="presOf" srcId="{5197B911-CE0E-47A7-B091-9BF701EBAFC5}" destId="{D00D7C65-D4E9-451F-8E59-5E995104F387}" srcOrd="1" destOrd="0" presId="urn:microsoft.com/office/officeart/2005/8/layout/lProcess2"/>
    <dgm:cxn modelId="{F224DDB9-8F9A-4101-85A5-DA4CBED9B96B}" srcId="{75F921F3-F9A7-4C12-82BB-CE27CD53C07F}" destId="{C8D4CFAB-9F7A-46C9-94C8-DC99BF000937}" srcOrd="0" destOrd="0" parTransId="{9801983A-EDBA-4F94-B89D-75FE522DB21C}" sibTransId="{CF74A3BC-AC93-4E10-A42E-B28F755AACE5}"/>
    <dgm:cxn modelId="{2240E4BB-B4A1-4621-8F80-D6FEB0B0AEEC}" type="presOf" srcId="{75F921F3-F9A7-4C12-82BB-CE27CD53C07F}" destId="{CE19CD5B-FDEC-4364-BE18-3C0F7971C74E}" srcOrd="1" destOrd="0" presId="urn:microsoft.com/office/officeart/2005/8/layout/lProcess2"/>
    <dgm:cxn modelId="{5B3B14D3-EE12-426D-B49F-3AF467452DFF}" type="presOf" srcId="{9C66B1D5-5F63-4925-B74B-A7D5F0171775}" destId="{8AA2EE66-C717-4754-AEED-2FF55A370AD9}" srcOrd="0" destOrd="0" presId="urn:microsoft.com/office/officeart/2005/8/layout/lProcess2"/>
    <dgm:cxn modelId="{C92A50D8-0DB7-4F41-BF43-DCB09BE78841}" type="presOf" srcId="{0818EC35-7F26-4C5A-A0EE-D49D178D3B9E}" destId="{1DC1A7A1-053A-4EFF-BE12-AD89504C5ACE}" srcOrd="0" destOrd="0" presId="urn:microsoft.com/office/officeart/2005/8/layout/lProcess2"/>
    <dgm:cxn modelId="{363CDADC-70A2-4328-B5DB-A954DCAF8221}" srcId="{5197B911-CE0E-47A7-B091-9BF701EBAFC5}" destId="{3B39AC31-8937-44E9-B0A5-F0D4C455B248}" srcOrd="1" destOrd="0" parTransId="{E6CD8970-D8AA-4F5A-9F3B-C116CBADF2ED}" sibTransId="{1C927C6A-B423-4153-9BFF-0FDD74748F9E}"/>
    <dgm:cxn modelId="{77078396-40EA-4E91-9747-97C652BE97CD}" type="presParOf" srcId="{32D7FF65-F4D9-4E3D-8435-43EFA076B5A7}" destId="{0DCB257B-44BF-438B-AAB8-6372F417D90C}" srcOrd="0" destOrd="0" presId="urn:microsoft.com/office/officeart/2005/8/layout/lProcess2"/>
    <dgm:cxn modelId="{521FD992-8FA8-4753-8BF1-3028C6986F89}" type="presParOf" srcId="{0DCB257B-44BF-438B-AAB8-6372F417D90C}" destId="{5B343F03-4071-4E5C-B546-248B88450F36}" srcOrd="0" destOrd="0" presId="urn:microsoft.com/office/officeart/2005/8/layout/lProcess2"/>
    <dgm:cxn modelId="{02011D83-29F4-4C14-B6DB-F0CDF158E5FD}" type="presParOf" srcId="{0DCB257B-44BF-438B-AAB8-6372F417D90C}" destId="{D00D7C65-D4E9-451F-8E59-5E995104F387}" srcOrd="1" destOrd="0" presId="urn:microsoft.com/office/officeart/2005/8/layout/lProcess2"/>
    <dgm:cxn modelId="{5E8F570A-5167-498C-9912-E377F8CE33D6}" type="presParOf" srcId="{0DCB257B-44BF-438B-AAB8-6372F417D90C}" destId="{15E5C7FC-3C60-41ED-AA02-798A1A052D56}" srcOrd="2" destOrd="0" presId="urn:microsoft.com/office/officeart/2005/8/layout/lProcess2"/>
    <dgm:cxn modelId="{05648253-2ABA-427B-9F09-32DBDB829872}" type="presParOf" srcId="{15E5C7FC-3C60-41ED-AA02-798A1A052D56}" destId="{6504A287-EDE1-42C6-9F23-D29D4BA3FE7B}" srcOrd="0" destOrd="0" presId="urn:microsoft.com/office/officeart/2005/8/layout/lProcess2"/>
    <dgm:cxn modelId="{88352988-2F3B-4755-AC74-05DDC2E333A3}" type="presParOf" srcId="{6504A287-EDE1-42C6-9F23-D29D4BA3FE7B}" destId="{EDBA0655-697C-4BE0-A897-7D5AF2A8A188}" srcOrd="0" destOrd="0" presId="urn:microsoft.com/office/officeart/2005/8/layout/lProcess2"/>
    <dgm:cxn modelId="{BA2CD296-8375-462B-B1BF-48E9675CDB1C}" type="presParOf" srcId="{6504A287-EDE1-42C6-9F23-D29D4BA3FE7B}" destId="{6434BDF9-9C73-4F9C-8FA1-814E07B371AF}" srcOrd="1" destOrd="0" presId="urn:microsoft.com/office/officeart/2005/8/layout/lProcess2"/>
    <dgm:cxn modelId="{9E08606F-BA64-4F55-9710-B5C3CE75F88E}" type="presParOf" srcId="{6504A287-EDE1-42C6-9F23-D29D4BA3FE7B}" destId="{2B690851-437E-4BEC-AEC9-32DC1AC0DDF7}" srcOrd="2" destOrd="0" presId="urn:microsoft.com/office/officeart/2005/8/layout/lProcess2"/>
    <dgm:cxn modelId="{008A19A9-B09D-41FC-8AE0-D4DD5E630A7F}" type="presParOf" srcId="{32D7FF65-F4D9-4E3D-8435-43EFA076B5A7}" destId="{40921C47-3A88-468E-9661-32635CE73C79}" srcOrd="1" destOrd="0" presId="urn:microsoft.com/office/officeart/2005/8/layout/lProcess2"/>
    <dgm:cxn modelId="{A4FCEC6B-078D-4D85-984D-3A41900E5862}" type="presParOf" srcId="{32D7FF65-F4D9-4E3D-8435-43EFA076B5A7}" destId="{845E9D6B-5687-4AF0-8C87-917814D1FB79}" srcOrd="2" destOrd="0" presId="urn:microsoft.com/office/officeart/2005/8/layout/lProcess2"/>
    <dgm:cxn modelId="{2060CD93-C277-4B0D-AD20-52263FB9AA3F}" type="presParOf" srcId="{845E9D6B-5687-4AF0-8C87-917814D1FB79}" destId="{A1CCAF3E-9178-42C8-99F5-C5EF9D49CC2A}" srcOrd="0" destOrd="0" presId="urn:microsoft.com/office/officeart/2005/8/layout/lProcess2"/>
    <dgm:cxn modelId="{B7DB902C-2A96-4328-8F6B-559B9AE89E1F}" type="presParOf" srcId="{845E9D6B-5687-4AF0-8C87-917814D1FB79}" destId="{CE19CD5B-FDEC-4364-BE18-3C0F7971C74E}" srcOrd="1" destOrd="0" presId="urn:microsoft.com/office/officeart/2005/8/layout/lProcess2"/>
    <dgm:cxn modelId="{B66C4981-4FCD-4857-8928-EDCC9B9AF334}" type="presParOf" srcId="{845E9D6B-5687-4AF0-8C87-917814D1FB79}" destId="{0F25D88A-8494-4910-9EE5-E0FDDFA9060E}" srcOrd="2" destOrd="0" presId="urn:microsoft.com/office/officeart/2005/8/layout/lProcess2"/>
    <dgm:cxn modelId="{7721615D-35A8-42F2-ADEA-178883EFC7C1}" type="presParOf" srcId="{0F25D88A-8494-4910-9EE5-E0FDDFA9060E}" destId="{DA4F7468-2880-406D-BDF4-9DACDEC3FB31}" srcOrd="0" destOrd="0" presId="urn:microsoft.com/office/officeart/2005/8/layout/lProcess2"/>
    <dgm:cxn modelId="{A368EE44-6695-4030-932F-476615E988DA}" type="presParOf" srcId="{DA4F7468-2880-406D-BDF4-9DACDEC3FB31}" destId="{C9945DE3-50F0-428B-AA15-EC4F57615C14}" srcOrd="0" destOrd="0" presId="urn:microsoft.com/office/officeart/2005/8/layout/lProcess2"/>
    <dgm:cxn modelId="{24800291-AA73-496F-840E-A3F7C14CACA4}" type="presParOf" srcId="{DA4F7468-2880-406D-BDF4-9DACDEC3FB31}" destId="{805B2B75-0302-44D1-AE94-52DE46284EDC}" srcOrd="1" destOrd="0" presId="urn:microsoft.com/office/officeart/2005/8/layout/lProcess2"/>
    <dgm:cxn modelId="{187A91B5-4EC0-49CA-8F36-E466058AF32B}" type="presParOf" srcId="{DA4F7468-2880-406D-BDF4-9DACDEC3FB31}" destId="{1DC1A7A1-053A-4EFF-BE12-AD89504C5ACE}" srcOrd="2" destOrd="0" presId="urn:microsoft.com/office/officeart/2005/8/layout/lProcess2"/>
    <dgm:cxn modelId="{C6C9752D-AC91-47FC-8360-223704E5CD2D}" type="presParOf" srcId="{DA4F7468-2880-406D-BDF4-9DACDEC3FB31}" destId="{FEF780F6-118B-4DF7-83F9-036EC3E34BC0}" srcOrd="3" destOrd="0" presId="urn:microsoft.com/office/officeart/2005/8/layout/lProcess2"/>
    <dgm:cxn modelId="{43871978-830B-4542-8F47-67D15AB9EBE5}" type="presParOf" srcId="{DA4F7468-2880-406D-BDF4-9DACDEC3FB31}" destId="{C467C3DE-E9EF-45A0-A71F-963B6456DA6D}" srcOrd="4" destOrd="0" presId="urn:microsoft.com/office/officeart/2005/8/layout/lProcess2"/>
    <dgm:cxn modelId="{956B78A5-F4B3-4060-BC93-F9BA755A9067}" type="presParOf" srcId="{32D7FF65-F4D9-4E3D-8435-43EFA076B5A7}" destId="{59FC1EEC-1F00-4DA6-9A2B-2174DBC904D0}" srcOrd="3" destOrd="0" presId="urn:microsoft.com/office/officeart/2005/8/layout/lProcess2"/>
    <dgm:cxn modelId="{38534E12-F535-443A-92E5-CA739A65E4CD}" type="presParOf" srcId="{32D7FF65-F4D9-4E3D-8435-43EFA076B5A7}" destId="{6DA78378-9172-4C18-B2FC-092C59D157E3}" srcOrd="4" destOrd="0" presId="urn:microsoft.com/office/officeart/2005/8/layout/lProcess2"/>
    <dgm:cxn modelId="{E020BD92-4F13-4FA7-80D8-F91BCA393800}" type="presParOf" srcId="{6DA78378-9172-4C18-B2FC-092C59D157E3}" destId="{AC6BECC1-9DDD-419B-AD33-A36D3420194B}" srcOrd="0" destOrd="0" presId="urn:microsoft.com/office/officeart/2005/8/layout/lProcess2"/>
    <dgm:cxn modelId="{BC3ABD8F-1223-42EB-86AB-64B5254A97B3}" type="presParOf" srcId="{6DA78378-9172-4C18-B2FC-092C59D157E3}" destId="{E1CA8158-C5FC-4413-A075-EF7D4482456C}" srcOrd="1" destOrd="0" presId="urn:microsoft.com/office/officeart/2005/8/layout/lProcess2"/>
    <dgm:cxn modelId="{723D9401-50EA-4217-9D16-EA701B02EE69}" type="presParOf" srcId="{6DA78378-9172-4C18-B2FC-092C59D157E3}" destId="{E2DD21F7-4D10-46AD-8D5C-92CE467016A2}" srcOrd="2" destOrd="0" presId="urn:microsoft.com/office/officeart/2005/8/layout/lProcess2"/>
    <dgm:cxn modelId="{2E240245-E614-4676-BA1D-9CF408513CE5}" type="presParOf" srcId="{E2DD21F7-4D10-46AD-8D5C-92CE467016A2}" destId="{12F57294-874A-43F9-95EE-CD0AA135932C}" srcOrd="0" destOrd="0" presId="urn:microsoft.com/office/officeart/2005/8/layout/lProcess2"/>
    <dgm:cxn modelId="{64028ED4-BAFF-49DB-9D9E-76762297C7E2}" type="presParOf" srcId="{12F57294-874A-43F9-95EE-CD0AA135932C}" destId="{45EB002A-8CEF-4DA0-9D6D-12838D62316C}" srcOrd="0" destOrd="0" presId="urn:microsoft.com/office/officeart/2005/8/layout/lProcess2"/>
    <dgm:cxn modelId="{31DA69AB-DB77-4297-8246-BED99CBDD2F0}" type="presParOf" srcId="{12F57294-874A-43F9-95EE-CD0AA135932C}" destId="{6B8CEF0C-20A1-4F10-A8FD-FADDF018B489}" srcOrd="1" destOrd="0" presId="urn:microsoft.com/office/officeart/2005/8/layout/lProcess2"/>
    <dgm:cxn modelId="{C6DEE546-EA5C-4713-B837-9BE913CE416A}" type="presParOf" srcId="{12F57294-874A-43F9-95EE-CD0AA135932C}" destId="{8AA2EE66-C717-4754-AEED-2FF55A370AD9}" srcOrd="2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43F03-4071-4E5C-B546-248B88450F36}">
      <dsp:nvSpPr>
        <dsp:cNvPr id="0" name=""/>
        <dsp:cNvSpPr/>
      </dsp:nvSpPr>
      <dsp:spPr>
        <a:xfrm>
          <a:off x="1186" y="0"/>
          <a:ext cx="3085303" cy="288032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ETV6-NTRK3</a:t>
          </a:r>
          <a:r>
            <a:rPr lang="en-GB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 (n=4)</a:t>
          </a:r>
          <a:br>
            <a:rPr lang="en-GB" sz="1600" b="1" i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RBPMS-NTRK3</a:t>
          </a:r>
          <a:r>
            <a:rPr lang="en-GB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 (n=2)</a:t>
          </a:r>
          <a:endParaRPr lang="en-GB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86" y="0"/>
        <a:ext cx="3085303" cy="864096"/>
      </dsp:txXfrm>
    </dsp:sp>
    <dsp:sp modelId="{EDBA0655-697C-4BE0-A897-7D5AF2A8A188}">
      <dsp:nvSpPr>
        <dsp:cNvPr id="0" name=""/>
        <dsp:cNvSpPr/>
      </dsp:nvSpPr>
      <dsp:spPr>
        <a:xfrm>
          <a:off x="309717" y="864939"/>
          <a:ext cx="2468242" cy="868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Predominantly follicular pattern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153" y="890375"/>
        <a:ext cx="2417370" cy="817583"/>
      </dsp:txXfrm>
    </dsp:sp>
    <dsp:sp modelId="{2B690851-437E-4BEC-AEC9-32DC1AC0DDF7}">
      <dsp:nvSpPr>
        <dsp:cNvPr id="0" name=""/>
        <dsp:cNvSpPr/>
      </dsp:nvSpPr>
      <dsp:spPr>
        <a:xfrm>
          <a:off x="309717" y="1867004"/>
          <a:ext cx="2468242" cy="868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Multiple irregularly shaped tumour nodules infiltrating the thyroid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153" y="1892440"/>
        <a:ext cx="2417370" cy="817583"/>
      </dsp:txXfrm>
    </dsp:sp>
    <dsp:sp modelId="{A1CCAF3E-9178-42C8-99F5-C5EF9D49CC2A}">
      <dsp:nvSpPr>
        <dsp:cNvPr id="0" name=""/>
        <dsp:cNvSpPr/>
      </dsp:nvSpPr>
      <dsp:spPr>
        <a:xfrm>
          <a:off x="3317888" y="0"/>
          <a:ext cx="3085303" cy="288032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SQSTM1-NTRK3</a:t>
          </a:r>
          <a:r>
            <a:rPr lang="en-GB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 (n=1)</a:t>
          </a:r>
          <a:endParaRPr lang="en-GB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17888" y="0"/>
        <a:ext cx="3085303" cy="864096"/>
      </dsp:txXfrm>
    </dsp:sp>
    <dsp:sp modelId="{C9945DE3-50F0-428B-AA15-EC4F57615C14}">
      <dsp:nvSpPr>
        <dsp:cNvPr id="0" name=""/>
        <dsp:cNvSpPr/>
      </dsp:nvSpPr>
      <dsp:spPr>
        <a:xfrm>
          <a:off x="3626418" y="864342"/>
          <a:ext cx="2468242" cy="565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Predominantly insular patterns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2992" y="880916"/>
        <a:ext cx="2435094" cy="532719"/>
      </dsp:txXfrm>
    </dsp:sp>
    <dsp:sp modelId="{1DC1A7A1-053A-4EFF-BE12-AD89504C5ACE}">
      <dsp:nvSpPr>
        <dsp:cNvPr id="0" name=""/>
        <dsp:cNvSpPr/>
      </dsp:nvSpPr>
      <dsp:spPr>
        <a:xfrm>
          <a:off x="3626418" y="1517266"/>
          <a:ext cx="2468242" cy="565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Scattered microfollicles and increased mitotic activity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2992" y="1533840"/>
        <a:ext cx="2435094" cy="532719"/>
      </dsp:txXfrm>
    </dsp:sp>
    <dsp:sp modelId="{C467C3DE-E9EF-45A0-A71F-963B6456DA6D}">
      <dsp:nvSpPr>
        <dsp:cNvPr id="0" name=""/>
        <dsp:cNvSpPr/>
      </dsp:nvSpPr>
      <dsp:spPr>
        <a:xfrm>
          <a:off x="3626418" y="2170190"/>
          <a:ext cx="2468242" cy="565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Multifocal features of PTC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2992" y="2186764"/>
        <a:ext cx="2435094" cy="532719"/>
      </dsp:txXfrm>
    </dsp:sp>
    <dsp:sp modelId="{AC6BECC1-9DDD-419B-AD33-A36D3420194B}">
      <dsp:nvSpPr>
        <dsp:cNvPr id="0" name=""/>
        <dsp:cNvSpPr/>
      </dsp:nvSpPr>
      <dsp:spPr>
        <a:xfrm>
          <a:off x="6634589" y="0"/>
          <a:ext cx="3085303" cy="288032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TPR-NTRK1</a:t>
          </a:r>
          <a:r>
            <a:rPr lang="en-GB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 (n=2)</a:t>
          </a:r>
          <a:br>
            <a:rPr lang="en-GB" sz="1600" b="1" i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SQSTM1-NTRK</a:t>
          </a:r>
          <a:endParaRPr lang="en-GB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34589" y="0"/>
        <a:ext cx="3085303" cy="864096"/>
      </dsp:txXfrm>
    </dsp:sp>
    <dsp:sp modelId="{45EB002A-8CEF-4DA0-9D6D-12838D62316C}">
      <dsp:nvSpPr>
        <dsp:cNvPr id="0" name=""/>
        <dsp:cNvSpPr/>
      </dsp:nvSpPr>
      <dsp:spPr>
        <a:xfrm>
          <a:off x="6943120" y="864939"/>
          <a:ext cx="2468242" cy="868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Predominantly papillary pattern, with scattered glomeruloid structures</a:t>
          </a:r>
          <a:r>
            <a:rPr lang="en-GB" sz="1400" b="0" i="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a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68556" y="890375"/>
        <a:ext cx="2417370" cy="817583"/>
      </dsp:txXfrm>
    </dsp:sp>
    <dsp:sp modelId="{8AA2EE66-C717-4754-AEED-2FF55A370AD9}">
      <dsp:nvSpPr>
        <dsp:cNvPr id="0" name=""/>
        <dsp:cNvSpPr/>
      </dsp:nvSpPr>
      <dsp:spPr>
        <a:xfrm>
          <a:off x="6943120" y="1867004"/>
          <a:ext cx="2468242" cy="868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Immunoreactivity, in 10 out of 11 cases, for TTF1, PAX8, thyroglobulin, and HBME1</a:t>
          </a:r>
          <a:r>
            <a:rPr lang="en-GB" sz="1400" b="0" i="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b</a:t>
          </a:r>
          <a:endParaRPr lang="en-GB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68556" y="1892440"/>
        <a:ext cx="2417370" cy="817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12/6/2022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12/6/2022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3793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1736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3553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070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28472044" TargetMode="External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5.svg"/><Relationship Id="rId7" Type="http://schemas.openxmlformats.org/officeDocument/2006/relationships/hyperlink" Target="mailto:antoine.lacombe@cor2ed.com" TargetMode="External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microsoft.com/office/2007/relationships/hdphoto" Target="../media/hdphoto1.wdp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froukje.sosef@cor2ed.com" TargetMode="External"/><Relationship Id="rId11" Type="http://schemas.openxmlformats.org/officeDocument/2006/relationships/hyperlink" Target="https://vimeo.com/channels/ntrkconnect/" TargetMode="External"/><Relationship Id="rId5" Type="http://schemas.openxmlformats.org/officeDocument/2006/relationships/image" Target="../media/image7.svg"/><Relationship Id="rId15" Type="http://schemas.openxmlformats.org/officeDocument/2006/relationships/image" Target="../media/image11.png"/><Relationship Id="rId10" Type="http://schemas.openxmlformats.org/officeDocument/2006/relationships/hyperlink" Target="https://twitter.com/ntrkconnectinfo" TargetMode="External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hyperlink" Target="https://ntrkconnect.cor2ed.com/" TargetMode="External"/><Relationship Id="rId14" Type="http://schemas.openxmlformats.org/officeDocument/2006/relationships/image" Target="../media/image10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3DE77D-6F3A-3F4D-B324-1A43A51BD1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6253" y="2137664"/>
            <a:ext cx="6519494" cy="258267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79522F8-59A5-6946-9DA4-879F0ACC09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1A5D0EF-5FE7-3646-85EE-9A40F51FF9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6004FB9-9FF1-E84B-9F1B-147C06B4FE6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re 1">
            <a:extLst>
              <a:ext uri="{FF2B5EF4-FFF2-40B4-BE49-F238E27FC236}">
                <a16:creationId xmlns:a16="http://schemas.microsoft.com/office/drawing/2014/main" id="{A9101CAE-F6DB-A24E-99C2-9E54C3823A46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92638B48-67EC-1349-866D-ACC99BA74B68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Antoine Lacombe </a:t>
            </a: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4AC4CAE0-CF3F-2B48-BC34-4BA947CF6A4A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ABD5C06-C412-A249-BAC3-EA64D5A85725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NTRK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42" name="Titre 1">
            <a:extLst>
              <a:ext uri="{FF2B5EF4-FFF2-40B4-BE49-F238E27FC236}">
                <a16:creationId xmlns:a16="http://schemas.microsoft.com/office/drawing/2014/main" id="{24BA3269-AAFA-F44E-AECC-4A680879E949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Froukje Sosef </a:t>
            </a: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826C5879-9958-CD49-9BD5-4D633C9CB013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B7B6981-CD9C-9841-BE39-5D759FDD6EF0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3C1D41E-BD47-854D-ABE3-DDE9451EEE2D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6" name="Graphic 45" descr="Speaker Phone">
              <a:extLst>
                <a:ext uri="{FF2B5EF4-FFF2-40B4-BE49-F238E27FC236}">
                  <a16:creationId xmlns:a16="http://schemas.microsoft.com/office/drawing/2014/main" id="{3242F7F9-B1C2-3542-92BB-89061AFF3A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2138BA72-12E5-484F-B416-AE5D0BC81B11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Graphic 47" descr="Envelope">
            <a:extLst>
              <a:ext uri="{FF2B5EF4-FFF2-40B4-BE49-F238E27FC236}">
                <a16:creationId xmlns:a16="http://schemas.microsoft.com/office/drawing/2014/main" id="{26FEB94F-8060-3048-B7E6-DC6566EBCB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2DBF211E-CD24-2241-8A2F-C62EB3E81773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9A6739B-7271-104E-BA45-E1D5B95F6CB9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" name="Graphic 50" descr="Speaker Phone">
              <a:extLst>
                <a:ext uri="{FF2B5EF4-FFF2-40B4-BE49-F238E27FC236}">
                  <a16:creationId xmlns:a16="http://schemas.microsoft.com/office/drawing/2014/main" id="{609B6D1F-B541-4F4F-903E-BFC7EC4A32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52E680AF-26FB-0248-9196-E65A1A631CCC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Graphic 52" descr="Envelope">
            <a:extLst>
              <a:ext uri="{FF2B5EF4-FFF2-40B4-BE49-F238E27FC236}">
                <a16:creationId xmlns:a16="http://schemas.microsoft.com/office/drawing/2014/main" id="{16CA4E1D-2EB5-DA4C-B653-1F9F92CAC1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54" name="Titre 1">
            <a:extLst>
              <a:ext uri="{FF2B5EF4-FFF2-40B4-BE49-F238E27FC236}">
                <a16:creationId xmlns:a16="http://schemas.microsoft.com/office/drawing/2014/main" id="{BAF015F5-66F0-2743-9707-2388861E320B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5" name="Titre 1">
            <a:extLst>
              <a:ext uri="{FF2B5EF4-FFF2-40B4-BE49-F238E27FC236}">
                <a16:creationId xmlns:a16="http://schemas.microsoft.com/office/drawing/2014/main" id="{9BD57C04-36B3-5E4E-AA46-9BE5DB44FA0E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CBC4AA15-979D-2045-84B0-93743F2FA68B}"/>
              </a:ext>
            </a:extLst>
          </p:cNvPr>
          <p:cNvSpPr/>
          <p:nvPr userDrawn="1"/>
        </p:nvSpPr>
        <p:spPr>
          <a:xfrm>
            <a:off x="418160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A5C50D0B-527A-CC46-B4AF-991C2BAC8A8E}"/>
              </a:ext>
            </a:extLst>
          </p:cNvPr>
          <p:cNvSpPr/>
          <p:nvPr userDrawn="1"/>
        </p:nvSpPr>
        <p:spPr>
          <a:xfrm>
            <a:off x="3596116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093F6A-B561-3541-8656-82171E58477C}"/>
              </a:ext>
            </a:extLst>
          </p:cNvPr>
          <p:cNvSpPr txBox="1"/>
          <p:nvPr userDrawn="1"/>
        </p:nvSpPr>
        <p:spPr>
          <a:xfrm>
            <a:off x="787049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@NTRK CONNECT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5F53A7-1332-0A4F-94C1-A63CF0DBAA50}"/>
              </a:ext>
            </a:extLst>
          </p:cNvPr>
          <p:cNvSpPr txBox="1"/>
          <p:nvPr userDrawn="1"/>
        </p:nvSpPr>
        <p:spPr>
          <a:xfrm>
            <a:off x="4017090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Vimeo @NTRK CONNECT</a:t>
            </a:r>
          </a:p>
        </p:txBody>
      </p:sp>
      <p:sp>
        <p:nvSpPr>
          <p:cNvPr id="61" name="Rectangle 60">
            <a:hlinkClick r:id="rId6"/>
            <a:extLst>
              <a:ext uri="{FF2B5EF4-FFF2-40B4-BE49-F238E27FC236}">
                <a16:creationId xmlns:a16="http://schemas.microsoft.com/office/drawing/2014/main" id="{9FFEE79A-ADCD-834F-AEDC-63B34BC06826}"/>
              </a:ext>
            </a:extLst>
          </p:cNvPr>
          <p:cNvSpPr/>
          <p:nvPr userDrawn="1"/>
        </p:nvSpPr>
        <p:spPr>
          <a:xfrm>
            <a:off x="787049" y="3551583"/>
            <a:ext cx="2141681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>
            <a:hlinkClick r:id="rId7"/>
            <a:extLst>
              <a:ext uri="{FF2B5EF4-FFF2-40B4-BE49-F238E27FC236}">
                <a16:creationId xmlns:a16="http://schemas.microsoft.com/office/drawing/2014/main" id="{751A18B5-7872-554A-A994-95FE691FB684}"/>
              </a:ext>
            </a:extLst>
          </p:cNvPr>
          <p:cNvSpPr/>
          <p:nvPr userDrawn="1"/>
        </p:nvSpPr>
        <p:spPr>
          <a:xfrm>
            <a:off x="832866" y="4884954"/>
            <a:ext cx="2360908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hlinkClick r:id="rId8"/>
            <a:extLst>
              <a:ext uri="{FF2B5EF4-FFF2-40B4-BE49-F238E27FC236}">
                <a16:creationId xmlns:a16="http://schemas.microsoft.com/office/drawing/2014/main" id="{13B522BC-AAC1-3741-8967-95458E2A9905}"/>
              </a:ext>
            </a:extLst>
          </p:cNvPr>
          <p:cNvSpPr/>
          <p:nvPr userDrawn="1"/>
        </p:nvSpPr>
        <p:spPr>
          <a:xfrm>
            <a:off x="403163" y="5500414"/>
            <a:ext cx="2473226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85308D7-A4CA-BA4E-8192-D79BE5D17C0A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3E75D86-9A97-4B40-98C4-32A19837081C}"/>
              </a:ext>
            </a:extLst>
          </p:cNvPr>
          <p:cNvSpPr txBox="1"/>
          <p:nvPr userDrawn="1"/>
        </p:nvSpPr>
        <p:spPr>
          <a:xfrm>
            <a:off x="805458" y="6013567"/>
            <a:ext cx="27093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https://ntrkconnect.cor2ed.com/</a:t>
            </a:r>
            <a:endParaRPr lang="en-GB" sz="1400" kern="1200" dirty="0">
              <a:solidFill>
                <a:schemeClr val="tx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Rectangle 65">
            <a:hlinkClick r:id="rId9"/>
            <a:extLst>
              <a:ext uri="{FF2B5EF4-FFF2-40B4-BE49-F238E27FC236}">
                <a16:creationId xmlns:a16="http://schemas.microsoft.com/office/drawing/2014/main" id="{E37D7CD7-F69C-7949-B29F-DBADB76CB1A1}"/>
              </a:ext>
            </a:extLst>
          </p:cNvPr>
          <p:cNvSpPr/>
          <p:nvPr userDrawn="1"/>
        </p:nvSpPr>
        <p:spPr>
          <a:xfrm>
            <a:off x="391316" y="6006945"/>
            <a:ext cx="306059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6491EB-AAC2-8041-B5B1-32C5CA2E97BD}"/>
              </a:ext>
            </a:extLst>
          </p:cNvPr>
          <p:cNvSpPr txBox="1"/>
          <p:nvPr userDrawn="1"/>
        </p:nvSpPr>
        <p:spPr>
          <a:xfrm>
            <a:off x="4016903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Twitter @ntrkconnectinfo</a:t>
            </a:r>
          </a:p>
        </p:txBody>
      </p:sp>
      <p:sp>
        <p:nvSpPr>
          <p:cNvPr id="68" name="Rectangle 67">
            <a:hlinkClick r:id="rId10"/>
            <a:extLst>
              <a:ext uri="{FF2B5EF4-FFF2-40B4-BE49-F238E27FC236}">
                <a16:creationId xmlns:a16="http://schemas.microsoft.com/office/drawing/2014/main" id="{148E0016-1B39-2741-BC34-EBEBE95F1EA2}"/>
              </a:ext>
            </a:extLst>
          </p:cNvPr>
          <p:cNvSpPr/>
          <p:nvPr userDrawn="1"/>
        </p:nvSpPr>
        <p:spPr>
          <a:xfrm>
            <a:off x="3576391" y="6033097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303941E7-B9CD-7E41-97BE-A394C2B65A6A}"/>
              </a:ext>
            </a:extLst>
          </p:cNvPr>
          <p:cNvSpPr/>
          <p:nvPr userDrawn="1"/>
        </p:nvSpPr>
        <p:spPr>
          <a:xfrm>
            <a:off x="3600546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>
            <a:hlinkClick r:id="rId11"/>
            <a:extLst>
              <a:ext uri="{FF2B5EF4-FFF2-40B4-BE49-F238E27FC236}">
                <a16:creationId xmlns:a16="http://schemas.microsoft.com/office/drawing/2014/main" id="{2E3E6C40-95D3-664E-847A-28BFB42BF7CA}"/>
              </a:ext>
            </a:extLst>
          </p:cNvPr>
          <p:cNvSpPr/>
          <p:nvPr userDrawn="1"/>
        </p:nvSpPr>
        <p:spPr>
          <a:xfrm>
            <a:off x="3556566" y="5507360"/>
            <a:ext cx="249563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Picture 2" descr="Linkedin logo logo website icon - Popular Social Media Flat">
            <a:extLst>
              <a:ext uri="{FF2B5EF4-FFF2-40B4-BE49-F238E27FC236}">
                <a16:creationId xmlns:a16="http://schemas.microsoft.com/office/drawing/2014/main" id="{82AAB2F5-8A16-F742-925C-B8F1C5103E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784" y="542493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Graphic 71" descr="World">
            <a:extLst>
              <a:ext uri="{FF2B5EF4-FFF2-40B4-BE49-F238E27FC236}">
                <a16:creationId xmlns:a16="http://schemas.microsoft.com/office/drawing/2014/main" id="{AB34B0F4-D183-6C4D-8237-1A7ACA2993B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pic>
        <p:nvPicPr>
          <p:cNvPr id="73" name="Picture 4" descr="Vimeo Icon Logo - Free vector graphic on Pixabay">
            <a:extLst>
              <a:ext uri="{FF2B5EF4-FFF2-40B4-BE49-F238E27FC236}">
                <a16:creationId xmlns:a16="http://schemas.microsoft.com/office/drawing/2014/main" id="{2DAE40CF-388E-AF4C-8ED0-0430871929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3712" y="542493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Free White Twitter Icon - Download White Twitter Icon">
            <a:extLst>
              <a:ext uri="{FF2B5EF4-FFF2-40B4-BE49-F238E27FC236}">
                <a16:creationId xmlns:a16="http://schemas.microsoft.com/office/drawing/2014/main" id="{377B96CD-6E13-7E4B-A88D-0184D86F4E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8832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F50FDE8-0C99-AA4C-A8F3-AE07678C73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855" y="679213"/>
            <a:ext cx="2226158" cy="88188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C6951F8-E7E2-6E40-9C02-7B190B687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4378" t="16757" r="13110" b="10564"/>
          <a:stretch/>
        </p:blipFill>
        <p:spPr>
          <a:xfrm>
            <a:off x="6598102" y="0"/>
            <a:ext cx="5593898" cy="63654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8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863653-D40E-42A6-9D24-09C262A46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8AB303-E0C1-475C-B692-4E15B3545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685AEA-0A8C-4B0F-B3AA-7AB72CA3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1F054F-DAF9-43CF-B689-8EF789D0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306A90-ACD3-400A-9883-A252803DD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4D4C-128C-4C38-B881-CE61A0D418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14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DE7077-F16D-4389-B422-5E5575424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BD2FD8-BF4F-45E4-8752-6E3761A70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B7792D-4163-4DEE-96F1-4FFAA0D3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26624A-2F6A-4818-8D10-B38753EB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79FDF0-E84C-4E65-A6BC-F8AA9479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4D4C-128C-4C38-B881-CE61A0D418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44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35BF46-D70C-4EA8-9A05-508325FB1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6C0C09-FDE9-4E66-B74F-CCBB94819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61BBB9-0326-4F92-976E-3A02F5C1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582FE4-067E-454D-980F-7C8D942B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4D4C-128C-4C38-B881-CE61A0D418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9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bg>
      <p:bgPr>
        <a:solidFill>
          <a:srgbClr val="E6E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E63E29-69CF-774C-80E3-EEF32EBE46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125" y="507064"/>
            <a:ext cx="5673750" cy="58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bg>
      <p:bgPr>
        <a:solidFill>
          <a:srgbClr val="E6E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EB5570-1C60-844F-BA78-CA37B96849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125" y="507064"/>
            <a:ext cx="5673750" cy="5843872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92F3461-D389-3341-A498-0D5D54FFCB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681C718-83CD-594C-B237-C0DD83668C3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59C5987-2342-FD44-A5F7-9F645337318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BA8E476-9261-494B-B239-240594D138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42F7FA-A916-EF4A-9963-BD1E181027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8200" y="296441"/>
            <a:ext cx="1749125" cy="69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  <p:sldLayoutId id="2147483679" r:id="rId14"/>
    <p:sldLayoutId id="2147483680" r:id="rId15"/>
    <p:sldLayoutId id="214748368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302" userDrawn="1">
          <p15:clr>
            <a:srgbClr val="F26B43"/>
          </p15:clr>
        </p15:guide>
        <p15:guide id="4" orient="horz" pos="2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hyperlink" Target="https://twitter.com/ntrkconnectinfo" TargetMode="External"/><Relationship Id="rId7" Type="http://schemas.openxmlformats.org/officeDocument/2006/relationships/hyperlink" Target="https://ntrkconnect.cor2ed.com/" TargetMode="External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channels/1504488" TargetMode="External"/><Relationship Id="rId11" Type="http://schemas.openxmlformats.org/officeDocument/2006/relationships/image" Target="../media/image20.wmf"/><Relationship Id="rId5" Type="http://schemas.openxmlformats.org/officeDocument/2006/relationships/hyperlink" Target="mailto:Iain.murdoch@cor2ed.com" TargetMode="External"/><Relationship Id="rId10" Type="http://schemas.openxmlformats.org/officeDocument/2006/relationships/image" Target="../media/image19.wmf"/><Relationship Id="rId4" Type="http://schemas.openxmlformats.org/officeDocument/2006/relationships/hyperlink" Target="https://www.linkedin.com/company/28472044" TargetMode="External"/><Relationship Id="rId9" Type="http://schemas.openxmlformats.org/officeDocument/2006/relationships/hyperlink" Target="mailto:froukje.sosef1@cor2ed.co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essdata.fda.gov/drugsatfda_docs/label/2021/210861s006lbl.pdf" TargetMode="External"/><Relationship Id="rId2" Type="http://schemas.openxmlformats.org/officeDocument/2006/relationships/hyperlink" Target="https://www.accessdata.fda.gov/drugsatfda_docs/label/2022/212725s006lbl.pd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ncologypro.esmo.org/oncology-in-practice/anti-cancer-agents-and-biological-therapy/targeting-ntrk-gene-fusions/overview-of-ntrk-gene-fusion-in-specific-tumou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oncologypro.esmo.org/oncology-in-practice/anti-cancer-agents-and-biological-therapy/targeting-ntrk-gene-fusions/overview-of-ntrk-gene-fusion-in-specific-tumours/thyroid-cancer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oncologypro.esmo.org/oncology-in-practice/anti-cancer-agents-and-biological-therapy/targeting-ntrk-gene-fusions/overview-of-ntrk-gene-fusion-in-specific-tumours/thyroid-cancer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oncologypro.esmo.org/oncology-in-practice/anti-cancer-agents-and-biological-therapy/targeting-ntrk-gene-fusions/overview-of-ntrk-gene-fusion-in-specific-tumours/thyroid-cancer/diagnosis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24B4B7-1973-BE7D-4007-1FB0D40B447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3" y="6237312"/>
            <a:ext cx="10180339" cy="365125"/>
          </a:xfrm>
        </p:spPr>
        <p:txBody>
          <a:bodyPr/>
          <a:lstStyle/>
          <a:p>
            <a:pPr marL="0" indent="0">
              <a:buNone/>
            </a:pPr>
            <a:r>
              <a:rPr lang="en-GB" sz="1050" dirty="0"/>
              <a:t>NTRK, neurotrophic tyrosine receptor kinase; PTC, papillary thyroid cancer; SD, standard deviation</a:t>
            </a:r>
          </a:p>
          <a:p>
            <a:pPr marL="0" indent="0">
              <a:buNone/>
            </a:pPr>
            <a:r>
              <a:rPr lang="en-GB" sz="1050" spc="-3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Vuong HG, et al. Pathol Res Pract. 2022;240:154180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4DCFCD-A780-0084-1768-2F870386E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Clinicopathological features of </a:t>
            </a:r>
            <a:r>
              <a:rPr lang="en-GB" i="1" dirty="0"/>
              <a:t>NTRK1</a:t>
            </a:r>
            <a:r>
              <a:rPr lang="en-GB" dirty="0"/>
              <a:t> vs </a:t>
            </a:r>
            <a:r>
              <a:rPr lang="en-GB" i="1" dirty="0"/>
              <a:t>NTRK3</a:t>
            </a:r>
            <a:r>
              <a:rPr lang="en-GB" dirty="0"/>
              <a:t>-rearrAnged PTC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F4211-FD76-82E9-8221-1A25DC903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99D07AC-944F-1C45-A2AE-1EE63F782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836853"/>
              </p:ext>
            </p:extLst>
          </p:nvPr>
        </p:nvGraphicFramePr>
        <p:xfrm>
          <a:off x="2639616" y="1211288"/>
          <a:ext cx="5904656" cy="4665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599">
                  <a:extLst>
                    <a:ext uri="{9D8B030D-6E8A-4147-A177-3AD203B41FA5}">
                      <a16:colId xmlns:a16="http://schemas.microsoft.com/office/drawing/2014/main" val="4145878742"/>
                    </a:ext>
                  </a:extLst>
                </a:gridCol>
                <a:gridCol w="1474822">
                  <a:extLst>
                    <a:ext uri="{9D8B030D-6E8A-4147-A177-3AD203B41FA5}">
                      <a16:colId xmlns:a16="http://schemas.microsoft.com/office/drawing/2014/main" val="2663410939"/>
                    </a:ext>
                  </a:extLst>
                </a:gridCol>
                <a:gridCol w="1382646">
                  <a:extLst>
                    <a:ext uri="{9D8B030D-6E8A-4147-A177-3AD203B41FA5}">
                      <a16:colId xmlns:a16="http://schemas.microsoft.com/office/drawing/2014/main" val="3144571082"/>
                    </a:ext>
                  </a:extLst>
                </a:gridCol>
                <a:gridCol w="829589">
                  <a:extLst>
                    <a:ext uri="{9D8B030D-6E8A-4147-A177-3AD203B41FA5}">
                      <a16:colId xmlns:a16="http://schemas.microsoft.com/office/drawing/2014/main" val="1642076131"/>
                    </a:ext>
                  </a:extLst>
                </a:gridCol>
              </a:tblGrid>
              <a:tr h="26857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Variables</a:t>
                      </a:r>
                    </a:p>
                  </a:txBody>
                  <a:tcPr marL="55440" marR="55440" marT="25200" marB="25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1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NTRK1</a:t>
                      </a:r>
                      <a:br>
                        <a:rPr lang="en-US" sz="11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(N=80)</a:t>
                      </a:r>
                    </a:p>
                  </a:txBody>
                  <a:tcPr marL="55440" marR="55440" marT="25200" marB="25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1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NTRK3</a:t>
                      </a:r>
                      <a:br>
                        <a:rPr lang="en-US" sz="11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(N=145)</a:t>
                      </a:r>
                    </a:p>
                  </a:txBody>
                  <a:tcPr marL="55440" marR="55440" marT="25200" marB="25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</a:t>
                      </a:r>
                      <a:endParaRPr lang="en-US" sz="1100" dirty="0">
                        <a:highlight>
                          <a:srgbClr val="FF00FF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25200" marB="25200" anchor="ctr"/>
                </a:tc>
                <a:extLst>
                  <a:ext uri="{0D108BD9-81ED-4DB2-BD59-A6C34878D82A}">
                    <a16:rowId xmlns:a16="http://schemas.microsoft.com/office/drawing/2014/main" val="17877459"/>
                  </a:ext>
                </a:extLst>
              </a:tr>
              <a:tr h="36671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</a:p>
                    <a:p>
                      <a:pPr marL="7938" indent="171450">
                        <a:lnSpc>
                          <a:spcPct val="80000"/>
                        </a:lnSpc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(SD)</a:t>
                      </a:r>
                    </a:p>
                    <a:p>
                      <a:pPr marL="7938" indent="171450">
                        <a:lnSpc>
                          <a:spcPct val="80000"/>
                        </a:lnSpc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(min, max)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35.3 (19.1)</a:t>
                      </a:r>
                      <a:b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36.0 (4.30, 74.0)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31.0 (16.1)</a:t>
                      </a:r>
                      <a:b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29.0 (5.20, 74.0)</a:t>
                      </a:r>
                      <a:endParaRPr lang="en-US" sz="11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0.139</a:t>
                      </a:r>
                    </a:p>
                  </a:txBody>
                  <a:tcPr marL="55440" marR="55440" marT="18000" marB="18000"/>
                </a:tc>
                <a:extLst>
                  <a:ext uri="{0D108BD9-81ED-4DB2-BD59-A6C34878D82A}">
                    <a16:rowId xmlns:a16="http://schemas.microsoft.com/office/drawing/2014/main" val="2569842362"/>
                  </a:ext>
                </a:extLst>
              </a:tr>
              <a:tr h="36671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</a:t>
                      </a:r>
                    </a:p>
                    <a:p>
                      <a:pPr marL="7938" indent="171450">
                        <a:lnSpc>
                          <a:spcPct val="80000"/>
                        </a:lnSpc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  <a:p>
                      <a:pPr marL="7938" indent="171450">
                        <a:lnSpc>
                          <a:spcPct val="80000"/>
                        </a:lnSpc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 (56.6) </a:t>
                      </a:r>
                      <a:b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 (43.4)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113 (81.3)</a:t>
                      </a:r>
                      <a:b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(18.7)</a:t>
                      </a:r>
                      <a:endParaRPr lang="en-US" sz="11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55440" marR="55440" marT="18000" marB="18000"/>
                </a:tc>
                <a:extLst>
                  <a:ext uri="{0D108BD9-81ED-4DB2-BD59-A6C34878D82A}">
                    <a16:rowId xmlns:a16="http://schemas.microsoft.com/office/drawing/2014/main" val="3755777703"/>
                  </a:ext>
                </a:extLst>
              </a:tr>
              <a:tr h="70056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Histologic variants</a:t>
                      </a:r>
                    </a:p>
                    <a:p>
                      <a:pPr marL="7938" indent="171450">
                        <a:lnSpc>
                          <a:spcPct val="80000"/>
                        </a:lnSpc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Classic</a:t>
                      </a:r>
                    </a:p>
                    <a:p>
                      <a:pPr marL="7938" indent="171450">
                        <a:lnSpc>
                          <a:spcPct val="80000"/>
                        </a:lnSpc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Follicular variant</a:t>
                      </a:r>
                    </a:p>
                    <a:p>
                      <a:pPr marL="7938" indent="171450">
                        <a:lnSpc>
                          <a:spcPct val="80000"/>
                        </a:lnSpc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Diffuse sclerosing variant</a:t>
                      </a:r>
                    </a:p>
                    <a:p>
                      <a:pPr marL="7938" indent="171450">
                        <a:lnSpc>
                          <a:spcPct val="80000"/>
                        </a:lnSpc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 variant</a:t>
                      </a:r>
                    </a:p>
                    <a:p>
                      <a:pPr marL="7938" indent="171450">
                        <a:lnSpc>
                          <a:spcPct val="80000"/>
                        </a:lnSpc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variants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(56.6) </a:t>
                      </a:r>
                      <a:b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(18.9)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(7.5)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(1.9)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(15.1)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 (24.0)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 (48.8)</a:t>
                      </a:r>
                      <a:br>
                        <a:rPr lang="en-GB" sz="110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(0)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(8.3)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(19.0)</a:t>
                      </a:r>
                      <a:endParaRPr lang="en-US" sz="11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55440" marR="55440" marT="18000" marB="18000"/>
                </a:tc>
                <a:extLst>
                  <a:ext uri="{0D108BD9-81ED-4DB2-BD59-A6C34878D82A}">
                    <a16:rowId xmlns:a16="http://schemas.microsoft.com/office/drawing/2014/main" val="4077907915"/>
                  </a:ext>
                </a:extLst>
              </a:tr>
              <a:tr h="36671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Psammoma</a:t>
                      </a:r>
                    </a:p>
                    <a:p>
                      <a:pPr marL="7938" indent="171450">
                        <a:lnSpc>
                          <a:spcPct val="80000"/>
                        </a:lnSpc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  <a:p>
                      <a:pPr marL="7938" indent="171450">
                        <a:lnSpc>
                          <a:spcPct val="80000"/>
                        </a:lnSpc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 (77.5) </a:t>
                      </a:r>
                      <a:b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(22.5)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 (75.6)</a:t>
                      </a:r>
                      <a:b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(24.4)</a:t>
                      </a:r>
                      <a:endParaRPr lang="en-US" sz="11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0.508</a:t>
                      </a:r>
                    </a:p>
                  </a:txBody>
                  <a:tcPr marL="55440" marR="55440" marT="18000" marB="18000"/>
                </a:tc>
                <a:extLst>
                  <a:ext uri="{0D108BD9-81ED-4DB2-BD59-A6C34878D82A}">
                    <a16:rowId xmlns:a16="http://schemas.microsoft.com/office/drawing/2014/main" val="2853092667"/>
                  </a:ext>
                </a:extLst>
              </a:tr>
              <a:tr h="36671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Focality</a:t>
                      </a:r>
                    </a:p>
                    <a:p>
                      <a:pPr marL="7938" indent="171450">
                        <a:lnSpc>
                          <a:spcPct val="80000"/>
                        </a:lnSpc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Multifocal</a:t>
                      </a:r>
                    </a:p>
                    <a:p>
                      <a:pPr marL="7938" indent="171450">
                        <a:lnSpc>
                          <a:spcPct val="80000"/>
                        </a:lnSpc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Unifocal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(78.8) </a:t>
                      </a:r>
                      <a:b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(21.2)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(53.8)</a:t>
                      </a:r>
                      <a:b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 (46.2)</a:t>
                      </a:r>
                      <a:endParaRPr lang="en-US" sz="11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440" marR="55440" marT="18000" marB="18000"/>
                </a:tc>
                <a:extLst>
                  <a:ext uri="{0D108BD9-81ED-4DB2-BD59-A6C34878D82A}">
                    <a16:rowId xmlns:a16="http://schemas.microsoft.com/office/drawing/2014/main" val="2236401453"/>
                  </a:ext>
                </a:extLst>
              </a:tr>
              <a:tr h="36671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Vascular invasion</a:t>
                      </a:r>
                    </a:p>
                    <a:p>
                      <a:pPr marL="7938" indent="171450">
                        <a:lnSpc>
                          <a:spcPct val="80000"/>
                        </a:lnSpc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  <a:p>
                      <a:pPr marL="7938" indent="171450">
                        <a:lnSpc>
                          <a:spcPct val="80000"/>
                        </a:lnSpc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(44.4)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(55.6)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 (78.0)</a:t>
                      </a:r>
                      <a:b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(22.0)</a:t>
                      </a:r>
                      <a:endParaRPr lang="en-US" sz="11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0.048</a:t>
                      </a:r>
                    </a:p>
                  </a:txBody>
                  <a:tcPr marL="55440" marR="55440" marT="18000" marB="18000"/>
                </a:tc>
                <a:extLst>
                  <a:ext uri="{0D108BD9-81ED-4DB2-BD59-A6C34878D82A}">
                    <a16:rowId xmlns:a16="http://schemas.microsoft.com/office/drawing/2014/main" val="2632750415"/>
                  </a:ext>
                </a:extLst>
              </a:tr>
              <a:tr h="36671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Lymph node metastasis</a:t>
                      </a:r>
                    </a:p>
                    <a:p>
                      <a:pPr marL="7938" indent="171450">
                        <a:lnSpc>
                          <a:spcPct val="80000"/>
                        </a:lnSpc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  <a:p>
                      <a:pPr marL="7938" indent="171450">
                        <a:lnSpc>
                          <a:spcPct val="80000"/>
                        </a:lnSpc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(22.2)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 (77.8)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 (43.0)</a:t>
                      </a:r>
                      <a:b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 (57.0)</a:t>
                      </a:r>
                      <a:endParaRPr lang="en-US" sz="11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0.065</a:t>
                      </a:r>
                    </a:p>
                  </a:txBody>
                  <a:tcPr marL="55440" marR="55440" marT="18000" marB="18000"/>
                </a:tc>
                <a:extLst>
                  <a:ext uri="{0D108BD9-81ED-4DB2-BD59-A6C34878D82A}">
                    <a16:rowId xmlns:a16="http://schemas.microsoft.com/office/drawing/2014/main" val="3175477237"/>
                  </a:ext>
                </a:extLst>
              </a:tr>
              <a:tr h="36671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Extrathyroidal extension</a:t>
                      </a:r>
                    </a:p>
                    <a:p>
                      <a:pPr marL="7938" indent="171450">
                        <a:lnSpc>
                          <a:spcPct val="80000"/>
                        </a:lnSpc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  <a:p>
                      <a:pPr marL="7938" indent="171450">
                        <a:lnSpc>
                          <a:spcPct val="80000"/>
                        </a:lnSpc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(36.4)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(63.6)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 (61.5)</a:t>
                      </a:r>
                      <a:b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(38.5)</a:t>
                      </a:r>
                      <a:endParaRPr lang="en-US" sz="11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440" marR="55440" marT="18000" marB="18000"/>
                </a:tc>
                <a:extLst>
                  <a:ext uri="{0D108BD9-81ED-4DB2-BD59-A6C34878D82A}">
                    <a16:rowId xmlns:a16="http://schemas.microsoft.com/office/drawing/2014/main" val="4014123294"/>
                  </a:ext>
                </a:extLst>
              </a:tr>
              <a:tr h="36671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Distant metastasis</a:t>
                      </a:r>
                    </a:p>
                    <a:p>
                      <a:pPr marL="7938" indent="171450">
                        <a:lnSpc>
                          <a:spcPct val="80000"/>
                        </a:lnSpc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  <a:p>
                      <a:pPr marL="7938" indent="171450">
                        <a:lnSpc>
                          <a:spcPct val="80000"/>
                        </a:lnSpc>
                        <a:tabLst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(48.1)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(51.9)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 (71.1)</a:t>
                      </a:r>
                      <a:b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(28.9)</a:t>
                      </a:r>
                      <a:endParaRPr lang="en-US" sz="11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0.061</a:t>
                      </a:r>
                    </a:p>
                  </a:txBody>
                  <a:tcPr marL="55440" marR="55440" marT="18000" marB="18000"/>
                </a:tc>
                <a:extLst>
                  <a:ext uri="{0D108BD9-81ED-4DB2-BD59-A6C34878D82A}">
                    <a16:rowId xmlns:a16="http://schemas.microsoft.com/office/drawing/2014/main" val="1669577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56996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321B07-E740-48A7-4473-CB873826D7D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196752"/>
            <a:ext cx="10963200" cy="4525200"/>
          </a:xfrm>
        </p:spPr>
        <p:txBody>
          <a:bodyPr/>
          <a:lstStyle/>
          <a:p>
            <a:r>
              <a:rPr lang="en-GB" dirty="0"/>
              <a:t>EU guidelines: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Larotrectinib</a:t>
            </a:r>
            <a:r>
              <a:rPr lang="en-GB" dirty="0"/>
              <a:t> is an option for the treatment of </a:t>
            </a:r>
            <a:r>
              <a:rPr lang="en-GB" b="1" dirty="0">
                <a:solidFill>
                  <a:schemeClr val="accent1"/>
                </a:solidFill>
              </a:rPr>
              <a:t>adults and paediatric patients </a:t>
            </a:r>
            <a:r>
              <a:rPr lang="en-GB" dirty="0"/>
              <a:t>with metastatic </a:t>
            </a:r>
            <a:r>
              <a:rPr lang="en-GB" i="1" dirty="0"/>
              <a:t>NTRK</a:t>
            </a:r>
            <a:r>
              <a:rPr lang="en-GB" dirty="0"/>
              <a:t> gene fusion-positive solid tumours, </a:t>
            </a:r>
            <a:r>
              <a:rPr lang="en-GB" b="1" dirty="0">
                <a:solidFill>
                  <a:schemeClr val="accent1"/>
                </a:solidFill>
              </a:rPr>
              <a:t>not amenable to surgery</a:t>
            </a:r>
            <a:r>
              <a:rPr lang="en-GB" dirty="0"/>
              <a:t>, that have </a:t>
            </a:r>
            <a:r>
              <a:rPr lang="en-GB" b="1" dirty="0">
                <a:solidFill>
                  <a:schemeClr val="accent1"/>
                </a:solidFill>
              </a:rPr>
              <a:t>no satisfactory treatment options </a:t>
            </a:r>
            <a:r>
              <a:rPr lang="en-GB" dirty="0"/>
              <a:t>[V, B; ESMO-MCBS v1.1 score: 3; ESCAT score: I-C]</a:t>
            </a:r>
            <a:r>
              <a:rPr lang="en-GB" baseline="30000" dirty="0"/>
              <a:t>1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Entrectinib</a:t>
            </a:r>
            <a:r>
              <a:rPr lang="en-GB" dirty="0"/>
              <a:t> is an option for treating </a:t>
            </a:r>
            <a:r>
              <a:rPr lang="en-GB" b="1" dirty="0">
                <a:solidFill>
                  <a:schemeClr val="accent1"/>
                </a:solidFill>
              </a:rPr>
              <a:t>adults and adolescents aged ≥12 years </a:t>
            </a:r>
            <a:r>
              <a:rPr lang="en-GB" dirty="0"/>
              <a:t>with metastatic or unresectable </a:t>
            </a:r>
            <a:r>
              <a:rPr lang="en-GB" i="1" dirty="0"/>
              <a:t>NTRK</a:t>
            </a:r>
            <a:r>
              <a:rPr lang="en-GB" dirty="0"/>
              <a:t> gene fusion-positive solid tumours that </a:t>
            </a:r>
            <a:r>
              <a:rPr lang="en-GB" b="1" dirty="0">
                <a:solidFill>
                  <a:schemeClr val="accent1"/>
                </a:solidFill>
              </a:rPr>
              <a:t>have progressed in spite of standard-of-care treatment</a:t>
            </a:r>
            <a:r>
              <a:rPr lang="en-GB" dirty="0"/>
              <a:t> [V, B; ESMO-MCBS v1.1 score: 3; ESCAT score: I-C]</a:t>
            </a:r>
            <a:r>
              <a:rPr lang="en-GB" baseline="30000" dirty="0"/>
              <a:t>1</a:t>
            </a:r>
          </a:p>
          <a:p>
            <a:r>
              <a:rPr lang="en-GB" dirty="0"/>
              <a:t>US guidelines (NCCN guidelines):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Larotrectinib</a:t>
            </a:r>
            <a:r>
              <a:rPr lang="en-GB" dirty="0"/>
              <a:t> or </a:t>
            </a:r>
            <a:r>
              <a:rPr lang="en-GB" b="1" dirty="0">
                <a:solidFill>
                  <a:schemeClr val="accent1"/>
                </a:solidFill>
              </a:rPr>
              <a:t>entrectinib</a:t>
            </a:r>
            <a:r>
              <a:rPr lang="en-GB" dirty="0"/>
              <a:t> for patients with </a:t>
            </a:r>
            <a:r>
              <a:rPr lang="en-GB" i="1" dirty="0"/>
              <a:t>NTRK </a:t>
            </a:r>
            <a:r>
              <a:rPr lang="en-GB" dirty="0"/>
              <a:t>gene fusion-positive advanced solid tumours</a:t>
            </a:r>
            <a:r>
              <a:rPr lang="en-GB" baseline="30000" dirty="0"/>
              <a:t>2</a:t>
            </a:r>
          </a:p>
          <a:p>
            <a:r>
              <a:rPr lang="en-GB" dirty="0"/>
              <a:t>UK guidelines: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Larotrectinib</a:t>
            </a:r>
            <a:r>
              <a:rPr lang="en-GB" dirty="0"/>
              <a:t> and </a:t>
            </a:r>
            <a:r>
              <a:rPr lang="en-GB" b="1" dirty="0">
                <a:solidFill>
                  <a:schemeClr val="accent1"/>
                </a:solidFill>
              </a:rPr>
              <a:t>entrectinib</a:t>
            </a:r>
            <a:r>
              <a:rPr lang="en-GB" dirty="0"/>
              <a:t> are </a:t>
            </a:r>
            <a:r>
              <a:rPr lang="en-GB" i="1" dirty="0"/>
              <a:t>NTRK</a:t>
            </a:r>
            <a:r>
              <a:rPr lang="en-GB" dirty="0"/>
              <a:t> gene fusion inhibitors approved by NICE for the treatment of patients with solid tumours that display a </a:t>
            </a:r>
            <a:r>
              <a:rPr lang="en-GB" i="1" dirty="0"/>
              <a:t>NTRK</a:t>
            </a:r>
            <a:r>
              <a:rPr lang="en-GB" dirty="0"/>
              <a:t> gene fusion who have locally advanced or metastatic disease and who have no satisfactory alternative treatment options</a:t>
            </a:r>
            <a:r>
              <a:rPr lang="en-GB" baseline="30000" dirty="0"/>
              <a:t>3</a:t>
            </a:r>
          </a:p>
          <a:p>
            <a:pPr lvl="1"/>
            <a:endParaRPr lang="en-GB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801112E-8CBA-EE43-9A52-1EDA5627B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recommendations for larotrectinib and entrectinib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94BF5-6773-30C9-A2BD-B254294AC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AAACF6-4B1A-E2CF-E100-11D973E0BB6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406729"/>
            <a:ext cx="10732401" cy="36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100" dirty="0"/>
              <a:t>ESCAT score, ESMO Scale for Clinical Actionability of molecular Targets score; ESMO, European Society for Medical Oncology; ESMO-MCBS, ESMO-Magnitude of Clinical Benefit Scale; EU, European Union; NICE, National Institute for Health and Care Excellence; NTRK, neurotrophic tyrosine receptor kinase; UK, United Kingdom; US, United States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100" dirty="0"/>
              <a:t>1. Filetti S, et al. Ann Oncol. 2022;33(7):674-684. 2. NCCN guidelines Thyroid Carcinoma / Version 3.2022 — November 1, 2022. 3. Wadsley J, et al. Clin Oncol (R Coll Radiol). 2022 Nov 3:S0936-6555(22)00493-9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29901625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3F930C-AA56-E289-F8FC-BD43664EEC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7368" y="1425600"/>
            <a:ext cx="11176016" cy="4525200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Cut off date: July 2021</a:t>
            </a:r>
          </a:p>
          <a:p>
            <a:r>
              <a:rPr lang="en-GB" sz="1600" dirty="0"/>
              <a:t>30 patients with TRK fusion-positive TC were enrolled, including 29 with an additional year of follow-up. There were 23 patients with differentiated TC (DTC) and seven patients with anaplastic TC (ATC). </a:t>
            </a:r>
          </a:p>
          <a:p>
            <a:r>
              <a:rPr lang="en-GB" sz="1600" dirty="0"/>
              <a:t>In this small sample, patients with TRK fusion-positive ATC had worse outcomes compared to TRK fusion-positive DTC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4CE396-93E5-6375-C645-162A5CBBE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6" y="246566"/>
            <a:ext cx="9840416" cy="807285"/>
          </a:xfrm>
        </p:spPr>
        <p:txBody>
          <a:bodyPr/>
          <a:lstStyle/>
          <a:p>
            <a:r>
              <a:rPr lang="en-GB" dirty="0"/>
              <a:t>Updated efficacy: larotrectinib in advanced TRK fusion-positive thyroid carcinoma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D8A31-E9DB-6FA9-631C-8A9B2401A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D86705-9BD9-742E-C4DC-8DCB7EC9FD1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81328"/>
            <a:ext cx="10920385" cy="365125"/>
          </a:xfrm>
        </p:spPr>
        <p:txBody>
          <a:bodyPr/>
          <a:lstStyle/>
          <a:p>
            <a:r>
              <a:rPr lang="en-GB" dirty="0"/>
              <a:t>ATA, American Thyroid Association; ATC, anaplastic thyroid cancer; CI, confidence interval; DoR, duration of response; DTC, differentiated thyroid cancer; NE, not estimable; OS, overall survival; PFS, progression-free survival; TC, thyroid cancer; TRK, tropomyosin receptor kinase</a:t>
            </a:r>
          </a:p>
          <a:p>
            <a:r>
              <a:rPr lang="en-GB" dirty="0"/>
              <a:t>Cabanillas ME, et al. Thyroid. 2022; 32, Supplement 1:P-1-A-135 (highlighted poster 108; presented at ATA 2022)</a:t>
            </a:r>
          </a:p>
          <a:p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B22304D-0DCD-B648-BC48-E332A94CF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31" y="2924944"/>
            <a:ext cx="11280576" cy="27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3537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05ED09-A307-BA24-2329-D12BD61A3EE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970313"/>
          </a:xfrm>
        </p:spPr>
        <p:txBody>
          <a:bodyPr/>
          <a:lstStyle/>
          <a:p>
            <a:r>
              <a:rPr lang="en-GB" i="1" dirty="0"/>
              <a:t>NTRK1</a:t>
            </a:r>
            <a:r>
              <a:rPr lang="en-GB" dirty="0"/>
              <a:t>-rearranged PTCs demonstrated increased aggressiveness and shorter PFS compared to </a:t>
            </a:r>
            <a:r>
              <a:rPr lang="en-GB" i="1" dirty="0"/>
              <a:t>NTRK3</a:t>
            </a:r>
            <a:r>
              <a:rPr lang="en-GB" dirty="0"/>
              <a:t>-positive cases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C571EF-75F1-CB53-43E1-44765DE6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Progression-free survival of PTC</a:t>
            </a:r>
            <a:r>
              <a:rPr lang="en-GB" cap="none" dirty="0"/>
              <a:t>s</a:t>
            </a:r>
            <a:r>
              <a:rPr lang="en-GB" dirty="0"/>
              <a:t> with </a:t>
            </a:r>
            <a:r>
              <a:rPr lang="en-GB" i="1" dirty="0"/>
              <a:t>NTRK1</a:t>
            </a:r>
            <a:r>
              <a:rPr lang="en-GB" dirty="0"/>
              <a:t> versus </a:t>
            </a:r>
            <a:r>
              <a:rPr lang="en-GB" i="1" dirty="0"/>
              <a:t>NTRK3 </a:t>
            </a:r>
            <a:r>
              <a:rPr lang="en-GB" dirty="0"/>
              <a:t>fusions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EA1AE-B3E0-FCBC-58AF-7E9B907DE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9CB6D7-3778-0A16-0AB6-00DA84F8C7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10180339" cy="365125"/>
          </a:xfrm>
        </p:spPr>
        <p:txBody>
          <a:bodyPr/>
          <a:lstStyle/>
          <a:p>
            <a:r>
              <a:rPr lang="en-GB" dirty="0"/>
              <a:t>NTRK, neurotrophic tyrosine receptor kinase; PFS, progression-free survival; PTC, papillary thyroid cancer</a:t>
            </a:r>
          </a:p>
          <a:p>
            <a:r>
              <a:rPr lang="en-GB" sz="1200" spc="-3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Vuong HG, et al. Pathol Res Pract. 2022;240:154180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31B88C-AC21-294F-85E5-46165D3E8E00}"/>
              </a:ext>
            </a:extLst>
          </p:cNvPr>
          <p:cNvSpPr txBox="1"/>
          <p:nvPr/>
        </p:nvSpPr>
        <p:spPr>
          <a:xfrm rot="16200000">
            <a:off x="1392505" y="3233190"/>
            <a:ext cx="2343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Progression-free survival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4AF8D8-317F-E14E-ADCB-DD4060BAA967}"/>
              </a:ext>
            </a:extLst>
          </p:cNvPr>
          <p:cNvSpPr txBox="1"/>
          <p:nvPr/>
        </p:nvSpPr>
        <p:spPr>
          <a:xfrm>
            <a:off x="6328515" y="4060340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solidFill>
                  <a:schemeClr val="accent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NTRK1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C1E273-0833-054A-9FED-353E6F572AAE}"/>
              </a:ext>
            </a:extLst>
          </p:cNvPr>
          <p:cNvSpPr txBox="1"/>
          <p:nvPr/>
        </p:nvSpPr>
        <p:spPr>
          <a:xfrm>
            <a:off x="3551155" y="4503108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2205E7-309D-E241-97E8-A5DD74BD212E}"/>
              </a:ext>
            </a:extLst>
          </p:cNvPr>
          <p:cNvSpPr txBox="1"/>
          <p:nvPr/>
        </p:nvSpPr>
        <p:spPr>
          <a:xfrm>
            <a:off x="5987232" y="4649735"/>
            <a:ext cx="1414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E09202-A11B-7C4A-8EE9-90593667156D}"/>
              </a:ext>
            </a:extLst>
          </p:cNvPr>
          <p:cNvSpPr txBox="1"/>
          <p:nvPr/>
        </p:nvSpPr>
        <p:spPr>
          <a:xfrm>
            <a:off x="3636115" y="3824099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P=0.003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F5FEF7-503D-BB4F-906A-4D5441DF177D}"/>
              </a:ext>
            </a:extLst>
          </p:cNvPr>
          <p:cNvSpPr txBox="1"/>
          <p:nvPr/>
        </p:nvSpPr>
        <p:spPr>
          <a:xfrm>
            <a:off x="2166785" y="4851981"/>
            <a:ext cx="107561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Number at risk</a:t>
            </a:r>
          </a:p>
          <a:p>
            <a:pPr algn="r"/>
            <a:r>
              <a:rPr lang="en-GB" sz="1200" b="1" i="1" dirty="0">
                <a:solidFill>
                  <a:schemeClr val="accent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NTRK1</a:t>
            </a:r>
          </a:p>
          <a:p>
            <a:pPr algn="r"/>
            <a:r>
              <a:rPr lang="en-GB" sz="1200" b="1" i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NTRK3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BFA9C0-89BB-D641-A8A7-D6F501081C03}"/>
              </a:ext>
            </a:extLst>
          </p:cNvPr>
          <p:cNvSpPr txBox="1"/>
          <p:nvPr/>
        </p:nvSpPr>
        <p:spPr>
          <a:xfrm>
            <a:off x="2890281" y="4249108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BFAC1D-FFBB-F147-8E07-30E7EF857200}"/>
              </a:ext>
            </a:extLst>
          </p:cNvPr>
          <p:cNvSpPr txBox="1"/>
          <p:nvPr/>
        </p:nvSpPr>
        <p:spPr>
          <a:xfrm>
            <a:off x="9595417" y="2530798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NTRK3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256DE9-D293-AB47-82DE-C42E8AE09472}"/>
              </a:ext>
            </a:extLst>
          </p:cNvPr>
          <p:cNvCxnSpPr/>
          <p:nvPr/>
        </p:nvCxnSpPr>
        <p:spPr>
          <a:xfrm>
            <a:off x="3296375" y="2318050"/>
            <a:ext cx="0" cy="2118899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7A1368-CAF4-2B45-AA56-C72CA831C656}"/>
              </a:ext>
            </a:extLst>
          </p:cNvPr>
          <p:cNvCxnSpPr>
            <a:cxnSpLocks/>
          </p:cNvCxnSpPr>
          <p:nvPr/>
        </p:nvCxnSpPr>
        <p:spPr>
          <a:xfrm flipH="1">
            <a:off x="3287851" y="4437952"/>
            <a:ext cx="684357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BDA3C51-009D-6B43-9FE7-BE5520C84A92}"/>
              </a:ext>
            </a:extLst>
          </p:cNvPr>
          <p:cNvCxnSpPr>
            <a:cxnSpLocks/>
          </p:cNvCxnSpPr>
          <p:nvPr/>
        </p:nvCxnSpPr>
        <p:spPr>
          <a:xfrm flipH="1">
            <a:off x="3222428" y="4351077"/>
            <a:ext cx="7004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F5CED41-BC22-634F-B2A1-DC23F4754332}"/>
              </a:ext>
            </a:extLst>
          </p:cNvPr>
          <p:cNvSpPr txBox="1"/>
          <p:nvPr/>
        </p:nvSpPr>
        <p:spPr>
          <a:xfrm>
            <a:off x="2890281" y="3763333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0.25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052B140-E58A-5C45-92CA-EC72AEE80B5E}"/>
              </a:ext>
            </a:extLst>
          </p:cNvPr>
          <p:cNvCxnSpPr>
            <a:cxnSpLocks/>
          </p:cNvCxnSpPr>
          <p:nvPr/>
        </p:nvCxnSpPr>
        <p:spPr>
          <a:xfrm flipH="1">
            <a:off x="3222428" y="3865302"/>
            <a:ext cx="7004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13FEA39-B39D-1141-A252-DDF182DBCDC7}"/>
              </a:ext>
            </a:extLst>
          </p:cNvPr>
          <p:cNvSpPr txBox="1"/>
          <p:nvPr/>
        </p:nvSpPr>
        <p:spPr>
          <a:xfrm>
            <a:off x="2890281" y="3287083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0.50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8B05CA8-03EC-FC42-8754-004A2A913296}"/>
              </a:ext>
            </a:extLst>
          </p:cNvPr>
          <p:cNvCxnSpPr>
            <a:cxnSpLocks/>
          </p:cNvCxnSpPr>
          <p:nvPr/>
        </p:nvCxnSpPr>
        <p:spPr>
          <a:xfrm flipH="1">
            <a:off x="3222428" y="3389052"/>
            <a:ext cx="7004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78611AA-35AC-354A-B6F6-C454FDA20003}"/>
              </a:ext>
            </a:extLst>
          </p:cNvPr>
          <p:cNvSpPr txBox="1"/>
          <p:nvPr/>
        </p:nvSpPr>
        <p:spPr>
          <a:xfrm>
            <a:off x="2890281" y="2804483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0.75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0D43371-3E74-2842-AA08-6C8522C5DF74}"/>
              </a:ext>
            </a:extLst>
          </p:cNvPr>
          <p:cNvCxnSpPr>
            <a:cxnSpLocks/>
          </p:cNvCxnSpPr>
          <p:nvPr/>
        </p:nvCxnSpPr>
        <p:spPr>
          <a:xfrm flipH="1">
            <a:off x="3222428" y="2906452"/>
            <a:ext cx="7004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226852A-BB94-EF49-A60C-8AEE62B172A8}"/>
              </a:ext>
            </a:extLst>
          </p:cNvPr>
          <p:cNvSpPr txBox="1"/>
          <p:nvPr/>
        </p:nvSpPr>
        <p:spPr>
          <a:xfrm>
            <a:off x="2890281" y="2321883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1.00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8666128-651D-4247-A4E2-B7615E3BD10F}"/>
              </a:ext>
            </a:extLst>
          </p:cNvPr>
          <p:cNvCxnSpPr>
            <a:cxnSpLocks/>
          </p:cNvCxnSpPr>
          <p:nvPr/>
        </p:nvCxnSpPr>
        <p:spPr>
          <a:xfrm flipH="1">
            <a:off x="3222428" y="2423852"/>
            <a:ext cx="7004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66724BC-4AED-874D-B473-DE9B169B9506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5804" y="4478078"/>
            <a:ext cx="7004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2B3E2A7-6A9A-C945-BDAF-82B3D7B5F286}"/>
              </a:ext>
            </a:extLst>
          </p:cNvPr>
          <p:cNvSpPr txBox="1"/>
          <p:nvPr/>
        </p:nvSpPr>
        <p:spPr>
          <a:xfrm>
            <a:off x="4251626" y="450310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2DE796B-2FE8-4947-954E-00712B26F5F9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01562" y="4478078"/>
            <a:ext cx="7004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4B40E7F-5509-464D-A3C6-EA5A4A4E5749}"/>
              </a:ext>
            </a:extLst>
          </p:cNvPr>
          <p:cNvSpPr txBox="1"/>
          <p:nvPr/>
        </p:nvSpPr>
        <p:spPr>
          <a:xfrm>
            <a:off x="4994576" y="450310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264E06C-B8B7-4345-8927-6A92604FAB25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44512" y="4478078"/>
            <a:ext cx="7004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4091D08-B83C-4A46-8C7A-3C6D055D6C7C}"/>
              </a:ext>
            </a:extLst>
          </p:cNvPr>
          <p:cNvSpPr txBox="1"/>
          <p:nvPr/>
        </p:nvSpPr>
        <p:spPr>
          <a:xfrm>
            <a:off x="5740701" y="450310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36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19B4C85-AEB1-9E41-AF5D-6A2DDA9E844C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90637" y="4478078"/>
            <a:ext cx="7004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64537EC-85D5-7A41-88EA-35C842965B1C}"/>
              </a:ext>
            </a:extLst>
          </p:cNvPr>
          <p:cNvSpPr txBox="1"/>
          <p:nvPr/>
        </p:nvSpPr>
        <p:spPr>
          <a:xfrm>
            <a:off x="6493176" y="450310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48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A375E20-9B08-6842-9D62-B611A4730A0C}"/>
              </a:ext>
            </a:extLst>
          </p:cNvPr>
          <p:cNvCxnSpPr>
            <a:cxnSpLocks/>
          </p:cNvCxnSpPr>
          <p:nvPr/>
        </p:nvCxnSpPr>
        <p:spPr>
          <a:xfrm rot="16200000" flipH="1">
            <a:off x="6543112" y="4478078"/>
            <a:ext cx="7004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3199660-B90A-6343-A8C2-94A15F2029E8}"/>
              </a:ext>
            </a:extLst>
          </p:cNvPr>
          <p:cNvSpPr txBox="1"/>
          <p:nvPr/>
        </p:nvSpPr>
        <p:spPr>
          <a:xfrm>
            <a:off x="9474501" y="450310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96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F46D4ED-F69A-B047-A9BB-427B35731268}"/>
              </a:ext>
            </a:extLst>
          </p:cNvPr>
          <p:cNvCxnSpPr>
            <a:cxnSpLocks/>
          </p:cNvCxnSpPr>
          <p:nvPr/>
        </p:nvCxnSpPr>
        <p:spPr>
          <a:xfrm rot="16200000" flipH="1">
            <a:off x="9524437" y="4478078"/>
            <a:ext cx="7004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8A4037B6-FD03-B34F-B93C-0F8CDCF7EDDB}"/>
              </a:ext>
            </a:extLst>
          </p:cNvPr>
          <p:cNvSpPr txBox="1"/>
          <p:nvPr/>
        </p:nvSpPr>
        <p:spPr>
          <a:xfrm>
            <a:off x="8728376" y="450310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84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EDEAB72-C0DC-0744-973A-9227D4CDED9A}"/>
              </a:ext>
            </a:extLst>
          </p:cNvPr>
          <p:cNvCxnSpPr>
            <a:cxnSpLocks/>
          </p:cNvCxnSpPr>
          <p:nvPr/>
        </p:nvCxnSpPr>
        <p:spPr>
          <a:xfrm rot="16200000" flipH="1">
            <a:off x="8778312" y="4478078"/>
            <a:ext cx="7004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A3B4BAF-BCE6-F04C-83FD-B64526645EF0}"/>
              </a:ext>
            </a:extLst>
          </p:cNvPr>
          <p:cNvSpPr txBox="1"/>
          <p:nvPr/>
        </p:nvSpPr>
        <p:spPr>
          <a:xfrm>
            <a:off x="7975901" y="450310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72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51A3F3A-CE50-9F49-AA23-3E4F9521A4D6}"/>
              </a:ext>
            </a:extLst>
          </p:cNvPr>
          <p:cNvCxnSpPr>
            <a:cxnSpLocks/>
          </p:cNvCxnSpPr>
          <p:nvPr/>
        </p:nvCxnSpPr>
        <p:spPr>
          <a:xfrm rot="16200000" flipH="1">
            <a:off x="8025837" y="4478078"/>
            <a:ext cx="7004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E211B43-BE43-7347-A065-AE465019A49E}"/>
              </a:ext>
            </a:extLst>
          </p:cNvPr>
          <p:cNvSpPr txBox="1"/>
          <p:nvPr/>
        </p:nvSpPr>
        <p:spPr>
          <a:xfrm>
            <a:off x="7236126" y="4503108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60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B3F73C6-C75B-9A48-B6F1-6AF2632DD096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86062" y="4478078"/>
            <a:ext cx="7004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44EED66-7069-C849-B796-1A85CEDDC69D}"/>
              </a:ext>
            </a:extLst>
          </p:cNvPr>
          <p:cNvSpPr txBox="1"/>
          <p:nvPr/>
        </p:nvSpPr>
        <p:spPr>
          <a:xfrm>
            <a:off x="3508676" y="5036647"/>
            <a:ext cx="16991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C37D7D5-0746-E840-AB44-7768A906EED5}"/>
              </a:ext>
            </a:extLst>
          </p:cNvPr>
          <p:cNvSpPr txBox="1"/>
          <p:nvPr/>
        </p:nvSpPr>
        <p:spPr>
          <a:xfrm>
            <a:off x="4251626" y="5036647"/>
            <a:ext cx="16991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5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45A1028-DB55-3A4C-87A1-BBF3FB2100B4}"/>
              </a:ext>
            </a:extLst>
          </p:cNvPr>
          <p:cNvSpPr txBox="1"/>
          <p:nvPr/>
        </p:nvSpPr>
        <p:spPr>
          <a:xfrm>
            <a:off x="4994576" y="5036647"/>
            <a:ext cx="16991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C266520-A617-DA41-AEA8-E64E4A1B3F23}"/>
              </a:ext>
            </a:extLst>
          </p:cNvPr>
          <p:cNvSpPr txBox="1"/>
          <p:nvPr/>
        </p:nvSpPr>
        <p:spPr>
          <a:xfrm>
            <a:off x="5740701" y="5036647"/>
            <a:ext cx="16991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18C0289-D658-9142-820E-4055F62CD32C}"/>
              </a:ext>
            </a:extLst>
          </p:cNvPr>
          <p:cNvSpPr txBox="1"/>
          <p:nvPr/>
        </p:nvSpPr>
        <p:spPr>
          <a:xfrm>
            <a:off x="6535655" y="5036647"/>
            <a:ext cx="8496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9D835C2-5F2C-B447-9839-E681A3E9549C}"/>
              </a:ext>
            </a:extLst>
          </p:cNvPr>
          <p:cNvSpPr txBox="1"/>
          <p:nvPr/>
        </p:nvSpPr>
        <p:spPr>
          <a:xfrm>
            <a:off x="9516980" y="5036647"/>
            <a:ext cx="8496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A58F5FC-54B2-FD49-B01B-48B07846DA9D}"/>
              </a:ext>
            </a:extLst>
          </p:cNvPr>
          <p:cNvSpPr txBox="1"/>
          <p:nvPr/>
        </p:nvSpPr>
        <p:spPr>
          <a:xfrm>
            <a:off x="8770855" y="5036647"/>
            <a:ext cx="8496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D01279-DCB1-A24C-93D0-6D0C2D8111CD}"/>
              </a:ext>
            </a:extLst>
          </p:cNvPr>
          <p:cNvSpPr txBox="1"/>
          <p:nvPr/>
        </p:nvSpPr>
        <p:spPr>
          <a:xfrm>
            <a:off x="8018380" y="5036647"/>
            <a:ext cx="8496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0B578C3-2C7B-4644-B478-09A7F39D8FAB}"/>
              </a:ext>
            </a:extLst>
          </p:cNvPr>
          <p:cNvSpPr txBox="1"/>
          <p:nvPr/>
        </p:nvSpPr>
        <p:spPr>
          <a:xfrm>
            <a:off x="7278605" y="5036647"/>
            <a:ext cx="8496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E87C5831-9058-1B43-B88F-BFDABFB27382}"/>
              </a:ext>
            </a:extLst>
          </p:cNvPr>
          <p:cNvSpPr/>
          <p:nvPr/>
        </p:nvSpPr>
        <p:spPr>
          <a:xfrm>
            <a:off x="3597275" y="2425700"/>
            <a:ext cx="2670175" cy="1924050"/>
          </a:xfrm>
          <a:custGeom>
            <a:avLst/>
            <a:gdLst>
              <a:gd name="connsiteX0" fmla="*/ 2670175 w 2670175"/>
              <a:gd name="connsiteY0" fmla="*/ 1924050 h 1924050"/>
              <a:gd name="connsiteX1" fmla="*/ 2670175 w 2670175"/>
              <a:gd name="connsiteY1" fmla="*/ 638175 h 1924050"/>
              <a:gd name="connsiteX2" fmla="*/ 1238250 w 2670175"/>
              <a:gd name="connsiteY2" fmla="*/ 638175 h 1924050"/>
              <a:gd name="connsiteX3" fmla="*/ 1238250 w 2670175"/>
              <a:gd name="connsiteY3" fmla="*/ 0 h 1924050"/>
              <a:gd name="connsiteX4" fmla="*/ 0 w 2670175"/>
              <a:gd name="connsiteY4" fmla="*/ 0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0175" h="1924050">
                <a:moveTo>
                  <a:pt x="2670175" y="1924050"/>
                </a:moveTo>
                <a:lnTo>
                  <a:pt x="2670175" y="638175"/>
                </a:lnTo>
                <a:lnTo>
                  <a:pt x="1238250" y="638175"/>
                </a:lnTo>
                <a:lnTo>
                  <a:pt x="123825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60ED93AD-A00E-CE41-B0E6-9C789EABB8B5}"/>
              </a:ext>
            </a:extLst>
          </p:cNvPr>
          <p:cNvSpPr/>
          <p:nvPr/>
        </p:nvSpPr>
        <p:spPr>
          <a:xfrm>
            <a:off x="3609975" y="2425700"/>
            <a:ext cx="5845175" cy="260350"/>
          </a:xfrm>
          <a:custGeom>
            <a:avLst/>
            <a:gdLst>
              <a:gd name="connsiteX0" fmla="*/ 5845175 w 5845175"/>
              <a:gd name="connsiteY0" fmla="*/ 260350 h 260350"/>
              <a:gd name="connsiteX1" fmla="*/ 2651125 w 5845175"/>
              <a:gd name="connsiteY1" fmla="*/ 260350 h 260350"/>
              <a:gd name="connsiteX2" fmla="*/ 2651125 w 5845175"/>
              <a:gd name="connsiteY2" fmla="*/ 82550 h 260350"/>
              <a:gd name="connsiteX3" fmla="*/ 1463675 w 5845175"/>
              <a:gd name="connsiteY3" fmla="*/ 82550 h 260350"/>
              <a:gd name="connsiteX4" fmla="*/ 1463675 w 5845175"/>
              <a:gd name="connsiteY4" fmla="*/ 0 h 260350"/>
              <a:gd name="connsiteX5" fmla="*/ 0 w 5845175"/>
              <a:gd name="connsiteY5" fmla="*/ 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175" h="260350">
                <a:moveTo>
                  <a:pt x="5845175" y="260350"/>
                </a:moveTo>
                <a:lnTo>
                  <a:pt x="2651125" y="260350"/>
                </a:lnTo>
                <a:lnTo>
                  <a:pt x="2651125" y="82550"/>
                </a:lnTo>
                <a:lnTo>
                  <a:pt x="1463675" y="82550"/>
                </a:lnTo>
                <a:lnTo>
                  <a:pt x="1463675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7E5D0F5-B606-F04F-BB15-944147DF3D3A}"/>
              </a:ext>
            </a:extLst>
          </p:cNvPr>
          <p:cNvGrpSpPr/>
          <p:nvPr/>
        </p:nvGrpSpPr>
        <p:grpSpPr>
          <a:xfrm>
            <a:off x="7289288" y="2652354"/>
            <a:ext cx="70047" cy="70047"/>
            <a:chOff x="7136888" y="3461979"/>
            <a:chExt cx="70047" cy="70047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9055D44-2EC3-124C-8F7B-1C7EC87D51E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A78445F-9E86-F44C-A823-13F3BEEE595A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A848B82-DCFB-BE4F-867F-E6278D7EBC19}"/>
              </a:ext>
            </a:extLst>
          </p:cNvPr>
          <p:cNvGrpSpPr/>
          <p:nvPr/>
        </p:nvGrpSpPr>
        <p:grpSpPr>
          <a:xfrm>
            <a:off x="8330688" y="2652354"/>
            <a:ext cx="70047" cy="70047"/>
            <a:chOff x="7136888" y="3461979"/>
            <a:chExt cx="70047" cy="7004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85EE64E-4720-034F-BD20-7946A9FBADE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1AB4E1B-BB60-5E47-9FED-A29DF3D496E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31A4A0B-45F9-7043-9434-77BA295DF328}"/>
              </a:ext>
            </a:extLst>
          </p:cNvPr>
          <p:cNvGrpSpPr/>
          <p:nvPr/>
        </p:nvGrpSpPr>
        <p:grpSpPr>
          <a:xfrm>
            <a:off x="9019663" y="2652354"/>
            <a:ext cx="70047" cy="70047"/>
            <a:chOff x="7136888" y="3461979"/>
            <a:chExt cx="70047" cy="70047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D48764F-EC42-6244-BE0C-9D9354A4B1E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FBC5D44-C7C6-7E4B-9B2D-2EF62E523401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40A4B78-C4CF-B845-A1E0-D8DDF8604B67}"/>
              </a:ext>
            </a:extLst>
          </p:cNvPr>
          <p:cNvGrpSpPr/>
          <p:nvPr/>
        </p:nvGrpSpPr>
        <p:grpSpPr>
          <a:xfrm>
            <a:off x="9397488" y="2652354"/>
            <a:ext cx="70047" cy="70047"/>
            <a:chOff x="7136888" y="3461979"/>
            <a:chExt cx="70047" cy="70047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1D02F20-43D8-874D-88D8-04235851297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F892F22-CC5F-4B4C-AF31-1F49E9EF6A79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B03EA16-8C55-A045-98D8-E1CAE5EFC4E9}"/>
              </a:ext>
            </a:extLst>
          </p:cNvPr>
          <p:cNvGrpSpPr/>
          <p:nvPr/>
        </p:nvGrpSpPr>
        <p:grpSpPr>
          <a:xfrm>
            <a:off x="6790813" y="2652354"/>
            <a:ext cx="70047" cy="70047"/>
            <a:chOff x="7136888" y="3461979"/>
            <a:chExt cx="70047" cy="70047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7396F1-D65C-5F4C-B29A-2B56677216C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0DD533B-C511-D64C-B77C-277615C568B9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D9FDFA6-CC02-694E-BD66-3277A92F0159}"/>
              </a:ext>
            </a:extLst>
          </p:cNvPr>
          <p:cNvGrpSpPr/>
          <p:nvPr/>
        </p:nvGrpSpPr>
        <p:grpSpPr>
          <a:xfrm>
            <a:off x="6778113" y="2652354"/>
            <a:ext cx="70047" cy="70047"/>
            <a:chOff x="7136888" y="3461979"/>
            <a:chExt cx="70047" cy="70047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919D052-7302-C74C-9C66-34CC01B33A8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D34F466-A35C-A146-9AE0-E125A007E36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B4E429E-88F3-3443-A486-642FB5479B60}"/>
              </a:ext>
            </a:extLst>
          </p:cNvPr>
          <p:cNvGrpSpPr/>
          <p:nvPr/>
        </p:nvGrpSpPr>
        <p:grpSpPr>
          <a:xfrm>
            <a:off x="6657463" y="2652354"/>
            <a:ext cx="70047" cy="70047"/>
            <a:chOff x="7136888" y="3461979"/>
            <a:chExt cx="70047" cy="70047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E392A48-7D3F-1746-9D3F-48479BB817C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E4A2E90-EB4E-1848-8818-72E0457058EC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D65BA9E-5332-1640-A09F-7ED15B9B905C}"/>
              </a:ext>
            </a:extLst>
          </p:cNvPr>
          <p:cNvGrpSpPr/>
          <p:nvPr/>
        </p:nvGrpSpPr>
        <p:grpSpPr>
          <a:xfrm>
            <a:off x="6412988" y="2652354"/>
            <a:ext cx="70047" cy="70047"/>
            <a:chOff x="7136888" y="3461979"/>
            <a:chExt cx="70047" cy="70047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24949AB-2E10-2947-AAF6-06F8582BB0F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522FB6E-62B8-3544-97B5-0CA840BA901D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701CC65-A274-7149-9D12-26296FCE5391}"/>
              </a:ext>
            </a:extLst>
          </p:cNvPr>
          <p:cNvGrpSpPr/>
          <p:nvPr/>
        </p:nvGrpSpPr>
        <p:grpSpPr>
          <a:xfrm>
            <a:off x="6292338" y="2652354"/>
            <a:ext cx="70047" cy="70047"/>
            <a:chOff x="7136888" y="3461979"/>
            <a:chExt cx="70047" cy="70047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F226BE2-36FD-8446-8EE8-32247BD3889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B6AC3DE-C4B7-8642-A208-FC0B9520EBE5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4C37A76-FAF8-EC4C-92F2-9B3977D9A7B8}"/>
              </a:ext>
            </a:extLst>
          </p:cNvPr>
          <p:cNvGrpSpPr/>
          <p:nvPr/>
        </p:nvGrpSpPr>
        <p:grpSpPr>
          <a:xfrm>
            <a:off x="6273288" y="2652354"/>
            <a:ext cx="70047" cy="70047"/>
            <a:chOff x="7136888" y="3461979"/>
            <a:chExt cx="70047" cy="70047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0F5AD04-9833-5648-A279-9713C19F8A3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1969762-63A5-2643-B599-5936EC1730D2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927B842-C15D-5C41-81D0-30ABD9A9CB3C}"/>
              </a:ext>
            </a:extLst>
          </p:cNvPr>
          <p:cNvGrpSpPr/>
          <p:nvPr/>
        </p:nvGrpSpPr>
        <p:grpSpPr>
          <a:xfrm>
            <a:off x="6044688" y="2471379"/>
            <a:ext cx="70047" cy="70047"/>
            <a:chOff x="7136888" y="3461979"/>
            <a:chExt cx="70047" cy="70047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4A0A1EA-C088-C04B-954B-C669AFF51A3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6FC18CE-8A0F-7C4F-93D7-9DF36DF4CFC8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880DE4C-0A06-BD4D-BD84-5829655BFAD6}"/>
              </a:ext>
            </a:extLst>
          </p:cNvPr>
          <p:cNvGrpSpPr/>
          <p:nvPr/>
        </p:nvGrpSpPr>
        <p:grpSpPr>
          <a:xfrm>
            <a:off x="5225538" y="2471379"/>
            <a:ext cx="70047" cy="70047"/>
            <a:chOff x="7136888" y="3461979"/>
            <a:chExt cx="70047" cy="70047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012756EC-E5E0-B043-AD23-DD29CEAB389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CAC3F33-A5C7-AD46-A086-7E2F23E45716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7E58CAE-8F40-E344-8011-EAAFE3D1730D}"/>
              </a:ext>
            </a:extLst>
          </p:cNvPr>
          <p:cNvGrpSpPr/>
          <p:nvPr/>
        </p:nvGrpSpPr>
        <p:grpSpPr>
          <a:xfrm>
            <a:off x="6035163" y="2471379"/>
            <a:ext cx="70047" cy="70047"/>
            <a:chOff x="7136888" y="3461979"/>
            <a:chExt cx="70047" cy="70047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C9E1134-984B-464D-BF27-D579B67CFA8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4430C10-BC0C-ED42-AD7C-2070277F511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C6A1CE7-78A7-9645-9CB3-D38A9AD147AF}"/>
              </a:ext>
            </a:extLst>
          </p:cNvPr>
          <p:cNvGrpSpPr/>
          <p:nvPr/>
        </p:nvGrpSpPr>
        <p:grpSpPr>
          <a:xfrm>
            <a:off x="5720838" y="2471379"/>
            <a:ext cx="70047" cy="70047"/>
            <a:chOff x="7136888" y="3461979"/>
            <a:chExt cx="70047" cy="70047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47EAEF4-6DE3-1442-9908-932B3D1B7F1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33BCC7B-6556-5940-90A0-88B71CFBC15F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7CE4741-84CF-664A-AC8F-AAD62A4F07B0}"/>
              </a:ext>
            </a:extLst>
          </p:cNvPr>
          <p:cNvGrpSpPr/>
          <p:nvPr/>
        </p:nvGrpSpPr>
        <p:grpSpPr>
          <a:xfrm>
            <a:off x="5974838" y="2471379"/>
            <a:ext cx="70047" cy="70047"/>
            <a:chOff x="7136888" y="3461979"/>
            <a:chExt cx="70047" cy="70047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00639ED-FDCD-984B-9C08-A7D6129E75C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59BA4F64-C647-C940-A64E-E86405FCEC0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095B3AF-55CD-7548-874D-19BD7518AED8}"/>
              </a:ext>
            </a:extLst>
          </p:cNvPr>
          <p:cNvGrpSpPr/>
          <p:nvPr/>
        </p:nvGrpSpPr>
        <p:grpSpPr>
          <a:xfrm>
            <a:off x="5917688" y="2471379"/>
            <a:ext cx="70047" cy="70047"/>
            <a:chOff x="7136888" y="3461979"/>
            <a:chExt cx="70047" cy="70047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2949720-98C4-F54F-8259-621B287FC52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51CE431-EBEE-F44A-BFE9-D1F86E8C6195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62D804F-9DD2-AB46-AB63-3BA3D2E00783}"/>
              </a:ext>
            </a:extLst>
          </p:cNvPr>
          <p:cNvGrpSpPr/>
          <p:nvPr/>
        </p:nvGrpSpPr>
        <p:grpSpPr>
          <a:xfrm>
            <a:off x="5851013" y="2471379"/>
            <a:ext cx="70047" cy="70047"/>
            <a:chOff x="7136888" y="3461979"/>
            <a:chExt cx="70047" cy="70047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657FF61-100D-2B4F-A749-10929A39C84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24D9A9D-AE9A-714C-8698-A07CECF605AC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F0D52BD-839C-D84F-8D72-F53F774CC210}"/>
              </a:ext>
            </a:extLst>
          </p:cNvPr>
          <p:cNvGrpSpPr/>
          <p:nvPr/>
        </p:nvGrpSpPr>
        <p:grpSpPr>
          <a:xfrm>
            <a:off x="5841488" y="2471379"/>
            <a:ext cx="70047" cy="70047"/>
            <a:chOff x="7136888" y="3461979"/>
            <a:chExt cx="70047" cy="70047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97FE5F1-DF4F-834D-BFF1-9416A0B00B0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FBE61B83-A415-DA42-AC7D-383A4CDDC3FC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AFC2EFF-EF8D-DC41-A1F0-7655A8638B7A}"/>
              </a:ext>
            </a:extLst>
          </p:cNvPr>
          <p:cNvGrpSpPr/>
          <p:nvPr/>
        </p:nvGrpSpPr>
        <p:grpSpPr>
          <a:xfrm>
            <a:off x="5797038" y="2471379"/>
            <a:ext cx="70047" cy="70047"/>
            <a:chOff x="7136888" y="3461979"/>
            <a:chExt cx="70047" cy="70047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F89BF4C-0CF5-0143-8C9D-48F56D2FB52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135BDE33-3AEE-0140-8B48-85A411CDF2DD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FB0F231-C5A5-D947-8086-3FED2AB8E486}"/>
              </a:ext>
            </a:extLst>
          </p:cNvPr>
          <p:cNvGrpSpPr/>
          <p:nvPr/>
        </p:nvGrpSpPr>
        <p:grpSpPr>
          <a:xfrm>
            <a:off x="5781163" y="2471379"/>
            <a:ext cx="70047" cy="70047"/>
            <a:chOff x="7136888" y="3461979"/>
            <a:chExt cx="70047" cy="70047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5CDD3D5-6C71-0248-A47C-2CC7E596CBB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355B66C-2115-144E-A5A3-0C00869BBA11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D514986-E8DA-5E4B-9B41-9BB8EF1424D8}"/>
              </a:ext>
            </a:extLst>
          </p:cNvPr>
          <p:cNvGrpSpPr/>
          <p:nvPr/>
        </p:nvGrpSpPr>
        <p:grpSpPr>
          <a:xfrm>
            <a:off x="5190613" y="2471379"/>
            <a:ext cx="70047" cy="70047"/>
            <a:chOff x="7136888" y="3461979"/>
            <a:chExt cx="70047" cy="70047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D900502-FB59-DA42-B2CE-B2FB4B97280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8417C33D-2BB1-2943-B0B7-2504E8304489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DDD6510-1A11-6E4A-BFDB-92C3F002E444}"/>
              </a:ext>
            </a:extLst>
          </p:cNvPr>
          <p:cNvGrpSpPr/>
          <p:nvPr/>
        </p:nvGrpSpPr>
        <p:grpSpPr>
          <a:xfrm>
            <a:off x="5174738" y="2471379"/>
            <a:ext cx="70047" cy="70047"/>
            <a:chOff x="7136888" y="3461979"/>
            <a:chExt cx="70047" cy="70047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2AF9DB0-4581-C640-9166-25D5E0D66AB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2420C41-AE51-1D4A-A520-04BC572B2863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41BBC50-21FC-304D-9C1E-9AFB45BDE6AB}"/>
              </a:ext>
            </a:extLst>
          </p:cNvPr>
          <p:cNvGrpSpPr/>
          <p:nvPr/>
        </p:nvGrpSpPr>
        <p:grpSpPr>
          <a:xfrm>
            <a:off x="5111238" y="2471379"/>
            <a:ext cx="70047" cy="70047"/>
            <a:chOff x="7136888" y="3461979"/>
            <a:chExt cx="70047" cy="70047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68850CE-B707-4C42-AA78-7D65BCC01FF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09CF2B2-F364-AC46-826D-460B68457503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FA2031F-B116-2542-8190-0D83F39C5239}"/>
              </a:ext>
            </a:extLst>
          </p:cNvPr>
          <p:cNvGrpSpPr/>
          <p:nvPr/>
        </p:nvGrpSpPr>
        <p:grpSpPr>
          <a:xfrm>
            <a:off x="5098538" y="2471379"/>
            <a:ext cx="70047" cy="70047"/>
            <a:chOff x="7136888" y="3461979"/>
            <a:chExt cx="70047" cy="70047"/>
          </a:xfrm>
        </p:grpSpPr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F402C90-62CD-6249-B51C-BFD08DDD40A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4ABAF891-5007-7D4F-8496-FB6DE6A4BB2F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070DA45-97F0-F444-AB5C-B1982DFA9EA2}"/>
              </a:ext>
            </a:extLst>
          </p:cNvPr>
          <p:cNvGrpSpPr/>
          <p:nvPr/>
        </p:nvGrpSpPr>
        <p:grpSpPr>
          <a:xfrm>
            <a:off x="4977888" y="2388829"/>
            <a:ext cx="70047" cy="70047"/>
            <a:chOff x="7136888" y="3461979"/>
            <a:chExt cx="70047" cy="70047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8CDFECC2-FA54-6145-AD77-5DDE2720900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90CF877C-E3CB-F343-88E8-0BE038BED4BE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497E7FC-0C17-AD48-9275-F0DE858CC87F}"/>
              </a:ext>
            </a:extLst>
          </p:cNvPr>
          <p:cNvGrpSpPr/>
          <p:nvPr/>
        </p:nvGrpSpPr>
        <p:grpSpPr>
          <a:xfrm>
            <a:off x="5165213" y="3030179"/>
            <a:ext cx="70047" cy="70047"/>
            <a:chOff x="7136888" y="3461979"/>
            <a:chExt cx="70047" cy="70047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7474D8B4-8B39-AC48-A14D-D5680E05374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3DA7E432-6D0C-8547-A1E5-1B9C180F79E3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B6592B2-0EFA-2C48-B155-CD7A03CE8BCF}"/>
              </a:ext>
            </a:extLst>
          </p:cNvPr>
          <p:cNvGrpSpPr/>
          <p:nvPr/>
        </p:nvGrpSpPr>
        <p:grpSpPr>
          <a:xfrm>
            <a:off x="4044438" y="2388829"/>
            <a:ext cx="70047" cy="70047"/>
            <a:chOff x="7136888" y="3461979"/>
            <a:chExt cx="70047" cy="70047"/>
          </a:xfrm>
        </p:grpSpPr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52AC055A-0C39-7143-A9F3-7B67EC5E930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6FFE5766-73FB-5C45-8C41-595BC0F2570D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2FA2CF1-A14C-A04D-A20E-68A851113A20}"/>
              </a:ext>
            </a:extLst>
          </p:cNvPr>
          <p:cNvGrpSpPr/>
          <p:nvPr/>
        </p:nvGrpSpPr>
        <p:grpSpPr>
          <a:xfrm>
            <a:off x="4298438" y="2388829"/>
            <a:ext cx="70047" cy="70047"/>
            <a:chOff x="7136888" y="3461979"/>
            <a:chExt cx="70047" cy="70047"/>
          </a:xfrm>
        </p:grpSpPr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9A3F70F2-7A56-E84A-9FED-C63F70606C5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A2F4024-EC27-454F-AB9E-E0380193C68E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66256B4-B698-994F-A63E-13E5B74C4B37}"/>
              </a:ext>
            </a:extLst>
          </p:cNvPr>
          <p:cNvGrpSpPr/>
          <p:nvPr/>
        </p:nvGrpSpPr>
        <p:grpSpPr>
          <a:xfrm>
            <a:off x="4352413" y="2388829"/>
            <a:ext cx="70047" cy="70047"/>
            <a:chOff x="7136888" y="3461979"/>
            <a:chExt cx="70047" cy="70047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BD86540C-11F9-824B-AE2A-9CE801A387F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A87C00E9-2649-3848-A5D0-EF682DAAD02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473B49B-22BB-0F4B-9AD7-5CE4E233B659}"/>
              </a:ext>
            </a:extLst>
          </p:cNvPr>
          <p:cNvGrpSpPr/>
          <p:nvPr/>
        </p:nvGrpSpPr>
        <p:grpSpPr>
          <a:xfrm>
            <a:off x="4368288" y="2388829"/>
            <a:ext cx="70047" cy="70047"/>
            <a:chOff x="7136888" y="3461979"/>
            <a:chExt cx="70047" cy="70047"/>
          </a:xfrm>
        </p:grpSpPr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88AE2340-B603-7B48-8625-15565AB8464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37774AB2-9753-3C49-9AAC-525E4573BD8D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823B7954-C899-9D4A-8D3F-FEBBBA2FA578}"/>
              </a:ext>
            </a:extLst>
          </p:cNvPr>
          <p:cNvGrpSpPr/>
          <p:nvPr/>
        </p:nvGrpSpPr>
        <p:grpSpPr>
          <a:xfrm>
            <a:off x="4409563" y="2388829"/>
            <a:ext cx="70047" cy="70047"/>
            <a:chOff x="7136888" y="3461979"/>
            <a:chExt cx="70047" cy="70047"/>
          </a:xfrm>
        </p:grpSpPr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0EF4C34A-834E-2D42-87D0-3F40D2F41C9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38E6436C-A475-DF4E-9700-142D3A768BBF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5EF6B205-4377-3744-A45C-E4F75C0DBBED}"/>
              </a:ext>
            </a:extLst>
          </p:cNvPr>
          <p:cNvGrpSpPr/>
          <p:nvPr/>
        </p:nvGrpSpPr>
        <p:grpSpPr>
          <a:xfrm>
            <a:off x="4425438" y="2388829"/>
            <a:ext cx="70047" cy="70047"/>
            <a:chOff x="7136888" y="3461979"/>
            <a:chExt cx="70047" cy="70047"/>
          </a:xfrm>
        </p:grpSpPr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81DD222B-6DA5-F740-9C87-F610FB4DC33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B8814BF7-2323-9249-8DC7-025925652A6D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1E8F1B6-2D8A-3C4D-A2E6-C5533E95A177}"/>
              </a:ext>
            </a:extLst>
          </p:cNvPr>
          <p:cNvGrpSpPr/>
          <p:nvPr/>
        </p:nvGrpSpPr>
        <p:grpSpPr>
          <a:xfrm>
            <a:off x="4600063" y="2388829"/>
            <a:ext cx="70047" cy="70047"/>
            <a:chOff x="7136888" y="3461979"/>
            <a:chExt cx="70047" cy="70047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BCFDF37D-A04A-3649-953F-DE08C7F829D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E1AF38A7-633A-F740-A2BF-DAD0EA8FFAC8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FAE0998F-82BE-714C-814B-643022366883}"/>
              </a:ext>
            </a:extLst>
          </p:cNvPr>
          <p:cNvGrpSpPr/>
          <p:nvPr/>
        </p:nvGrpSpPr>
        <p:grpSpPr>
          <a:xfrm>
            <a:off x="4615938" y="2388829"/>
            <a:ext cx="70047" cy="70047"/>
            <a:chOff x="7136888" y="3461979"/>
            <a:chExt cx="70047" cy="70047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75D8FB9-A9A0-BC4E-B3F9-DE44179931A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EF3A0939-7558-2F45-8F48-2166D65AA2B1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BF2FAFBB-8D11-7D4F-92F0-FE61F6E3A995}"/>
              </a:ext>
            </a:extLst>
          </p:cNvPr>
          <p:cNvGrpSpPr/>
          <p:nvPr/>
        </p:nvGrpSpPr>
        <p:grpSpPr>
          <a:xfrm>
            <a:off x="4796913" y="2388829"/>
            <a:ext cx="70047" cy="70047"/>
            <a:chOff x="7136888" y="3461979"/>
            <a:chExt cx="70047" cy="70047"/>
          </a:xfrm>
        </p:grpSpPr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481137A-6B83-B34B-AAEC-ACDFC9A47FC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F4A7D9B0-863E-B74C-9EED-2799FE2461EC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C0D8CBD-2E9F-4D44-B9B4-B2091EF14348}"/>
              </a:ext>
            </a:extLst>
          </p:cNvPr>
          <p:cNvGrpSpPr/>
          <p:nvPr/>
        </p:nvGrpSpPr>
        <p:grpSpPr>
          <a:xfrm>
            <a:off x="4920738" y="2388829"/>
            <a:ext cx="70047" cy="70047"/>
            <a:chOff x="7136888" y="3461979"/>
            <a:chExt cx="70047" cy="70047"/>
          </a:xfrm>
        </p:grpSpPr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5D48FD1E-302C-6F49-A25D-C251CF4EEEF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953F2381-295C-584C-A434-36B6BF6AF736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4D64C46-E499-414E-9CFE-EEC53CC12629}"/>
              </a:ext>
            </a:extLst>
          </p:cNvPr>
          <p:cNvGrpSpPr/>
          <p:nvPr/>
        </p:nvGrpSpPr>
        <p:grpSpPr>
          <a:xfrm>
            <a:off x="4850888" y="2388829"/>
            <a:ext cx="70047" cy="70047"/>
            <a:chOff x="7136888" y="3461979"/>
            <a:chExt cx="70047" cy="70047"/>
          </a:xfrm>
        </p:grpSpPr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8DC90568-40FD-8C4F-B537-1B9ED62A1A2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04B32369-1C1E-E74A-A959-43B1F8526501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5140A4C8-0D73-1045-9E17-A0A3A9E7AD49}"/>
              </a:ext>
            </a:extLst>
          </p:cNvPr>
          <p:cNvGrpSpPr/>
          <p:nvPr/>
        </p:nvGrpSpPr>
        <p:grpSpPr>
          <a:xfrm>
            <a:off x="4866763" y="2388829"/>
            <a:ext cx="70047" cy="70047"/>
            <a:chOff x="7136888" y="3461979"/>
            <a:chExt cx="70047" cy="70047"/>
          </a:xfrm>
        </p:grpSpPr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73CAA832-DB50-BC49-A33A-B063AA21B6B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8BFFC03F-AFBC-5645-9DCD-EDCD9819FAA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2F1402E-E35E-204D-81CF-98DC14CD551A}"/>
              </a:ext>
            </a:extLst>
          </p:cNvPr>
          <p:cNvGrpSpPr/>
          <p:nvPr/>
        </p:nvGrpSpPr>
        <p:grpSpPr>
          <a:xfrm>
            <a:off x="4168263" y="2388829"/>
            <a:ext cx="70047" cy="70047"/>
            <a:chOff x="7136888" y="3461979"/>
            <a:chExt cx="70047" cy="70047"/>
          </a:xfrm>
        </p:grpSpPr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C4005E2B-ECBC-0641-9069-E5828A6258F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DCEA9034-ACB4-A242-A606-5A5F7CAB9133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74C1BA0-1E69-184A-97C6-CAD2D0650DCD}"/>
              </a:ext>
            </a:extLst>
          </p:cNvPr>
          <p:cNvGrpSpPr/>
          <p:nvPr/>
        </p:nvGrpSpPr>
        <p:grpSpPr>
          <a:xfrm>
            <a:off x="3736463" y="2388829"/>
            <a:ext cx="70047" cy="70047"/>
            <a:chOff x="7136888" y="3461979"/>
            <a:chExt cx="70047" cy="70047"/>
          </a:xfrm>
        </p:grpSpPr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B4450755-4481-3443-B462-88E0C95DCB5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9E03D0B-7F71-2B4D-AE6F-CF10460901BD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F70EC2B-3F88-B24B-A55F-CCC01F3013EF}"/>
              </a:ext>
            </a:extLst>
          </p:cNvPr>
          <p:cNvGrpSpPr/>
          <p:nvPr/>
        </p:nvGrpSpPr>
        <p:grpSpPr>
          <a:xfrm>
            <a:off x="3720588" y="2388829"/>
            <a:ext cx="70047" cy="70047"/>
            <a:chOff x="7136888" y="3461979"/>
            <a:chExt cx="70047" cy="70047"/>
          </a:xfrm>
        </p:grpSpPr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C9A9531D-F767-9541-9588-11E0B823196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6D68AFB7-F8F2-8048-94C5-26A2D6AC837D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02C45AF9-8E84-5646-A33E-8C3147B4EC83}"/>
              </a:ext>
            </a:extLst>
          </p:cNvPr>
          <p:cNvGrpSpPr/>
          <p:nvPr/>
        </p:nvGrpSpPr>
        <p:grpSpPr>
          <a:xfrm>
            <a:off x="3609463" y="2388829"/>
            <a:ext cx="70047" cy="70047"/>
            <a:chOff x="7136888" y="3461979"/>
            <a:chExt cx="70047" cy="70047"/>
          </a:xfrm>
        </p:grpSpPr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9A8D236E-90D8-A547-946F-4E1659E55A1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C2EC5CB3-6978-BB41-870F-DFB841BFCBB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096B4F68-749A-E34B-ADA7-63B59E40CE4E}"/>
              </a:ext>
            </a:extLst>
          </p:cNvPr>
          <p:cNvGrpSpPr/>
          <p:nvPr/>
        </p:nvGrpSpPr>
        <p:grpSpPr>
          <a:xfrm>
            <a:off x="3917438" y="2388829"/>
            <a:ext cx="70047" cy="70047"/>
            <a:chOff x="7136888" y="3461979"/>
            <a:chExt cx="70047" cy="70047"/>
          </a:xfrm>
        </p:grpSpPr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93F5D542-51E7-6C46-BD9E-CCE44C7456D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40E22CCE-9D75-634F-AA9A-EC12ADCC1C92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0A978CF6-5B87-394C-B5CE-8E268C17513A}"/>
              </a:ext>
            </a:extLst>
          </p:cNvPr>
          <p:cNvGrpSpPr/>
          <p:nvPr/>
        </p:nvGrpSpPr>
        <p:grpSpPr>
          <a:xfrm>
            <a:off x="4234938" y="2388829"/>
            <a:ext cx="70047" cy="70047"/>
            <a:chOff x="7136888" y="3461979"/>
            <a:chExt cx="70047" cy="70047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09967518-7E6D-994F-823C-1DC176AFB28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0D153422-AA03-8B4F-9325-DAA3E27D867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95875112-5B04-1547-A496-3D705A4F711C}"/>
              </a:ext>
            </a:extLst>
          </p:cNvPr>
          <p:cNvGrpSpPr/>
          <p:nvPr/>
        </p:nvGrpSpPr>
        <p:grpSpPr>
          <a:xfrm>
            <a:off x="4485763" y="2388829"/>
            <a:ext cx="70047" cy="70047"/>
            <a:chOff x="7136888" y="3461979"/>
            <a:chExt cx="70047" cy="70047"/>
          </a:xfrm>
        </p:grpSpPr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8C808C63-DC6B-654F-BF65-A3A573ECD0F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2B33D13A-B2A4-C04F-ADF4-5159B409D85D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337410E-DF5F-2C46-8680-DB5A7F6EF244}"/>
              </a:ext>
            </a:extLst>
          </p:cNvPr>
          <p:cNvGrpSpPr/>
          <p:nvPr/>
        </p:nvGrpSpPr>
        <p:grpSpPr>
          <a:xfrm>
            <a:off x="4682613" y="2388829"/>
            <a:ext cx="70047" cy="70047"/>
            <a:chOff x="7136888" y="3461979"/>
            <a:chExt cx="70047" cy="70047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37308D61-E38C-DC41-9CB1-8B6200A9802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36888" y="3497003"/>
              <a:ext cx="70047" cy="0"/>
            </a:xfrm>
            <a:prstGeom prst="line">
              <a:avLst/>
            </a:prstGeom>
            <a:ln w="15875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86B90D43-A76F-D348-B3CF-2A54AF6BC32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136888" y="3497004"/>
              <a:ext cx="70047" cy="0"/>
            </a:xfrm>
            <a:prstGeom prst="line">
              <a:avLst/>
            </a:prstGeom>
            <a:ln w="15875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910675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3B7162E-6805-02A4-804F-7FE106AA0DE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064040"/>
            <a:ext cx="10963200" cy="4525200"/>
          </a:xfrm>
        </p:spPr>
        <p:txBody>
          <a:bodyPr/>
          <a:lstStyle/>
          <a:p>
            <a:r>
              <a:rPr lang="en-GB" dirty="0"/>
              <a:t>PTCs with different fusion types have:</a:t>
            </a:r>
          </a:p>
          <a:p>
            <a:pPr lvl="1"/>
            <a:r>
              <a:rPr lang="en-GB" dirty="0"/>
              <a:t>unique demographic, histological, and clinicopathological features</a:t>
            </a:r>
          </a:p>
          <a:p>
            <a:pPr lvl="1"/>
            <a:r>
              <a:rPr lang="en-GB" i="1" dirty="0"/>
              <a:t>NTRK3</a:t>
            </a:r>
            <a:r>
              <a:rPr lang="en-GB" dirty="0"/>
              <a:t> and </a:t>
            </a:r>
            <a:r>
              <a:rPr lang="en-GB" i="1" dirty="0"/>
              <a:t>NTRK1</a:t>
            </a:r>
            <a:r>
              <a:rPr lang="en-GB" dirty="0"/>
              <a:t> most frequent fusions, no </a:t>
            </a:r>
            <a:r>
              <a:rPr lang="en-GB" i="1" dirty="0"/>
              <a:t>NTRK2</a:t>
            </a:r>
            <a:r>
              <a:rPr lang="en-GB" dirty="0"/>
              <a:t> fusions</a:t>
            </a:r>
          </a:p>
          <a:p>
            <a:pPr lvl="1"/>
            <a:endParaRPr lang="en-GB" dirty="0"/>
          </a:p>
          <a:p>
            <a:r>
              <a:rPr lang="en-GB" dirty="0"/>
              <a:t>DNA and RNA based NGS: best approach method for testing for </a:t>
            </a:r>
            <a:r>
              <a:rPr lang="en-GB" i="1" dirty="0"/>
              <a:t>NTRK</a:t>
            </a:r>
            <a:r>
              <a:rPr lang="en-GB" dirty="0"/>
              <a:t> gene fusions</a:t>
            </a:r>
          </a:p>
          <a:p>
            <a:endParaRPr lang="en-GB" dirty="0"/>
          </a:p>
          <a:p>
            <a:r>
              <a:rPr lang="en-GB" dirty="0"/>
              <a:t>Larotrectinib and entrectinib: </a:t>
            </a:r>
          </a:p>
          <a:p>
            <a:pPr lvl="1"/>
            <a:r>
              <a:rPr lang="en-GB" dirty="0"/>
              <a:t>TRK inhibitors have demonstrated strong and durable responses, with manageable safety profile</a:t>
            </a:r>
          </a:p>
          <a:p>
            <a:pPr lvl="1"/>
            <a:r>
              <a:rPr lang="en-GB" dirty="0"/>
              <a:t>Both included as treatment options in EU, US and UK guidelines for thyroid tumours treatment</a:t>
            </a:r>
          </a:p>
          <a:p>
            <a:pPr lvl="1"/>
            <a:endParaRPr lang="en-GB" dirty="0"/>
          </a:p>
          <a:p>
            <a:r>
              <a:rPr lang="en-GB" dirty="0"/>
              <a:t>Recent updated clinical data show:</a:t>
            </a:r>
          </a:p>
          <a:p>
            <a:pPr lvl="1"/>
            <a:r>
              <a:rPr lang="en-GB" dirty="0"/>
              <a:t>A difference in progression-free survival between </a:t>
            </a:r>
            <a:r>
              <a:rPr lang="en-GB" i="1" dirty="0"/>
              <a:t>NTRK1</a:t>
            </a:r>
            <a:r>
              <a:rPr lang="en-GB" dirty="0"/>
              <a:t> and </a:t>
            </a:r>
            <a:r>
              <a:rPr lang="en-GB" i="1" dirty="0"/>
              <a:t>NTRK3</a:t>
            </a:r>
            <a:r>
              <a:rPr lang="en-GB" dirty="0"/>
              <a:t> fusion-positive thyroid tumours</a:t>
            </a:r>
          </a:p>
          <a:p>
            <a:pPr lvl="1"/>
            <a:r>
              <a:rPr lang="en-GB" dirty="0"/>
              <a:t>A difference in the treatment outcome between DTC and ATC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D0BACD-BE7B-ACD2-15CA-B15524DC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7C215-A80E-1446-3707-FD21F535D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819D61-E6C1-06E2-7124-84263AB7F8A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ATC, anaplastic thyroid cancer; DTC, differentiated thyroid cancer; NGS, next-generation sequencing; NTRK, neurotrophic tyrosine receptor kinase; PTC, papillary thyroid cancer; TRK, tropomyosin receptor kinase</a:t>
            </a:r>
          </a:p>
        </p:txBody>
      </p:sp>
    </p:spTree>
    <p:extLst>
      <p:ext uri="{BB962C8B-B14F-4D97-AF65-F5344CB8AC3E}">
        <p14:creationId xmlns:p14="http://schemas.microsoft.com/office/powerpoint/2010/main" val="212635593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58364" y="5336166"/>
            <a:ext cx="19351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 Twitter </a:t>
            </a:r>
            <a:b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@ntrkconnectinfo</a:t>
            </a:r>
            <a:endParaRPr lang="en-GB" sz="1600" b="1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2039" y="533616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the </a:t>
            </a:r>
            <a:b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NTRK CONNECT</a:t>
            </a:r>
            <a:br>
              <a:rPr lang="en-GB" sz="1600" b="1" dirty="0">
                <a:solidFill>
                  <a:schemeClr val="accent5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group on LinkedIn</a:t>
            </a:r>
            <a:endParaRPr lang="en-GB" sz="1600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9549" y="5336166"/>
            <a:ext cx="2843808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b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Iain.murdoch</a:t>
            </a:r>
            <a:b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@cor2ed.com</a:t>
            </a:r>
            <a:endParaRPr lang="en-GB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4846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us on the</a:t>
            </a:r>
            <a:b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Vimeo Channe</a:t>
            </a:r>
            <a: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</a:t>
            </a:r>
            <a:b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NTRK CONNECT</a:t>
            </a:r>
            <a:endParaRPr lang="en-GB" sz="1600" b="1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GB" sz="3600" cap="none" noProof="0" dirty="0">
                <a:solidFill>
                  <a:schemeClr val="tx2"/>
                </a:solidFill>
              </a:rPr>
              <a:t>REACH</a:t>
            </a:r>
            <a:r>
              <a:rPr lang="en-GB" sz="3600" cap="none" noProof="0" dirty="0"/>
              <a:t> NTRK CONNECT </a:t>
            </a:r>
            <a:r>
              <a:rPr lang="en-GB" sz="3600" cap="none" noProof="0" dirty="0">
                <a:solidFill>
                  <a:schemeClr val="tx2"/>
                </a:solidFill>
              </a:rPr>
              <a:t>VIA </a:t>
            </a:r>
            <a:br>
              <a:rPr lang="en-GB" sz="3600" cap="none" noProof="0" dirty="0">
                <a:solidFill>
                  <a:schemeClr val="tx2"/>
                </a:solidFill>
              </a:rPr>
            </a:br>
            <a:r>
              <a:rPr lang="en-GB" sz="3600" cap="none" spc="-50" noProof="0" dirty="0">
                <a:solidFill>
                  <a:schemeClr val="tx2"/>
                </a:solidFill>
              </a:rPr>
              <a:t>TWITTER, LINKEDIN, VIMEO &amp; EMAIL</a:t>
            </a:r>
            <a:br>
              <a:rPr lang="en-GB" sz="3600" cap="none" noProof="0" dirty="0">
                <a:solidFill>
                  <a:schemeClr val="tx2"/>
                </a:solidFill>
              </a:rPr>
            </a:br>
            <a:r>
              <a:rPr lang="en-GB" sz="3600" cap="none" noProof="0" dirty="0">
                <a:solidFill>
                  <a:schemeClr val="tx2"/>
                </a:solidFill>
              </a:rPr>
              <a:t>OR VISIT THE GROUP’S WEBSITE</a:t>
            </a:r>
            <a:br>
              <a:rPr lang="en-GB" sz="3600" noProof="0" dirty="0">
                <a:solidFill>
                  <a:schemeClr val="tx2"/>
                </a:solidFill>
              </a:rPr>
            </a:br>
            <a:r>
              <a:rPr lang="en-GB" sz="3600" cap="none" noProof="0" dirty="0">
                <a:hlinkClick r:id="rId7"/>
              </a:rPr>
              <a:t>https://ntrkconnect.cor2ed.com/</a:t>
            </a:r>
            <a:endParaRPr lang="en-GB" sz="3600" cap="none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E10C5C84-EC62-432B-80C7-ECCD3CBF66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393" y="4050497"/>
            <a:ext cx="1259268" cy="1260000"/>
          </a:xfrm>
          <a:prstGeom prst="rect">
            <a:avLst/>
          </a:prstGeom>
        </p:spPr>
      </p:pic>
      <p:pic>
        <p:nvPicPr>
          <p:cNvPr id="5" name="Picture 4">
            <a:hlinkClick r:id="rId9"/>
            <a:extLst>
              <a:ext uri="{FF2B5EF4-FFF2-40B4-BE49-F238E27FC236}">
                <a16:creationId xmlns:a16="http://schemas.microsoft.com/office/drawing/2014/main" id="{C82D04D1-4906-42DD-907A-F5AF75FDBB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6954" y="4050497"/>
            <a:ext cx="1259268" cy="1260000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318C0DBA-C408-4E45-A02E-87489D4F89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65847" y="4050497"/>
            <a:ext cx="1259268" cy="1260000"/>
          </a:xfrm>
          <a:prstGeom prst="rect">
            <a:avLst/>
          </a:prstGeom>
        </p:spPr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D6A72BC0-F82A-42A8-A07E-FEF293DC60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96302" y="4050497"/>
            <a:ext cx="1259268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FD5888-D3BA-4C5B-8866-D848690C7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/>
              <a:t>NTRK</a:t>
            </a:r>
            <a:r>
              <a:rPr lang="en-GB" dirty="0"/>
              <a:t> gene fusion in Thyroid tumours: diagnosis and treatment update</a:t>
            </a:r>
            <a:br>
              <a:rPr lang="en-GB" dirty="0"/>
            </a:br>
            <a:br>
              <a:rPr lang="en-GB" sz="3200" dirty="0"/>
            </a:br>
            <a:br>
              <a:rPr lang="en-GB" sz="3200" dirty="0"/>
            </a:br>
            <a:r>
              <a:rPr lang="en-GB" sz="3200" cap="none" dirty="0"/>
              <a:t>Prof. Ezra Cohen</a:t>
            </a:r>
            <a:br>
              <a:rPr lang="en-GB" sz="4000" cap="none" dirty="0"/>
            </a:br>
            <a:r>
              <a:rPr lang="en-GB" sz="2200" cap="none" dirty="0"/>
              <a:t>Moores Cancer Center, San Diego, CA, USA</a:t>
            </a:r>
            <a:br>
              <a:rPr lang="en-GB" sz="3200" cap="none" dirty="0"/>
            </a:br>
            <a:br>
              <a:rPr lang="en-GB" sz="4000" cap="none" dirty="0"/>
            </a:br>
            <a:r>
              <a:rPr lang="en-GB" sz="2400" cap="none" dirty="0"/>
              <a:t>DECEMBER 2022</a:t>
            </a:r>
            <a:endParaRPr lang="en-GB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08DCF-5E91-1040-901B-29A373FEA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1347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F7300-7F9F-E1CB-84AE-2376F4120E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528288"/>
            <a:ext cx="10963200" cy="1436577"/>
          </a:xfrm>
        </p:spPr>
        <p:txBody>
          <a:bodyPr/>
          <a:lstStyle/>
          <a:p>
            <a:r>
              <a:rPr lang="en-GB" dirty="0"/>
              <a:t>The discovery of </a:t>
            </a:r>
            <a:r>
              <a:rPr lang="en-GB" i="1" dirty="0"/>
              <a:t>NTRK</a:t>
            </a:r>
            <a:r>
              <a:rPr lang="en-GB" dirty="0"/>
              <a:t> gene fusions led to the recent development of therapeutic agents that inhibit TRK fusion proteins</a:t>
            </a:r>
            <a:r>
              <a:rPr lang="en-GB" baseline="30000" dirty="0"/>
              <a:t>1</a:t>
            </a:r>
          </a:p>
          <a:p>
            <a:r>
              <a:rPr lang="en-GB" dirty="0"/>
              <a:t>Two TRK inhibitors are approved by the US FDA (larotrectinib is approved globally in 48 countries) for use in patients with unresectable or metastatic </a:t>
            </a:r>
            <a:r>
              <a:rPr lang="en-GB" i="1" dirty="0"/>
              <a:t>NTRK</a:t>
            </a:r>
            <a:r>
              <a:rPr lang="en-GB" dirty="0"/>
              <a:t> gene fusion-positive cancers, agnostic of tumour type</a:t>
            </a:r>
            <a:r>
              <a:rPr lang="en-GB" baseline="30000" dirty="0"/>
              <a:t>1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F268B-BF59-A308-6B8D-44603CFBF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9293224" cy="807285"/>
          </a:xfrm>
        </p:spPr>
        <p:txBody>
          <a:bodyPr/>
          <a:lstStyle/>
          <a:p>
            <a:r>
              <a:rPr lang="en-GB" dirty="0"/>
              <a:t>Entrectinib &amp; Larotrectinib: </a:t>
            </a:r>
            <a:br>
              <a:rPr lang="en-GB" dirty="0"/>
            </a:br>
            <a:r>
              <a:rPr lang="en-GB" dirty="0"/>
              <a:t>TRK inhibitors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5824D-414C-4A4D-AAA2-F801736ED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E64D4C-128C-4C38-B881-CE61A0D418F9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6F8D90-AA9D-1C41-B022-A15B057E329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4235"/>
            <a:ext cx="11571817" cy="36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000" spc="-10" dirty="0"/>
              <a:t>FDA, Food and Drug Administration; NTRK, neurotrophic tyrosine receptor kinase; TRK, tropomyosin receptor kinase; US, United States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1000" spc="-10" dirty="0"/>
              <a:t>1. Hechtman JF, et al. Mod </a:t>
            </a:r>
            <a:r>
              <a:rPr lang="en-GB" sz="1000" spc="-10" dirty="0" err="1"/>
              <a:t>Pathol</a:t>
            </a:r>
            <a:r>
              <a:rPr lang="en-GB" sz="1000" spc="-10" dirty="0"/>
              <a:t>. 2022 Mar;35(3):298-305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1000" spc="-10" dirty="0"/>
              <a:t>2. </a:t>
            </a:r>
            <a:r>
              <a:rPr lang="en-GB" sz="1000" spc="-10" dirty="0" err="1"/>
              <a:t>Rozlytrek</a:t>
            </a:r>
            <a:r>
              <a:rPr lang="en-GB" sz="1000" spc="-10" dirty="0"/>
              <a:t> (entrectinib) [US prescribing information, July 2022]. Available from: </a:t>
            </a:r>
            <a:r>
              <a:rPr lang="en-GB" sz="1000" spc="-1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https://www.accessdata.fda.gov/drugsatfda_docs/label/2022/212725s006lbl.pdf</a:t>
            </a:r>
            <a:r>
              <a:rPr lang="en-GB" sz="1000" spc="-10" dirty="0"/>
              <a:t>. Last accessed: November 23, 2022</a:t>
            </a:r>
            <a:br>
              <a:rPr lang="en-GB" sz="1000" spc="-10" dirty="0"/>
            </a:br>
            <a:r>
              <a:rPr lang="en-GB" sz="1000" spc="-10" dirty="0"/>
              <a:t>3. Vitratki (larotrectinib) [US prescribing information, March 2022]. Available from: </a:t>
            </a:r>
            <a:r>
              <a:rPr lang="en-GB" sz="1000" spc="-1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https://www.accessdata.fda.gov/drugsatfda_docs/label/2021/210861s006lbl.pdf</a:t>
            </a:r>
            <a:r>
              <a:rPr lang="en-GB" sz="1000" spc="-10" dirty="0"/>
              <a:t>. Last accessed: November 23,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04F4F6-88EE-C855-7AC5-B75486BBA577}"/>
              </a:ext>
            </a:extLst>
          </p:cNvPr>
          <p:cNvSpPr txBox="1"/>
          <p:nvPr/>
        </p:nvSpPr>
        <p:spPr>
          <a:xfrm>
            <a:off x="620185" y="3341891"/>
            <a:ext cx="5331800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ENTRECTINIB</a:t>
            </a:r>
            <a:r>
              <a:rPr lang="en-GB" sz="1400" b="1" u="sng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INDICATION FOR USE:</a:t>
            </a: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Adult and paediatric patients 12 years of age and older with solid tumours that: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have an </a:t>
            </a:r>
            <a:r>
              <a:rPr lang="en-GB" sz="1300" i="1" dirty="0">
                <a:latin typeface="Arial" panose="020B0604020202020204" pitchFamily="34" charset="0"/>
                <a:cs typeface="Arial" panose="020B0604020202020204" pitchFamily="34" charset="0"/>
              </a:rPr>
              <a:t>NTRK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gene fusion as detected by an FDA-approved test without a known acquired resistance mutation,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are metastatic or where surgical resection is likely to result in severe morbidity, and </a:t>
            </a:r>
          </a:p>
          <a:p>
            <a:pPr marL="285750" indent="-2857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have either progressed following treatment or have no satisfactory alternative therapy.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5E001-F610-21C7-AE0C-55CB1A91FE03}"/>
              </a:ext>
            </a:extLst>
          </p:cNvPr>
          <p:cNvSpPr txBox="1"/>
          <p:nvPr/>
        </p:nvSpPr>
        <p:spPr>
          <a:xfrm>
            <a:off x="6240016" y="3341891"/>
            <a:ext cx="554461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LAROTRECTINIB</a:t>
            </a:r>
            <a:r>
              <a:rPr lang="en-GB" sz="1400" b="1" u="sng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INDICATION FOR USE:</a:t>
            </a:r>
            <a:endParaRPr lang="en-GB" sz="1400" b="1" strike="sngStrike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Adult and paediatric patients with solid tumours that: 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have an </a:t>
            </a:r>
            <a:r>
              <a:rPr lang="en-GB" sz="1300" i="1" dirty="0">
                <a:latin typeface="Arial" panose="020B0604020202020204" pitchFamily="34" charset="0"/>
                <a:cs typeface="Arial" panose="020B0604020202020204" pitchFamily="34" charset="0"/>
              </a:rPr>
              <a:t>NTRK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gene fusion without a known acquired resistance mutation, 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are metastatic or where surgical resection is likely to result in severe morbidity, and </a:t>
            </a:r>
          </a:p>
          <a:p>
            <a:pPr marL="171450" indent="-1714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have no satisfactory alternative treatments or that have progressed following treatment. </a:t>
            </a:r>
          </a:p>
        </p:txBody>
      </p:sp>
    </p:spTree>
    <p:extLst>
      <p:ext uri="{BB962C8B-B14F-4D97-AF65-F5344CB8AC3E}">
        <p14:creationId xmlns:p14="http://schemas.microsoft.com/office/powerpoint/2010/main" val="348990833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211AF849-BC54-8747-98BE-B6CA3C26E223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261621475"/>
              </p:ext>
            </p:extLst>
          </p:nvPr>
        </p:nvGraphicFramePr>
        <p:xfrm>
          <a:off x="620712" y="1653119"/>
          <a:ext cx="1080388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743">
                  <a:extLst>
                    <a:ext uri="{9D8B030D-6E8A-4147-A177-3AD203B41FA5}">
                      <a16:colId xmlns:a16="http://schemas.microsoft.com/office/drawing/2014/main" val="3250788769"/>
                    </a:ext>
                  </a:extLst>
                </a:gridCol>
                <a:gridCol w="2899136">
                  <a:extLst>
                    <a:ext uri="{9D8B030D-6E8A-4147-A177-3AD203B41FA5}">
                      <a16:colId xmlns:a16="http://schemas.microsoft.com/office/drawing/2014/main" val="89817424"/>
                    </a:ext>
                  </a:extLst>
                </a:gridCol>
                <a:gridCol w="2168505">
                  <a:extLst>
                    <a:ext uri="{9D8B030D-6E8A-4147-A177-3AD203B41FA5}">
                      <a16:colId xmlns:a16="http://schemas.microsoft.com/office/drawing/2014/main" val="95821479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1621735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95026181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095208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Therapy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Disease setting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Trial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Absolute </a:t>
                      </a:r>
                      <a:b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survival gain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ESMO-MCBS score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40" marR="55440"/>
                </a:tc>
                <a:extLst>
                  <a:ext uri="{0D108BD9-81ED-4DB2-BD59-A6C34878D82A}">
                    <a16:rowId xmlns:a16="http://schemas.microsoft.com/office/drawing/2014/main" val="62781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Entrectinib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Adult and paediatric patients 12 years of age and older with solid tumours expressing an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NTRK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gene fusion, who have disease that is locally advanced, metastatic or where surgical resection is likely to result in severe morbidity, and who have not received a prior TRK inhibitor, and who have no satisfactory treatment options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Phase ½: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STARTRK-1 (NCT02097810)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STARTRK-2 (NCT02568267)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ALKA-372-001 (EudraCT 2012-000148-88)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Single arm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ORR: 57%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Median DoR: 10.4 months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Median PFS: 11.2 months</a:t>
                      </a:r>
                    </a:p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b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(Form 3)</a:t>
                      </a:r>
                    </a:p>
                  </a:txBody>
                  <a:tcPr marL="55440" marR="55440"/>
                </a:tc>
                <a:extLst>
                  <a:ext uri="{0D108BD9-81ED-4DB2-BD59-A6C34878D82A}">
                    <a16:rowId xmlns:a16="http://schemas.microsoft.com/office/drawing/2014/main" val="2650726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Larotrectinib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Adult and paediatric patients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solid tumours that display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 </a:t>
                      </a:r>
                      <a:r>
                        <a:rPr lang="en-GB" sz="1200" i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NTRK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gene fusion, who have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disease that is locally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advanced, metastatic or where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surgical resection is likely to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result in severe morbidity, and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who have no satisfactory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treatment options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Phase 1/2: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Phase 1 study of the oral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TRK inhibitor larotrectinib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adult patients with solid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Tumours (NCT02122913)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SCOUT (NCT02637687)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NAVIGATE (NCT02576431)</a:t>
                      </a:r>
                    </a:p>
                    <a:p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Single arm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ORR: 79%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Median DoR: 35.2 months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Median PFS: 28.3 months</a:t>
                      </a:r>
                    </a:p>
                  </a:txBody>
                  <a:tcPr marL="55440" marR="5544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b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(Form 3)</a:t>
                      </a:r>
                    </a:p>
                  </a:txBody>
                  <a:tcPr marL="55440" marR="55440"/>
                </a:tc>
                <a:extLst>
                  <a:ext uri="{0D108BD9-81ED-4DB2-BD59-A6C34878D82A}">
                    <a16:rowId xmlns:a16="http://schemas.microsoft.com/office/drawing/2014/main" val="335841960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90B013A-A8FB-1999-25B4-F0EF70389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ESMO-MCBS new therapies/indications in thyroid cancer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DBC17-6C42-DB82-105C-146EBAD13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B2AACA-C538-7729-5689-49A6C031FF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10804409" cy="365125"/>
          </a:xfrm>
        </p:spPr>
        <p:txBody>
          <a:bodyPr/>
          <a:lstStyle/>
          <a:p>
            <a:r>
              <a:rPr lang="en-GB" dirty="0"/>
              <a:t>DoR, duration of response; ESMO, European Society for Medical Oncology; ESMO-MCBS, ESMO-Magnitude of Clinical Benefit Scale; NTRK, neurotrophic tyrosine receptor kinase; ORR, objective response rate; PFS, progression-free survival; TRK, tropomyosin receptor kinase</a:t>
            </a:r>
          </a:p>
          <a:p>
            <a:r>
              <a:rPr lang="en-GB" sz="1200" dirty="0"/>
              <a:t>Filetti S, et al. Ann Oncol. 2022;33(7):674-684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E0354E-7EF6-369B-3F71-BADA3372D97D}"/>
              </a:ext>
            </a:extLst>
          </p:cNvPr>
          <p:cNvSpPr txBox="1"/>
          <p:nvPr/>
        </p:nvSpPr>
        <p:spPr>
          <a:xfrm>
            <a:off x="619200" y="5767919"/>
            <a:ext cx="108038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spc="-30" baseline="30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1100" spc="-3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ESMO-MCBS v1.116 was used to calculate scores (https://</a:t>
            </a:r>
            <a:r>
              <a:rPr lang="en-GB" sz="1100" spc="-30" dirty="0" err="1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www.esmo.org</a:t>
            </a:r>
            <a:r>
              <a:rPr lang="en-GB" sz="1100" spc="-3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/guidelines/</a:t>
            </a:r>
            <a:r>
              <a:rPr lang="en-GB" sz="1100" spc="-30" dirty="0" err="1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esmo-mcbs</a:t>
            </a:r>
            <a:r>
              <a:rPr lang="en-GB" sz="1100" spc="-3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100" spc="-30" dirty="0" err="1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esmo-mcbs-evaluationforms</a:t>
            </a:r>
            <a:r>
              <a:rPr lang="en-GB" sz="1100" spc="-3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774618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AA4D94C-6979-EC49-9727-BDDD2AA99E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125859"/>
            <a:ext cx="10963200" cy="4824941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chemeClr val="accent1"/>
                </a:solidFill>
              </a:rPr>
              <a:t>American Thyroid Association 2022 Annual Meeting:</a:t>
            </a:r>
          </a:p>
          <a:p>
            <a:r>
              <a:rPr lang="en-GB" sz="1400" dirty="0"/>
              <a:t>Cabanillas ME, Lin JJ, Brose MS, McDermott R, Almubarak M, Bauman J, Casanova M, Krishnamurthy A, Kummar S, Lee S-H, Leyvraz S, Oh D-Y, Shen L, Norenberg R, Dima L, Mussi CE, Hong DS, Drilon A, Waguespack SG. Updated Efficacy and Safety of Larotrectinib in Patients With Advanced Tropomyosin Receptor Kinase (TRK) Fusion-Positive Thyroid Carcinoma. Thyroid. 2022; 32, Supplement 1:P-1-A-135 (highlighted poster 108; presented at ATA 2022)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accent1"/>
                </a:solidFill>
              </a:rPr>
              <a:t>Recent Publications review:</a:t>
            </a:r>
          </a:p>
          <a:p>
            <a:r>
              <a:rPr lang="en-GB" sz="1400" dirty="0" err="1"/>
              <a:t>Vuong</a:t>
            </a:r>
            <a:r>
              <a:rPr lang="en-GB" sz="1400" dirty="0"/>
              <a:t> HG, Le HT, Le TTB, Le T, Hassell L, Kakudo K. Clinicopathological significance of major fusion oncogenes in papillary thyroid carcinoma: An individual patient data meta-analysis. Pathol Res Pract. 2022;240:154180</a:t>
            </a:r>
            <a:endParaRPr lang="en-GB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chemeClr val="accent1"/>
                </a:solidFill>
              </a:rPr>
              <a:t>Latest US, UK and EU guidelines:</a:t>
            </a:r>
          </a:p>
          <a:p>
            <a:r>
              <a:rPr lang="en-GB" sz="1400" dirty="0"/>
              <a:t>NCCN Clinical Practice Guidelines in Oncology: Thyroid Carcinoma / Version 3.2022 — November 1, 2022</a:t>
            </a:r>
          </a:p>
          <a:p>
            <a:r>
              <a:rPr lang="en-GB" sz="1400" dirty="0" err="1"/>
              <a:t>Wadsley</a:t>
            </a:r>
            <a:r>
              <a:rPr lang="en-GB" sz="1400" dirty="0"/>
              <a:t> J, Beasley M, </a:t>
            </a:r>
            <a:r>
              <a:rPr lang="en-GB" sz="1400" dirty="0" err="1"/>
              <a:t>Garcez</a:t>
            </a:r>
            <a:r>
              <a:rPr lang="en-GB" sz="1400" dirty="0"/>
              <a:t> K, Hoy S, Newbold K, </a:t>
            </a:r>
            <a:r>
              <a:rPr lang="en-GB" sz="1400" dirty="0" err="1"/>
              <a:t>Boelaert</a:t>
            </a:r>
            <a:r>
              <a:rPr lang="en-GB" sz="1400" dirty="0"/>
              <a:t> K. Guidelines on the Use of Systemic Therapy in Patients with Advanced Thyroid Cancer. Clin Oncol (R Coll </a:t>
            </a:r>
            <a:r>
              <a:rPr lang="en-GB" sz="1400" dirty="0" err="1"/>
              <a:t>Radiol</a:t>
            </a:r>
            <a:r>
              <a:rPr lang="en-GB" sz="1400" dirty="0"/>
              <a:t>). 2022 Nov 3:S0936-6555(22)00493-9</a:t>
            </a:r>
          </a:p>
          <a:p>
            <a:r>
              <a:rPr lang="en-GB" sz="1400" dirty="0" err="1"/>
              <a:t>Filetti</a:t>
            </a:r>
            <a:r>
              <a:rPr lang="en-GB" sz="1400" dirty="0"/>
              <a:t> S, Durante C, Hartl DM, Leboulleux S, Locati LD, Newbold K, Papotti MG, Berruti A; ESMO Guidelines Committee. ESMO Clinical Practice Guideline update on the use of systemic therapy in advanced thyroid cancer. Ann Oncol. 2022;33(7):674-684</a:t>
            </a:r>
          </a:p>
          <a:p>
            <a:r>
              <a:rPr lang="en-GB" sz="1400" dirty="0"/>
              <a:t>OncologyPRO: </a:t>
            </a:r>
            <a:r>
              <a:rPr lang="en-GB" sz="1400" dirty="0">
                <a:hlinkClick r:id="rId3"/>
              </a:rPr>
              <a:t>https://oncologypro.esmo.org/oncology-in-practice/anti-cancer-agents-and-biological-therapy/targeting-ntrk-gene-fusions/overview-of-ntrk-gene-fusion-in-specific-tumours</a:t>
            </a:r>
            <a:endParaRPr lang="en-GB" sz="1400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3528CAF-96D1-45D3-8C27-F347F485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 of information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803CE-01C6-1747-96C7-CA18CC348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48274-4D20-F6ED-7EB2-724755C3095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EU, European Union; UK, United Kingdom; US,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19673790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25E8A3-CB8A-48B2-46F9-43BF82195BA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7049" y="908720"/>
            <a:ext cx="6759902" cy="4525200"/>
          </a:xfrm>
        </p:spPr>
        <p:txBody>
          <a:bodyPr/>
          <a:lstStyle/>
          <a:p>
            <a:r>
              <a:rPr lang="en-GB" dirty="0"/>
              <a:t>In 2020, the International Agency for Research on Cancer estimated the worldwide incidence of thyroid cancer to be 586,202 cases with 43,646 deaths and a 5-year prevalence of 1,984,927</a:t>
            </a:r>
          </a:p>
          <a:p>
            <a:r>
              <a:rPr lang="en-GB" dirty="0"/>
              <a:t>Thyroid cancers account for approximately 4% of malignancies in children</a:t>
            </a:r>
          </a:p>
          <a:p>
            <a:r>
              <a:rPr lang="en-GB" sz="2000" dirty="0"/>
              <a:t>The most common type of adult thyroid cancer, PTC, accounts for 90% of all thyroid cancer cases, whereas ATC accounts for only 1-2% of cases</a:t>
            </a:r>
          </a:p>
          <a:p>
            <a:r>
              <a:rPr lang="en-GB" sz="2000" dirty="0"/>
              <a:t>The majority (~93%) of thyroid carcinomas in children are Differentiated Thyroid Cancers - DTC (papillary </a:t>
            </a:r>
            <a:br>
              <a:rPr lang="en-GB" sz="2000" dirty="0"/>
            </a:br>
            <a:r>
              <a:rPr lang="en-GB" sz="2000" dirty="0"/>
              <a:t>and follicular), ~5% of cases are medullary (MTC), </a:t>
            </a:r>
            <a:br>
              <a:rPr lang="en-GB" sz="2000" dirty="0"/>
            </a:br>
            <a:r>
              <a:rPr lang="en-GB" sz="2000" dirty="0"/>
              <a:t>and ~2% are a mix or rare forms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F7FB72-BFB2-DC26-F226-C85C31142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Thyroid cancer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98711-994E-785F-4203-CAA3DE805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9F0349-8874-BF50-C422-FC09EA91D2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81328"/>
            <a:ext cx="10180339" cy="365125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ATC, anaplastic thyroid cancer; DTC, differentiated thyroid cancer; MTC, medullary thyroid cancer; PTC; papillary thyroid cancer</a:t>
            </a:r>
          </a:p>
          <a:p>
            <a:r>
              <a:rPr lang="en-GB" dirty="0">
                <a:solidFill>
                  <a:schemeClr val="tx2"/>
                </a:solidFill>
              </a:rPr>
              <a:t>Available from: </a:t>
            </a:r>
            <a:r>
              <a:rPr lang="en-GB" sz="1200" dirty="0">
                <a:hlinkClick r:id="rId2"/>
              </a:rPr>
              <a:t>https://oncologypro.esmo.org/oncology-in-practice/anti-cancer-agents-and-biological-therapy/targeting-ntrk-gene-fusions/overview-of-ntrk-gene-fusion-in-specific-tumours/thyroid-cancer</a:t>
            </a:r>
            <a:r>
              <a:rPr lang="en-GB" sz="1200" dirty="0"/>
              <a:t>. </a:t>
            </a:r>
            <a:r>
              <a:rPr lang="en-GB" dirty="0">
                <a:solidFill>
                  <a:schemeClr val="tx2"/>
                </a:solidFill>
              </a:rPr>
              <a:t>Last accessed: November 23, 2022</a:t>
            </a:r>
          </a:p>
          <a:p>
            <a:endParaRPr lang="en-GB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42A1046-BAF0-3F9F-1F88-F8DE0A5613A1}"/>
              </a:ext>
            </a:extLst>
          </p:cNvPr>
          <p:cNvSpPr txBox="1">
            <a:spLocks/>
          </p:cNvSpPr>
          <p:nvPr/>
        </p:nvSpPr>
        <p:spPr>
          <a:xfrm>
            <a:off x="617050" y="5728171"/>
            <a:ext cx="10965350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1200" b="0" i="0" kern="1200" spc="-30" baseline="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5CF796B-BAC2-F941-946A-2A1A39EDA24C}"/>
              </a:ext>
            </a:extLst>
          </p:cNvPr>
          <p:cNvSpPr/>
          <p:nvPr/>
        </p:nvSpPr>
        <p:spPr>
          <a:xfrm>
            <a:off x="7556574" y="4452482"/>
            <a:ext cx="1273781" cy="340622"/>
          </a:xfrm>
          <a:prstGeom prst="roundRect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Papillary Thyroid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(PTC)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F7C8B9-EFFC-2446-9D84-8A6AC0A9216A}"/>
              </a:ext>
            </a:extLst>
          </p:cNvPr>
          <p:cNvSpPr txBox="1"/>
          <p:nvPr/>
        </p:nvSpPr>
        <p:spPr>
          <a:xfrm>
            <a:off x="7793515" y="4823498"/>
            <a:ext cx="79989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90% of cases</a:t>
            </a:r>
            <a:endParaRPr lang="en-GB" sz="1000" b="1" i="1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47F815D-7F5D-7B44-99B7-832C3405A157}"/>
              </a:ext>
            </a:extLst>
          </p:cNvPr>
          <p:cNvSpPr/>
          <p:nvPr/>
        </p:nvSpPr>
        <p:spPr>
          <a:xfrm>
            <a:off x="8981208" y="4452482"/>
            <a:ext cx="1273781" cy="340622"/>
          </a:xfrm>
          <a:prstGeom prst="roundRect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Anaplastic Thyroid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(ATC)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C9B359C-FD64-D94F-916A-8B2622A85C04}"/>
              </a:ext>
            </a:extLst>
          </p:cNvPr>
          <p:cNvSpPr txBox="1"/>
          <p:nvPr/>
        </p:nvSpPr>
        <p:spPr>
          <a:xfrm>
            <a:off x="9221001" y="4823498"/>
            <a:ext cx="84318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1-2% of cases</a:t>
            </a:r>
            <a:endParaRPr lang="en-GB" sz="1000" b="1" i="1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78CC9B-EC4E-C746-829B-C0EF95B8CB01}"/>
              </a:ext>
            </a:extLst>
          </p:cNvPr>
          <p:cNvCxnSpPr>
            <a:cxnSpLocks/>
          </p:cNvCxnSpPr>
          <p:nvPr/>
        </p:nvCxnSpPr>
        <p:spPr>
          <a:xfrm>
            <a:off x="9618098" y="3810454"/>
            <a:ext cx="0" cy="15723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9C6DCC3-E582-9942-8EC4-5629EAA000BC}"/>
              </a:ext>
            </a:extLst>
          </p:cNvPr>
          <p:cNvCxnSpPr>
            <a:cxnSpLocks/>
          </p:cNvCxnSpPr>
          <p:nvPr/>
        </p:nvCxnSpPr>
        <p:spPr>
          <a:xfrm>
            <a:off x="8193464" y="3810454"/>
            <a:ext cx="0" cy="15723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94285DC-7D2B-0447-9C1E-AFC2CC7459E7}"/>
              </a:ext>
            </a:extLst>
          </p:cNvPr>
          <p:cNvCxnSpPr>
            <a:cxnSpLocks/>
          </p:cNvCxnSpPr>
          <p:nvPr/>
        </p:nvCxnSpPr>
        <p:spPr>
          <a:xfrm>
            <a:off x="8905781" y="3658054"/>
            <a:ext cx="0" cy="15723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3FAD0F0-6F9E-174E-811F-226BF040D3A7}"/>
              </a:ext>
            </a:extLst>
          </p:cNvPr>
          <p:cNvSpPr/>
          <p:nvPr/>
        </p:nvSpPr>
        <p:spPr>
          <a:xfrm>
            <a:off x="8268891" y="3374685"/>
            <a:ext cx="1273781" cy="340622"/>
          </a:xfrm>
          <a:prstGeom prst="roundRect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Follicular 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epithelial cells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D107B6-9AB2-3D49-8171-58D5ABB22267}"/>
              </a:ext>
            </a:extLst>
          </p:cNvPr>
          <p:cNvCxnSpPr>
            <a:cxnSpLocks/>
          </p:cNvCxnSpPr>
          <p:nvPr/>
        </p:nvCxnSpPr>
        <p:spPr>
          <a:xfrm flipH="1">
            <a:off x="8187400" y="3812874"/>
            <a:ext cx="143285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9E30E01-ABC5-E645-8951-D22569A80C07}"/>
              </a:ext>
            </a:extLst>
          </p:cNvPr>
          <p:cNvCxnSpPr>
            <a:cxnSpLocks/>
          </p:cNvCxnSpPr>
          <p:nvPr/>
        </p:nvCxnSpPr>
        <p:spPr>
          <a:xfrm>
            <a:off x="9618098" y="4289879"/>
            <a:ext cx="0" cy="15723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0CB9B7A-B9F9-8543-A016-42CA43DD1351}"/>
              </a:ext>
            </a:extLst>
          </p:cNvPr>
          <p:cNvCxnSpPr>
            <a:cxnSpLocks/>
          </p:cNvCxnSpPr>
          <p:nvPr/>
        </p:nvCxnSpPr>
        <p:spPr>
          <a:xfrm>
            <a:off x="8193464" y="4289879"/>
            <a:ext cx="0" cy="15723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7BC84F2-80A4-A942-B159-91EE1CEFF055}"/>
              </a:ext>
            </a:extLst>
          </p:cNvPr>
          <p:cNvSpPr/>
          <p:nvPr/>
        </p:nvSpPr>
        <p:spPr>
          <a:xfrm>
            <a:off x="7556574" y="3968067"/>
            <a:ext cx="1273781" cy="340622"/>
          </a:xfrm>
          <a:prstGeom prst="roundRect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Differentiated Thyroid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(DTC)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C837DB2A-B492-064F-8797-780595907D7E}"/>
              </a:ext>
            </a:extLst>
          </p:cNvPr>
          <p:cNvSpPr/>
          <p:nvPr/>
        </p:nvSpPr>
        <p:spPr>
          <a:xfrm>
            <a:off x="8981208" y="3968067"/>
            <a:ext cx="1273781" cy="340622"/>
          </a:xfrm>
          <a:prstGeom prst="roundRect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Undifferentiated Thyroid Cancer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DEB9E208-980D-DC40-97B6-1F623C43E7D3}"/>
              </a:ext>
            </a:extLst>
          </p:cNvPr>
          <p:cNvSpPr/>
          <p:nvPr/>
        </p:nvSpPr>
        <p:spPr>
          <a:xfrm>
            <a:off x="10510039" y="4452482"/>
            <a:ext cx="1273781" cy="340622"/>
          </a:xfrm>
          <a:prstGeom prst="roundRect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Medullary Thyroid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(MTC)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97BCD4-A516-9943-8AE1-40D3DEE2EEDB}"/>
              </a:ext>
            </a:extLst>
          </p:cNvPr>
          <p:cNvSpPr txBox="1"/>
          <p:nvPr/>
        </p:nvSpPr>
        <p:spPr>
          <a:xfrm>
            <a:off x="10769068" y="4823498"/>
            <a:ext cx="8047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~5% of cases</a:t>
            </a:r>
            <a:endParaRPr lang="en-GB" sz="1000" b="1" i="1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513AFEC-593D-B541-BFAD-8679F2FDDFA4}"/>
              </a:ext>
            </a:extLst>
          </p:cNvPr>
          <p:cNvCxnSpPr>
            <a:cxnSpLocks/>
          </p:cNvCxnSpPr>
          <p:nvPr/>
        </p:nvCxnSpPr>
        <p:spPr>
          <a:xfrm>
            <a:off x="11146929" y="3616325"/>
            <a:ext cx="0" cy="83079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126D7F2-4A35-B04D-BBB0-5D4AC6E5C3BA}"/>
              </a:ext>
            </a:extLst>
          </p:cNvPr>
          <p:cNvSpPr/>
          <p:nvPr/>
        </p:nvSpPr>
        <p:spPr>
          <a:xfrm>
            <a:off x="10510039" y="3374685"/>
            <a:ext cx="1273781" cy="340622"/>
          </a:xfrm>
          <a:prstGeom prst="roundRect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Parafollicular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“C” cells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4093C4E-C702-804D-AFA2-CDC974A01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8603" y="1522153"/>
            <a:ext cx="2191509" cy="167698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C9D03D4-6C7B-5041-8726-4E38B9E53974}"/>
              </a:ext>
            </a:extLst>
          </p:cNvPr>
          <p:cNvSpPr txBox="1"/>
          <p:nvPr/>
        </p:nvSpPr>
        <p:spPr>
          <a:xfrm>
            <a:off x="8371391" y="2610977"/>
            <a:ext cx="43601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Capillary</a:t>
            </a:r>
            <a:endParaRPr lang="en-GB" sz="800" b="1" i="1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803C77-C83B-3E43-A464-6F49FDF15728}"/>
              </a:ext>
            </a:extLst>
          </p:cNvPr>
          <p:cNvSpPr txBox="1"/>
          <p:nvPr/>
        </p:nvSpPr>
        <p:spPr>
          <a:xfrm>
            <a:off x="9515029" y="1378170"/>
            <a:ext cx="6796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Thyroid gland</a:t>
            </a:r>
            <a:endParaRPr lang="en-GB" sz="800" b="1" i="1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7F461C-1433-E147-9C93-D08417F99B17}"/>
              </a:ext>
            </a:extLst>
          </p:cNvPr>
          <p:cNvSpPr txBox="1"/>
          <p:nvPr/>
        </p:nvSpPr>
        <p:spPr>
          <a:xfrm>
            <a:off x="9754420" y="1925176"/>
            <a:ext cx="34785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Colloid</a:t>
            </a:r>
            <a:endParaRPr lang="en-GB" sz="800" b="1" i="1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AF179F3-8F19-944E-B125-3134B4D5D03F}"/>
              </a:ext>
            </a:extLst>
          </p:cNvPr>
          <p:cNvCxnSpPr>
            <a:cxnSpLocks/>
          </p:cNvCxnSpPr>
          <p:nvPr/>
        </p:nvCxnSpPr>
        <p:spPr>
          <a:xfrm flipH="1">
            <a:off x="8848708" y="2686203"/>
            <a:ext cx="22181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5943A6-E472-AB4E-9D5A-E0B93D48C412}"/>
              </a:ext>
            </a:extLst>
          </p:cNvPr>
          <p:cNvCxnSpPr>
            <a:cxnSpLocks/>
          </p:cNvCxnSpPr>
          <p:nvPr/>
        </p:nvCxnSpPr>
        <p:spPr>
          <a:xfrm>
            <a:off x="11146929" y="2574925"/>
            <a:ext cx="0" cy="79450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0B85F78-8577-2944-AEFC-218608F76955}"/>
              </a:ext>
            </a:extLst>
          </p:cNvPr>
          <p:cNvCxnSpPr>
            <a:cxnSpLocks/>
          </p:cNvCxnSpPr>
          <p:nvPr/>
        </p:nvCxnSpPr>
        <p:spPr>
          <a:xfrm flipH="1">
            <a:off x="10799973" y="2580067"/>
            <a:ext cx="347452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5E211A3-F2A2-D247-B510-45FF1A375615}"/>
              </a:ext>
            </a:extLst>
          </p:cNvPr>
          <p:cNvCxnSpPr>
            <a:cxnSpLocks/>
          </p:cNvCxnSpPr>
          <p:nvPr/>
        </p:nvCxnSpPr>
        <p:spPr>
          <a:xfrm>
            <a:off x="8906898" y="3114675"/>
            <a:ext cx="0" cy="25929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DCF9DAB-BA81-FB42-B5FE-254A43A8ED64}"/>
              </a:ext>
            </a:extLst>
          </p:cNvPr>
          <p:cNvCxnSpPr>
            <a:cxnSpLocks/>
          </p:cNvCxnSpPr>
          <p:nvPr/>
        </p:nvCxnSpPr>
        <p:spPr>
          <a:xfrm flipH="1">
            <a:off x="8909050" y="3119817"/>
            <a:ext cx="65405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58165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5D2F89D-9A02-7A41-A7B9-8B66645C9E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93392" y="1255293"/>
            <a:ext cx="4407264" cy="4525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Among PTCs with </a:t>
            </a:r>
            <a:r>
              <a:rPr lang="en-GB" sz="1600" i="1" dirty="0"/>
              <a:t>NTRK</a:t>
            </a:r>
            <a:r>
              <a:rPr lang="en-GB" sz="1600" dirty="0"/>
              <a:t> gene fusion, fusions involving </a:t>
            </a:r>
            <a:r>
              <a:rPr lang="en-GB" sz="1600" i="1" dirty="0"/>
              <a:t>NTRK3</a:t>
            </a:r>
            <a:r>
              <a:rPr lang="en-GB" sz="1600" dirty="0"/>
              <a:t> were the most frequent (64.5%) with </a:t>
            </a:r>
            <a:r>
              <a:rPr lang="en-GB" sz="1600" i="1" dirty="0"/>
              <a:t>ETV6-NTRK3 </a:t>
            </a:r>
            <a:r>
              <a:rPr lang="en-GB" sz="1600" dirty="0"/>
              <a:t>being the most common fusion type, followed by </a:t>
            </a:r>
            <a:r>
              <a:rPr lang="en-GB" sz="1600" i="1" dirty="0"/>
              <a:t>SQSTM1-NTRK3, EML4-NTRK3, </a:t>
            </a:r>
            <a:r>
              <a:rPr lang="en-GB" sz="1600" dirty="0"/>
              <a:t>and </a:t>
            </a:r>
            <a:r>
              <a:rPr lang="en-GB" sz="1600" i="1" dirty="0"/>
              <a:t>RBMPS-NTRK3</a:t>
            </a:r>
            <a:r>
              <a:rPr lang="en-GB" sz="16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i="1" dirty="0"/>
              <a:t>NTRK1-</a:t>
            </a:r>
            <a:r>
              <a:rPr lang="en-GB" sz="1600" dirty="0"/>
              <a:t>fused PTCs accounted for 35.5% of PTCs, with </a:t>
            </a:r>
            <a:r>
              <a:rPr lang="en-GB" sz="1600" i="1" dirty="0"/>
              <a:t>NTRK</a:t>
            </a:r>
            <a:r>
              <a:rPr lang="en-GB" sz="1600" dirty="0"/>
              <a:t> gene fusions with </a:t>
            </a:r>
            <a:r>
              <a:rPr lang="en-GB" sz="1600" i="1" dirty="0"/>
              <a:t>TPM3-NTRK1 </a:t>
            </a:r>
            <a:r>
              <a:rPr lang="en-GB" sz="1600" dirty="0"/>
              <a:t>being the most common genotype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No </a:t>
            </a:r>
            <a:r>
              <a:rPr lang="en-GB" sz="1600" i="1" dirty="0"/>
              <a:t>NTRK2</a:t>
            </a:r>
            <a:r>
              <a:rPr lang="en-GB" sz="1600" dirty="0"/>
              <a:t> fusions have been reported </a:t>
            </a:r>
            <a:br>
              <a:rPr lang="en-GB" sz="1600" dirty="0"/>
            </a:br>
            <a:r>
              <a:rPr lang="en-GB" sz="1600" dirty="0"/>
              <a:t>to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i="1" dirty="0"/>
              <a:t>ETV6-NTRK3</a:t>
            </a:r>
            <a:r>
              <a:rPr lang="en-GB" sz="1600" dirty="0"/>
              <a:t> is the most common rearrangement in PTC. While the prevalence of this rearrangement in adults with PTC is very low (&lt;1%), it is the second most common rearrangement seen in radiation-associated PTC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D74480-DE90-D032-41EA-DD282DD1D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136524"/>
            <a:ext cx="8740800" cy="807285"/>
          </a:xfrm>
        </p:spPr>
        <p:txBody>
          <a:bodyPr/>
          <a:lstStyle/>
          <a:p>
            <a:r>
              <a:rPr lang="en-GB" dirty="0"/>
              <a:t>Prevalence of </a:t>
            </a:r>
            <a:r>
              <a:rPr lang="en-GB" i="1" dirty="0"/>
              <a:t>NTRK</a:t>
            </a:r>
            <a:r>
              <a:rPr lang="en-GB" dirty="0"/>
              <a:t> gene fusions in thyroid tumours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70D31-C6D8-7F6D-2190-79DE4B6DA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76EE39-B809-A167-99B2-6FA6136BE92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2" y="6237312"/>
            <a:ext cx="10962218" cy="6281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050" spc="0" dirty="0"/>
              <a:t>DIAPH1, diaphanous related formin 1; NTRK, neurotrophic tyrosine receptor kinase; PTC, papillary thyroid cancer; SQSTM1, sequestosome 1; TPM3, tropomyosin 3; TPR, translocated promoter region</a:t>
            </a:r>
          </a:p>
          <a:p>
            <a:pPr>
              <a:lnSpc>
                <a:spcPct val="90000"/>
              </a:lnSpc>
            </a:pPr>
            <a:r>
              <a:rPr lang="en-GB" sz="1050" spc="0" dirty="0"/>
              <a:t>1. Available from</a:t>
            </a:r>
            <a:r>
              <a:rPr lang="en-GB" sz="1050" dirty="0"/>
              <a:t>: </a:t>
            </a:r>
            <a:r>
              <a:rPr lang="en-GB" sz="1050" dirty="0">
                <a:hlinkClick r:id="rId2"/>
              </a:rPr>
              <a:t>https://oncologypro.esmo.org/oncology-in-practice/anti-cancer-agents-and-biological-therapy/targeting-ntrk-gene-fusions/overview-of-ntrk-gene-fusion-in-specific-tumours/thyroid-cancer</a:t>
            </a:r>
            <a:r>
              <a:rPr lang="en-GB" sz="1050" dirty="0"/>
              <a:t>. </a:t>
            </a:r>
            <a:r>
              <a:rPr lang="en-GB" sz="1050" spc="0" dirty="0"/>
              <a:t>Last accessed: November </a:t>
            </a:r>
            <a:r>
              <a:rPr lang="en-GB" sz="1050" dirty="0"/>
              <a:t>23, </a:t>
            </a:r>
            <a:r>
              <a:rPr lang="en-GB" sz="1050" spc="0" dirty="0"/>
              <a:t>2022.  2. Vuong </a:t>
            </a:r>
            <a:r>
              <a:rPr lang="en-GB" sz="1050" spc="-30" dirty="0">
                <a:solidFill>
                  <a:srgbClr val="5D8298"/>
                </a:solidFill>
              </a:rPr>
              <a:t>HG, et al. Pathol Res Pract. 2022;240:154180</a:t>
            </a:r>
          </a:p>
          <a:p>
            <a:pPr>
              <a:lnSpc>
                <a:spcPct val="90000"/>
              </a:lnSpc>
            </a:pPr>
            <a:endParaRPr lang="en-GB" sz="1050" spc="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8A100F3-9F06-5A44-AE87-98DFB9D4C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947042"/>
              </p:ext>
            </p:extLst>
          </p:nvPr>
        </p:nvGraphicFramePr>
        <p:xfrm>
          <a:off x="191344" y="908720"/>
          <a:ext cx="7186024" cy="476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655">
                  <a:extLst>
                    <a:ext uri="{9D8B030D-6E8A-4147-A177-3AD203B41FA5}">
                      <a16:colId xmlns:a16="http://schemas.microsoft.com/office/drawing/2014/main" val="4145878742"/>
                    </a:ext>
                  </a:extLst>
                </a:gridCol>
                <a:gridCol w="1394617">
                  <a:extLst>
                    <a:ext uri="{9D8B030D-6E8A-4147-A177-3AD203B41FA5}">
                      <a16:colId xmlns:a16="http://schemas.microsoft.com/office/drawing/2014/main" val="266341093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144571082"/>
                    </a:ext>
                  </a:extLst>
                </a:gridCol>
                <a:gridCol w="2235343">
                  <a:extLst>
                    <a:ext uri="{9D8B030D-6E8A-4147-A177-3AD203B41FA5}">
                      <a16:colId xmlns:a16="http://schemas.microsoft.com/office/drawing/2014/main" val="1642076131"/>
                    </a:ext>
                  </a:extLst>
                </a:gridCol>
                <a:gridCol w="1566305">
                  <a:extLst>
                    <a:ext uri="{9D8B030D-6E8A-4147-A177-3AD203B41FA5}">
                      <a16:colId xmlns:a16="http://schemas.microsoft.com/office/drawing/2014/main" val="174916800"/>
                    </a:ext>
                  </a:extLst>
                </a:gridCol>
              </a:tblGrid>
              <a:tr h="43718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Tumour type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 of </a:t>
                      </a: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</a:t>
                      </a: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gene fusions (</a:t>
                      </a: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</a:t>
                      </a:r>
                      <a:r>
                        <a:rPr lang="en-GB" sz="1000" baseline="30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/total)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</a:t>
                      </a: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gene affected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 gene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 reference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17877459"/>
                  </a:ext>
                </a:extLst>
              </a:tr>
              <a:tr h="5338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Thyroid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2.2%</a:t>
                      </a:r>
                      <a:b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(10/451)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NTRK1/3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not available per tumour type. Overall, in 26,312 tumours, </a:t>
                      </a: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NTRK1/2</a:t>
                      </a: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had no preferred upstream fusion partner, and the most common partner for </a:t>
                      </a: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NTRK3</a:t>
                      </a: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was </a:t>
                      </a: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ETV6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Rosen et al. 2020</a:t>
                      </a:r>
                    </a:p>
                  </a:txBody>
                  <a:tcPr marL="55440" marR="19440" marT="36000" marB="36000"/>
                </a:tc>
                <a:extLst>
                  <a:ext uri="{0D108BD9-81ED-4DB2-BD59-A6C34878D82A}">
                    <a16:rowId xmlns:a16="http://schemas.microsoft.com/office/drawing/2014/main" val="2569842362"/>
                  </a:ext>
                </a:extLst>
              </a:tr>
              <a:tr h="5338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Thyroid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2.28%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(13/571)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NTRK1/3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NTRK1: IRF2BP2, TPM3, TPR, DIAPH1 </a:t>
                      </a: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(each n=1)</a:t>
                      </a:r>
                      <a:b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NTRK3</a:t>
                      </a: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ETV6</a:t>
                      </a: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(n=6)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RBPMS, SQSTM1,</a:t>
                      </a:r>
                      <a:b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EML4 </a:t>
                      </a: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(each n=1)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Solomon et al. 2020</a:t>
                      </a:r>
                    </a:p>
                  </a:txBody>
                  <a:tcPr marL="55440" marR="19440" marT="36000" marB="36000"/>
                </a:tc>
                <a:extLst>
                  <a:ext uri="{0D108BD9-81ED-4DB2-BD59-A6C34878D82A}">
                    <a16:rowId xmlns:a16="http://schemas.microsoft.com/office/drawing/2014/main" val="3755777703"/>
                  </a:ext>
                </a:extLst>
              </a:tr>
              <a:tr h="14733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Thyroid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2.3% (12/513)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NTRK1/3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described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Okamura et al. 2018</a:t>
                      </a:r>
                    </a:p>
                  </a:txBody>
                  <a:tcPr marL="55440" marR="19440" marT="36000" marB="36000"/>
                </a:tc>
                <a:extLst>
                  <a:ext uri="{0D108BD9-81ED-4DB2-BD59-A6C34878D82A}">
                    <a16:rowId xmlns:a16="http://schemas.microsoft.com/office/drawing/2014/main" val="1922011571"/>
                  </a:ext>
                </a:extLst>
              </a:tr>
              <a:tr h="14733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Thyroid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5.7% (4/70)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NTRK3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NTRK3: ETV6 </a:t>
                      </a:r>
                      <a:r>
                        <a:rPr lang="en-GB" sz="1000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(n=3), </a:t>
                      </a: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VIM</a:t>
                      </a:r>
                      <a:r>
                        <a:rPr lang="en-GB" sz="1000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(n=1)</a:t>
                      </a:r>
                      <a:endParaRPr lang="en-GB" sz="1000" i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Gatalica et al. 2019</a:t>
                      </a:r>
                    </a:p>
                  </a:txBody>
                  <a:tcPr marL="55440" marR="19440" marT="36000" marB="36000"/>
                </a:tc>
                <a:extLst>
                  <a:ext uri="{0D108BD9-81ED-4DB2-BD59-A6C34878D82A}">
                    <a16:rowId xmlns:a16="http://schemas.microsoft.com/office/drawing/2014/main" val="3266301119"/>
                  </a:ext>
                </a:extLst>
              </a:tr>
              <a:tr h="14733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PTC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5.3% (2/38)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reported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reported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Wajjwalku et al. 1992</a:t>
                      </a:r>
                    </a:p>
                  </a:txBody>
                  <a:tcPr marL="55440" marR="19440" marT="36000" marB="36000"/>
                </a:tc>
                <a:extLst>
                  <a:ext uri="{0D108BD9-81ED-4DB2-BD59-A6C34878D82A}">
                    <a16:rowId xmlns:a16="http://schemas.microsoft.com/office/drawing/2014/main" val="3312182137"/>
                  </a:ext>
                </a:extLst>
              </a:tr>
              <a:tr h="14733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Thyroid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2.9% (2/68)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NTRK1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TPM3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Said et al. 1994</a:t>
                      </a:r>
                    </a:p>
                  </a:txBody>
                  <a:tcPr marL="55440" marR="19440" marT="36000" marB="36000"/>
                </a:tc>
                <a:extLst>
                  <a:ext uri="{0D108BD9-81ED-4DB2-BD59-A6C34878D82A}">
                    <a16:rowId xmlns:a16="http://schemas.microsoft.com/office/drawing/2014/main" val="1304350984"/>
                  </a:ext>
                </a:extLst>
              </a:tr>
              <a:tr h="34056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Paediatric PTC</a:t>
                      </a:r>
                    </a:p>
                  </a:txBody>
                  <a:tcPr marL="55440" marR="1944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 (7/27)</a:t>
                      </a:r>
                    </a:p>
                  </a:txBody>
                  <a:tcPr marL="55440" marR="1944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NTRK1/3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NTRK1: TPR </a:t>
                      </a: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(n=1)</a:t>
                      </a:r>
                      <a:b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NTRK3</a:t>
                      </a: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ETV6</a:t>
                      </a: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(n=5)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Unknown (</a:t>
                      </a: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Prasad et al. 2016</a:t>
                      </a:r>
                    </a:p>
                  </a:txBody>
                  <a:tcPr marL="55440" marR="19440" marT="36000" marB="36000"/>
                </a:tc>
                <a:extLst>
                  <a:ext uri="{0D108BD9-81ED-4DB2-BD59-A6C34878D82A}">
                    <a16:rowId xmlns:a16="http://schemas.microsoft.com/office/drawing/2014/main" val="4210401637"/>
                  </a:ext>
                </a:extLst>
              </a:tr>
              <a:tr h="24395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Paediatric thyroid cancer</a:t>
                      </a:r>
                    </a:p>
                  </a:txBody>
                  <a:tcPr marL="55440" marR="1944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7.7% (2/26)</a:t>
                      </a:r>
                    </a:p>
                  </a:txBody>
                  <a:tcPr marL="55440" marR="1944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NTRK3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NTRK3: ETV6 </a:t>
                      </a: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(n=6)</a:t>
                      </a:r>
                      <a:b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NTRK3</a:t>
                      </a: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TPR</a:t>
                      </a: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(n=1)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Ricarte-Filho et al. 2013</a:t>
                      </a:r>
                    </a:p>
                  </a:txBody>
                  <a:tcPr marL="55440" marR="19440" marT="36000" marB="36000"/>
                </a:tc>
                <a:extLst>
                  <a:ext uri="{0D108BD9-81ED-4DB2-BD59-A6C34878D82A}">
                    <a16:rowId xmlns:a16="http://schemas.microsoft.com/office/drawing/2014/main" val="4002691533"/>
                  </a:ext>
                </a:extLst>
              </a:tr>
              <a:tr h="34056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PTC</a:t>
                      </a:r>
                      <a:b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Sporadic</a:t>
                      </a:r>
                      <a:b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GB" sz="1000" spc="-5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Post-Chernobyl</a:t>
                      </a:r>
                    </a:p>
                  </a:txBody>
                  <a:tcPr marL="55440" marR="1944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b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2.9% (7/243)</a:t>
                      </a:r>
                      <a:b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 (9/62)</a:t>
                      </a:r>
                    </a:p>
                  </a:txBody>
                  <a:tcPr marL="55440" marR="1944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NTRK3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NTRK3: ETV6</a:t>
                      </a:r>
                      <a:endParaRPr lang="en-GB" sz="1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Leeman-Neill et al. 2014</a:t>
                      </a:r>
                    </a:p>
                  </a:txBody>
                  <a:tcPr marL="55440" marR="19440" marT="36000" marB="36000"/>
                </a:tc>
                <a:extLst>
                  <a:ext uri="{0D108BD9-81ED-4DB2-BD59-A6C34878D82A}">
                    <a16:rowId xmlns:a16="http://schemas.microsoft.com/office/drawing/2014/main" val="2005524930"/>
                  </a:ext>
                </a:extLst>
              </a:tr>
              <a:tr h="43718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thyroid tumours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b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PTC</a:t>
                      </a:r>
                    </a:p>
                  </a:txBody>
                  <a:tcPr marL="55440" marR="1944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3.1% (11/351</a:t>
                      </a:r>
                      <a:r>
                        <a:rPr lang="en-GB" sz="1000" baseline="30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en-GB" sz="1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b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5.9% (11/186)</a:t>
                      </a:r>
                    </a:p>
                  </a:txBody>
                  <a:tcPr marL="55440" marR="1944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NTRK1/3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NTRK1: TPR </a:t>
                      </a: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(n=2), </a:t>
                      </a: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SQSTM </a:t>
                      </a:r>
                      <a:r>
                        <a:rPr lang="en-GB" sz="1000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GB" sz="1000" i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NTRK3: ETV6 </a:t>
                      </a:r>
                      <a:r>
                        <a:rPr lang="en-GB" sz="1000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(n=4), </a:t>
                      </a: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RBPMS </a:t>
                      </a:r>
                      <a:r>
                        <a:rPr lang="en-GB" sz="1000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(n=2), </a:t>
                      </a: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SQSTM1</a:t>
                      </a:r>
                      <a:r>
                        <a:rPr lang="en-GB" sz="1000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(n=1), and </a:t>
                      </a:r>
                      <a:r>
                        <a:rPr lang="en-GB" sz="1000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EML4</a:t>
                      </a:r>
                      <a:r>
                        <a:rPr lang="en-GB" sz="1000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(n=1)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 et al. 2020</a:t>
                      </a:r>
                    </a:p>
                  </a:txBody>
                  <a:tcPr marL="55440" marR="19440" marT="36000" marB="36000"/>
                </a:tc>
                <a:extLst>
                  <a:ext uri="{0D108BD9-81ED-4DB2-BD59-A6C34878D82A}">
                    <a16:rowId xmlns:a16="http://schemas.microsoft.com/office/drawing/2014/main" val="387979317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EE83B43-8821-9ACB-1BC5-4B2ABF23EBDD}"/>
              </a:ext>
            </a:extLst>
          </p:cNvPr>
          <p:cNvSpPr txBox="1"/>
          <p:nvPr/>
        </p:nvSpPr>
        <p:spPr>
          <a:xfrm>
            <a:off x="220292" y="5677997"/>
            <a:ext cx="11160744" cy="2769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sz="12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 14-year-old adolescent and 10 adults. All cases were radiation-naïve. One patient with brain metastases.</a:t>
            </a:r>
          </a:p>
        </p:txBody>
      </p:sp>
    </p:spTree>
    <p:extLst>
      <p:ext uri="{BB962C8B-B14F-4D97-AF65-F5344CB8AC3E}">
        <p14:creationId xmlns:p14="http://schemas.microsoft.com/office/powerpoint/2010/main" val="371947539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70490C-9277-E2F9-6025-768E967DC4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1236456" cy="563240"/>
          </a:xfrm>
        </p:spPr>
        <p:txBody>
          <a:bodyPr/>
          <a:lstStyle/>
          <a:p>
            <a:r>
              <a:rPr lang="en-GB" sz="1800" dirty="0"/>
              <a:t>Multiple infiltrative tumour nodules and extensive lymphovascular spread within intrathyroidal and extrathyroidal vessels of variable calibre (n=11). Direct extrathyroidal extension, at least microscopic (n=9)</a:t>
            </a:r>
          </a:p>
          <a:p>
            <a:r>
              <a:rPr lang="en-GB" sz="1800" dirty="0"/>
              <a:t>Similar cellular architectural properties in cases with the same gene fusion:</a:t>
            </a:r>
          </a:p>
          <a:p>
            <a:endParaRPr lang="en-GB" sz="1800" dirty="0"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465952-E0FB-6678-81DF-F4776725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Histopathology and characteristics of</a:t>
            </a:r>
            <a:br>
              <a:rPr lang="en-GB" dirty="0"/>
            </a:br>
            <a:r>
              <a:rPr lang="en-GB" i="1" dirty="0"/>
              <a:t>NTRK</a:t>
            </a:r>
            <a:r>
              <a:rPr lang="en-GB" dirty="0"/>
              <a:t> gene fusion thyroid tumours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7A0FA-F1FA-0D71-49F3-8FB6D0CDC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BCFE6F-872C-99BA-FD3C-6A58AB8DE4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392" y="6309320"/>
            <a:ext cx="10266139" cy="56324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100" dirty="0"/>
              <a:t>NTRK, neurotrophic tyrosine receptor kinase; PAX8, paired box gene 8; PTC, papillary thyroid cancer; SQSTM1, sequestosome 1; TPR, translocated promoter region; TTF1, transcription termination factor 1</a:t>
            </a:r>
          </a:p>
          <a:p>
            <a:pPr>
              <a:lnSpc>
                <a:spcPct val="90000"/>
              </a:lnSpc>
            </a:pPr>
            <a:r>
              <a:rPr lang="en-GB" sz="1100" dirty="0"/>
              <a:t>Available from: </a:t>
            </a:r>
            <a:r>
              <a:rPr lang="en-GB" sz="1100" dirty="0">
                <a:hlinkClick r:id="rId2"/>
              </a:rPr>
              <a:t>https://oncologypro.esmo.org/oncology-in-practice/anti-cancer-agents-and-biological-therapy/targeting-ntrk-gene-fusions/overview-of-ntrk-gene-fusion-in-specific-tumours/thyroid-cancer/diagnosis</a:t>
            </a:r>
            <a:r>
              <a:rPr lang="en-GB" sz="1100" dirty="0"/>
              <a:t>. Last accessed: November 23, 2022</a:t>
            </a:r>
          </a:p>
          <a:p>
            <a:pPr>
              <a:lnSpc>
                <a:spcPct val="90000"/>
              </a:lnSpc>
            </a:pPr>
            <a:endParaRPr lang="en-GB" sz="1100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465DE4A-7FFB-CDAA-B4E8-8789AFC350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6764825"/>
              </p:ext>
            </p:extLst>
          </p:nvPr>
        </p:nvGraphicFramePr>
        <p:xfrm>
          <a:off x="1861320" y="2348164"/>
          <a:ext cx="972108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800C724-5C61-B42A-C7F6-7B87FAD54C4A}"/>
              </a:ext>
            </a:extLst>
          </p:cNvPr>
          <p:cNvSpPr txBox="1"/>
          <p:nvPr/>
        </p:nvSpPr>
        <p:spPr>
          <a:xfrm>
            <a:off x="619200" y="5374957"/>
            <a:ext cx="10972726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sz="12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TPR-NTRK1</a:t>
            </a: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fusion-positive tumours also showing multiple nodules of packeted papillae divided by fibrotic septa; for </a:t>
            </a:r>
            <a:r>
              <a:rPr lang="en-GB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SQSTM1-NTRK1</a:t>
            </a: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numerous psammomatous calcifications</a:t>
            </a:r>
          </a:p>
          <a:p>
            <a:r>
              <a:rPr lang="en-GB" sz="12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200" b="0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other case</a:t>
            </a:r>
            <a:r>
              <a:rPr lang="en-GB" sz="12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0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expressed low levels of TTF1; f</a:t>
            </a:r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inal diagnosis was primary thyroid secretory carcinoma of the salivary type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9EB8B8-1292-112D-033C-C5AFE6B5C568}"/>
              </a:ext>
            </a:extLst>
          </p:cNvPr>
          <p:cNvSpPr txBox="1"/>
          <p:nvPr/>
        </p:nvSpPr>
        <p:spPr>
          <a:xfrm rot="16200000">
            <a:off x="323780" y="3861919"/>
            <a:ext cx="208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Cell architectural features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E0009664-CCC2-D657-6FC3-05EF99354727}"/>
              </a:ext>
            </a:extLst>
          </p:cNvPr>
          <p:cNvSpPr/>
          <p:nvPr/>
        </p:nvSpPr>
        <p:spPr>
          <a:xfrm>
            <a:off x="1775520" y="3212976"/>
            <a:ext cx="217765" cy="18002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82831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24B4B7-1973-BE7D-4007-1FB0D40B447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3" y="6165304"/>
            <a:ext cx="10180339" cy="365125"/>
          </a:xfrm>
        </p:spPr>
        <p:txBody>
          <a:bodyPr/>
          <a:lstStyle/>
          <a:p>
            <a:pPr marL="0" indent="0">
              <a:buNone/>
            </a:pPr>
            <a:r>
              <a:rPr lang="en-GB" sz="1050" dirty="0"/>
              <a:t>ALK, anaplastic lymphoma kinase; BRAF, B-Raf; FNA, fine-needle aspiration; NA, not available; NTRK, neurotrophic tyrosine receptor kinase; PTC; papillary thyroid cancer; RET, ret proto-oncogene; SD, standard deviation</a:t>
            </a:r>
          </a:p>
          <a:p>
            <a:pPr marL="0" indent="0">
              <a:buNone/>
            </a:pPr>
            <a:r>
              <a:rPr lang="en-GB" sz="1050" spc="-30" dirty="0" err="1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Vuong</a:t>
            </a:r>
            <a:r>
              <a:rPr lang="en-GB" sz="1050" spc="-3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HG, et al. Pathol Res Pract. 2022;240:154180</a:t>
            </a:r>
          </a:p>
          <a:p>
            <a:endParaRPr lang="en-GB" sz="10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4DCFCD-A780-0084-1768-2F870386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46566"/>
            <a:ext cx="9581256" cy="807285"/>
          </a:xfrm>
        </p:spPr>
        <p:txBody>
          <a:bodyPr/>
          <a:lstStyle/>
          <a:p>
            <a:r>
              <a:rPr lang="en-GB" dirty="0"/>
              <a:t>Histopathological/clinical profiles of PTC</a:t>
            </a:r>
            <a:r>
              <a:rPr lang="en-GB" cap="none" dirty="0"/>
              <a:t>s</a:t>
            </a:r>
            <a:r>
              <a:rPr lang="en-GB" dirty="0"/>
              <a:t> with different oncogene fusion types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F4211-FD76-82E9-8221-1A25DC903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7AE224A-9D5D-B443-B566-1F2B2F07A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627568"/>
              </p:ext>
            </p:extLst>
          </p:nvPr>
        </p:nvGraphicFramePr>
        <p:xfrm>
          <a:off x="695400" y="1053851"/>
          <a:ext cx="10105121" cy="5005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756">
                  <a:extLst>
                    <a:ext uri="{9D8B030D-6E8A-4147-A177-3AD203B41FA5}">
                      <a16:colId xmlns:a16="http://schemas.microsoft.com/office/drawing/2014/main" val="4145878742"/>
                    </a:ext>
                  </a:extLst>
                </a:gridCol>
                <a:gridCol w="1739363">
                  <a:extLst>
                    <a:ext uri="{9D8B030D-6E8A-4147-A177-3AD203B41FA5}">
                      <a16:colId xmlns:a16="http://schemas.microsoft.com/office/drawing/2014/main" val="2663410939"/>
                    </a:ext>
                  </a:extLst>
                </a:gridCol>
                <a:gridCol w="1739363">
                  <a:extLst>
                    <a:ext uri="{9D8B030D-6E8A-4147-A177-3AD203B41FA5}">
                      <a16:colId xmlns:a16="http://schemas.microsoft.com/office/drawing/2014/main" val="3144571082"/>
                    </a:ext>
                  </a:extLst>
                </a:gridCol>
                <a:gridCol w="1739363">
                  <a:extLst>
                    <a:ext uri="{9D8B030D-6E8A-4147-A177-3AD203B41FA5}">
                      <a16:colId xmlns:a16="http://schemas.microsoft.com/office/drawing/2014/main" val="3789459387"/>
                    </a:ext>
                  </a:extLst>
                </a:gridCol>
                <a:gridCol w="1739363">
                  <a:extLst>
                    <a:ext uri="{9D8B030D-6E8A-4147-A177-3AD203B41FA5}">
                      <a16:colId xmlns:a16="http://schemas.microsoft.com/office/drawing/2014/main" val="1734244892"/>
                    </a:ext>
                  </a:extLst>
                </a:gridCol>
                <a:gridCol w="966913">
                  <a:extLst>
                    <a:ext uri="{9D8B030D-6E8A-4147-A177-3AD203B41FA5}">
                      <a16:colId xmlns:a16="http://schemas.microsoft.com/office/drawing/2014/main" val="1642076131"/>
                    </a:ext>
                  </a:extLst>
                </a:gridCol>
              </a:tblGrid>
              <a:tr h="32320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Variables</a:t>
                      </a:r>
                    </a:p>
                  </a:txBody>
                  <a:tcPr marL="55440" marR="55440" marT="25200" marB="25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b="1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</a:t>
                      </a:r>
                      <a:br>
                        <a:rPr lang="en-GB" sz="1100" b="1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(N=47)</a:t>
                      </a:r>
                    </a:p>
                  </a:txBody>
                  <a:tcPr marL="55440" marR="55440" marT="25200" marB="25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b="1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BRAF</a:t>
                      </a:r>
                      <a:br>
                        <a:rPr lang="en-GB" sz="1100" b="1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b="1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(N=25)</a:t>
                      </a:r>
                    </a:p>
                  </a:txBody>
                  <a:tcPr marL="55440" marR="55440" marT="25200" marB="25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b="1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</a:t>
                      </a:r>
                      <a:br>
                        <a:rPr lang="en-GB" sz="1100" b="1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b="1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(N=225)</a:t>
                      </a:r>
                    </a:p>
                  </a:txBody>
                  <a:tcPr marL="55440" marR="55440" marT="25200" marB="25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b="1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</a:t>
                      </a:r>
                      <a:br>
                        <a:rPr lang="en-GB" sz="1100" b="1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b="1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(N=143)</a:t>
                      </a:r>
                    </a:p>
                  </a:txBody>
                  <a:tcPr marL="55440" marR="55440" marT="25200" marB="25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</a:t>
                      </a:r>
                    </a:p>
                  </a:txBody>
                  <a:tcPr marL="55440" marR="55440" marT="25200" marB="25200" anchor="ctr"/>
                </a:tc>
                <a:extLst>
                  <a:ext uri="{0D108BD9-81ED-4DB2-BD59-A6C34878D82A}">
                    <a16:rowId xmlns:a16="http://schemas.microsoft.com/office/drawing/2014/main" val="17877459"/>
                  </a:ext>
                </a:extLst>
              </a:tr>
              <a:tr h="44463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1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</a:p>
                    <a:p>
                      <a:pPr marL="7938" indent="127000">
                        <a:lnSpc>
                          <a:spcPct val="80000"/>
                        </a:lnSpc>
                        <a:tabLst/>
                      </a:pPr>
                      <a: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(SD)</a:t>
                      </a:r>
                    </a:p>
                    <a:p>
                      <a:pPr marL="7938" indent="127000">
                        <a:lnSpc>
                          <a:spcPct val="80000"/>
                        </a:lnSpc>
                        <a:tabLst/>
                      </a:pPr>
                      <a: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(min, max)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35.9 (18.1)</a:t>
                      </a:r>
                      <a:b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33.0 (4.50, 69.0)</a:t>
                      </a:r>
                    </a:p>
                  </a:txBody>
                  <a:tcPr marL="19440" marR="19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22.8 (23.1)</a:t>
                      </a:r>
                      <a:b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13.0 (5.00, 76.0)</a:t>
                      </a:r>
                      <a:endParaRPr lang="en-GB" sz="1100" i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32.5 (17.3)</a:t>
                      </a:r>
                      <a:b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31.0 (4.30, 74.0)</a:t>
                      </a:r>
                      <a:endParaRPr lang="en-GB" sz="1100" i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25.7 (15.3)</a:t>
                      </a:r>
                      <a:b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19.5 (5.10, 69.0)</a:t>
                      </a:r>
                      <a:endParaRPr lang="en-GB" sz="1100" i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1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55440" marR="55440" marT="18000" marB="18000"/>
                </a:tc>
                <a:extLst>
                  <a:ext uri="{0D108BD9-81ED-4DB2-BD59-A6C34878D82A}">
                    <a16:rowId xmlns:a16="http://schemas.microsoft.com/office/drawing/2014/main" val="2569842362"/>
                  </a:ext>
                </a:extLst>
              </a:tr>
              <a:tr h="44463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1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group</a:t>
                      </a:r>
                    </a:p>
                    <a:p>
                      <a:pPr marL="7938" indent="127000">
                        <a:lnSpc>
                          <a:spcPct val="80000"/>
                        </a:lnSpc>
                        <a:tabLst/>
                      </a:pPr>
                      <a: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</a:t>
                      </a:r>
                    </a:p>
                    <a:p>
                      <a:pPr marL="7938" indent="127000">
                        <a:lnSpc>
                          <a:spcPct val="80000"/>
                        </a:lnSpc>
                        <a:tabLst/>
                      </a:pPr>
                      <a: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Paediatric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 (78.7) </a:t>
                      </a:r>
                      <a:b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(21.3)</a:t>
                      </a:r>
                    </a:p>
                  </a:txBody>
                  <a:tcPr marL="19440" marR="19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(24.0)</a:t>
                      </a:r>
                      <a:b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(76.0)</a:t>
                      </a:r>
                      <a:endParaRPr lang="en-GB" sz="1100" i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149 (69.6)</a:t>
                      </a:r>
                      <a:b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 (30.4)</a:t>
                      </a:r>
                      <a:endParaRPr lang="en-GB" sz="1100" i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 (52.9)</a:t>
                      </a:r>
                      <a:b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 (47.1)</a:t>
                      </a:r>
                      <a:endParaRPr lang="en-GB" sz="1100" i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1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55440" marR="55440" marT="18000" marB="18000"/>
                </a:tc>
                <a:extLst>
                  <a:ext uri="{0D108BD9-81ED-4DB2-BD59-A6C34878D82A}">
                    <a16:rowId xmlns:a16="http://schemas.microsoft.com/office/drawing/2014/main" val="3755777703"/>
                  </a:ext>
                </a:extLst>
              </a:tr>
              <a:tr h="44463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1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</a:t>
                      </a:r>
                    </a:p>
                    <a:p>
                      <a:pPr marL="7938" indent="127000">
                        <a:lnSpc>
                          <a:spcPct val="80000"/>
                        </a:lnSpc>
                        <a:tabLst/>
                      </a:pPr>
                      <a: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  <a:p>
                      <a:pPr marL="7938" indent="127000">
                        <a:lnSpc>
                          <a:spcPct val="80000"/>
                        </a:lnSpc>
                        <a:tabLst/>
                      </a:pPr>
                      <a: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 (80.9) </a:t>
                      </a:r>
                      <a:b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(19.1)</a:t>
                      </a:r>
                    </a:p>
                  </a:txBody>
                  <a:tcPr marL="19440" marR="19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i="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(48.0)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i="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(52.0)</a:t>
                      </a:r>
                      <a:endParaRPr lang="en-GB" sz="1100" i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GB" sz="11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156 (72.6)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 (27.4)</a:t>
                      </a:r>
                      <a:endParaRPr lang="en-GB" sz="11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i="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 (73.0)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i="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 (27.0)</a:t>
                      </a:r>
                      <a:endParaRPr lang="en-GB" sz="1100" i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1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440" marR="55440" marT="18000" marB="18000"/>
                </a:tc>
                <a:extLst>
                  <a:ext uri="{0D108BD9-81ED-4DB2-BD59-A6C34878D82A}">
                    <a16:rowId xmlns:a16="http://schemas.microsoft.com/office/drawing/2014/main" val="4077907915"/>
                  </a:ext>
                </a:extLst>
              </a:tr>
              <a:tr h="71671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1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FNA diagnosis</a:t>
                      </a:r>
                    </a:p>
                    <a:p>
                      <a:pPr marL="7938" indent="127000">
                        <a:lnSpc>
                          <a:spcPct val="80000"/>
                        </a:lnSpc>
                        <a:tabLst/>
                      </a:pPr>
                      <a: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Benign </a:t>
                      </a:r>
                    </a:p>
                    <a:p>
                      <a:pPr marL="7938" indent="127000">
                        <a:lnSpc>
                          <a:spcPct val="80000"/>
                        </a:lnSpc>
                        <a:tabLst/>
                      </a:pPr>
                      <a: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Indeterminate</a:t>
                      </a:r>
                    </a:p>
                    <a:p>
                      <a:pPr marL="7938" indent="127000">
                        <a:lnSpc>
                          <a:spcPct val="80000"/>
                        </a:lnSpc>
                        <a:tabLst/>
                      </a:pPr>
                      <a: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Suspicious for malignant</a:t>
                      </a:r>
                    </a:p>
                    <a:p>
                      <a:pPr marL="7938" indent="127000">
                        <a:lnSpc>
                          <a:spcPct val="80000"/>
                        </a:lnSpc>
                        <a:tabLst/>
                      </a:pPr>
                      <a: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Malignant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(44.4)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(55.6)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(0)</a:t>
                      </a:r>
                    </a:p>
                  </a:txBody>
                  <a:tcPr marL="19440" marR="19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i="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i="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i="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i="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</a:t>
                      </a:r>
                      <a:endParaRPr lang="en-GB" sz="1100" i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GB" sz="11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(3.6)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(14.3)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(21.4)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b="0" i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(60.7)</a:t>
                      </a:r>
                      <a:endParaRPr lang="en-GB" sz="1100" b="0" i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i="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(0)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i="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(20.0)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i="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(0)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i="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(80.0)</a:t>
                      </a:r>
                      <a:endParaRPr lang="en-GB" sz="1100" i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440" marR="1944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1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</a:p>
                  </a:txBody>
                  <a:tcPr marL="55440" marR="55440" marT="18000" marB="18000"/>
                </a:tc>
                <a:extLst>
                  <a:ext uri="{0D108BD9-81ED-4DB2-BD59-A6C34878D82A}">
                    <a16:rowId xmlns:a16="http://schemas.microsoft.com/office/drawing/2014/main" val="2853092667"/>
                  </a:ext>
                </a:extLst>
              </a:tr>
              <a:tr h="85275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1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 pattern</a:t>
                      </a:r>
                    </a:p>
                    <a:p>
                      <a:pPr marL="7938" indent="127000">
                        <a:lnSpc>
                          <a:spcPct val="80000"/>
                        </a:lnSpc>
                        <a:tabLst/>
                      </a:pPr>
                      <a: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Classic</a:t>
                      </a:r>
                    </a:p>
                    <a:p>
                      <a:pPr marL="7938" indent="127000">
                        <a:lnSpc>
                          <a:spcPct val="80000"/>
                        </a:lnSpc>
                        <a:tabLst/>
                      </a:pPr>
                      <a: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Follicular variant</a:t>
                      </a:r>
                    </a:p>
                    <a:p>
                      <a:pPr marL="7938" indent="127000">
                        <a:lnSpc>
                          <a:spcPct val="80000"/>
                        </a:lnSpc>
                        <a:tabLst/>
                      </a:pPr>
                      <a: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Diffuse sclerosing variant</a:t>
                      </a:r>
                    </a:p>
                    <a:p>
                      <a:pPr marL="7938" indent="127000">
                        <a:lnSpc>
                          <a:spcPct val="80000"/>
                        </a:lnSpc>
                        <a:tabLst/>
                      </a:pPr>
                      <a: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 variant</a:t>
                      </a:r>
                    </a:p>
                    <a:p>
                      <a:pPr marL="7938" indent="127000">
                        <a:lnSpc>
                          <a:spcPct val="80000"/>
                        </a:lnSpc>
                        <a:tabLst/>
                      </a:pPr>
                      <a: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variants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(44.4)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(26.7)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(2.2)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(4.4)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(22.2)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(62.5)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(20.8)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(4.2)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(8.3)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(4.2)</a:t>
                      </a:r>
                      <a:endParaRPr lang="en-GB" sz="1100" i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1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 (33.9)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 (39.7)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(2.3)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(6.3)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 (17.8)</a:t>
                      </a:r>
                      <a:endParaRPr lang="en-GB" sz="1100" b="0" i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 (54.1)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(9.0)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(31.5)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(5.4)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(0)</a:t>
                      </a:r>
                      <a:endParaRPr lang="en-GB" sz="1100" i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1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55440" marR="55440" marT="18000" marB="18000"/>
                </a:tc>
                <a:extLst>
                  <a:ext uri="{0D108BD9-81ED-4DB2-BD59-A6C34878D82A}">
                    <a16:rowId xmlns:a16="http://schemas.microsoft.com/office/drawing/2014/main" val="2236401453"/>
                  </a:ext>
                </a:extLst>
              </a:tr>
              <a:tr h="44463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1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Psammoma</a:t>
                      </a:r>
                    </a:p>
                    <a:p>
                      <a:pPr marL="7938" indent="127000">
                        <a:lnSpc>
                          <a:spcPct val="80000"/>
                        </a:lnSpc>
                        <a:tabLst/>
                      </a:pPr>
                      <a: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  <a:p>
                      <a:pPr marL="7938" indent="127000">
                        <a:lnSpc>
                          <a:spcPct val="80000"/>
                        </a:lnSpc>
                        <a:tabLst/>
                      </a:pPr>
                      <a: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i="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i="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i="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i="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GB" sz="11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 (75.6)</a:t>
                      </a:r>
                      <a:b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(24.4)</a:t>
                      </a:r>
                      <a:endParaRPr lang="en-GB" sz="1100" b="0" i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(16.7)</a:t>
                      </a:r>
                      <a:b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(83.3)</a:t>
                      </a:r>
                      <a:endParaRPr lang="en-GB" sz="1100" i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1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</a:p>
                  </a:txBody>
                  <a:tcPr marL="55440" marR="55440" marT="18000" marB="18000"/>
                </a:tc>
                <a:extLst>
                  <a:ext uri="{0D108BD9-81ED-4DB2-BD59-A6C34878D82A}">
                    <a16:rowId xmlns:a16="http://schemas.microsoft.com/office/drawing/2014/main" val="2632750415"/>
                  </a:ext>
                </a:extLst>
              </a:tr>
              <a:tr h="44463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1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Lymph node metastasis</a:t>
                      </a:r>
                    </a:p>
                    <a:p>
                      <a:pPr marL="7938" indent="171450">
                        <a:lnSpc>
                          <a:spcPct val="80000"/>
                        </a:lnSpc>
                        <a:tabLst/>
                      </a:pPr>
                      <a: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  <a:p>
                      <a:pPr marL="7938" indent="171450">
                        <a:lnSpc>
                          <a:spcPct val="80000"/>
                        </a:lnSpc>
                        <a:tabLst/>
                      </a:pPr>
                      <a: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(41.2)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(58.8)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GB" sz="1100" kern="1200" noProof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(20.8)</a:t>
                      </a:r>
                      <a:b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(79.2)</a:t>
                      </a:r>
                      <a:endParaRPr lang="en-GB" sz="1100" i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GB" sz="11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 (36.5)</a:t>
                      </a:r>
                      <a:b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 (63.5)</a:t>
                      </a:r>
                      <a:endParaRPr lang="en-GB" sz="1100" b="0" i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(17.1)</a:t>
                      </a:r>
                      <a:b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 (82.9)</a:t>
                      </a:r>
                      <a:endParaRPr lang="en-GB" sz="1100" i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1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55440" marR="55440" marT="18000" marB="18000"/>
                </a:tc>
                <a:extLst>
                  <a:ext uri="{0D108BD9-81ED-4DB2-BD59-A6C34878D82A}">
                    <a16:rowId xmlns:a16="http://schemas.microsoft.com/office/drawing/2014/main" val="3175477237"/>
                  </a:ext>
                </a:extLst>
              </a:tr>
              <a:tr h="44463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1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Extrathyroidal extension</a:t>
                      </a:r>
                    </a:p>
                    <a:p>
                      <a:pPr marL="7938" indent="171450">
                        <a:lnSpc>
                          <a:spcPct val="80000"/>
                        </a:lnSpc>
                        <a:tabLst/>
                      </a:pPr>
                      <a: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  <a:p>
                      <a:pPr marL="7938" indent="171450">
                        <a:lnSpc>
                          <a:spcPct val="80000"/>
                        </a:lnSpc>
                        <a:tabLst/>
                      </a:pPr>
                      <a: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(33.3)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(66.7)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(25.0)</a:t>
                      </a:r>
                      <a:b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(75.0)</a:t>
                      </a:r>
                      <a:endParaRPr lang="en-GB" sz="1100" i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GB" sz="11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 (56.0)</a:t>
                      </a:r>
                      <a:b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 (44.0)</a:t>
                      </a:r>
                      <a:endParaRPr lang="en-GB" sz="1100" b="0" i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(25.9)</a:t>
                      </a:r>
                      <a:b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 (74.1)</a:t>
                      </a:r>
                      <a:endParaRPr lang="en-GB" sz="1100" i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1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</a:p>
                  </a:txBody>
                  <a:tcPr marL="55440" marR="55440" marT="18000" marB="18000"/>
                </a:tc>
                <a:extLst>
                  <a:ext uri="{0D108BD9-81ED-4DB2-BD59-A6C34878D82A}">
                    <a16:rowId xmlns:a16="http://schemas.microsoft.com/office/drawing/2014/main" val="4014123294"/>
                  </a:ext>
                </a:extLst>
              </a:tr>
              <a:tr h="44463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1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iodine</a:t>
                      </a:r>
                    </a:p>
                    <a:p>
                      <a:pPr marL="7938" indent="171450">
                        <a:lnSpc>
                          <a:spcPct val="80000"/>
                        </a:lnSpc>
                        <a:tabLst/>
                      </a:pPr>
                      <a: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  <a:p>
                      <a:pPr marL="7938" indent="171450">
                        <a:lnSpc>
                          <a:spcPct val="80000"/>
                        </a:lnSpc>
                        <a:tabLst/>
                      </a:pPr>
                      <a: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(52.9)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(47.1)</a:t>
                      </a: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(0)</a:t>
                      </a:r>
                      <a:b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(100)</a:t>
                      </a:r>
                      <a:endParaRPr lang="en-GB" sz="1100" i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GB" sz="11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(32.1)</a:t>
                      </a:r>
                      <a:b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b="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 (67.9)</a:t>
                      </a:r>
                      <a:endParaRPr lang="en-GB" sz="1100" b="0" i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br>
                        <a:rPr lang="en-GB" sz="11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(7.7)</a:t>
                      </a:r>
                      <a:b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48(92.3)</a:t>
                      </a:r>
                      <a:endParaRPr lang="en-GB" sz="1100" i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GB" sz="11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55440" marR="55440" marT="18000" marB="18000"/>
                </a:tc>
                <a:extLst>
                  <a:ext uri="{0D108BD9-81ED-4DB2-BD59-A6C34878D82A}">
                    <a16:rowId xmlns:a16="http://schemas.microsoft.com/office/drawing/2014/main" val="1669577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80118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Cor2Ed - NTRK Connect Colour Palette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56378D"/>
      </a:accent1>
      <a:accent2>
        <a:srgbClr val="C0504D"/>
      </a:accent2>
      <a:accent3>
        <a:srgbClr val="E9D0CD"/>
      </a:accent3>
      <a:accent4>
        <a:srgbClr val="F3EAE7"/>
      </a:accent4>
      <a:accent5>
        <a:srgbClr val="ECE6ED"/>
      </a:accent5>
      <a:accent6>
        <a:srgbClr val="8B878B"/>
      </a:accent6>
      <a:hlink>
        <a:srgbClr val="56378D"/>
      </a:hlink>
      <a:folHlink>
        <a:srgbClr val="56378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accent2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3214</TotalTime>
  <Words>3568</Words>
  <Application>Microsoft Office PowerPoint</Application>
  <PresentationFormat>Widescreen</PresentationFormat>
  <Paragraphs>478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Lucida Grande</vt:lpstr>
      <vt:lpstr>PT Sans Narrow</vt:lpstr>
      <vt:lpstr>Thème Office</vt:lpstr>
      <vt:lpstr>PowerPoint Presentation</vt:lpstr>
      <vt:lpstr>NTRK gene fusion in Thyroid tumours: diagnosis and treatment update   Prof. Ezra Cohen Moores Cancer Center, San Diego, CA, USA  DECEMBER 2022</vt:lpstr>
      <vt:lpstr>Entrectinib &amp; Larotrectinib:  TRK inhibitors</vt:lpstr>
      <vt:lpstr>ESMO-MCBS new therapies/indications in thyroid cancer</vt:lpstr>
      <vt:lpstr>Source of information</vt:lpstr>
      <vt:lpstr>Thyroid cancer overview</vt:lpstr>
      <vt:lpstr>Prevalence of NTRK gene fusions in thyroid tumours</vt:lpstr>
      <vt:lpstr>Histopathology and characteristics of NTRK gene fusion thyroid tumours</vt:lpstr>
      <vt:lpstr>Histopathological/clinical profiles of PTCs with different oncogene fusion types </vt:lpstr>
      <vt:lpstr>Clinicopathological features of NTRK1 vs NTRK3-rearrAnged PTC</vt:lpstr>
      <vt:lpstr>Treatment recommendations for larotrectinib and entrectinib</vt:lpstr>
      <vt:lpstr>Updated efficacy: larotrectinib in advanced TRK fusion-positive thyroid carcinoma</vt:lpstr>
      <vt:lpstr>Progression-free survival of PTCs with NTRK1 versus NTRK3 fusions</vt:lpstr>
      <vt:lpstr>conclusion</vt:lpstr>
      <vt:lpstr>REACH NTRK CONNECT VIA  TWITTER, LINKEDIN, VIMEO &amp; EMAIL OR VISIT THE GROUP’S WEBSITE https://ntrkconnect.cor2ed.com/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Iain Murdoch</cp:lastModifiedBy>
  <cp:revision>335</cp:revision>
  <cp:lastPrinted>2017-02-15T09:54:46Z</cp:lastPrinted>
  <dcterms:created xsi:type="dcterms:W3CDTF">2016-10-14T09:38:18Z</dcterms:created>
  <dcterms:modified xsi:type="dcterms:W3CDTF">2022-12-06T15:15:49Z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76c141-ac86-40e5-abf2-c6f60e474cee_Enabled">
    <vt:lpwstr>true</vt:lpwstr>
  </property>
  <property fmtid="{D5CDD505-2E9C-101B-9397-08002B2CF9AE}" pid="3" name="MSIP_Label_2c76c141-ac86-40e5-abf2-c6f60e474cee_SetDate">
    <vt:lpwstr>2022-12-05T18:17:50Z</vt:lpwstr>
  </property>
  <property fmtid="{D5CDD505-2E9C-101B-9397-08002B2CF9AE}" pid="4" name="MSIP_Label_2c76c141-ac86-40e5-abf2-c6f60e474cee_Method">
    <vt:lpwstr>Standard</vt:lpwstr>
  </property>
  <property fmtid="{D5CDD505-2E9C-101B-9397-08002B2CF9AE}" pid="5" name="MSIP_Label_2c76c141-ac86-40e5-abf2-c6f60e474cee_Name">
    <vt:lpwstr>2c76c141-ac86-40e5-abf2-c6f60e474cee</vt:lpwstr>
  </property>
  <property fmtid="{D5CDD505-2E9C-101B-9397-08002B2CF9AE}" pid="6" name="MSIP_Label_2c76c141-ac86-40e5-abf2-c6f60e474cee_SiteId">
    <vt:lpwstr>fcb2b37b-5da0-466b-9b83-0014b67a7c78</vt:lpwstr>
  </property>
  <property fmtid="{D5CDD505-2E9C-101B-9397-08002B2CF9AE}" pid="7" name="MSIP_Label_2c76c141-ac86-40e5-abf2-c6f60e474cee_ActionId">
    <vt:lpwstr>6414c49c-7d2c-4908-87f0-f97deab0346e</vt:lpwstr>
  </property>
  <property fmtid="{D5CDD505-2E9C-101B-9397-08002B2CF9AE}" pid="8" name="MSIP_Label_2c76c141-ac86-40e5-abf2-c6f60e474cee_ContentBits">
    <vt:lpwstr>2</vt:lpwstr>
  </property>
</Properties>
</file>