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5.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8"/>
  </p:notesMasterIdLst>
  <p:handoutMasterIdLst>
    <p:handoutMasterId r:id="rId59"/>
  </p:handoutMasterIdLst>
  <p:sldIdLst>
    <p:sldId id="256" r:id="rId2"/>
    <p:sldId id="12332" r:id="rId3"/>
    <p:sldId id="2147471319" r:id="rId4"/>
    <p:sldId id="2147471318" r:id="rId5"/>
    <p:sldId id="2147470719" r:id="rId6"/>
    <p:sldId id="12566" r:id="rId7"/>
    <p:sldId id="2147471317" r:id="rId8"/>
    <p:sldId id="2147471204" r:id="rId9"/>
    <p:sldId id="2146848125" r:id="rId10"/>
    <p:sldId id="259" r:id="rId11"/>
    <p:sldId id="2147471229" r:id="rId12"/>
    <p:sldId id="2146848264" r:id="rId13"/>
    <p:sldId id="393" r:id="rId14"/>
    <p:sldId id="2147470723" r:id="rId15"/>
    <p:sldId id="2147471320" r:id="rId16"/>
    <p:sldId id="2147471235" r:id="rId17"/>
    <p:sldId id="305" r:id="rId18"/>
    <p:sldId id="2147471205" r:id="rId19"/>
    <p:sldId id="2147471178" r:id="rId20"/>
    <p:sldId id="2147471307" r:id="rId21"/>
    <p:sldId id="266" r:id="rId22"/>
    <p:sldId id="2147471314" r:id="rId23"/>
    <p:sldId id="2147471247" r:id="rId24"/>
    <p:sldId id="2147470749" r:id="rId25"/>
    <p:sldId id="2147470751" r:id="rId26"/>
    <p:sldId id="2147471249" r:id="rId27"/>
    <p:sldId id="2147471250" r:id="rId28"/>
    <p:sldId id="2147470750" r:id="rId29"/>
    <p:sldId id="2147471233" r:id="rId30"/>
    <p:sldId id="2147471227" r:id="rId31"/>
    <p:sldId id="287" r:id="rId32"/>
    <p:sldId id="2146847891" r:id="rId33"/>
    <p:sldId id="289" r:id="rId34"/>
    <p:sldId id="2147471316" r:id="rId35"/>
    <p:sldId id="2147471310" r:id="rId36"/>
    <p:sldId id="2146848269" r:id="rId37"/>
    <p:sldId id="2147470741" r:id="rId38"/>
    <p:sldId id="2147471305" r:id="rId39"/>
    <p:sldId id="2147471306" r:id="rId40"/>
    <p:sldId id="350" r:id="rId41"/>
    <p:sldId id="335" r:id="rId42"/>
    <p:sldId id="338" r:id="rId43"/>
    <p:sldId id="2147471243" r:id="rId44"/>
    <p:sldId id="2147471308" r:id="rId45"/>
    <p:sldId id="2147471245" r:id="rId46"/>
    <p:sldId id="2147471246" r:id="rId47"/>
    <p:sldId id="2147471232" r:id="rId48"/>
    <p:sldId id="2146848126" r:id="rId49"/>
    <p:sldId id="2147470914" r:id="rId50"/>
    <p:sldId id="2147471234" r:id="rId51"/>
    <p:sldId id="2147471236" r:id="rId52"/>
    <p:sldId id="2147471186" r:id="rId53"/>
    <p:sldId id="2147470847" r:id="rId54"/>
    <p:sldId id="2146848270" r:id="rId55"/>
    <p:sldId id="278" r:id="rId56"/>
    <p:sldId id="280" r:id="rId57"/>
  </p:sldIdLst>
  <p:sldSz cx="12192000" cy="6858000"/>
  <p:notesSz cx="7010400" cy="92964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5" userDrawn="1">
          <p15:clr>
            <a:srgbClr val="A4A3A4"/>
          </p15:clr>
        </p15:guide>
        <p15:guide id="2" pos="4565" userDrawn="1">
          <p15:clr>
            <a:srgbClr val="A4A3A4"/>
          </p15:clr>
        </p15:guide>
        <p15:guide id="3" pos="2831" userDrawn="1">
          <p15:clr>
            <a:srgbClr val="A4A3A4"/>
          </p15:clr>
        </p15:guide>
        <p15:guide id="4" orient="horz" pos="1298" userDrawn="1">
          <p15:clr>
            <a:srgbClr val="A4A3A4"/>
          </p15:clr>
        </p15:guide>
        <p15:guide id="5" orient="horz" pos="3022" userDrawn="1">
          <p15:clr>
            <a:srgbClr val="A4A3A4"/>
          </p15:clr>
        </p15:guide>
        <p15:guide id="6" pos="5765" userDrawn="1">
          <p15:clr>
            <a:srgbClr val="A4A3A4"/>
          </p15:clr>
        </p15:guide>
        <p15:guide id="7" pos="7015"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EC7341-C29F-0F18-1021-ADB514028B1C}" name="Alicia Katherine Morgans" initials="AKM" userId="S::akm5935@ads.northwestern.edu::e5f4cd80-c6f7-4179-98b3-9ef47719f55a" providerId="AD"/>
  <p188:author id="{FFD76ABB-30A8-FE08-8A54-B54208B01D95}" name="Donohue" initials="U" userId="Donohu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FF3F0D"/>
    <a:srgbClr val="03C750"/>
    <a:srgbClr val="FFA402"/>
    <a:srgbClr val="CBEBD0"/>
    <a:srgbClr val="E7F5E9"/>
    <a:srgbClr val="2E7B8E"/>
    <a:srgbClr val="C7573C"/>
    <a:srgbClr val="5D8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46" autoAdjust="0"/>
    <p:restoredTop sz="94356" autoAdjust="0"/>
  </p:normalViewPr>
  <p:slideViewPr>
    <p:cSldViewPr snapToObjects="1">
      <p:cViewPr varScale="1">
        <p:scale>
          <a:sx n="97" d="100"/>
          <a:sy n="97" d="100"/>
        </p:scale>
        <p:origin x="1592" y="200"/>
      </p:cViewPr>
      <p:guideLst>
        <p:guide orient="horz" pos="3385"/>
        <p:guide pos="4565"/>
        <p:guide pos="2831"/>
        <p:guide orient="horz" pos="1298"/>
        <p:guide orient="horz" pos="3022"/>
        <p:guide pos="5765"/>
        <p:guide pos="701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showGuides="1">
      <p:cViewPr varScale="1">
        <p:scale>
          <a:sx n="90" d="100"/>
          <a:sy n="90" d="100"/>
        </p:scale>
        <p:origin x="4109" y="77"/>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fld id="{303E01D0-67AA-2841-9D0F-BED37181EB8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D8EC-F145-9AEE-8F806F6A10FD}"/>
                </c:ext>
              </c:extLst>
            </c:dLbl>
            <c:dLbl>
              <c:idx val="1"/>
              <c:tx>
                <c:rich>
                  <a:bodyPr/>
                  <a:lstStyle/>
                  <a:p>
                    <a:fld id="{D2D68C8F-915E-DA45-AF6D-1D039EC4098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D8EC-F145-9AEE-8F806F6A10FD}"/>
                </c:ext>
              </c:extLst>
            </c:dLbl>
            <c:dLbl>
              <c:idx val="2"/>
              <c:tx>
                <c:rich>
                  <a:bodyPr/>
                  <a:lstStyle/>
                  <a:p>
                    <a:fld id="{01A62D85-FE0A-1243-AD2C-2F961A7DDF6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8EC-F145-9AEE-8F806F6A10FD}"/>
                </c:ext>
              </c:extLst>
            </c:dLbl>
            <c:dLbl>
              <c:idx val="3"/>
              <c:tx>
                <c:rich>
                  <a:bodyPr/>
                  <a:lstStyle/>
                  <a:p>
                    <a:fld id="{E6AF5C8B-10C2-9744-A1F9-F6C0980BB25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8EC-F145-9AEE-8F806F6A10FD}"/>
                </c:ext>
              </c:extLst>
            </c:dLbl>
            <c:dLbl>
              <c:idx val="4"/>
              <c:tx>
                <c:rich>
                  <a:bodyPr/>
                  <a:lstStyle/>
                  <a:p>
                    <a:fld id="{E08495BF-69B9-3F4A-AC22-6CD1E5B38D4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8EC-F145-9AEE-8F806F6A10FD}"/>
                </c:ext>
              </c:extLst>
            </c:dLbl>
            <c:dLbl>
              <c:idx val="5"/>
              <c:tx>
                <c:rich>
                  <a:bodyPr/>
                  <a:lstStyle/>
                  <a:p>
                    <a:fld id="{B9C6859A-5CC0-3747-99DF-B0E913CB35A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8EC-F145-9AEE-8F806F6A10FD}"/>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T1</c:v>
                </c:pt>
                <c:pt idx="1">
                  <c:v>T2</c:v>
                </c:pt>
                <c:pt idx="2">
                  <c:v>T3</c:v>
                </c:pt>
                <c:pt idx="3">
                  <c:v>≤6</c:v>
                </c:pt>
                <c:pt idx="4">
                  <c:v>7</c:v>
                </c:pt>
                <c:pt idx="5">
                  <c:v>≥8</c:v>
                </c:pt>
              </c:strCache>
            </c:strRef>
          </c:cat>
          <c:val>
            <c:numRef>
              <c:f>Sheet1!$B$2:$B$7</c:f>
              <c:numCache>
                <c:formatCode>General</c:formatCode>
                <c:ptCount val="6"/>
                <c:pt idx="0">
                  <c:v>9</c:v>
                </c:pt>
                <c:pt idx="1">
                  <c:v>48</c:v>
                </c:pt>
                <c:pt idx="2">
                  <c:v>34</c:v>
                </c:pt>
                <c:pt idx="3">
                  <c:v>33</c:v>
                </c:pt>
                <c:pt idx="4">
                  <c:v>31</c:v>
                </c:pt>
                <c:pt idx="5">
                  <c:v>34</c:v>
                </c:pt>
              </c:numCache>
            </c:numRef>
          </c:val>
          <c:extLst>
            <c:ext xmlns:c16="http://schemas.microsoft.com/office/drawing/2014/chart" uri="{C3380CC4-5D6E-409C-BE32-E72D297353CC}">
              <c16:uniqueId val="{00000000-D8EC-F145-9AEE-8F806F6A10FD}"/>
            </c:ext>
          </c:extLst>
        </c:ser>
        <c:ser>
          <c:idx val="1"/>
          <c:order val="1"/>
          <c:tx>
            <c:strRef>
              <c:f>Sheet1!$C$1</c:f>
              <c:strCache>
                <c:ptCount val="1"/>
                <c:pt idx="0">
                  <c:v>Series 2</c:v>
                </c:pt>
              </c:strCache>
            </c:strRef>
          </c:tx>
          <c:spPr>
            <a:solidFill>
              <a:schemeClr val="tx2"/>
            </a:solidFill>
            <a:ln>
              <a:noFill/>
            </a:ln>
            <a:effectLst/>
          </c:spPr>
          <c:invertIfNegative val="0"/>
          <c:dLbls>
            <c:dLbl>
              <c:idx val="0"/>
              <c:tx>
                <c:rich>
                  <a:bodyPr/>
                  <a:lstStyle/>
                  <a:p>
                    <a:fld id="{97F9C9CD-C9A2-A548-9C05-D7D9F2ECF5B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8EC-F145-9AEE-8F806F6A10FD}"/>
                </c:ext>
              </c:extLst>
            </c:dLbl>
            <c:dLbl>
              <c:idx val="1"/>
              <c:tx>
                <c:rich>
                  <a:bodyPr/>
                  <a:lstStyle/>
                  <a:p>
                    <a:fld id="{87E7177C-3363-CA4F-B044-E88533D8458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D8EC-F145-9AEE-8F806F6A10FD}"/>
                </c:ext>
              </c:extLst>
            </c:dLbl>
            <c:dLbl>
              <c:idx val="2"/>
              <c:tx>
                <c:rich>
                  <a:bodyPr/>
                  <a:lstStyle/>
                  <a:p>
                    <a:fld id="{1224499B-4C24-3D43-B9DD-D1745B13A61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8EC-F145-9AEE-8F806F6A10FD}"/>
                </c:ext>
              </c:extLst>
            </c:dLbl>
            <c:dLbl>
              <c:idx val="3"/>
              <c:tx>
                <c:rich>
                  <a:bodyPr/>
                  <a:lstStyle/>
                  <a:p>
                    <a:fld id="{4527881B-0182-CC42-8160-9DDB57BD67B7}" type="VALUE">
                      <a:rPr lang="en-US" smtClean="0">
                        <a:solidFill>
                          <a:schemeClr val="tx1"/>
                        </a:solidFill>
                      </a:rPr>
                      <a:pPr/>
                      <a:t>[VALUE]</a:t>
                    </a:fld>
                    <a:r>
                      <a:rPr lang="en-US" dirty="0">
                        <a:solidFill>
                          <a:schemeClr val="tx1"/>
                        </a:solidFill>
                      </a:rPr>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8EC-F145-9AEE-8F806F6A10FD}"/>
                </c:ext>
              </c:extLst>
            </c:dLbl>
            <c:dLbl>
              <c:idx val="4"/>
              <c:tx>
                <c:rich>
                  <a:bodyPr/>
                  <a:lstStyle/>
                  <a:p>
                    <a:fld id="{C50124F3-079A-384D-A08B-23886EB4EA3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8EC-F145-9AEE-8F806F6A10FD}"/>
                </c:ext>
              </c:extLst>
            </c:dLbl>
            <c:dLbl>
              <c:idx val="5"/>
              <c:tx>
                <c:rich>
                  <a:bodyPr/>
                  <a:lstStyle/>
                  <a:p>
                    <a:fld id="{7AD7BFF7-060D-7A40-8683-7BEF9CFCB22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8EC-F145-9AEE-8F806F6A10FD}"/>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T1</c:v>
                </c:pt>
                <c:pt idx="1">
                  <c:v>T2</c:v>
                </c:pt>
                <c:pt idx="2">
                  <c:v>T3</c:v>
                </c:pt>
                <c:pt idx="3">
                  <c:v>≤6</c:v>
                </c:pt>
                <c:pt idx="4">
                  <c:v>7</c:v>
                </c:pt>
                <c:pt idx="5">
                  <c:v>≥8</c:v>
                </c:pt>
              </c:strCache>
            </c:strRef>
          </c:cat>
          <c:val>
            <c:numRef>
              <c:f>Sheet1!$C$2:$C$7</c:f>
              <c:numCache>
                <c:formatCode>General</c:formatCode>
                <c:ptCount val="6"/>
                <c:pt idx="0">
                  <c:v>26</c:v>
                </c:pt>
                <c:pt idx="1">
                  <c:v>39</c:v>
                </c:pt>
                <c:pt idx="2">
                  <c:v>28</c:v>
                </c:pt>
                <c:pt idx="3">
                  <c:v>50</c:v>
                </c:pt>
                <c:pt idx="4">
                  <c:v>34</c:v>
                </c:pt>
                <c:pt idx="5">
                  <c:v>15</c:v>
                </c:pt>
              </c:numCache>
            </c:numRef>
          </c:val>
          <c:extLst>
            <c:ext xmlns:c16="http://schemas.microsoft.com/office/drawing/2014/chart" uri="{C3380CC4-5D6E-409C-BE32-E72D297353CC}">
              <c16:uniqueId val="{00000001-D8EC-F145-9AEE-8F806F6A10FD}"/>
            </c:ext>
          </c:extLst>
        </c:ser>
        <c:dLbls>
          <c:dLblPos val="outEnd"/>
          <c:showLegendKey val="0"/>
          <c:showVal val="1"/>
          <c:showCatName val="0"/>
          <c:showSerName val="0"/>
          <c:showPercent val="0"/>
          <c:showBubbleSize val="0"/>
        </c:dLbls>
        <c:gapWidth val="219"/>
        <c:overlap val="-27"/>
        <c:axId val="1654654896"/>
        <c:axId val="1405865824"/>
      </c:barChart>
      <c:catAx>
        <c:axId val="16546548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crossAx val="1405865824"/>
        <c:crosses val="autoZero"/>
        <c:auto val="1"/>
        <c:lblAlgn val="ctr"/>
        <c:lblOffset val="100"/>
        <c:noMultiLvlLbl val="0"/>
      </c:catAx>
      <c:valAx>
        <c:axId val="140586582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crossAx val="1654654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2700"/>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2-4719-8E48-BC44-68AE799A8F7F}"/>
              </c:ext>
            </c:extLst>
          </c:dPt>
          <c:dPt>
            <c:idx val="1"/>
            <c:bubble3D val="0"/>
            <c:spPr>
              <a:solidFill>
                <a:schemeClr val="tx2"/>
              </a:solidFill>
              <a:ln w="12700">
                <a:solidFill>
                  <a:schemeClr val="lt1"/>
                </a:solidFill>
              </a:ln>
              <a:effectLst/>
            </c:spPr>
            <c:extLst>
              <c:ext xmlns:c16="http://schemas.microsoft.com/office/drawing/2014/chart" uri="{C3380CC4-5D6E-409C-BE32-E72D297353CC}">
                <c16:uniqueId val="{00000001-4719-8E48-BC44-68AE799A8F7F}"/>
              </c:ext>
            </c:extLst>
          </c:dPt>
          <c:dPt>
            <c:idx val="2"/>
            <c:bubble3D val="0"/>
            <c:spPr>
              <a:solidFill>
                <a:schemeClr val="accent2"/>
              </a:solidFill>
              <a:ln w="12700"/>
            </c:spPr>
            <c:extLst>
              <c:ext xmlns:c16="http://schemas.microsoft.com/office/drawing/2014/chart" uri="{C3380CC4-5D6E-409C-BE32-E72D297353CC}">
                <c16:uniqueId val="{00000005-4056-8A4C-9E39-E2448EFCEAD0}"/>
              </c:ext>
            </c:extLst>
          </c:dPt>
          <c:dPt>
            <c:idx val="3"/>
            <c:bubble3D val="0"/>
            <c:spPr>
              <a:solidFill>
                <a:schemeClr val="accent5">
                  <a:lumMod val="50000"/>
                </a:schemeClr>
              </a:solidFill>
              <a:ln w="12700"/>
            </c:spPr>
            <c:extLst>
              <c:ext xmlns:c16="http://schemas.microsoft.com/office/drawing/2014/chart" uri="{C3380CC4-5D6E-409C-BE32-E72D297353CC}">
                <c16:uniqueId val="{00000006-4056-8A4C-9E39-E2448EFCEAD0}"/>
              </c:ext>
            </c:extLst>
          </c:dPt>
          <c:dPt>
            <c:idx val="4"/>
            <c:bubble3D val="0"/>
            <c:spPr>
              <a:solidFill>
                <a:schemeClr val="accent6"/>
              </a:solidFill>
              <a:ln w="12700"/>
            </c:spPr>
            <c:extLst>
              <c:ext xmlns:c16="http://schemas.microsoft.com/office/drawing/2014/chart" uri="{C3380CC4-5D6E-409C-BE32-E72D297353CC}">
                <c16:uniqueId val="{00000004-4056-8A4C-9E39-E2448EFCEAD0}"/>
              </c:ext>
            </c:extLst>
          </c:dPt>
          <c:dLbls>
            <c:dLbl>
              <c:idx val="0"/>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62%</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4719-8E48-BC44-68AE799A8F7F}"/>
                </c:ext>
              </c:extLst>
            </c:dLbl>
            <c:dLbl>
              <c:idx val="1"/>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15%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719-8E48-BC44-68AE799A8F7F}"/>
                </c:ext>
              </c:extLst>
            </c:dLbl>
            <c:dLbl>
              <c:idx val="2"/>
              <c:tx>
                <c:rich>
                  <a:bodyPr/>
                  <a:lstStyle/>
                  <a:p>
                    <a:r>
                      <a:rPr lang="en-US"/>
                      <a:t>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056-8A4C-9E39-E2448EFCEAD0}"/>
                </c:ext>
              </c:extLst>
            </c:dLbl>
            <c:dLbl>
              <c:idx val="3"/>
              <c:tx>
                <c:rich>
                  <a:bodyPr/>
                  <a:lstStyle/>
                  <a:p>
                    <a:r>
                      <a:rPr lang="en-US"/>
                      <a:t>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056-8A4C-9E39-E2448EFCEAD0}"/>
                </c:ext>
              </c:extLst>
            </c:dLbl>
            <c:dLbl>
              <c:idx val="4"/>
              <c:tx>
                <c:rich>
                  <a:bodyPr/>
                  <a:lstStyle/>
                  <a:p>
                    <a:r>
                      <a:rPr lang="en-US"/>
                      <a:t>14%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056-8A4C-9E39-E2448EFCEAD0}"/>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E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2"/>
                <c:pt idx="0">
                  <c:v>1st Qtr</c:v>
                </c:pt>
                <c:pt idx="1">
                  <c:v>2nd Qtr</c:v>
                </c:pt>
              </c:strCache>
            </c:strRef>
          </c:cat>
          <c:val>
            <c:numRef>
              <c:f>Sheet1!$B$2:$B$6</c:f>
              <c:numCache>
                <c:formatCode>General</c:formatCode>
                <c:ptCount val="5"/>
                <c:pt idx="0">
                  <c:v>62</c:v>
                </c:pt>
                <c:pt idx="1">
                  <c:v>15</c:v>
                </c:pt>
                <c:pt idx="2">
                  <c:v>6</c:v>
                </c:pt>
                <c:pt idx="3">
                  <c:v>3</c:v>
                </c:pt>
                <c:pt idx="4">
                  <c:v>14</c:v>
                </c:pt>
              </c:numCache>
            </c:numRef>
          </c:val>
          <c:extLst>
            <c:ext xmlns:c16="http://schemas.microsoft.com/office/drawing/2014/chart" uri="{C3380CC4-5D6E-409C-BE32-E72D297353CC}">
              <c16:uniqueId val="{00000000-4719-8E48-BC44-68AE799A8F7F}"/>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2700"/>
          </c:spPr>
          <c:dPt>
            <c:idx val="0"/>
            <c:bubble3D val="0"/>
            <c:spPr>
              <a:solidFill>
                <a:schemeClr val="tx2">
                  <a:lumMod val="50000"/>
                </a:schemeClr>
              </a:solidFill>
              <a:ln w="12700">
                <a:solidFill>
                  <a:schemeClr val="lt1"/>
                </a:solidFill>
              </a:ln>
              <a:effectLst/>
            </c:spPr>
            <c:extLst>
              <c:ext xmlns:c16="http://schemas.microsoft.com/office/drawing/2014/chart" uri="{C3380CC4-5D6E-409C-BE32-E72D297353CC}">
                <c16:uniqueId val="{00000002-4719-8E48-BC44-68AE799A8F7F}"/>
              </c:ext>
            </c:extLst>
          </c:dPt>
          <c:dPt>
            <c:idx val="1"/>
            <c:bubble3D val="0"/>
            <c:spPr>
              <a:solidFill>
                <a:schemeClr val="accent1"/>
              </a:solidFill>
              <a:ln w="12700">
                <a:solidFill>
                  <a:schemeClr val="lt1"/>
                </a:solidFill>
              </a:ln>
              <a:effectLst/>
            </c:spPr>
            <c:extLst>
              <c:ext xmlns:c16="http://schemas.microsoft.com/office/drawing/2014/chart" uri="{C3380CC4-5D6E-409C-BE32-E72D297353CC}">
                <c16:uniqueId val="{00000001-4719-8E48-BC44-68AE799A8F7F}"/>
              </c:ext>
            </c:extLst>
          </c:dPt>
          <c:dPt>
            <c:idx val="2"/>
            <c:bubble3D val="0"/>
            <c:spPr>
              <a:solidFill>
                <a:schemeClr val="tx2"/>
              </a:solidFill>
              <a:ln w="12700"/>
            </c:spPr>
            <c:extLst>
              <c:ext xmlns:c16="http://schemas.microsoft.com/office/drawing/2014/chart" uri="{C3380CC4-5D6E-409C-BE32-E72D297353CC}">
                <c16:uniqueId val="{00000005-4056-8A4C-9E39-E2448EFCEAD0}"/>
              </c:ext>
            </c:extLst>
          </c:dPt>
          <c:dPt>
            <c:idx val="3"/>
            <c:bubble3D val="0"/>
            <c:spPr>
              <a:solidFill>
                <a:schemeClr val="accent2"/>
              </a:solidFill>
              <a:ln w="12700"/>
            </c:spPr>
            <c:extLst>
              <c:ext xmlns:c16="http://schemas.microsoft.com/office/drawing/2014/chart" uri="{C3380CC4-5D6E-409C-BE32-E72D297353CC}">
                <c16:uniqueId val="{00000006-4056-8A4C-9E39-E2448EFCEAD0}"/>
              </c:ext>
            </c:extLst>
          </c:dPt>
          <c:dPt>
            <c:idx val="4"/>
            <c:bubble3D val="0"/>
            <c:spPr>
              <a:solidFill>
                <a:schemeClr val="accent5">
                  <a:lumMod val="50000"/>
                </a:schemeClr>
              </a:solidFill>
              <a:ln w="12700"/>
            </c:spPr>
            <c:extLst>
              <c:ext xmlns:c16="http://schemas.microsoft.com/office/drawing/2014/chart" uri="{C3380CC4-5D6E-409C-BE32-E72D297353CC}">
                <c16:uniqueId val="{00000004-4056-8A4C-9E39-E2448EFCEAD0}"/>
              </c:ext>
            </c:extLst>
          </c:dPt>
          <c:dLbls>
            <c:dLbl>
              <c:idx val="0"/>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41%</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4719-8E48-BC44-68AE799A8F7F}"/>
                </c:ext>
              </c:extLst>
            </c:dLbl>
            <c:dLbl>
              <c:idx val="1"/>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30%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719-8E48-BC44-68AE799A8F7F}"/>
                </c:ext>
              </c:extLst>
            </c:dLbl>
            <c:dLbl>
              <c:idx val="2"/>
              <c:tx>
                <c:rich>
                  <a:bodyPr/>
                  <a:lstStyle/>
                  <a:p>
                    <a:r>
                      <a:rPr lang="en-US" dirty="0"/>
                      <a:t>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056-8A4C-9E39-E2448EFCEAD0}"/>
                </c:ext>
              </c:extLst>
            </c:dLbl>
            <c:dLbl>
              <c:idx val="3"/>
              <c:tx>
                <c:rich>
                  <a:bodyPr/>
                  <a:lstStyle/>
                  <a:p>
                    <a:r>
                      <a:rPr lang="en-US" dirty="0"/>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056-8A4C-9E39-E2448EFCEAD0}"/>
                </c:ext>
              </c:extLst>
            </c:dLbl>
            <c:dLbl>
              <c:idx val="4"/>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056-8A4C-9E39-E2448EFCEAD0}"/>
                </c:ext>
              </c:extLst>
            </c:dLbl>
            <c:dLbl>
              <c:idx val="5"/>
              <c:tx>
                <c:rich>
                  <a:bodyPr/>
                  <a:lstStyle/>
                  <a:p>
                    <a:fld id="{75F32A95-4FA4-2642-B2F3-479C53547D8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66A-BC4D-8FC7-E872EB354BFC}"/>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E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3"/>
                <c:pt idx="1">
                  <c:v>1st Qtr</c:v>
                </c:pt>
                <c:pt idx="2">
                  <c:v>2nd Qtr</c:v>
                </c:pt>
              </c:strCache>
            </c:strRef>
          </c:cat>
          <c:val>
            <c:numRef>
              <c:f>Sheet1!$B$2:$B$7</c:f>
              <c:numCache>
                <c:formatCode>General</c:formatCode>
                <c:ptCount val="6"/>
                <c:pt idx="0">
                  <c:v>41</c:v>
                </c:pt>
                <c:pt idx="1">
                  <c:v>30</c:v>
                </c:pt>
                <c:pt idx="2">
                  <c:v>11</c:v>
                </c:pt>
                <c:pt idx="3">
                  <c:v>8</c:v>
                </c:pt>
                <c:pt idx="4">
                  <c:v>3</c:v>
                </c:pt>
                <c:pt idx="5">
                  <c:v>8</c:v>
                </c:pt>
              </c:numCache>
            </c:numRef>
          </c:val>
          <c:extLst>
            <c:ext xmlns:c16="http://schemas.microsoft.com/office/drawing/2014/chart" uri="{C3380CC4-5D6E-409C-BE32-E72D297353CC}">
              <c16:uniqueId val="{00000000-4719-8E48-BC44-68AE799A8F7F}"/>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E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2700"/>
          </c:spPr>
          <c:dPt>
            <c:idx val="0"/>
            <c:bubble3D val="0"/>
            <c:spPr>
              <a:solidFill>
                <a:schemeClr val="tx2">
                  <a:lumMod val="50000"/>
                </a:schemeClr>
              </a:solidFill>
              <a:ln w="12700">
                <a:solidFill>
                  <a:schemeClr val="lt1"/>
                </a:solidFill>
              </a:ln>
              <a:effectLst/>
            </c:spPr>
            <c:extLst>
              <c:ext xmlns:c16="http://schemas.microsoft.com/office/drawing/2014/chart" uri="{C3380CC4-5D6E-409C-BE32-E72D297353CC}">
                <c16:uniqueId val="{00000002-4719-8E48-BC44-68AE799A8F7F}"/>
              </c:ext>
            </c:extLst>
          </c:dPt>
          <c:dPt>
            <c:idx val="1"/>
            <c:bubble3D val="0"/>
            <c:spPr>
              <a:solidFill>
                <a:schemeClr val="accent1"/>
              </a:solidFill>
              <a:ln w="12700">
                <a:solidFill>
                  <a:schemeClr val="lt1"/>
                </a:solidFill>
              </a:ln>
              <a:effectLst/>
            </c:spPr>
            <c:extLst>
              <c:ext xmlns:c16="http://schemas.microsoft.com/office/drawing/2014/chart" uri="{C3380CC4-5D6E-409C-BE32-E72D297353CC}">
                <c16:uniqueId val="{00000001-4719-8E48-BC44-68AE799A8F7F}"/>
              </c:ext>
            </c:extLst>
          </c:dPt>
          <c:dPt>
            <c:idx val="2"/>
            <c:bubble3D val="0"/>
            <c:spPr>
              <a:solidFill>
                <a:schemeClr val="tx2"/>
              </a:solidFill>
              <a:ln w="12700"/>
            </c:spPr>
            <c:extLst>
              <c:ext xmlns:c16="http://schemas.microsoft.com/office/drawing/2014/chart" uri="{C3380CC4-5D6E-409C-BE32-E72D297353CC}">
                <c16:uniqueId val="{00000005-4056-8A4C-9E39-E2448EFCEAD0}"/>
              </c:ext>
            </c:extLst>
          </c:dPt>
          <c:dPt>
            <c:idx val="3"/>
            <c:bubble3D val="0"/>
            <c:spPr>
              <a:solidFill>
                <a:schemeClr val="accent2"/>
              </a:solidFill>
              <a:ln w="12700"/>
            </c:spPr>
            <c:extLst>
              <c:ext xmlns:c16="http://schemas.microsoft.com/office/drawing/2014/chart" uri="{C3380CC4-5D6E-409C-BE32-E72D297353CC}">
                <c16:uniqueId val="{00000006-4056-8A4C-9E39-E2448EFCEAD0}"/>
              </c:ext>
            </c:extLst>
          </c:dPt>
          <c:dPt>
            <c:idx val="4"/>
            <c:bubble3D val="0"/>
            <c:spPr>
              <a:solidFill>
                <a:schemeClr val="accent5">
                  <a:lumMod val="50000"/>
                </a:schemeClr>
              </a:solidFill>
              <a:ln w="12700"/>
            </c:spPr>
            <c:extLst>
              <c:ext xmlns:c16="http://schemas.microsoft.com/office/drawing/2014/chart" uri="{C3380CC4-5D6E-409C-BE32-E72D297353CC}">
                <c16:uniqueId val="{00000004-4056-8A4C-9E39-E2448EFCEAD0}"/>
              </c:ext>
            </c:extLst>
          </c:dPt>
          <c:dLbls>
            <c:dLbl>
              <c:idx val="0"/>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14%</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4719-8E48-BC44-68AE799A8F7F}"/>
                </c:ext>
              </c:extLst>
            </c:dLbl>
            <c:dLbl>
              <c:idx val="1"/>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55%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719-8E48-BC44-68AE799A8F7F}"/>
                </c:ext>
              </c:extLst>
            </c:dLbl>
            <c:dLbl>
              <c:idx val="2"/>
              <c:tx>
                <c:rich>
                  <a:bodyPr/>
                  <a:lstStyle/>
                  <a:p>
                    <a:r>
                      <a:rPr lang="en-US" dirty="0"/>
                      <a:t>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056-8A4C-9E39-E2448EFCEAD0}"/>
                </c:ext>
              </c:extLst>
            </c:dLbl>
            <c:dLbl>
              <c:idx val="3"/>
              <c:tx>
                <c:rich>
                  <a:bodyPr/>
                  <a:lstStyle/>
                  <a:p>
                    <a:r>
                      <a:rPr lang="en-US" dirty="0"/>
                      <a:t>14%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056-8A4C-9E39-E2448EFCEAD0}"/>
                </c:ext>
              </c:extLst>
            </c:dLbl>
            <c:dLbl>
              <c:idx val="4"/>
              <c:tx>
                <c:rich>
                  <a:bodyPr/>
                  <a:lstStyle/>
                  <a:p>
                    <a:r>
                      <a:rPr lang="en-US" dirty="0"/>
                      <a:t>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056-8A4C-9E39-E2448EFCEAD0}"/>
                </c:ext>
              </c:extLst>
            </c:dLbl>
            <c:dLbl>
              <c:idx val="5"/>
              <c:tx>
                <c:rich>
                  <a:bodyPr/>
                  <a:lstStyle/>
                  <a:p>
                    <a:r>
                      <a:rPr lang="en-US" dirty="0"/>
                      <a:t>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D66A-BC4D-8FC7-E872EB354BFC}"/>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E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3"/>
                <c:pt idx="1">
                  <c:v>1st Qtr</c:v>
                </c:pt>
                <c:pt idx="2">
                  <c:v>2nd Qtr</c:v>
                </c:pt>
              </c:strCache>
            </c:strRef>
          </c:cat>
          <c:val>
            <c:numRef>
              <c:f>Sheet1!$B$2:$B$7</c:f>
              <c:numCache>
                <c:formatCode>General</c:formatCode>
                <c:ptCount val="6"/>
                <c:pt idx="0">
                  <c:v>14</c:v>
                </c:pt>
                <c:pt idx="1">
                  <c:v>55</c:v>
                </c:pt>
                <c:pt idx="2">
                  <c:v>11</c:v>
                </c:pt>
                <c:pt idx="3">
                  <c:v>14</c:v>
                </c:pt>
                <c:pt idx="4">
                  <c:v>2</c:v>
                </c:pt>
                <c:pt idx="5">
                  <c:v>4</c:v>
                </c:pt>
              </c:numCache>
            </c:numRef>
          </c:val>
          <c:extLst>
            <c:ext xmlns:c16="http://schemas.microsoft.com/office/drawing/2014/chart" uri="{C3380CC4-5D6E-409C-BE32-E72D297353CC}">
              <c16:uniqueId val="{00000000-4719-8E48-BC44-68AE799A8F7F}"/>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E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57435525671729E-2"/>
          <c:y val="8.2781613910022755E-2"/>
          <c:w val="0.64888508577052351"/>
          <c:h val="0.82895971382286715"/>
        </c:manualLayout>
      </c:layout>
      <c:barChart>
        <c:barDir val="bar"/>
        <c:grouping val="stacked"/>
        <c:varyColors val="0"/>
        <c:ser>
          <c:idx val="0"/>
          <c:order val="0"/>
          <c:tx>
            <c:strRef>
              <c:f>Sheet1!$B$1</c:f>
              <c:strCache>
                <c:ptCount val="1"/>
                <c:pt idx="0">
                  <c:v>Grade &gt;=3</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9-7652-7147-AD77-78F9762425A9}"/>
                </c:ext>
              </c:extLst>
            </c:dLbl>
            <c:dLbl>
              <c:idx val="1"/>
              <c:layout>
                <c:manualLayout>
                  <c:x val="3.3650567345712458E-2"/>
                  <c:y val="-1.1091824150738899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652-7147-AD77-78F9762425A9}"/>
                </c:ext>
              </c:extLst>
            </c:dLbl>
            <c:dLbl>
              <c:idx val="2"/>
              <c:delete val="1"/>
              <c:extLst>
                <c:ext xmlns:c15="http://schemas.microsoft.com/office/drawing/2012/chart" uri="{CE6537A1-D6FC-4f65-9D91-7224C49458BB}"/>
                <c:ext xmlns:c16="http://schemas.microsoft.com/office/drawing/2014/chart" uri="{C3380CC4-5D6E-409C-BE32-E72D297353CC}">
                  <c16:uniqueId val="{00000000-7652-7147-AD77-78F9762425A9}"/>
                </c:ext>
              </c:extLst>
            </c:dLbl>
            <c:dLbl>
              <c:idx val="3"/>
              <c:delete val="1"/>
              <c:extLst>
                <c:ext xmlns:c15="http://schemas.microsoft.com/office/drawing/2012/chart" uri="{CE6537A1-D6FC-4f65-9D91-7224C49458BB}"/>
                <c:ext xmlns:c16="http://schemas.microsoft.com/office/drawing/2014/chart" uri="{C3380CC4-5D6E-409C-BE32-E72D297353CC}">
                  <c16:uniqueId val="{00000001-7652-7147-AD77-78F9762425A9}"/>
                </c:ext>
              </c:extLst>
            </c:dLbl>
            <c:dLbl>
              <c:idx val="4"/>
              <c:layout>
                <c:manualLayout>
                  <c:x val="3.86845011017901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652-7147-AD77-78F9762425A9}"/>
                </c:ext>
              </c:extLst>
            </c:dLbl>
            <c:dLbl>
              <c:idx val="5"/>
              <c:delete val="1"/>
              <c:extLst>
                <c:ext xmlns:c15="http://schemas.microsoft.com/office/drawing/2012/chart" uri="{CE6537A1-D6FC-4f65-9D91-7224C49458BB}"/>
                <c:ext xmlns:c16="http://schemas.microsoft.com/office/drawing/2014/chart" uri="{C3380CC4-5D6E-409C-BE32-E72D297353CC}">
                  <c16:uniqueId val="{00000002-7652-7147-AD77-78F9762425A9}"/>
                </c:ext>
              </c:extLst>
            </c:dLbl>
            <c:dLbl>
              <c:idx val="6"/>
              <c:delete val="1"/>
              <c:extLst>
                <c:ext xmlns:c15="http://schemas.microsoft.com/office/drawing/2012/chart" uri="{CE6537A1-D6FC-4f65-9D91-7224C49458BB}"/>
                <c:ext xmlns:c16="http://schemas.microsoft.com/office/drawing/2014/chart" uri="{C3380CC4-5D6E-409C-BE32-E72D297353CC}">
                  <c16:uniqueId val="{00000003-7652-7147-AD77-78F9762425A9}"/>
                </c:ext>
              </c:extLst>
            </c:dLbl>
            <c:dLbl>
              <c:idx val="8"/>
              <c:layout>
                <c:manualLayout>
                  <c:x val="2.8125031755676183E-2"/>
                  <c:y val="4.08603319853706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52-7147-AD77-78F9762425A9}"/>
                </c:ext>
              </c:extLst>
            </c:dLbl>
            <c:dLbl>
              <c:idx val="9"/>
              <c:layout>
                <c:manualLayout>
                  <c:x val="2.8125031755676193E-2"/>
                  <c:y val="-3.745487163805043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52-7147-AD77-78F9762425A9}"/>
                </c:ext>
              </c:extLst>
            </c:dLbl>
            <c:dLbl>
              <c:idx val="12"/>
              <c:layout>
                <c:manualLayout>
                  <c:x val="3.543674624008000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652-7147-AD77-78F9762425A9}"/>
                </c:ext>
              </c:extLst>
            </c:dLbl>
            <c:dLbl>
              <c:idx val="13"/>
              <c:layout>
                <c:manualLayout>
                  <c:x val="5.73816680449029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52-7147-AD77-78F9762425A9}"/>
                </c:ext>
              </c:extLst>
            </c:dLbl>
            <c:dLbl>
              <c:idx val="14"/>
              <c:layout>
                <c:manualLayout>
                  <c:x val="0.20671684558813239"/>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652-7147-AD77-78F9762425A9}"/>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Alopecia</c:v>
                </c:pt>
                <c:pt idx="1">
                  <c:v>Neuropathy</c:v>
                </c:pt>
                <c:pt idx="2">
                  <c:v>Arthralgia</c:v>
                </c:pt>
                <c:pt idx="3">
                  <c:v>Peripheral edema</c:v>
                </c:pt>
                <c:pt idx="4">
                  <c:v>Back pain</c:v>
                </c:pt>
                <c:pt idx="5">
                  <c:v>Vomiting</c:v>
                </c:pt>
                <c:pt idx="6">
                  <c:v>Combined ALT/AST increased</c:v>
                </c:pt>
                <c:pt idx="7">
                  <c:v>Constipation</c:v>
                </c:pt>
                <c:pt idx="8">
                  <c:v>Rash</c:v>
                </c:pt>
                <c:pt idx="9">
                  <c:v>Diarrhea</c:v>
                </c:pt>
                <c:pt idx="10">
                  <c:v>Deceased appetite</c:v>
                </c:pt>
                <c:pt idx="11">
                  <c:v>Combined anemia</c:v>
                </c:pt>
                <c:pt idx="12">
                  <c:v>Nausea</c:v>
                </c:pt>
                <c:pt idx="13">
                  <c:v>Combined asthenia/fatigue</c:v>
                </c:pt>
                <c:pt idx="14">
                  <c:v>Any</c:v>
                </c:pt>
              </c:strCache>
            </c:strRef>
          </c:cat>
          <c:val>
            <c:numRef>
              <c:f>Sheet1!$B$2:$B$16</c:f>
              <c:numCache>
                <c:formatCode>0.0</c:formatCode>
                <c:ptCount val="15"/>
                <c:pt idx="0">
                  <c:v>0.3</c:v>
                </c:pt>
                <c:pt idx="1">
                  <c:v>3.1</c:v>
                </c:pt>
                <c:pt idx="2">
                  <c:v>3.1</c:v>
                </c:pt>
                <c:pt idx="3">
                  <c:v>0</c:v>
                </c:pt>
                <c:pt idx="4">
                  <c:v>3.8</c:v>
                </c:pt>
                <c:pt idx="5">
                  <c:v>0.3</c:v>
                </c:pt>
                <c:pt idx="6">
                  <c:v>0.3</c:v>
                </c:pt>
                <c:pt idx="7">
                  <c:v>0.8</c:v>
                </c:pt>
                <c:pt idx="8">
                  <c:v>0.8</c:v>
                </c:pt>
                <c:pt idx="9">
                  <c:v>1.5</c:v>
                </c:pt>
                <c:pt idx="10">
                  <c:v>1.5</c:v>
                </c:pt>
                <c:pt idx="11">
                  <c:v>0.8</c:v>
                </c:pt>
                <c:pt idx="12">
                  <c:v>0.8</c:v>
                </c:pt>
                <c:pt idx="13">
                  <c:v>9.1999999999999993</c:v>
                </c:pt>
                <c:pt idx="14">
                  <c:v>53.1</c:v>
                </c:pt>
              </c:numCache>
            </c:numRef>
          </c:val>
          <c:extLst>
            <c:ext xmlns:c16="http://schemas.microsoft.com/office/drawing/2014/chart" uri="{C3380CC4-5D6E-409C-BE32-E72D297353CC}">
              <c16:uniqueId val="{00000008-7652-7147-AD77-78F9762425A9}"/>
            </c:ext>
          </c:extLst>
        </c:ser>
        <c:ser>
          <c:idx val="1"/>
          <c:order val="1"/>
          <c:tx>
            <c:strRef>
              <c:f>Sheet1!$C$1</c:f>
              <c:strCache>
                <c:ptCount val="1"/>
                <c:pt idx="0">
                  <c:v>All grades</c:v>
                </c:pt>
              </c:strCache>
            </c:strRef>
          </c:tx>
          <c:spPr>
            <a:solidFill>
              <a:schemeClr val="accent1">
                <a:lumMod val="20000"/>
                <a:lumOff val="80000"/>
              </a:schemeClr>
            </a:solidFill>
            <a:ln>
              <a:noFill/>
            </a:ln>
            <a:effectLst/>
          </c:spPr>
          <c:invertIfNegative val="0"/>
          <c:dLbls>
            <c:dLbl>
              <c:idx val="0"/>
              <c:layout>
                <c:manualLayout>
                  <c:x val="0.10227005391322921"/>
                  <c:y val="0"/>
                </c:manualLayout>
              </c:layout>
              <c:tx>
                <c:rich>
                  <a:bodyPr/>
                  <a:lstStyle/>
                  <a:p>
                    <a:fld id="{237EA079-9EC9-FE46-A3C4-0830812EC46D}" type="VALUE">
                      <a:rPr lang="en-US" smtClean="0"/>
                      <a:pPr/>
                      <a:t>[VALUE]</a:t>
                    </a:fld>
                    <a:r>
                      <a:rPr lang="en-US" baseline="30000" dirty="0"/>
                      <a:t>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652-7147-AD77-78F9762425A9}"/>
                </c:ext>
              </c:extLst>
            </c:dLbl>
            <c:dLbl>
              <c:idx val="1"/>
              <c:layout>
                <c:manualLayout>
                  <c:x val="0.12175006418241568"/>
                  <c:y val="-1.1091824150738899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652-7147-AD77-78F9762425A9}"/>
                </c:ext>
              </c:extLst>
            </c:dLbl>
            <c:dLbl>
              <c:idx val="2"/>
              <c:layout>
                <c:manualLayout>
                  <c:x val="0.10714005648052584"/>
                  <c:y val="-1.060921019503764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652-7147-AD77-78F9762425A9}"/>
                </c:ext>
              </c:extLst>
            </c:dLbl>
            <c:dLbl>
              <c:idx val="3"/>
              <c:layout>
                <c:manualLayout>
                  <c:x val="8.5225044927691007E-2"/>
                  <c:y val="9.0323585674850814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652-7147-AD77-78F9762425A9}"/>
                </c:ext>
              </c:extLst>
            </c:dLbl>
            <c:dLbl>
              <c:idx val="4"/>
              <c:layout>
                <c:manualLayout>
                  <c:x val="9.2530048778635923E-2"/>
                  <c:y val="-1.060921019503764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652-7147-AD77-78F9762425A9}"/>
                </c:ext>
              </c:extLst>
            </c:dLbl>
            <c:dLbl>
              <c:idx val="5"/>
              <c:layout>
                <c:manualLayout>
                  <c:x val="5.8440030807559537E-2"/>
                  <c:y val="-1.0609210195036537E-3"/>
                </c:manualLayout>
              </c:layout>
              <c:tx>
                <c:rich>
                  <a:bodyPr/>
                  <a:lstStyle/>
                  <a:p>
                    <a:fld id="{4B2C71AE-0843-2348-9A0F-322A12CCC810}" type="VALUE">
                      <a:rPr lang="en-US" smtClean="0"/>
                      <a:pPr/>
                      <a:t>[VALUE]</a:t>
                    </a:fld>
                    <a:r>
                      <a:rPr lang="en-US" baseline="30000" dirty="0"/>
                      <a:t>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652-7147-AD77-78F9762425A9}"/>
                </c:ext>
              </c:extLst>
            </c:dLbl>
            <c:dLbl>
              <c:idx val="6"/>
              <c:layout>
                <c:manualLayout>
                  <c:x val="4.3830023105669663E-2"/>
                  <c:y val="0"/>
                </c:manualLayout>
              </c:layout>
              <c:tx>
                <c:rich>
                  <a:bodyPr/>
                  <a:lstStyle/>
                  <a:p>
                    <a:fld id="{FC2ECA36-502D-B942-BD0B-4ECEBF8A31CD}" type="VALUE">
                      <a:rPr lang="en-US" smtClean="0"/>
                      <a:pPr/>
                      <a:t>[VALUE]</a:t>
                    </a:fld>
                    <a:r>
                      <a:rPr lang="en-US" baseline="30000" dirty="0"/>
                      <a:t>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7652-7147-AD77-78F9762425A9}"/>
                </c:ext>
              </c:extLst>
            </c:dLbl>
            <c:dLbl>
              <c:idx val="7"/>
              <c:layout>
                <c:manualLayout>
                  <c:x val="8.035504236039435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652-7147-AD77-78F9762425A9}"/>
                </c:ext>
              </c:extLst>
            </c:dLbl>
            <c:dLbl>
              <c:idx val="8"/>
              <c:layout>
                <c:manualLayout>
                  <c:x val="8.2790043644042688E-2"/>
                  <c:y val="4.085998915259469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652-7147-AD77-78F9762425A9}"/>
                </c:ext>
              </c:extLst>
            </c:dLbl>
            <c:dLbl>
              <c:idx val="9"/>
              <c:layout>
                <c:manualLayout>
                  <c:x val="0.12175006418241573"/>
                  <c:y val="-5.5459120753694494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652-7147-AD77-78F9762425A9}"/>
                </c:ext>
              </c:extLst>
            </c:dLbl>
            <c:dLbl>
              <c:idx val="10"/>
              <c:layout>
                <c:manualLayout>
                  <c:x val="0.10470505519687751"/>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652-7147-AD77-78F9762425A9}"/>
                </c:ext>
              </c:extLst>
            </c:dLbl>
            <c:dLbl>
              <c:idx val="11"/>
              <c:layout>
                <c:manualLayout>
                  <c:x val="9.0095047494987632E-2"/>
                  <c:y val="-5.5459120753694494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652-7147-AD77-78F9762425A9}"/>
                </c:ext>
              </c:extLst>
            </c:dLbl>
            <c:dLbl>
              <c:idx val="12"/>
              <c:layout>
                <c:manualLayout>
                  <c:x val="9.2530048778635951E-2"/>
                  <c:y val="-2.772956037684724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652-7147-AD77-78F9762425A9}"/>
                </c:ext>
              </c:extLst>
            </c:dLbl>
            <c:dLbl>
              <c:idx val="13"/>
              <c:layout>
                <c:manualLayout>
                  <c:x val="0.23863012579753481"/>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652-7147-AD77-78F9762425A9}"/>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Alopecia</c:v>
                </c:pt>
                <c:pt idx="1">
                  <c:v>Neuropathy</c:v>
                </c:pt>
                <c:pt idx="2">
                  <c:v>Arthralgia</c:v>
                </c:pt>
                <c:pt idx="3">
                  <c:v>Peripheral edema</c:v>
                </c:pt>
                <c:pt idx="4">
                  <c:v>Back pain</c:v>
                </c:pt>
                <c:pt idx="5">
                  <c:v>Vomiting</c:v>
                </c:pt>
                <c:pt idx="6">
                  <c:v>Combined ALT/AST increased</c:v>
                </c:pt>
                <c:pt idx="7">
                  <c:v>Constipation</c:v>
                </c:pt>
                <c:pt idx="8">
                  <c:v>Rash</c:v>
                </c:pt>
                <c:pt idx="9">
                  <c:v>Diarrhea</c:v>
                </c:pt>
                <c:pt idx="10">
                  <c:v>Deceased appetite</c:v>
                </c:pt>
                <c:pt idx="11">
                  <c:v>Combined anemia</c:v>
                </c:pt>
                <c:pt idx="12">
                  <c:v>Nausea</c:v>
                </c:pt>
                <c:pt idx="13">
                  <c:v>Combined asthenia/fatigue</c:v>
                </c:pt>
                <c:pt idx="14">
                  <c:v>Any</c:v>
                </c:pt>
              </c:strCache>
            </c:strRef>
          </c:cat>
          <c:val>
            <c:numRef>
              <c:f>Sheet1!$C$2:$C$16</c:f>
              <c:numCache>
                <c:formatCode>0.0</c:formatCode>
                <c:ptCount val="15"/>
                <c:pt idx="0">
                  <c:v>20</c:v>
                </c:pt>
                <c:pt idx="1">
                  <c:v>27.7</c:v>
                </c:pt>
                <c:pt idx="2">
                  <c:v>23.1</c:v>
                </c:pt>
                <c:pt idx="3">
                  <c:v>16.2</c:v>
                </c:pt>
                <c:pt idx="4">
                  <c:v>19.2</c:v>
                </c:pt>
                <c:pt idx="5">
                  <c:v>8.5</c:v>
                </c:pt>
                <c:pt idx="6">
                  <c:v>4.5999999999999996</c:v>
                </c:pt>
                <c:pt idx="7">
                  <c:v>14.6</c:v>
                </c:pt>
                <c:pt idx="8">
                  <c:v>14.6</c:v>
                </c:pt>
                <c:pt idx="9">
                  <c:v>27.7</c:v>
                </c:pt>
                <c:pt idx="10">
                  <c:v>22.3</c:v>
                </c:pt>
                <c:pt idx="11">
                  <c:v>17.7</c:v>
                </c:pt>
                <c:pt idx="12">
                  <c:v>19.2</c:v>
                </c:pt>
                <c:pt idx="13">
                  <c:v>63.1</c:v>
                </c:pt>
                <c:pt idx="14">
                  <c:v>99.2</c:v>
                </c:pt>
              </c:numCache>
            </c:numRef>
          </c:val>
          <c:extLst>
            <c:ext xmlns:c16="http://schemas.microsoft.com/office/drawing/2014/chart" uri="{C3380CC4-5D6E-409C-BE32-E72D297353CC}">
              <c16:uniqueId val="{00000017-7652-7147-AD77-78F9762425A9}"/>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1"/>
        <c:axPos val="l"/>
        <c:numFmt formatCode="General" sourceLinked="1"/>
        <c:majorTickMark val="none"/>
        <c:minorTickMark val="none"/>
        <c:tickLblPos val="high"/>
        <c:crossAx val="572317807"/>
        <c:crosses val="autoZero"/>
        <c:auto val="1"/>
        <c:lblAlgn val="ctr"/>
        <c:lblOffset val="100"/>
        <c:noMultiLvlLbl val="0"/>
      </c:catAx>
      <c:valAx>
        <c:axId val="572317807"/>
        <c:scaling>
          <c:orientation val="minMax"/>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5122749948568"/>
          <c:y val="8.5806697169279855E-2"/>
          <c:w val="0.6982952881958232"/>
          <c:h val="0.82500051807411712"/>
        </c:manualLayout>
      </c:layout>
      <c:barChart>
        <c:barDir val="bar"/>
        <c:grouping val="stacked"/>
        <c:varyColors val="0"/>
        <c:ser>
          <c:idx val="0"/>
          <c:order val="0"/>
          <c:tx>
            <c:strRef>
              <c:f>Sheet1!$B$1</c:f>
              <c:strCache>
                <c:ptCount val="1"/>
                <c:pt idx="0">
                  <c:v>Grade &gt;=3</c:v>
                </c:pt>
              </c:strCache>
            </c:strRef>
          </c:tx>
          <c:spPr>
            <a:solidFill>
              <a:schemeClr val="tx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4207-AB4B-A73F-CC221D26C947}"/>
                </c:ext>
              </c:extLst>
            </c:dLbl>
            <c:dLbl>
              <c:idx val="1"/>
              <c:delete val="1"/>
              <c:extLst>
                <c:ext xmlns:c15="http://schemas.microsoft.com/office/drawing/2012/chart" uri="{CE6537A1-D6FC-4f65-9D91-7224C49458BB}"/>
                <c:ext xmlns:c16="http://schemas.microsoft.com/office/drawing/2014/chart" uri="{C3380CC4-5D6E-409C-BE32-E72D297353CC}">
                  <c16:uniqueId val="{00000001-4207-AB4B-A73F-CC221D26C947}"/>
                </c:ext>
              </c:extLst>
            </c:dLbl>
            <c:dLbl>
              <c:idx val="2"/>
              <c:delete val="1"/>
              <c:extLst>
                <c:ext xmlns:c15="http://schemas.microsoft.com/office/drawing/2012/chart" uri="{CE6537A1-D6FC-4f65-9D91-7224C49458BB}"/>
                <c:ext xmlns:c16="http://schemas.microsoft.com/office/drawing/2014/chart" uri="{C3380CC4-5D6E-409C-BE32-E72D297353CC}">
                  <c16:uniqueId val="{00000002-4207-AB4B-A73F-CC221D26C947}"/>
                </c:ext>
              </c:extLst>
            </c:dLbl>
            <c:dLbl>
              <c:idx val="3"/>
              <c:delete val="1"/>
              <c:extLst>
                <c:ext xmlns:c15="http://schemas.microsoft.com/office/drawing/2012/chart" uri="{CE6537A1-D6FC-4f65-9D91-7224C49458BB}"/>
                <c:ext xmlns:c16="http://schemas.microsoft.com/office/drawing/2014/chart" uri="{C3380CC4-5D6E-409C-BE32-E72D297353CC}">
                  <c16:uniqueId val="{00000003-4207-AB4B-A73F-CC221D26C947}"/>
                </c:ext>
              </c:extLst>
            </c:dLbl>
            <c:dLbl>
              <c:idx val="4"/>
              <c:delete val="1"/>
              <c:extLst>
                <c:ext xmlns:c15="http://schemas.microsoft.com/office/drawing/2012/chart" uri="{CE6537A1-D6FC-4f65-9D91-7224C49458BB}"/>
                <c:ext xmlns:c16="http://schemas.microsoft.com/office/drawing/2014/chart" uri="{C3380CC4-5D6E-409C-BE32-E72D297353CC}">
                  <c16:uniqueId val="{00000004-4207-AB4B-A73F-CC221D26C947}"/>
                </c:ext>
              </c:extLst>
            </c:dLbl>
            <c:dLbl>
              <c:idx val="5"/>
              <c:layout>
                <c:manualLayout>
                  <c:x val="2.435020456886768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207-AB4B-A73F-CC221D26C947}"/>
                </c:ext>
              </c:extLst>
            </c:dLbl>
            <c:dLbl>
              <c:idx val="6"/>
              <c:layout>
                <c:manualLayout>
                  <c:x val="3.361736302983019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07-AB4B-A73F-CC221D26C947}"/>
                </c:ext>
              </c:extLst>
            </c:dLbl>
            <c:dLbl>
              <c:idx val="7"/>
              <c:layout>
                <c:manualLayout>
                  <c:x val="2.6785781049669617E-2"/>
                  <c:y val="-4.086033198537210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207-AB4B-A73F-CC221D26C947}"/>
                </c:ext>
              </c:extLst>
            </c:dLbl>
            <c:dLbl>
              <c:idx val="8"/>
              <c:delete val="1"/>
              <c:extLst>
                <c:ext xmlns:c15="http://schemas.microsoft.com/office/drawing/2012/chart" uri="{CE6537A1-D6FC-4f65-9D91-7224C49458BB}"/>
                <c:ext xmlns:c16="http://schemas.microsoft.com/office/drawing/2014/chart" uri="{C3380CC4-5D6E-409C-BE32-E72D297353CC}">
                  <c16:uniqueId val="{00000008-4207-AB4B-A73F-CC221D26C947}"/>
                </c:ext>
              </c:extLst>
            </c:dLbl>
            <c:dLbl>
              <c:idx val="9"/>
              <c:layout>
                <c:manualLayout>
                  <c:x val="2.6469791369874731E-2"/>
                  <c:y val="-5.545909433352435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207-AB4B-A73F-CC221D26C947}"/>
                </c:ext>
              </c:extLst>
            </c:dLbl>
            <c:dLbl>
              <c:idx val="10"/>
              <c:layout>
                <c:manualLayout>
                  <c:x val="2.19152032852193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207-AB4B-A73F-CC221D26C947}"/>
                </c:ext>
              </c:extLst>
            </c:dLbl>
            <c:dLbl>
              <c:idx val="11"/>
              <c:layout>
                <c:manualLayout>
                  <c:x val="8.391538173128594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207-AB4B-A73F-CC221D26C947}"/>
                </c:ext>
              </c:extLst>
            </c:dLbl>
            <c:dLbl>
              <c:idx val="12"/>
              <c:layout>
                <c:manualLayout>
                  <c:x val="3.230124301618128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207-AB4B-A73F-CC221D26C947}"/>
                </c:ext>
              </c:extLst>
            </c:dLbl>
            <c:dLbl>
              <c:idx val="13"/>
              <c:layout>
                <c:manualLayout>
                  <c:x val="3.965358430223869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207-AB4B-A73F-CC221D26C947}"/>
                </c:ext>
              </c:extLst>
            </c:dLbl>
            <c:dLbl>
              <c:idx val="14"/>
              <c:layout>
                <c:manualLayout>
                  <c:x val="0.1639598644360524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4207-AB4B-A73F-CC221D26C947}"/>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Alopecia</c:v>
                </c:pt>
                <c:pt idx="1">
                  <c:v>Neuropathy</c:v>
                </c:pt>
                <c:pt idx="2">
                  <c:v>Arthralgia</c:v>
                </c:pt>
                <c:pt idx="3">
                  <c:v>Peripheral edema</c:v>
                </c:pt>
                <c:pt idx="4">
                  <c:v>Back pain</c:v>
                </c:pt>
                <c:pt idx="5">
                  <c:v>Vomiting</c:v>
                </c:pt>
                <c:pt idx="6">
                  <c:v>Combined ALT/AST increased</c:v>
                </c:pt>
                <c:pt idx="7">
                  <c:v>Constipation</c:v>
                </c:pt>
                <c:pt idx="8">
                  <c:v>Rash</c:v>
                </c:pt>
                <c:pt idx="9">
                  <c:v>Diarrhea</c:v>
                </c:pt>
                <c:pt idx="10">
                  <c:v>Decreased appetite</c:v>
                </c:pt>
                <c:pt idx="11">
                  <c:v>Combined anemia/haemoglobin decreased</c:v>
                </c:pt>
                <c:pt idx="12">
                  <c:v>Nausea</c:v>
                </c:pt>
                <c:pt idx="13">
                  <c:v>Combined asthenia/fatigue</c:v>
                </c:pt>
                <c:pt idx="14">
                  <c:v>Any TEAE</c:v>
                </c:pt>
              </c:strCache>
            </c:strRef>
          </c:cat>
          <c:val>
            <c:numRef>
              <c:f>Sheet1!$B$2:$B$16</c:f>
              <c:numCache>
                <c:formatCode>0.0</c:formatCode>
                <c:ptCount val="15"/>
                <c:pt idx="0">
                  <c:v>0</c:v>
                </c:pt>
                <c:pt idx="1">
                  <c:v>0</c:v>
                </c:pt>
                <c:pt idx="2">
                  <c:v>0</c:v>
                </c:pt>
                <c:pt idx="3">
                  <c:v>0</c:v>
                </c:pt>
                <c:pt idx="4">
                  <c:v>3.3</c:v>
                </c:pt>
                <c:pt idx="5">
                  <c:v>0.7</c:v>
                </c:pt>
                <c:pt idx="6">
                  <c:v>5.2</c:v>
                </c:pt>
                <c:pt idx="7">
                  <c:v>1.1000000000000001</c:v>
                </c:pt>
                <c:pt idx="8">
                  <c:v>1.5</c:v>
                </c:pt>
                <c:pt idx="9">
                  <c:v>1.5</c:v>
                </c:pt>
                <c:pt idx="10">
                  <c:v>0.4</c:v>
                </c:pt>
                <c:pt idx="11">
                  <c:v>23.7</c:v>
                </c:pt>
                <c:pt idx="12">
                  <c:v>2.6</c:v>
                </c:pt>
                <c:pt idx="13">
                  <c:v>7</c:v>
                </c:pt>
                <c:pt idx="14">
                  <c:v>59.6</c:v>
                </c:pt>
              </c:numCache>
            </c:numRef>
          </c:val>
          <c:extLst>
            <c:ext xmlns:c16="http://schemas.microsoft.com/office/drawing/2014/chart" uri="{C3380CC4-5D6E-409C-BE32-E72D297353CC}">
              <c16:uniqueId val="{0000000E-4207-AB4B-A73F-CC221D26C947}"/>
            </c:ext>
          </c:extLst>
        </c:ser>
        <c:ser>
          <c:idx val="1"/>
          <c:order val="1"/>
          <c:tx>
            <c:strRef>
              <c:f>Sheet1!$C$1</c:f>
              <c:strCache>
                <c:ptCount val="1"/>
                <c:pt idx="0">
                  <c:v>All grades</c:v>
                </c:pt>
              </c:strCache>
            </c:strRef>
          </c:tx>
          <c:spPr>
            <a:solidFill>
              <a:schemeClr val="tx2">
                <a:lumMod val="20000"/>
                <a:lumOff val="80000"/>
              </a:schemeClr>
            </a:solidFill>
            <a:ln>
              <a:noFill/>
            </a:ln>
            <a:effectLst/>
          </c:spPr>
          <c:invertIfNegative val="0"/>
          <c:dLbls>
            <c:dLbl>
              <c:idx val="0"/>
              <c:layout>
                <c:manualLayout>
                  <c:x val="3.4022240276535824E-2"/>
                  <c:y val="-1.1091818866704872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207-AB4B-A73F-CC221D26C947}"/>
                </c:ext>
              </c:extLst>
            </c:dLbl>
            <c:dLbl>
              <c:idx val="1"/>
              <c:layout>
                <c:manualLayout>
                  <c:x val="4.996271292141167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207-AB4B-A73F-CC221D26C947}"/>
                </c:ext>
              </c:extLst>
            </c:dLbl>
            <c:dLbl>
              <c:idx val="2"/>
              <c:layout>
                <c:manualLayout>
                  <c:x val="7.3050613706603054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207-AB4B-A73F-CC221D26C947}"/>
                </c:ext>
              </c:extLst>
            </c:dLbl>
            <c:dLbl>
              <c:idx val="3"/>
              <c:layout>
                <c:manualLayout>
                  <c:x val="7.5327788296178644E-2"/>
                  <c:y val="-3.025076454638978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207-AB4B-A73F-CC221D26C947}"/>
                </c:ext>
              </c:extLst>
            </c:dLbl>
            <c:dLbl>
              <c:idx val="4"/>
              <c:layout>
                <c:manualLayout>
                  <c:x val="8.004071723878739E-2"/>
                  <c:y val="-4.085996968730475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207-AB4B-A73F-CC221D26C947}"/>
                </c:ext>
              </c:extLst>
            </c:dLbl>
            <c:dLbl>
              <c:idx val="5"/>
              <c:layout>
                <c:manualLayout>
                  <c:x val="8.231703107710795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207-AB4B-A73F-CC221D26C947}"/>
                </c:ext>
              </c:extLst>
            </c:dLbl>
            <c:dLbl>
              <c:idx val="6"/>
              <c:layout>
                <c:manualLayout>
                  <c:x val="8.977964672398183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207-AB4B-A73F-CC221D26C947}"/>
                </c:ext>
              </c:extLst>
            </c:dLbl>
            <c:dLbl>
              <c:idx val="7"/>
              <c:layout>
                <c:manualLayout>
                  <c:x val="8.5225236660075629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207-AB4B-A73F-CC221D26C947}"/>
                </c:ext>
              </c:extLst>
            </c:dLbl>
            <c:dLbl>
              <c:idx val="8"/>
              <c:layout>
                <c:manualLayout>
                  <c:x val="9.2530432243404945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207-AB4B-A73F-CC221D26C947}"/>
                </c:ext>
              </c:extLst>
            </c:dLbl>
            <c:dLbl>
              <c:idx val="9"/>
              <c:layout>
                <c:manualLayout>
                  <c:x val="9.9047175730173159E-2"/>
                  <c:y val="-5.545909433352435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207-AB4B-A73F-CC221D26C947}"/>
                </c:ext>
              </c:extLst>
            </c:dLbl>
            <c:dLbl>
              <c:idx val="10"/>
              <c:layout>
                <c:manualLayout>
                  <c:x val="0.11931525463115195"/>
                  <c:y val="4.0861940659858596E-3"/>
                </c:manualLayout>
              </c:layout>
              <c:spPr>
                <a:noFill/>
                <a:ln>
                  <a:noFill/>
                </a:ln>
                <a:effectLst/>
              </c:spPr>
              <c:txPr>
                <a:bodyPr rot="0" spcFirstLastPara="1" vertOverflow="ellipsis" vert="horz" wrap="square" anchor="ctr" anchorCtr="0"/>
                <a:lstStyle/>
                <a:p>
                  <a:pPr algn="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extLst>
                <c:ext xmlns:c15="http://schemas.microsoft.com/office/drawing/2012/chart" uri="{CE6537A1-D6FC-4f65-9D91-7224C49458BB}">
                  <c15:layout>
                    <c:manualLayout>
                      <c:w val="7.6191190165355763E-2"/>
                      <c:h val="5.6223816811870976E-2"/>
                    </c:manualLayout>
                  </c15:layout>
                </c:ext>
                <c:ext xmlns:c16="http://schemas.microsoft.com/office/drawing/2014/chart" uri="{C3380CC4-5D6E-409C-BE32-E72D297353CC}">
                  <c16:uniqueId val="{00000019-4207-AB4B-A73F-CC221D26C947}"/>
                </c:ext>
              </c:extLst>
            </c:dLbl>
            <c:dLbl>
              <c:idx val="11"/>
              <c:layout>
                <c:manualLayout>
                  <c:x val="0.13974200102958598"/>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207-AB4B-A73F-CC221D26C947}"/>
                </c:ext>
              </c:extLst>
            </c:dLbl>
            <c:dLbl>
              <c:idx val="12"/>
              <c:layout>
                <c:manualLayout>
                  <c:x val="0.15137585644178886"/>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207-AB4B-A73F-CC221D26C947}"/>
                </c:ext>
              </c:extLst>
            </c:dLbl>
            <c:dLbl>
              <c:idx val="13"/>
              <c:layout>
                <c:manualLayout>
                  <c:x val="0.1726173879536288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207-AB4B-A73F-CC221D26C947}"/>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Alopecia</c:v>
                </c:pt>
                <c:pt idx="1">
                  <c:v>Neuropathy</c:v>
                </c:pt>
                <c:pt idx="2">
                  <c:v>Arthralgia</c:v>
                </c:pt>
                <c:pt idx="3">
                  <c:v>Peripheral edema</c:v>
                </c:pt>
                <c:pt idx="4">
                  <c:v>Back pain</c:v>
                </c:pt>
                <c:pt idx="5">
                  <c:v>Vomiting</c:v>
                </c:pt>
                <c:pt idx="6">
                  <c:v>Combined ALT/AST increased</c:v>
                </c:pt>
                <c:pt idx="7">
                  <c:v>Constipation</c:v>
                </c:pt>
                <c:pt idx="8">
                  <c:v>Rash</c:v>
                </c:pt>
                <c:pt idx="9">
                  <c:v>Diarrhea</c:v>
                </c:pt>
                <c:pt idx="10">
                  <c:v>Decreased appetite</c:v>
                </c:pt>
                <c:pt idx="11">
                  <c:v>Combined anemia/haemoglobin decreased</c:v>
                </c:pt>
                <c:pt idx="12">
                  <c:v>Nausea</c:v>
                </c:pt>
                <c:pt idx="13">
                  <c:v>Combined asthenia/fatigue</c:v>
                </c:pt>
                <c:pt idx="14">
                  <c:v>Any TEAE</c:v>
                </c:pt>
              </c:strCache>
            </c:strRef>
          </c:cat>
          <c:val>
            <c:numRef>
              <c:f>Sheet1!$C$2:$C$16</c:f>
              <c:numCache>
                <c:formatCode>0.0</c:formatCode>
                <c:ptCount val="15"/>
                <c:pt idx="0">
                  <c:v>1.9</c:v>
                </c:pt>
                <c:pt idx="1">
                  <c:v>9.3000000000000007</c:v>
                </c:pt>
                <c:pt idx="2">
                  <c:v>18.100000000000001</c:v>
                </c:pt>
                <c:pt idx="3">
                  <c:v>20</c:v>
                </c:pt>
                <c:pt idx="4">
                  <c:v>22.2</c:v>
                </c:pt>
                <c:pt idx="5">
                  <c:v>24.1</c:v>
                </c:pt>
                <c:pt idx="6">
                  <c:v>26.7</c:v>
                </c:pt>
                <c:pt idx="7">
                  <c:v>27.4</c:v>
                </c:pt>
                <c:pt idx="8">
                  <c:v>28.9</c:v>
                </c:pt>
                <c:pt idx="9">
                  <c:v>30.7</c:v>
                </c:pt>
                <c:pt idx="10">
                  <c:v>35.6</c:v>
                </c:pt>
                <c:pt idx="11">
                  <c:v>46.7</c:v>
                </c:pt>
                <c:pt idx="12">
                  <c:v>49.6</c:v>
                </c:pt>
                <c:pt idx="13">
                  <c:v>61.1</c:v>
                </c:pt>
                <c:pt idx="14">
                  <c:v>100</c:v>
                </c:pt>
              </c:numCache>
            </c:numRef>
          </c:val>
          <c:extLst>
            <c:ext xmlns:c16="http://schemas.microsoft.com/office/drawing/2014/chart" uri="{C3380CC4-5D6E-409C-BE32-E72D297353CC}">
              <c16:uniqueId val="{0000001D-4207-AB4B-A73F-CC221D26C947}"/>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0"/>
        <c:axPos val="r"/>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crossAx val="572317807"/>
        <c:crosses val="autoZero"/>
        <c:auto val="1"/>
        <c:lblAlgn val="ctr"/>
        <c:lblOffset val="1000"/>
        <c:noMultiLvlLbl val="0"/>
      </c:catAx>
      <c:valAx>
        <c:axId val="572317807"/>
        <c:scaling>
          <c:orientation val="maxMin"/>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fld id="{303E01D0-67AA-2841-9D0F-BED37181EB8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D8EC-F145-9AEE-8F806F6A10FD}"/>
                </c:ext>
              </c:extLst>
            </c:dLbl>
            <c:dLbl>
              <c:idx val="1"/>
              <c:tx>
                <c:rich>
                  <a:bodyPr/>
                  <a:lstStyle/>
                  <a:p>
                    <a:fld id="{D2D68C8F-915E-DA45-AF6D-1D039EC4098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D8EC-F145-9AEE-8F806F6A10FD}"/>
                </c:ext>
              </c:extLst>
            </c:dLbl>
            <c:dLbl>
              <c:idx val="2"/>
              <c:tx>
                <c:rich>
                  <a:bodyPr/>
                  <a:lstStyle/>
                  <a:p>
                    <a:fld id="{01A62D85-FE0A-1243-AD2C-2F961A7DDF68}" type="VALUE">
                      <a:rPr lang="en-US" smtClean="0">
                        <a:solidFill>
                          <a:schemeClr val="tx1"/>
                        </a:solidFill>
                      </a:rPr>
                      <a:pPr/>
                      <a:t>[VALUE]</a:t>
                    </a:fld>
                    <a:r>
                      <a:rPr lang="en-US" dirty="0">
                        <a:solidFill>
                          <a:schemeClr val="tx1"/>
                        </a:solidFill>
                      </a:rPr>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8EC-F145-9AEE-8F806F6A10FD}"/>
                </c:ext>
              </c:extLst>
            </c:dLbl>
            <c:dLbl>
              <c:idx val="3"/>
              <c:tx>
                <c:rich>
                  <a:bodyPr/>
                  <a:lstStyle/>
                  <a:p>
                    <a:fld id="{E6AF5C8B-10C2-9744-A1F9-F6C0980BB253}" type="VALUE">
                      <a:rPr lang="en-US" smtClean="0">
                        <a:solidFill>
                          <a:schemeClr val="tx1"/>
                        </a:solidFill>
                      </a:rPr>
                      <a:pPr/>
                      <a:t>[VALUE]</a:t>
                    </a:fld>
                    <a:r>
                      <a:rPr lang="en-US" dirty="0">
                        <a:solidFill>
                          <a:schemeClr val="tx1"/>
                        </a:solidFill>
                      </a:rPr>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8EC-F145-9AEE-8F806F6A10FD}"/>
                </c:ext>
              </c:extLst>
            </c:dLbl>
            <c:dLbl>
              <c:idx val="4"/>
              <c:tx>
                <c:rich>
                  <a:bodyPr/>
                  <a:lstStyle/>
                  <a:p>
                    <a:fld id="{E08495BF-69B9-3F4A-AC22-6CD1E5B38D4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8EC-F145-9AEE-8F806F6A10FD}"/>
                </c:ext>
              </c:extLst>
            </c:dLbl>
            <c:dLbl>
              <c:idx val="5"/>
              <c:tx>
                <c:rich>
                  <a:bodyPr/>
                  <a:lstStyle/>
                  <a:p>
                    <a:fld id="{B9C6859A-5CC0-3747-99DF-B0E913CB35A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8EC-F145-9AEE-8F806F6A10FD}"/>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Stage I</c:v>
                </c:pt>
                <c:pt idx="1">
                  <c:v>Stage IIA</c:v>
                </c:pt>
                <c:pt idx="2">
                  <c:v>Stage IIB</c:v>
                </c:pt>
                <c:pt idx="3">
                  <c:v>Stage III</c:v>
                </c:pt>
                <c:pt idx="4">
                  <c:v>Stage IV</c:v>
                </c:pt>
              </c:strCache>
            </c:strRef>
          </c:cat>
          <c:val>
            <c:numRef>
              <c:f>Sheet1!$B$2:$B$6</c:f>
              <c:numCache>
                <c:formatCode>General</c:formatCode>
                <c:ptCount val="5"/>
                <c:pt idx="0">
                  <c:v>10</c:v>
                </c:pt>
                <c:pt idx="1">
                  <c:v>11</c:v>
                </c:pt>
                <c:pt idx="2">
                  <c:v>17</c:v>
                </c:pt>
                <c:pt idx="3">
                  <c:v>17</c:v>
                </c:pt>
                <c:pt idx="4">
                  <c:v>28</c:v>
                </c:pt>
              </c:numCache>
            </c:numRef>
          </c:val>
          <c:extLst>
            <c:ext xmlns:c16="http://schemas.microsoft.com/office/drawing/2014/chart" uri="{C3380CC4-5D6E-409C-BE32-E72D297353CC}">
              <c16:uniqueId val="{00000000-D8EC-F145-9AEE-8F806F6A10FD}"/>
            </c:ext>
          </c:extLst>
        </c:ser>
        <c:ser>
          <c:idx val="1"/>
          <c:order val="1"/>
          <c:tx>
            <c:strRef>
              <c:f>Sheet1!$C$1</c:f>
              <c:strCache>
                <c:ptCount val="1"/>
                <c:pt idx="0">
                  <c:v>Series 2</c:v>
                </c:pt>
              </c:strCache>
            </c:strRef>
          </c:tx>
          <c:spPr>
            <a:solidFill>
              <a:schemeClr val="tx2"/>
            </a:solidFill>
            <a:ln>
              <a:noFill/>
            </a:ln>
            <a:effectLst/>
          </c:spPr>
          <c:invertIfNegative val="0"/>
          <c:dLbls>
            <c:dLbl>
              <c:idx val="0"/>
              <c:tx>
                <c:rich>
                  <a:bodyPr/>
                  <a:lstStyle/>
                  <a:p>
                    <a:fld id="{97F9C9CD-C9A2-A548-9C05-D7D9F2ECF5B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8EC-F145-9AEE-8F806F6A10FD}"/>
                </c:ext>
              </c:extLst>
            </c:dLbl>
            <c:dLbl>
              <c:idx val="1"/>
              <c:tx>
                <c:rich>
                  <a:bodyPr/>
                  <a:lstStyle/>
                  <a:p>
                    <a:fld id="{87E7177C-3363-CA4F-B044-E88533D8458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D8EC-F145-9AEE-8F806F6A10FD}"/>
                </c:ext>
              </c:extLst>
            </c:dLbl>
            <c:dLbl>
              <c:idx val="2"/>
              <c:tx>
                <c:rich>
                  <a:bodyPr/>
                  <a:lstStyle/>
                  <a:p>
                    <a:fld id="{1224499B-4C24-3D43-B9DD-D1745B13A61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8EC-F145-9AEE-8F806F6A10FD}"/>
                </c:ext>
              </c:extLst>
            </c:dLbl>
            <c:dLbl>
              <c:idx val="3"/>
              <c:tx>
                <c:rich>
                  <a:bodyPr/>
                  <a:lstStyle/>
                  <a:p>
                    <a:fld id="{4527881B-0182-CC42-8160-9DDB57BD67B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8EC-F145-9AEE-8F806F6A10FD}"/>
                </c:ext>
              </c:extLst>
            </c:dLbl>
            <c:dLbl>
              <c:idx val="4"/>
              <c:tx>
                <c:rich>
                  <a:bodyPr/>
                  <a:lstStyle/>
                  <a:p>
                    <a:fld id="{C50124F3-079A-384D-A08B-23886EB4EA3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8EC-F145-9AEE-8F806F6A10FD}"/>
                </c:ext>
              </c:extLst>
            </c:dLbl>
            <c:dLbl>
              <c:idx val="5"/>
              <c:tx>
                <c:rich>
                  <a:bodyPr/>
                  <a:lstStyle/>
                  <a:p>
                    <a:fld id="{7AD7BFF7-060D-7A40-8683-7BEF9CFCB22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8EC-F145-9AEE-8F806F6A10FD}"/>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Stage I</c:v>
                </c:pt>
                <c:pt idx="1">
                  <c:v>Stage IIA</c:v>
                </c:pt>
                <c:pt idx="2">
                  <c:v>Stage IIB</c:v>
                </c:pt>
                <c:pt idx="3">
                  <c:v>Stage III</c:v>
                </c:pt>
                <c:pt idx="4">
                  <c:v>Stage IV</c:v>
                </c:pt>
              </c:strCache>
            </c:strRef>
          </c:cat>
          <c:val>
            <c:numRef>
              <c:f>Sheet1!$C$2:$C$6</c:f>
              <c:numCache>
                <c:formatCode>General</c:formatCode>
                <c:ptCount val="5"/>
                <c:pt idx="0">
                  <c:v>19</c:v>
                </c:pt>
                <c:pt idx="1">
                  <c:v>17</c:v>
                </c:pt>
                <c:pt idx="2">
                  <c:v>11</c:v>
                </c:pt>
                <c:pt idx="3">
                  <c:v>19</c:v>
                </c:pt>
                <c:pt idx="4">
                  <c:v>13</c:v>
                </c:pt>
              </c:numCache>
            </c:numRef>
          </c:val>
          <c:extLst>
            <c:ext xmlns:c16="http://schemas.microsoft.com/office/drawing/2014/chart" uri="{C3380CC4-5D6E-409C-BE32-E72D297353CC}">
              <c16:uniqueId val="{00000001-D8EC-F145-9AEE-8F806F6A10FD}"/>
            </c:ext>
          </c:extLst>
        </c:ser>
        <c:dLbls>
          <c:dLblPos val="outEnd"/>
          <c:showLegendKey val="0"/>
          <c:showVal val="1"/>
          <c:showCatName val="0"/>
          <c:showSerName val="0"/>
          <c:showPercent val="0"/>
          <c:showBubbleSize val="0"/>
        </c:dLbls>
        <c:gapWidth val="219"/>
        <c:overlap val="-27"/>
        <c:axId val="1654654896"/>
        <c:axId val="1405865824"/>
      </c:barChart>
      <c:catAx>
        <c:axId val="16546548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crossAx val="1405865824"/>
        <c:crosses val="autoZero"/>
        <c:auto val="1"/>
        <c:lblAlgn val="ctr"/>
        <c:lblOffset val="100"/>
        <c:noMultiLvlLbl val="0"/>
      </c:catAx>
      <c:valAx>
        <c:axId val="140586582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crossAx val="1654654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E-D8EC-F145-9AEE-8F806F6A10FD}"/>
              </c:ext>
            </c:extLst>
          </c:dPt>
          <c:dLbls>
            <c:dLbl>
              <c:idx val="0"/>
              <c:tx>
                <c:rich>
                  <a:bodyPr/>
                  <a:lstStyle/>
                  <a:p>
                    <a:fld id="{303E01D0-67AA-2841-9D0F-BED37181EB8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D8EC-F145-9AEE-8F806F6A10FD}"/>
                </c:ext>
              </c:extLst>
            </c:dLbl>
            <c:dLbl>
              <c:idx val="1"/>
              <c:tx>
                <c:rich>
                  <a:bodyPr/>
                  <a:lstStyle/>
                  <a:p>
                    <a:fld id="{D2D68C8F-915E-DA45-AF6D-1D039EC4098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D8EC-F145-9AEE-8F806F6A10FD}"/>
                </c:ext>
              </c:extLst>
            </c:dLbl>
            <c:dLbl>
              <c:idx val="2"/>
              <c:tx>
                <c:rich>
                  <a:bodyPr/>
                  <a:lstStyle/>
                  <a:p>
                    <a:fld id="{01A62D85-FE0A-1243-AD2C-2F961A7DDF6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8EC-F145-9AEE-8F806F6A10FD}"/>
                </c:ext>
              </c:extLst>
            </c:dLbl>
            <c:dLbl>
              <c:idx val="3"/>
              <c:tx>
                <c:rich>
                  <a:bodyPr/>
                  <a:lstStyle/>
                  <a:p>
                    <a:fld id="{E6AF5C8B-10C2-9744-A1F9-F6C0980BB25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8EC-F145-9AEE-8F806F6A10FD}"/>
                </c:ext>
              </c:extLst>
            </c:dLbl>
            <c:dLbl>
              <c:idx val="4"/>
              <c:tx>
                <c:rich>
                  <a:bodyPr/>
                  <a:lstStyle/>
                  <a:p>
                    <a:fld id="{E08495BF-69B9-3F4A-AC22-6CD1E5B38D4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8EC-F145-9AEE-8F806F6A10FD}"/>
                </c:ext>
              </c:extLst>
            </c:dLbl>
            <c:dLbl>
              <c:idx val="5"/>
              <c:tx>
                <c:rich>
                  <a:bodyPr/>
                  <a:lstStyle/>
                  <a:p>
                    <a:fld id="{B9C6859A-5CC0-3747-99DF-B0E913CB35A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8EC-F145-9AEE-8F806F6A10FD}"/>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General</c:formatCode>
                <c:ptCount val="2"/>
                <c:pt idx="0">
                  <c:v>7</c:v>
                </c:pt>
                <c:pt idx="1">
                  <c:v>23</c:v>
                </c:pt>
              </c:numCache>
            </c:numRef>
          </c:val>
          <c:extLst>
            <c:ext xmlns:c16="http://schemas.microsoft.com/office/drawing/2014/chart" uri="{C3380CC4-5D6E-409C-BE32-E72D297353CC}">
              <c16:uniqueId val="{00000000-D8EC-F145-9AEE-8F806F6A10FD}"/>
            </c:ext>
          </c:extLst>
        </c:ser>
        <c:dLbls>
          <c:dLblPos val="outEnd"/>
          <c:showLegendKey val="0"/>
          <c:showVal val="1"/>
          <c:showCatName val="0"/>
          <c:showSerName val="0"/>
          <c:showPercent val="0"/>
          <c:showBubbleSize val="0"/>
        </c:dLbls>
        <c:gapWidth val="100"/>
        <c:overlap val="-27"/>
        <c:axId val="1654654896"/>
        <c:axId val="1405865824"/>
      </c:barChart>
      <c:catAx>
        <c:axId val="16546548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crossAx val="1405865824"/>
        <c:crosses val="autoZero"/>
        <c:auto val="1"/>
        <c:lblAlgn val="ctr"/>
        <c:lblOffset val="100"/>
        <c:noMultiLvlLbl val="0"/>
      </c:catAx>
      <c:valAx>
        <c:axId val="140586582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crossAx val="1654654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57435525671729E-2"/>
          <c:y val="8.2781613910022755E-2"/>
          <c:w val="0.64888508577052351"/>
          <c:h val="0.82895971382286715"/>
        </c:manualLayout>
      </c:layout>
      <c:barChart>
        <c:barDir val="bar"/>
        <c:grouping val="stacked"/>
        <c:varyColors val="0"/>
        <c:ser>
          <c:idx val="0"/>
          <c:order val="0"/>
          <c:tx>
            <c:strRef>
              <c:f>Sheet1!$B$1</c:f>
              <c:strCache>
                <c:ptCount val="1"/>
                <c:pt idx="0">
                  <c:v>Grade &gt;=3</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9-7652-7147-AD77-78F9762425A9}"/>
                </c:ext>
              </c:extLst>
            </c:dLbl>
            <c:dLbl>
              <c:idx val="1"/>
              <c:layout>
                <c:manualLayout>
                  <c:x val="3.3650567345712458E-2"/>
                  <c:y val="-1.1091824150738899E-16"/>
                </c:manualLayout>
              </c:layout>
              <c:tx>
                <c:rich>
                  <a:bodyPr/>
                  <a:lstStyle/>
                  <a:p>
                    <a:r>
                      <a:rPr lang="en-US" dirty="0"/>
                      <a:t>&lt;1.0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7652-7147-AD77-78F9762425A9}"/>
                </c:ext>
              </c:extLst>
            </c:dLbl>
            <c:dLbl>
              <c:idx val="2"/>
              <c:delete val="1"/>
              <c:extLst>
                <c:ext xmlns:c15="http://schemas.microsoft.com/office/drawing/2012/chart" uri="{CE6537A1-D6FC-4f65-9D91-7224C49458BB}"/>
                <c:ext xmlns:c16="http://schemas.microsoft.com/office/drawing/2014/chart" uri="{C3380CC4-5D6E-409C-BE32-E72D297353CC}">
                  <c16:uniqueId val="{00000000-7652-7147-AD77-78F9762425A9}"/>
                </c:ext>
              </c:extLst>
            </c:dLbl>
            <c:dLbl>
              <c:idx val="3"/>
              <c:delete val="1"/>
              <c:extLst>
                <c:ext xmlns:c15="http://schemas.microsoft.com/office/drawing/2012/chart" uri="{CE6537A1-D6FC-4f65-9D91-7224C49458BB}"/>
                <c:ext xmlns:c16="http://schemas.microsoft.com/office/drawing/2014/chart" uri="{C3380CC4-5D6E-409C-BE32-E72D297353CC}">
                  <c16:uniqueId val="{00000001-7652-7147-AD77-78F9762425A9}"/>
                </c:ext>
              </c:extLst>
            </c:dLbl>
            <c:dLbl>
              <c:idx val="4"/>
              <c:layout>
                <c:manualLayout>
                  <c:x val="4.111950238543846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652-7147-AD77-78F9762425A9}"/>
                </c:ext>
              </c:extLst>
            </c:dLbl>
            <c:dLbl>
              <c:idx val="5"/>
              <c:delete val="1"/>
              <c:extLst>
                <c:ext xmlns:c15="http://schemas.microsoft.com/office/drawing/2012/chart" uri="{CE6537A1-D6FC-4f65-9D91-7224C49458BB}"/>
                <c:ext xmlns:c16="http://schemas.microsoft.com/office/drawing/2014/chart" uri="{C3380CC4-5D6E-409C-BE32-E72D297353CC}">
                  <c16:uniqueId val="{00000002-7652-7147-AD77-78F9762425A9}"/>
                </c:ext>
              </c:extLst>
            </c:dLbl>
            <c:dLbl>
              <c:idx val="6"/>
              <c:delete val="1"/>
              <c:extLst>
                <c:ext xmlns:c15="http://schemas.microsoft.com/office/drawing/2012/chart" uri="{CE6537A1-D6FC-4f65-9D91-7224C49458BB}"/>
                <c:ext xmlns:c16="http://schemas.microsoft.com/office/drawing/2014/chart" uri="{C3380CC4-5D6E-409C-BE32-E72D297353CC}">
                  <c16:uniqueId val="{00000003-7652-7147-AD77-78F9762425A9}"/>
                </c:ext>
              </c:extLst>
            </c:dLbl>
            <c:dLbl>
              <c:idx val="7"/>
              <c:layout>
                <c:manualLayout>
                  <c:x val="0.1666357657973584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EC5-414D-90F8-75B0B9C37445}"/>
                </c:ext>
              </c:extLst>
            </c:dLbl>
            <c:dLbl>
              <c:idx val="8"/>
              <c:layout>
                <c:manualLayout>
                  <c:x val="2.8125031755676183E-2"/>
                  <c:y val="4.08603319853706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52-7147-AD77-78F9762425A9}"/>
                </c:ext>
              </c:extLst>
            </c:dLbl>
            <c:dLbl>
              <c:idx val="9"/>
              <c:layout>
                <c:manualLayout>
                  <c:x val="2.8125031755676193E-2"/>
                  <c:y val="-3.745487163805043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52-7147-AD77-78F9762425A9}"/>
                </c:ext>
              </c:extLst>
            </c:dLbl>
            <c:dLbl>
              <c:idx val="12"/>
              <c:layout>
                <c:manualLayout>
                  <c:x val="3.543674624008000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652-7147-AD77-78F9762425A9}"/>
                </c:ext>
              </c:extLst>
            </c:dLbl>
            <c:dLbl>
              <c:idx val="13"/>
              <c:layout>
                <c:manualLayout>
                  <c:x val="5.73816680449029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52-7147-AD77-78F9762425A9}"/>
                </c:ext>
              </c:extLst>
            </c:dLbl>
            <c:dLbl>
              <c:idx val="14"/>
              <c:layout>
                <c:manualLayout>
                  <c:x val="0.20671684558813239"/>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652-7147-AD77-78F9762425A9}"/>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Constipation</c:v>
                </c:pt>
                <c:pt idx="1">
                  <c:v>Vomiting</c:v>
                </c:pt>
                <c:pt idx="2">
                  <c:v>Diarrhoea</c:v>
                </c:pt>
                <c:pt idx="3">
                  <c:v>Decreased appetite</c:v>
                </c:pt>
                <c:pt idx="4">
                  <c:v>Fatigue</c:v>
                </c:pt>
                <c:pt idx="5">
                  <c:v>Nausea</c:v>
                </c:pt>
                <c:pt idx="6">
                  <c:v>Anaemia</c:v>
                </c:pt>
                <c:pt idx="7">
                  <c:v>Any</c:v>
                </c:pt>
              </c:strCache>
            </c:strRef>
          </c:cat>
          <c:val>
            <c:numRef>
              <c:f>Sheet1!$B$2:$B$9</c:f>
              <c:numCache>
                <c:formatCode>0.0</c:formatCode>
                <c:ptCount val="8"/>
                <c:pt idx="0">
                  <c:v>0</c:v>
                </c:pt>
                <c:pt idx="1">
                  <c:v>1</c:v>
                </c:pt>
                <c:pt idx="2">
                  <c:v>0</c:v>
                </c:pt>
                <c:pt idx="3">
                  <c:v>1</c:v>
                </c:pt>
                <c:pt idx="4">
                  <c:v>5</c:v>
                </c:pt>
                <c:pt idx="5">
                  <c:v>0</c:v>
                </c:pt>
                <c:pt idx="6">
                  <c:v>5</c:v>
                </c:pt>
                <c:pt idx="7">
                  <c:v>40</c:v>
                </c:pt>
              </c:numCache>
            </c:numRef>
          </c:val>
          <c:extLst>
            <c:ext xmlns:c16="http://schemas.microsoft.com/office/drawing/2014/chart" uri="{C3380CC4-5D6E-409C-BE32-E72D297353CC}">
              <c16:uniqueId val="{00000008-7652-7147-AD77-78F9762425A9}"/>
            </c:ext>
          </c:extLst>
        </c:ser>
        <c:ser>
          <c:idx val="1"/>
          <c:order val="1"/>
          <c:tx>
            <c:strRef>
              <c:f>Sheet1!$C$1</c:f>
              <c:strCache>
                <c:ptCount val="1"/>
                <c:pt idx="0">
                  <c:v>All grades</c:v>
                </c:pt>
              </c:strCache>
            </c:strRef>
          </c:tx>
          <c:spPr>
            <a:solidFill>
              <a:schemeClr val="accent1">
                <a:lumMod val="20000"/>
                <a:lumOff val="80000"/>
              </a:schemeClr>
            </a:solidFill>
            <a:ln>
              <a:noFill/>
            </a:ln>
            <a:effectLst/>
          </c:spPr>
          <c:invertIfNegative val="0"/>
          <c:dLbls>
            <c:dLbl>
              <c:idx val="0"/>
              <c:layout>
                <c:manualLayout>
                  <c:x val="8.5225044927691007E-2"/>
                  <c:y val="-1.1091824150738899E-16"/>
                </c:manualLayout>
              </c:layout>
              <c:tx>
                <c:rich>
                  <a:bodyPr/>
                  <a:lstStyle/>
                  <a:p>
                    <a:fld id="{237EA079-9EC9-FE46-A3C4-0830812EC46D}" type="VALUE">
                      <a:rPr lang="en-US" smtClean="0"/>
                      <a:pPr/>
                      <a:t>[VALUE]</a:t>
                    </a:fld>
                    <a:endParaRPr lang="en-E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652-7147-AD77-78F9762425A9}"/>
                </c:ext>
              </c:extLst>
            </c:dLbl>
            <c:dLbl>
              <c:idx val="1"/>
              <c:layout>
                <c:manualLayout>
                  <c:x val="8.279004364404268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652-7147-AD77-78F9762425A9}"/>
                </c:ext>
              </c:extLst>
            </c:dLbl>
            <c:dLbl>
              <c:idx val="2"/>
              <c:layout>
                <c:manualLayout>
                  <c:x val="5.6005029523911232E-2"/>
                  <c:y val="-1.060921019503653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652-7147-AD77-78F9762425A9}"/>
                </c:ext>
              </c:extLst>
            </c:dLbl>
            <c:dLbl>
              <c:idx val="3"/>
              <c:layout>
                <c:manualLayout>
                  <c:x val="9.0095047494987632E-2"/>
                  <c:y val="9.0323585674850814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652-7147-AD77-78F9762425A9}"/>
                </c:ext>
              </c:extLst>
            </c:dLbl>
            <c:dLbl>
              <c:idx val="4"/>
              <c:layout>
                <c:manualLayout>
                  <c:x val="0.1363600718843056"/>
                  <c:y val="-1.060921019503653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652-7147-AD77-78F9762425A9}"/>
                </c:ext>
              </c:extLst>
            </c:dLbl>
            <c:dLbl>
              <c:idx val="5"/>
              <c:layout>
                <c:manualLayout>
                  <c:x val="0.10227005391322921"/>
                  <c:y val="-1.0609210195036537E-3"/>
                </c:manualLayout>
              </c:layout>
              <c:tx>
                <c:rich>
                  <a:bodyPr/>
                  <a:lstStyle/>
                  <a:p>
                    <a:fld id="{4B2C71AE-0843-2348-9A0F-322A12CCC810}" type="VALUE">
                      <a:rPr lang="en-US" smtClean="0"/>
                      <a:pPr/>
                      <a:t>[VALUE]</a:t>
                    </a:fld>
                    <a:endParaRPr lang="en-E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652-7147-AD77-78F9762425A9}"/>
                </c:ext>
              </c:extLst>
            </c:dLbl>
            <c:dLbl>
              <c:idx val="6"/>
              <c:layout>
                <c:manualLayout>
                  <c:x val="8.2790043644042688E-2"/>
                  <c:y val="-2.7729560376847247E-17"/>
                </c:manualLayout>
              </c:layout>
              <c:tx>
                <c:rich>
                  <a:bodyPr/>
                  <a:lstStyle/>
                  <a:p>
                    <a:fld id="{FC2ECA36-502D-B942-BD0B-4ECEBF8A31CD}" type="VALUE">
                      <a:rPr lang="en-US" smtClean="0"/>
                      <a:pPr/>
                      <a:t>[VALUE]</a:t>
                    </a:fld>
                    <a:endParaRPr lang="en-E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7652-7147-AD77-78F9762425A9}"/>
                </c:ext>
              </c:extLst>
            </c:dLbl>
            <c:dLbl>
              <c:idx val="7"/>
              <c:layout>
                <c:manualLayout>
                  <c:x val="0.13879507316795384"/>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652-7147-AD77-78F9762425A9}"/>
                </c:ext>
              </c:extLst>
            </c:dLbl>
            <c:dLbl>
              <c:idx val="8"/>
              <c:layout>
                <c:manualLayout>
                  <c:x val="8.2790043644042688E-2"/>
                  <c:y val="4.085998915259469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652-7147-AD77-78F9762425A9}"/>
                </c:ext>
              </c:extLst>
            </c:dLbl>
            <c:dLbl>
              <c:idx val="9"/>
              <c:layout>
                <c:manualLayout>
                  <c:x val="0.12175006418241573"/>
                  <c:y val="-5.5459120753694494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652-7147-AD77-78F9762425A9}"/>
                </c:ext>
              </c:extLst>
            </c:dLbl>
            <c:dLbl>
              <c:idx val="10"/>
              <c:layout>
                <c:manualLayout>
                  <c:x val="0.10470505519687751"/>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652-7147-AD77-78F9762425A9}"/>
                </c:ext>
              </c:extLst>
            </c:dLbl>
            <c:dLbl>
              <c:idx val="11"/>
              <c:layout>
                <c:manualLayout>
                  <c:x val="9.0095047494987632E-2"/>
                  <c:y val="-5.5459120753694494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652-7147-AD77-78F9762425A9}"/>
                </c:ext>
              </c:extLst>
            </c:dLbl>
            <c:dLbl>
              <c:idx val="12"/>
              <c:layout>
                <c:manualLayout>
                  <c:x val="9.2530048778635951E-2"/>
                  <c:y val="-2.772956037684724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652-7147-AD77-78F9762425A9}"/>
                </c:ext>
              </c:extLst>
            </c:dLbl>
            <c:dLbl>
              <c:idx val="13"/>
              <c:layout>
                <c:manualLayout>
                  <c:x val="0.23863012579753481"/>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652-7147-AD77-78F9762425A9}"/>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Constipation</c:v>
                </c:pt>
                <c:pt idx="1">
                  <c:v>Vomiting</c:v>
                </c:pt>
                <c:pt idx="2">
                  <c:v>Diarrhoea</c:v>
                </c:pt>
                <c:pt idx="3">
                  <c:v>Decreased appetite</c:v>
                </c:pt>
                <c:pt idx="4">
                  <c:v>Fatigue</c:v>
                </c:pt>
                <c:pt idx="5">
                  <c:v>Nausea</c:v>
                </c:pt>
                <c:pt idx="6">
                  <c:v>Anaemia</c:v>
                </c:pt>
                <c:pt idx="7">
                  <c:v>Any</c:v>
                </c:pt>
              </c:strCache>
            </c:strRef>
          </c:cat>
          <c:val>
            <c:numRef>
              <c:f>Sheet1!$C$2:$C$9</c:f>
              <c:numCache>
                <c:formatCode>0.0</c:formatCode>
                <c:ptCount val="8"/>
                <c:pt idx="0">
                  <c:v>15</c:v>
                </c:pt>
                <c:pt idx="1">
                  <c:v>13</c:v>
                </c:pt>
                <c:pt idx="2">
                  <c:v>7</c:v>
                </c:pt>
                <c:pt idx="3">
                  <c:v>18</c:v>
                </c:pt>
                <c:pt idx="4">
                  <c:v>33</c:v>
                </c:pt>
                <c:pt idx="5">
                  <c:v>21</c:v>
                </c:pt>
                <c:pt idx="6">
                  <c:v>15</c:v>
                </c:pt>
                <c:pt idx="7">
                  <c:v>88</c:v>
                </c:pt>
              </c:numCache>
            </c:numRef>
          </c:val>
          <c:extLst>
            <c:ext xmlns:c16="http://schemas.microsoft.com/office/drawing/2014/chart" uri="{C3380CC4-5D6E-409C-BE32-E72D297353CC}">
              <c16:uniqueId val="{00000017-7652-7147-AD77-78F9762425A9}"/>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1"/>
        <c:axPos val="l"/>
        <c:numFmt formatCode="General" sourceLinked="1"/>
        <c:majorTickMark val="none"/>
        <c:minorTickMark val="none"/>
        <c:tickLblPos val="high"/>
        <c:crossAx val="572317807"/>
        <c:crosses val="autoZero"/>
        <c:auto val="1"/>
        <c:lblAlgn val="ctr"/>
        <c:lblOffset val="100"/>
        <c:noMultiLvlLbl val="0"/>
      </c:catAx>
      <c:valAx>
        <c:axId val="572317807"/>
        <c:scaling>
          <c:orientation val="minMax"/>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5122749948568"/>
          <c:y val="8.5806697169279855E-2"/>
          <c:w val="0.6982952881958232"/>
          <c:h val="0.82500051807411712"/>
        </c:manualLayout>
      </c:layout>
      <c:barChart>
        <c:barDir val="bar"/>
        <c:grouping val="stacked"/>
        <c:varyColors val="0"/>
        <c:ser>
          <c:idx val="0"/>
          <c:order val="0"/>
          <c:tx>
            <c:strRef>
              <c:f>Sheet1!$B$1</c:f>
              <c:strCache>
                <c:ptCount val="1"/>
                <c:pt idx="0">
                  <c:v>Grade &gt;=3</c:v>
                </c:pt>
              </c:strCache>
            </c:strRef>
          </c:tx>
          <c:spPr>
            <a:solidFill>
              <a:schemeClr val="tx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4207-AB4B-A73F-CC221D26C947}"/>
                </c:ext>
              </c:extLst>
            </c:dLbl>
            <c:dLbl>
              <c:idx val="1"/>
              <c:delete val="1"/>
              <c:extLst>
                <c:ext xmlns:c15="http://schemas.microsoft.com/office/drawing/2012/chart" uri="{CE6537A1-D6FC-4f65-9D91-7224C49458BB}"/>
                <c:ext xmlns:c16="http://schemas.microsoft.com/office/drawing/2014/chart" uri="{C3380CC4-5D6E-409C-BE32-E72D297353CC}">
                  <c16:uniqueId val="{00000001-4207-AB4B-A73F-CC221D26C947}"/>
                </c:ext>
              </c:extLst>
            </c:dLbl>
            <c:dLbl>
              <c:idx val="2"/>
              <c:delete val="1"/>
              <c:extLst>
                <c:ext xmlns:c15="http://schemas.microsoft.com/office/drawing/2012/chart" uri="{CE6537A1-D6FC-4f65-9D91-7224C49458BB}"/>
                <c:ext xmlns:c16="http://schemas.microsoft.com/office/drawing/2014/chart" uri="{C3380CC4-5D6E-409C-BE32-E72D297353CC}">
                  <c16:uniqueId val="{00000002-4207-AB4B-A73F-CC221D26C947}"/>
                </c:ext>
              </c:extLst>
            </c:dLbl>
            <c:dLbl>
              <c:idx val="3"/>
              <c:delete val="1"/>
              <c:extLst>
                <c:ext xmlns:c15="http://schemas.microsoft.com/office/drawing/2012/chart" uri="{CE6537A1-D6FC-4f65-9D91-7224C49458BB}"/>
                <c:ext xmlns:c16="http://schemas.microsoft.com/office/drawing/2014/chart" uri="{C3380CC4-5D6E-409C-BE32-E72D297353CC}">
                  <c16:uniqueId val="{00000003-4207-AB4B-A73F-CC221D26C947}"/>
                </c:ext>
              </c:extLst>
            </c:dLbl>
            <c:dLbl>
              <c:idx val="4"/>
              <c:delete val="1"/>
              <c:extLst>
                <c:ext xmlns:c15="http://schemas.microsoft.com/office/drawing/2012/chart" uri="{CE6537A1-D6FC-4f65-9D91-7224C49458BB}"/>
                <c:ext xmlns:c16="http://schemas.microsoft.com/office/drawing/2014/chart" uri="{C3380CC4-5D6E-409C-BE32-E72D297353CC}">
                  <c16:uniqueId val="{00000004-4207-AB4B-A73F-CC221D26C947}"/>
                </c:ext>
              </c:extLst>
            </c:dLbl>
            <c:dLbl>
              <c:idx val="5"/>
              <c:layout>
                <c:manualLayout>
                  <c:x val="3.1182003080868569E-2"/>
                  <c:y val="3.025076454638978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207-AB4B-A73F-CC221D26C947}"/>
                </c:ext>
              </c:extLst>
            </c:dLbl>
            <c:dLbl>
              <c:idx val="6"/>
              <c:layout>
                <c:manualLayout>
                  <c:x val="0.10876548480643443"/>
                  <c:y val="2.772954716676217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07-AB4B-A73F-CC221D26C947}"/>
                </c:ext>
              </c:extLst>
            </c:dLbl>
            <c:dLbl>
              <c:idx val="7"/>
              <c:layout>
                <c:manualLayout>
                  <c:x val="0.20896274143136845"/>
                  <c:y val="-1.060920514091510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207-AB4B-A73F-CC221D26C947}"/>
                </c:ext>
              </c:extLst>
            </c:dLbl>
            <c:dLbl>
              <c:idx val="8"/>
              <c:delete val="1"/>
              <c:extLst>
                <c:ext xmlns:c15="http://schemas.microsoft.com/office/drawing/2012/chart" uri="{CE6537A1-D6FC-4f65-9D91-7224C49458BB}"/>
                <c:ext xmlns:c16="http://schemas.microsoft.com/office/drawing/2014/chart" uri="{C3380CC4-5D6E-409C-BE32-E72D297353CC}">
                  <c16:uniqueId val="{00000008-4207-AB4B-A73F-CC221D26C947}"/>
                </c:ext>
              </c:extLst>
            </c:dLbl>
            <c:dLbl>
              <c:idx val="9"/>
              <c:layout>
                <c:manualLayout>
                  <c:x val="2.6469791369874731E-2"/>
                  <c:y val="-5.545909433352435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207-AB4B-A73F-CC221D26C947}"/>
                </c:ext>
              </c:extLst>
            </c:dLbl>
            <c:dLbl>
              <c:idx val="10"/>
              <c:layout>
                <c:manualLayout>
                  <c:x val="2.19152032852193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207-AB4B-A73F-CC221D26C947}"/>
                </c:ext>
              </c:extLst>
            </c:dLbl>
            <c:dLbl>
              <c:idx val="11"/>
              <c:layout>
                <c:manualLayout>
                  <c:x val="8.391538173128594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207-AB4B-A73F-CC221D26C947}"/>
                </c:ext>
              </c:extLst>
            </c:dLbl>
            <c:dLbl>
              <c:idx val="12"/>
              <c:layout>
                <c:manualLayout>
                  <c:x val="3.230124301618128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207-AB4B-A73F-CC221D26C947}"/>
                </c:ext>
              </c:extLst>
            </c:dLbl>
            <c:dLbl>
              <c:idx val="13"/>
              <c:layout>
                <c:manualLayout>
                  <c:x val="3.965358430223869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207-AB4B-A73F-CC221D26C947}"/>
                </c:ext>
              </c:extLst>
            </c:dLbl>
            <c:dLbl>
              <c:idx val="14"/>
              <c:layout>
                <c:manualLayout>
                  <c:x val="0.1639598644360524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4207-AB4B-A73F-CC221D26C947}"/>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Constipation</c:v>
                </c:pt>
                <c:pt idx="1">
                  <c:v>Vomiting</c:v>
                </c:pt>
                <c:pt idx="2">
                  <c:v>Diarrhoea</c:v>
                </c:pt>
                <c:pt idx="3">
                  <c:v>Decreased appetite</c:v>
                </c:pt>
                <c:pt idx="4">
                  <c:v>Fatigue or asthenia</c:v>
                </c:pt>
                <c:pt idx="5">
                  <c:v>Nausea</c:v>
                </c:pt>
                <c:pt idx="6">
                  <c:v>Anaemia</c:v>
                </c:pt>
                <c:pt idx="7">
                  <c:v>Any</c:v>
                </c:pt>
              </c:strCache>
            </c:strRef>
          </c:cat>
          <c:val>
            <c:numRef>
              <c:f>Sheet1!$B$2:$B$9</c:f>
              <c:numCache>
                <c:formatCode>0.0</c:formatCode>
                <c:ptCount val="8"/>
                <c:pt idx="0">
                  <c:v>0</c:v>
                </c:pt>
                <c:pt idx="1">
                  <c:v>2</c:v>
                </c:pt>
                <c:pt idx="2">
                  <c:v>1</c:v>
                </c:pt>
                <c:pt idx="3">
                  <c:v>2</c:v>
                </c:pt>
                <c:pt idx="4">
                  <c:v>3</c:v>
                </c:pt>
                <c:pt idx="5">
                  <c:v>2</c:v>
                </c:pt>
                <c:pt idx="6">
                  <c:v>23</c:v>
                </c:pt>
                <c:pt idx="7">
                  <c:v>52</c:v>
                </c:pt>
              </c:numCache>
            </c:numRef>
          </c:val>
          <c:extLst>
            <c:ext xmlns:c16="http://schemas.microsoft.com/office/drawing/2014/chart" uri="{C3380CC4-5D6E-409C-BE32-E72D297353CC}">
              <c16:uniqueId val="{0000000E-4207-AB4B-A73F-CC221D26C947}"/>
            </c:ext>
          </c:extLst>
        </c:ser>
        <c:ser>
          <c:idx val="1"/>
          <c:order val="1"/>
          <c:tx>
            <c:strRef>
              <c:f>Sheet1!$C$1</c:f>
              <c:strCache>
                <c:ptCount val="1"/>
                <c:pt idx="0">
                  <c:v>All grades</c:v>
                </c:pt>
              </c:strCache>
            </c:strRef>
          </c:tx>
          <c:spPr>
            <a:solidFill>
              <a:schemeClr val="tx2">
                <a:lumMod val="20000"/>
                <a:lumOff val="80000"/>
              </a:schemeClr>
            </a:solidFill>
            <a:ln>
              <a:noFill/>
            </a:ln>
            <a:effectLst/>
          </c:spPr>
          <c:invertIfNegative val="0"/>
          <c:dLbls>
            <c:dLbl>
              <c:idx val="0"/>
              <c:layout>
                <c:manualLayout>
                  <c:x val="9.3229889408264363E-2"/>
                  <c:y val="-1.1091818866704872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207-AB4B-A73F-CC221D26C947}"/>
                </c:ext>
              </c:extLst>
            </c:dLbl>
            <c:dLbl>
              <c:idx val="1"/>
              <c:layout>
                <c:manualLayout>
                  <c:x val="9.778431016394301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207-AB4B-A73F-CC221D26C947}"/>
                </c:ext>
              </c:extLst>
            </c:dLbl>
            <c:dLbl>
              <c:idx val="2"/>
              <c:layout>
                <c:manualLayout>
                  <c:x val="0.10265449213815531"/>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207-AB4B-A73F-CC221D26C947}"/>
                </c:ext>
              </c:extLst>
            </c:dLbl>
            <c:dLbl>
              <c:idx val="3"/>
              <c:layout>
                <c:manualLayout>
                  <c:x val="0.136812827113650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207-AB4B-A73F-CC221D26C947}"/>
                </c:ext>
              </c:extLst>
            </c:dLbl>
            <c:dLbl>
              <c:idx val="4"/>
              <c:layout>
                <c:manualLayout>
                  <c:x val="0.17112931166026746"/>
                  <c:y val="-4.085996968730531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207-AB4B-A73F-CC221D26C947}"/>
                </c:ext>
              </c:extLst>
            </c:dLbl>
            <c:dLbl>
              <c:idx val="5"/>
              <c:layout>
                <c:manualLayout>
                  <c:x val="0.1756828358764275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207-AB4B-A73F-CC221D26C947}"/>
                </c:ext>
              </c:extLst>
            </c:dLbl>
            <c:dLbl>
              <c:idx val="6"/>
              <c:layout>
                <c:manualLayout>
                  <c:x val="0.20364034492385599"/>
                  <c:y val="2.772954716676217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207-AB4B-A73F-CC221D26C947}"/>
                </c:ext>
              </c:extLst>
            </c:dLbl>
            <c:dLbl>
              <c:idx val="7"/>
              <c:layout>
                <c:manualLayout>
                  <c:x val="3.5126776963739816E-2"/>
                  <c:y val="-1.386477358338108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207-AB4B-A73F-CC221D26C947}"/>
                </c:ext>
              </c:extLst>
            </c:dLbl>
            <c:dLbl>
              <c:idx val="8"/>
              <c:layout>
                <c:manualLayout>
                  <c:x val="9.2530432243404945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207-AB4B-A73F-CC221D26C947}"/>
                </c:ext>
              </c:extLst>
            </c:dLbl>
            <c:dLbl>
              <c:idx val="9"/>
              <c:layout>
                <c:manualLayout>
                  <c:x val="9.9047175730173159E-2"/>
                  <c:y val="-5.545909433352435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207-AB4B-A73F-CC221D26C947}"/>
                </c:ext>
              </c:extLst>
            </c:dLbl>
            <c:dLbl>
              <c:idx val="10"/>
              <c:layout>
                <c:manualLayout>
                  <c:x val="0.11931525463115195"/>
                  <c:y val="4.0861940659858596E-3"/>
                </c:manualLayout>
              </c:layout>
              <c:spPr>
                <a:noFill/>
                <a:ln>
                  <a:noFill/>
                </a:ln>
                <a:effectLst/>
              </c:spPr>
              <c:txPr>
                <a:bodyPr rot="0" spcFirstLastPara="1" vertOverflow="ellipsis" vert="horz" wrap="square" anchor="ctr" anchorCtr="0"/>
                <a:lstStyle/>
                <a:p>
                  <a:pPr algn="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extLst>
                <c:ext xmlns:c15="http://schemas.microsoft.com/office/drawing/2012/chart" uri="{CE6537A1-D6FC-4f65-9D91-7224C49458BB}">
                  <c15:layout>
                    <c:manualLayout>
                      <c:w val="7.6191190165355763E-2"/>
                      <c:h val="5.6223816811870976E-2"/>
                    </c:manualLayout>
                  </c15:layout>
                </c:ext>
                <c:ext xmlns:c16="http://schemas.microsoft.com/office/drawing/2014/chart" uri="{C3380CC4-5D6E-409C-BE32-E72D297353CC}">
                  <c16:uniqueId val="{00000019-4207-AB4B-A73F-CC221D26C947}"/>
                </c:ext>
              </c:extLst>
            </c:dLbl>
            <c:dLbl>
              <c:idx val="11"/>
              <c:layout>
                <c:manualLayout>
                  <c:x val="0.13974200102958598"/>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207-AB4B-A73F-CC221D26C947}"/>
                </c:ext>
              </c:extLst>
            </c:dLbl>
            <c:dLbl>
              <c:idx val="12"/>
              <c:layout>
                <c:manualLayout>
                  <c:x val="0.15137585644178886"/>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207-AB4B-A73F-CC221D26C947}"/>
                </c:ext>
              </c:extLst>
            </c:dLbl>
            <c:dLbl>
              <c:idx val="13"/>
              <c:layout>
                <c:manualLayout>
                  <c:x val="0.1726173879536288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207-AB4B-A73F-CC221D26C947}"/>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Constipation</c:v>
                </c:pt>
                <c:pt idx="1">
                  <c:v>Vomiting</c:v>
                </c:pt>
                <c:pt idx="2">
                  <c:v>Diarrhoea</c:v>
                </c:pt>
                <c:pt idx="3">
                  <c:v>Decreased appetite</c:v>
                </c:pt>
                <c:pt idx="4">
                  <c:v>Fatigue or asthenia</c:v>
                </c:pt>
                <c:pt idx="5">
                  <c:v>Nausea</c:v>
                </c:pt>
                <c:pt idx="6">
                  <c:v>Anaemia</c:v>
                </c:pt>
                <c:pt idx="7">
                  <c:v>Any</c:v>
                </c:pt>
              </c:strCache>
            </c:strRef>
          </c:cat>
          <c:val>
            <c:numRef>
              <c:f>Sheet1!$C$2:$C$9</c:f>
              <c:numCache>
                <c:formatCode>0.0</c:formatCode>
                <c:ptCount val="8"/>
                <c:pt idx="0">
                  <c:v>19</c:v>
                </c:pt>
                <c:pt idx="1">
                  <c:v>20</c:v>
                </c:pt>
                <c:pt idx="2">
                  <c:v>21</c:v>
                </c:pt>
                <c:pt idx="3">
                  <c:v>31</c:v>
                </c:pt>
                <c:pt idx="4">
                  <c:v>42</c:v>
                </c:pt>
                <c:pt idx="5">
                  <c:v>43</c:v>
                </c:pt>
                <c:pt idx="6">
                  <c:v>50</c:v>
                </c:pt>
                <c:pt idx="7">
                  <c:v>96</c:v>
                </c:pt>
              </c:numCache>
            </c:numRef>
          </c:val>
          <c:extLst>
            <c:ext xmlns:c16="http://schemas.microsoft.com/office/drawing/2014/chart" uri="{C3380CC4-5D6E-409C-BE32-E72D297353CC}">
              <c16:uniqueId val="{0000001D-4207-AB4B-A73F-CC221D26C947}"/>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0"/>
        <c:axPos val="r"/>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ES"/>
          </a:p>
        </c:txPr>
        <c:crossAx val="572317807"/>
        <c:crosses val="autoZero"/>
        <c:auto val="1"/>
        <c:lblAlgn val="l"/>
        <c:lblOffset val="1000"/>
        <c:noMultiLvlLbl val="0"/>
      </c:catAx>
      <c:valAx>
        <c:axId val="572317807"/>
        <c:scaling>
          <c:orientation val="maxMin"/>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ES"/>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80804316858752"/>
          <c:y val="0"/>
          <c:w val="0.61276612739213221"/>
          <c:h val="0.90994533546490641"/>
        </c:manualLayout>
      </c:layout>
      <c:pieChart>
        <c:varyColors val="1"/>
        <c:ser>
          <c:idx val="0"/>
          <c:order val="0"/>
          <c:tx>
            <c:strRef>
              <c:f>Sheet1!$B$1</c:f>
              <c:strCache>
                <c:ptCount val="1"/>
                <c:pt idx="0">
                  <c:v>Sales</c:v>
                </c:pt>
              </c:strCache>
            </c:strRef>
          </c:tx>
          <c:spPr>
            <a:ln w="9525"/>
          </c:spPr>
          <c:dPt>
            <c:idx val="0"/>
            <c:bubble3D val="0"/>
            <c:spPr>
              <a:solidFill>
                <a:schemeClr val="accent1"/>
              </a:solidFill>
              <a:ln w="9525">
                <a:solidFill>
                  <a:schemeClr val="lt1"/>
                </a:solidFill>
              </a:ln>
              <a:effectLst/>
            </c:spPr>
            <c:extLst>
              <c:ext xmlns:c16="http://schemas.microsoft.com/office/drawing/2014/chart" uri="{C3380CC4-5D6E-409C-BE32-E72D297353CC}">
                <c16:uniqueId val="{00000001-DCBD-44F1-8E61-5ACF53E6A268}"/>
              </c:ext>
            </c:extLst>
          </c:dPt>
          <c:dPt>
            <c:idx val="1"/>
            <c:bubble3D val="0"/>
            <c:spPr>
              <a:solidFill>
                <a:schemeClr val="accent2"/>
              </a:solidFill>
              <a:ln w="9525">
                <a:solidFill>
                  <a:schemeClr val="lt1"/>
                </a:solidFill>
              </a:ln>
              <a:effectLst/>
            </c:spPr>
            <c:extLst>
              <c:ext xmlns:c16="http://schemas.microsoft.com/office/drawing/2014/chart" uri="{C3380CC4-5D6E-409C-BE32-E72D297353CC}">
                <c16:uniqueId val="{00000003-DCBD-44F1-8E61-5ACF53E6A268}"/>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DCBD-44F1-8E61-5ACF53E6A268}"/>
              </c:ext>
            </c:extLst>
          </c:dPt>
          <c:dPt>
            <c:idx val="3"/>
            <c:bubble3D val="0"/>
            <c:spPr>
              <a:solidFill>
                <a:schemeClr val="tx2"/>
              </a:solidFill>
              <a:ln w="9525">
                <a:solidFill>
                  <a:schemeClr val="lt1"/>
                </a:solidFill>
              </a:ln>
              <a:effectLst/>
            </c:spPr>
            <c:extLst>
              <c:ext xmlns:c16="http://schemas.microsoft.com/office/drawing/2014/chart" uri="{C3380CC4-5D6E-409C-BE32-E72D297353CC}">
                <c16:uniqueId val="{00000001-8331-4E49-B5A5-DD4C9B94DDE7}"/>
              </c:ext>
            </c:extLst>
          </c:dPt>
          <c:dPt>
            <c:idx val="4"/>
            <c:bubble3D val="0"/>
            <c:spPr>
              <a:solidFill>
                <a:schemeClr val="tx2">
                  <a:lumMod val="40000"/>
                  <a:lumOff val="60000"/>
                </a:schemeClr>
              </a:solidFill>
              <a:ln w="9525">
                <a:solidFill>
                  <a:schemeClr val="lt1"/>
                </a:solidFill>
              </a:ln>
              <a:effectLst/>
            </c:spPr>
            <c:extLst>
              <c:ext xmlns:c16="http://schemas.microsoft.com/office/drawing/2014/chart" uri="{C3380CC4-5D6E-409C-BE32-E72D297353CC}">
                <c16:uniqueId val="{00000002-8331-4E49-B5A5-DD4C9B94DDE7}"/>
              </c:ext>
            </c:extLst>
          </c:dPt>
          <c:dPt>
            <c:idx val="5"/>
            <c:bubble3D val="0"/>
            <c:spPr>
              <a:solidFill>
                <a:schemeClr val="accent6"/>
              </a:solidFill>
              <a:ln w="9525">
                <a:solidFill>
                  <a:schemeClr val="lt1"/>
                </a:solidFill>
              </a:ln>
              <a:effectLst/>
            </c:spPr>
            <c:extLst>
              <c:ext xmlns:c16="http://schemas.microsoft.com/office/drawing/2014/chart" uri="{C3380CC4-5D6E-409C-BE32-E72D297353CC}">
                <c16:uniqueId val="{0000000B-DCBD-44F1-8E61-5ACF53E6A268}"/>
              </c:ext>
            </c:extLst>
          </c:dPt>
          <c:dPt>
            <c:idx val="6"/>
            <c:bubble3D val="0"/>
            <c:spPr>
              <a:solidFill>
                <a:schemeClr val="accent1">
                  <a:lumMod val="50000"/>
                </a:schemeClr>
              </a:solidFill>
              <a:ln w="9525">
                <a:solidFill>
                  <a:schemeClr val="lt1"/>
                </a:solidFill>
              </a:ln>
              <a:effectLst/>
            </c:spPr>
            <c:extLst>
              <c:ext xmlns:c16="http://schemas.microsoft.com/office/drawing/2014/chart" uri="{C3380CC4-5D6E-409C-BE32-E72D297353CC}">
                <c16:uniqueId val="{00000003-8331-4E49-B5A5-DD4C9B94DDE7}"/>
              </c:ext>
            </c:extLst>
          </c:dPt>
          <c:dPt>
            <c:idx val="7"/>
            <c:bubble3D val="0"/>
            <c:spPr>
              <a:solidFill>
                <a:schemeClr val="accent5">
                  <a:lumMod val="75000"/>
                </a:schemeClr>
              </a:solidFill>
              <a:ln w="9525">
                <a:solidFill>
                  <a:schemeClr val="lt1"/>
                </a:solidFill>
              </a:ln>
              <a:effectLst/>
            </c:spPr>
            <c:extLst>
              <c:ext xmlns:c16="http://schemas.microsoft.com/office/drawing/2014/chart" uri="{C3380CC4-5D6E-409C-BE32-E72D297353CC}">
                <c16:uniqueId val="{00000004-8331-4E49-B5A5-DD4C9B94DDE7}"/>
              </c:ext>
            </c:extLst>
          </c:dPt>
          <c:dPt>
            <c:idx val="8"/>
            <c:bubble3D val="0"/>
            <c:spPr>
              <a:solidFill>
                <a:schemeClr val="accent3">
                  <a:lumMod val="60000"/>
                </a:schemeClr>
              </a:solidFill>
              <a:ln w="9525">
                <a:solidFill>
                  <a:schemeClr val="lt1"/>
                </a:solidFill>
              </a:ln>
              <a:effectLst/>
            </c:spPr>
            <c:extLst>
              <c:ext xmlns:c16="http://schemas.microsoft.com/office/drawing/2014/chart" uri="{C3380CC4-5D6E-409C-BE32-E72D297353CC}">
                <c16:uniqueId val="{00000011-DCBD-44F1-8E61-5ACF53E6A268}"/>
              </c:ext>
            </c:extLst>
          </c:dPt>
          <c:cat>
            <c:strRef>
              <c:f>Sheet1!$A$2:$A$10</c:f>
              <c:strCache>
                <c:ptCount val="4"/>
                <c:pt idx="0">
                  <c:v>1st Qtr</c:v>
                </c:pt>
                <c:pt idx="1">
                  <c:v>2nd Qtr</c:v>
                </c:pt>
                <c:pt idx="2">
                  <c:v>3rd Qtr</c:v>
                </c:pt>
                <c:pt idx="3">
                  <c:v>4th Qtr</c:v>
                </c:pt>
              </c:strCache>
            </c:strRef>
          </c:cat>
          <c:val>
            <c:numRef>
              <c:f>Sheet1!$B$2:$B$10</c:f>
              <c:numCache>
                <c:formatCode>General</c:formatCode>
                <c:ptCount val="9"/>
                <c:pt idx="0">
                  <c:v>72.099999999999994</c:v>
                </c:pt>
                <c:pt idx="1">
                  <c:v>8.6999999999999993</c:v>
                </c:pt>
                <c:pt idx="2">
                  <c:v>1</c:v>
                </c:pt>
                <c:pt idx="3">
                  <c:v>5.9</c:v>
                </c:pt>
                <c:pt idx="4">
                  <c:v>6.3</c:v>
                </c:pt>
                <c:pt idx="5">
                  <c:v>1.2</c:v>
                </c:pt>
                <c:pt idx="6">
                  <c:v>1</c:v>
                </c:pt>
                <c:pt idx="7">
                  <c:v>1.7</c:v>
                </c:pt>
                <c:pt idx="8">
                  <c:v>2.1</c:v>
                </c:pt>
              </c:numCache>
            </c:numRef>
          </c:val>
          <c:extLst>
            <c:ext xmlns:c16="http://schemas.microsoft.com/office/drawing/2014/chart" uri="{C3380CC4-5D6E-409C-BE32-E72D297353CC}">
              <c16:uniqueId val="{00000000-8331-4E49-B5A5-DD4C9B94DD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12700"/>
          </c:spPr>
          <c:dPt>
            <c:idx val="0"/>
            <c:bubble3D val="0"/>
            <c:spPr>
              <a:solidFill>
                <a:schemeClr val="accent1">
                  <a:lumMod val="20000"/>
                  <a:lumOff val="80000"/>
                </a:schemeClr>
              </a:solidFill>
              <a:ln w="12700">
                <a:solidFill>
                  <a:schemeClr val="lt1"/>
                </a:solidFill>
              </a:ln>
              <a:effectLst/>
            </c:spPr>
            <c:extLst>
              <c:ext xmlns:c16="http://schemas.microsoft.com/office/drawing/2014/chart" uri="{C3380CC4-5D6E-409C-BE32-E72D297353CC}">
                <c16:uniqueId val="{00000002-4719-8E48-BC44-68AE799A8F7F}"/>
              </c:ext>
            </c:extLst>
          </c:dPt>
          <c:dPt>
            <c:idx val="1"/>
            <c:bubble3D val="0"/>
            <c:spPr>
              <a:solidFill>
                <a:schemeClr val="tx2">
                  <a:lumMod val="20000"/>
                  <a:lumOff val="80000"/>
                </a:schemeClr>
              </a:solidFill>
              <a:ln w="12700">
                <a:solidFill>
                  <a:schemeClr val="lt1"/>
                </a:solidFill>
              </a:ln>
              <a:effectLst/>
            </c:spPr>
            <c:extLst>
              <c:ext xmlns:c16="http://schemas.microsoft.com/office/drawing/2014/chart" uri="{C3380CC4-5D6E-409C-BE32-E72D297353CC}">
                <c16:uniqueId val="{00000001-4719-8E48-BC44-68AE799A8F7F}"/>
              </c:ext>
            </c:extLst>
          </c:dPt>
          <c:dLbls>
            <c:dLbl>
              <c:idx val="0"/>
              <c:tx>
                <c:rich>
                  <a:bodyPr rot="0" spcFirstLastPara="1" vertOverflow="ellipsis" vert="horz" wrap="square" lIns="0" rIns="0"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r>
                      <a:rPr lang="en-US">
                        <a:solidFill>
                          <a:schemeClr val="tx1"/>
                        </a:solidFill>
                      </a:rPr>
                      <a:t>35% Germline</a:t>
                    </a:r>
                    <a:endParaRPr lang="en-US" dirty="0">
                      <a:solidFill>
                        <a:schemeClr val="tx1"/>
                      </a:solidFill>
                    </a:endParaRP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4719-8E48-BC44-68AE799A8F7F}"/>
                </c:ext>
              </c:extLst>
            </c:dLbl>
            <c:dLbl>
              <c:idx val="1"/>
              <c:tx>
                <c:rich>
                  <a:bodyPr rot="0" spcFirstLastPara="1" vertOverflow="ellipsis" vert="horz" wrap="square" lIns="0" rIns="0"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r>
                      <a:rPr lang="en-US">
                        <a:solidFill>
                          <a:schemeClr val="tx1"/>
                        </a:solidFill>
                      </a:rPr>
                      <a:t>65% Somatic</a:t>
                    </a:r>
                    <a:endParaRPr lang="en-US" dirty="0">
                      <a:solidFill>
                        <a:schemeClr val="tx1"/>
                      </a:solidFill>
                    </a:endParaRP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719-8E48-BC44-68AE799A8F7F}"/>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35</c:v>
                </c:pt>
                <c:pt idx="1">
                  <c:v>65</c:v>
                </c:pt>
              </c:numCache>
            </c:numRef>
          </c:val>
          <c:extLst>
            <c:ext xmlns:c16="http://schemas.microsoft.com/office/drawing/2014/chart" uri="{C3380CC4-5D6E-409C-BE32-E72D297353CC}">
              <c16:uniqueId val="{00000000-4719-8E48-BC44-68AE799A8F7F}"/>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12700"/>
          </c:spPr>
          <c:dPt>
            <c:idx val="0"/>
            <c:bubble3D val="0"/>
            <c:spPr>
              <a:solidFill>
                <a:schemeClr val="accent1">
                  <a:lumMod val="40000"/>
                  <a:lumOff val="60000"/>
                </a:schemeClr>
              </a:solidFill>
              <a:ln w="12700">
                <a:solidFill>
                  <a:schemeClr val="lt1"/>
                </a:solidFill>
              </a:ln>
              <a:effectLst/>
            </c:spPr>
            <c:extLst>
              <c:ext xmlns:c16="http://schemas.microsoft.com/office/drawing/2014/chart" uri="{C3380CC4-5D6E-409C-BE32-E72D297353CC}">
                <c16:uniqueId val="{00000002-4719-8E48-BC44-68AE799A8F7F}"/>
              </c:ext>
            </c:extLst>
          </c:dPt>
          <c:dPt>
            <c:idx val="1"/>
            <c:bubble3D val="0"/>
            <c:spPr>
              <a:solidFill>
                <a:schemeClr val="tx2">
                  <a:lumMod val="60000"/>
                  <a:lumOff val="40000"/>
                </a:schemeClr>
              </a:solidFill>
              <a:ln w="12700">
                <a:solidFill>
                  <a:schemeClr val="lt1"/>
                </a:solidFill>
              </a:ln>
              <a:effectLst/>
            </c:spPr>
            <c:extLst>
              <c:ext xmlns:c16="http://schemas.microsoft.com/office/drawing/2014/chart" uri="{C3380CC4-5D6E-409C-BE32-E72D297353CC}">
                <c16:uniqueId val="{00000001-4719-8E48-BC44-68AE799A8F7F}"/>
              </c:ext>
            </c:extLst>
          </c:dPt>
          <c:dLbls>
            <c:dLbl>
              <c:idx val="0"/>
              <c:tx>
                <c:rich>
                  <a:bodyPr rot="0" spcFirstLastPara="1" vertOverflow="ellipsis" vert="horz" wrap="square" lIns="0" rIns="0"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solidFill>
                          <a:schemeClr val="tx1"/>
                        </a:solidFill>
                      </a:rPr>
                      <a:t>43% Germline</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4719-8E48-BC44-68AE799A8F7F}"/>
                </c:ext>
              </c:extLst>
            </c:dLbl>
            <c:dLbl>
              <c:idx val="1"/>
              <c:tx>
                <c:rich>
                  <a:bodyPr rot="0" spcFirstLastPara="1" vertOverflow="ellipsis" vert="horz" wrap="square" lIns="0" rIns="0"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solidFill>
                          <a:schemeClr val="tx1"/>
                        </a:solidFill>
                      </a:rPr>
                      <a:t>57% Somatic</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719-8E48-BC44-68AE799A8F7F}"/>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43</c:v>
                </c:pt>
                <c:pt idx="1">
                  <c:v>57</c:v>
                </c:pt>
              </c:numCache>
            </c:numRef>
          </c:val>
          <c:extLst>
            <c:ext xmlns:c16="http://schemas.microsoft.com/office/drawing/2014/chart" uri="{C3380CC4-5D6E-409C-BE32-E72D297353CC}">
              <c16:uniqueId val="{00000000-4719-8E48-BC44-68AE799A8F7F}"/>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12700"/>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2-4719-8E48-BC44-68AE799A8F7F}"/>
              </c:ext>
            </c:extLst>
          </c:dPt>
          <c:dPt>
            <c:idx val="1"/>
            <c:bubble3D val="0"/>
            <c:spPr>
              <a:solidFill>
                <a:schemeClr val="tx2"/>
              </a:solidFill>
              <a:ln w="12700">
                <a:solidFill>
                  <a:schemeClr val="lt1"/>
                </a:solidFill>
              </a:ln>
              <a:effectLst/>
            </c:spPr>
            <c:extLst>
              <c:ext xmlns:c16="http://schemas.microsoft.com/office/drawing/2014/chart" uri="{C3380CC4-5D6E-409C-BE32-E72D297353CC}">
                <c16:uniqueId val="{00000001-4719-8E48-BC44-68AE799A8F7F}"/>
              </c:ext>
            </c:extLst>
          </c:dPt>
          <c:dLbls>
            <c:dLbl>
              <c:idx val="0"/>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43% Germline</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4719-8E48-BC44-68AE799A8F7F}"/>
                </c:ext>
              </c:extLst>
            </c:dLbl>
            <c:dLbl>
              <c:idx val="1"/>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57% Somatic</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719-8E48-BC44-68AE799A8F7F}"/>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E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43</c:v>
                </c:pt>
                <c:pt idx="1">
                  <c:v>57</c:v>
                </c:pt>
              </c:numCache>
            </c:numRef>
          </c:val>
          <c:extLst>
            <c:ext xmlns:c16="http://schemas.microsoft.com/office/drawing/2014/chart" uri="{C3380CC4-5D6E-409C-BE32-E72D297353CC}">
              <c16:uniqueId val="{00000000-4719-8E48-BC44-68AE799A8F7F}"/>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latin typeface="Arial" panose="020B0604020202020204" pitchFamily="34" charset="0"/>
          <a:cs typeface="Arial" panose="020B0604020202020204" pitchFamily="34" charset="0"/>
        </a:defRPr>
      </a:pPr>
      <a:endParaRPr lang="en-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r-FR"/>
          </a:p>
        </p:txBody>
      </p:sp>
      <p:sp>
        <p:nvSpPr>
          <p:cNvPr id="3" name="Espace réservé de la date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3104895-A7AF-EB49-BC80-D77792D61F32}" type="datetime1">
              <a:rPr lang="en-US" smtClean="0"/>
              <a:pPr/>
              <a:t>1/23/23</a:t>
            </a:fld>
            <a:endParaRPr lang="fr-FR"/>
          </a:p>
        </p:txBody>
      </p:sp>
      <p:sp>
        <p:nvSpPr>
          <p:cNvPr id="4" name="Espace réservé du pied de page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D780E35-D53F-A543-ACCF-E1BBCCF01F3F}" type="slidenum">
              <a:rPr lang="fr-FR" smtClean="0"/>
              <a:pPr/>
              <a:t>‹#›</a:t>
            </a:fld>
            <a:endParaRPr lang="fr-FR"/>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r-FR"/>
          </a:p>
        </p:txBody>
      </p:sp>
      <p:sp>
        <p:nvSpPr>
          <p:cNvPr id="3" name="Espace réservé de la date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A2D364-CD50-1942-A8D0-558BD1BC24CC}" type="datetime1">
              <a:rPr lang="en-US" smtClean="0"/>
              <a:pPr/>
              <a:t>1/23/23</a:t>
            </a:fld>
            <a:endParaRPr lang="fr-FR"/>
          </a:p>
        </p:txBody>
      </p:sp>
      <p:sp>
        <p:nvSpPr>
          <p:cNvPr id="4" name="Espace réservé de l'image des diapositives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fr-FR"/>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C53626E-BC0F-674C-9570-A9D62C09EB52}" type="slidenum">
              <a:rPr lang="fr-FR" smtClean="0"/>
              <a:pPr/>
              <a:t>‹#›</a:t>
            </a:fld>
            <a:endParaRPr lang="fr-FR"/>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1</a:t>
            </a:fld>
            <a:endParaRPr lang="fr-FR"/>
          </a:p>
        </p:txBody>
      </p:sp>
    </p:spTree>
    <p:extLst>
      <p:ext uri="{BB962C8B-B14F-4D97-AF65-F5344CB8AC3E}">
        <p14:creationId xmlns:p14="http://schemas.microsoft.com/office/powerpoint/2010/main" val="339777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10</a:t>
            </a:fld>
            <a:endParaRPr lang="fr-FR"/>
          </a:p>
        </p:txBody>
      </p:sp>
    </p:spTree>
    <p:extLst>
      <p:ext uri="{BB962C8B-B14F-4D97-AF65-F5344CB8AC3E}">
        <p14:creationId xmlns:p14="http://schemas.microsoft.com/office/powerpoint/2010/main" val="2122554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11</a:t>
            </a:fld>
            <a:endParaRPr lang="fr-FR"/>
          </a:p>
        </p:txBody>
      </p:sp>
    </p:spTree>
    <p:extLst>
      <p:ext uri="{BB962C8B-B14F-4D97-AF65-F5344CB8AC3E}">
        <p14:creationId xmlns:p14="http://schemas.microsoft.com/office/powerpoint/2010/main" val="2331777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698830">
              <a:defRPr/>
            </a:pPr>
            <a:fld id="{FAD751AE-7ABC-314D-AFAD-47B860ED6FFE}" type="slidenum">
              <a:rPr lang="en-US">
                <a:solidFill>
                  <a:prstClr val="black"/>
                </a:solidFill>
                <a:latin typeface="Calibri" panose="020F0502020204030204"/>
              </a:rPr>
              <a:pPr defTabSz="698830">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908494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0097">
              <a:defRPr/>
            </a:pPr>
            <a:fld id="{2B3444B1-158A-4BF6-99BF-61DE2EB2E352}" type="slidenum">
              <a:rPr lang="en-US">
                <a:solidFill>
                  <a:prstClr val="black"/>
                </a:solidFill>
                <a:latin typeface="Calibri"/>
              </a:rPr>
              <a:pPr defTabSz="480097">
                <a:defRPr/>
              </a:pPr>
              <a:t>13</a:t>
            </a:fld>
            <a:endParaRPr lang="en-US" dirty="0">
              <a:solidFill>
                <a:prstClr val="black"/>
              </a:solidFill>
              <a:latin typeface="Calibri"/>
            </a:endParaRPr>
          </a:p>
        </p:txBody>
      </p:sp>
    </p:spTree>
    <p:extLst>
      <p:ext uri="{BB962C8B-B14F-4D97-AF65-F5344CB8AC3E}">
        <p14:creationId xmlns:p14="http://schemas.microsoft.com/office/powerpoint/2010/main" val="878393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14</a:t>
            </a:fld>
            <a:endParaRPr lang="fr-FR" dirty="0"/>
          </a:p>
        </p:txBody>
      </p:sp>
    </p:spTree>
    <p:extLst>
      <p:ext uri="{BB962C8B-B14F-4D97-AF65-F5344CB8AC3E}">
        <p14:creationId xmlns:p14="http://schemas.microsoft.com/office/powerpoint/2010/main" val="1785036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15</a:t>
            </a:fld>
            <a:endParaRPr lang="fr-FR"/>
          </a:p>
        </p:txBody>
      </p:sp>
    </p:spTree>
    <p:extLst>
      <p:ext uri="{BB962C8B-B14F-4D97-AF65-F5344CB8AC3E}">
        <p14:creationId xmlns:p14="http://schemas.microsoft.com/office/powerpoint/2010/main" val="938308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GB" dirty="0"/>
          </a:p>
        </p:txBody>
      </p:sp>
      <p:sp>
        <p:nvSpPr>
          <p:cNvPr id="4" name="Slide Number Placeholder 3"/>
          <p:cNvSpPr>
            <a:spLocks noGrp="1"/>
          </p:cNvSpPr>
          <p:nvPr>
            <p:ph type="sldNum" sz="quarter" idx="10"/>
          </p:nvPr>
        </p:nvSpPr>
        <p:spPr/>
        <p:txBody>
          <a:bodyPr/>
          <a:lstStyle/>
          <a:p>
            <a:pPr defTabSz="480097">
              <a:defRPr/>
            </a:pPr>
            <a:fld id="{C81A2F10-48C9-4419-8F28-D3C639F6C789}" type="slidenum">
              <a:rPr lang="en-US">
                <a:solidFill>
                  <a:prstClr val="black"/>
                </a:solidFill>
                <a:latin typeface="Calibri"/>
              </a:rPr>
              <a:pPr defTabSz="480097">
                <a:defRPr/>
              </a:pPr>
              <a:t>16</a:t>
            </a:fld>
            <a:endParaRPr lang="en-US" dirty="0">
              <a:solidFill>
                <a:prstClr val="black"/>
              </a:solidFill>
              <a:latin typeface="Calibri"/>
            </a:endParaRPr>
          </a:p>
        </p:txBody>
      </p:sp>
    </p:spTree>
    <p:extLst>
      <p:ext uri="{BB962C8B-B14F-4D97-AF65-F5344CB8AC3E}">
        <p14:creationId xmlns:p14="http://schemas.microsoft.com/office/powerpoint/2010/main" val="1270523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17</a:t>
            </a:fld>
            <a:endParaRPr lang="fr-FR"/>
          </a:p>
        </p:txBody>
      </p:sp>
    </p:spTree>
    <p:extLst>
      <p:ext uri="{BB962C8B-B14F-4D97-AF65-F5344CB8AC3E}">
        <p14:creationId xmlns:p14="http://schemas.microsoft.com/office/powerpoint/2010/main" val="245051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18</a:t>
            </a:fld>
            <a:endParaRPr lang="fr-FR"/>
          </a:p>
        </p:txBody>
      </p:sp>
    </p:spTree>
    <p:extLst>
      <p:ext uri="{BB962C8B-B14F-4D97-AF65-F5344CB8AC3E}">
        <p14:creationId xmlns:p14="http://schemas.microsoft.com/office/powerpoint/2010/main" val="469407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31774">
              <a:defRPr/>
            </a:pPr>
            <a:fld id="{FDDC5931-4298-4B08-9081-4D468A179420}" type="slidenum">
              <a:rPr lang="en-US" sz="1300">
                <a:solidFill>
                  <a:prstClr val="black"/>
                </a:solidFill>
                <a:latin typeface="Calibri" panose="020F0502020204030204"/>
              </a:rPr>
              <a:pPr defTabSz="931774">
                <a:defRPr/>
              </a:pPr>
              <a:t>19</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420174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defTabSz="480097">
              <a:defRPr/>
            </a:pPr>
            <a:endParaRPr lang="fr-FR">
              <a:solidFill>
                <a:prstClr val="black"/>
              </a:solidFill>
              <a:latin typeface="Calibri"/>
            </a:endParaRPr>
          </a:p>
        </p:txBody>
      </p:sp>
      <p:sp>
        <p:nvSpPr>
          <p:cNvPr id="5" name="Slide Number Placeholder 4"/>
          <p:cNvSpPr>
            <a:spLocks noGrp="1"/>
          </p:cNvSpPr>
          <p:nvPr>
            <p:ph type="sldNum" sz="quarter" idx="5"/>
          </p:nvPr>
        </p:nvSpPr>
        <p:spPr/>
        <p:txBody>
          <a:bodyPr/>
          <a:lstStyle/>
          <a:p>
            <a:pPr defTabSz="480097">
              <a:defRPr/>
            </a:pPr>
            <a:fld id="{3C53626E-BC0F-674C-9570-A9D62C09EB52}" type="slidenum">
              <a:rPr lang="fr-FR">
                <a:solidFill>
                  <a:prstClr val="black"/>
                </a:solidFill>
                <a:latin typeface="Calibri"/>
              </a:rPr>
              <a:pPr defTabSz="480097">
                <a:defRPr/>
              </a:pPr>
              <a:t>2</a:t>
            </a:fld>
            <a:endParaRPr lang="fr-FR">
              <a:solidFill>
                <a:prstClr val="black"/>
              </a:solidFill>
              <a:latin typeface="Calibri"/>
            </a:endParaRPr>
          </a:p>
        </p:txBody>
      </p:sp>
    </p:spTree>
    <p:extLst>
      <p:ext uri="{BB962C8B-B14F-4D97-AF65-F5344CB8AC3E}">
        <p14:creationId xmlns:p14="http://schemas.microsoft.com/office/powerpoint/2010/main" val="2208021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20</a:t>
            </a:fld>
            <a:endParaRPr lang="fr-FR"/>
          </a:p>
        </p:txBody>
      </p:sp>
    </p:spTree>
    <p:extLst>
      <p:ext uri="{BB962C8B-B14F-4D97-AF65-F5344CB8AC3E}">
        <p14:creationId xmlns:p14="http://schemas.microsoft.com/office/powerpoint/2010/main" val="3891057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21</a:t>
            </a:fld>
            <a:endParaRPr lang="fr-FR"/>
          </a:p>
        </p:txBody>
      </p:sp>
    </p:spTree>
    <p:extLst>
      <p:ext uri="{BB962C8B-B14F-4D97-AF65-F5344CB8AC3E}">
        <p14:creationId xmlns:p14="http://schemas.microsoft.com/office/powerpoint/2010/main" val="3056592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22</a:t>
            </a:fld>
            <a:endParaRPr lang="fr-FR"/>
          </a:p>
        </p:txBody>
      </p:sp>
    </p:spTree>
    <p:extLst>
      <p:ext uri="{BB962C8B-B14F-4D97-AF65-F5344CB8AC3E}">
        <p14:creationId xmlns:p14="http://schemas.microsoft.com/office/powerpoint/2010/main" val="2212439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23</a:t>
            </a:fld>
            <a:endParaRPr lang="fr-FR"/>
          </a:p>
        </p:txBody>
      </p:sp>
    </p:spTree>
    <p:extLst>
      <p:ext uri="{BB962C8B-B14F-4D97-AF65-F5344CB8AC3E}">
        <p14:creationId xmlns:p14="http://schemas.microsoft.com/office/powerpoint/2010/main" val="2322319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24</a:t>
            </a:fld>
            <a:endParaRPr lang="fr-FR"/>
          </a:p>
        </p:txBody>
      </p:sp>
    </p:spTree>
    <p:extLst>
      <p:ext uri="{BB962C8B-B14F-4D97-AF65-F5344CB8AC3E}">
        <p14:creationId xmlns:p14="http://schemas.microsoft.com/office/powerpoint/2010/main" val="1795002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25</a:t>
            </a:fld>
            <a:endParaRPr lang="fr-FR"/>
          </a:p>
        </p:txBody>
      </p:sp>
    </p:spTree>
    <p:extLst>
      <p:ext uri="{BB962C8B-B14F-4D97-AF65-F5344CB8AC3E}">
        <p14:creationId xmlns:p14="http://schemas.microsoft.com/office/powerpoint/2010/main" val="1917042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26</a:t>
            </a:fld>
            <a:endParaRPr lang="fr-FR"/>
          </a:p>
        </p:txBody>
      </p:sp>
    </p:spTree>
    <p:extLst>
      <p:ext uri="{BB962C8B-B14F-4D97-AF65-F5344CB8AC3E}">
        <p14:creationId xmlns:p14="http://schemas.microsoft.com/office/powerpoint/2010/main" val="2596911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27</a:t>
            </a:fld>
            <a:endParaRPr lang="fr-FR"/>
          </a:p>
        </p:txBody>
      </p:sp>
    </p:spTree>
    <p:extLst>
      <p:ext uri="{BB962C8B-B14F-4D97-AF65-F5344CB8AC3E}">
        <p14:creationId xmlns:p14="http://schemas.microsoft.com/office/powerpoint/2010/main" val="2688701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28</a:t>
            </a:fld>
            <a:endParaRPr lang="fr-FR"/>
          </a:p>
        </p:txBody>
      </p:sp>
    </p:spTree>
    <p:extLst>
      <p:ext uri="{BB962C8B-B14F-4D97-AF65-F5344CB8AC3E}">
        <p14:creationId xmlns:p14="http://schemas.microsoft.com/office/powerpoint/2010/main" val="3189922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29</a:t>
            </a:fld>
            <a:endParaRPr lang="fr-FR"/>
          </a:p>
        </p:txBody>
      </p:sp>
    </p:spTree>
    <p:extLst>
      <p:ext uri="{BB962C8B-B14F-4D97-AF65-F5344CB8AC3E}">
        <p14:creationId xmlns:p14="http://schemas.microsoft.com/office/powerpoint/2010/main" val="313340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a:t>
            </a:fld>
            <a:endParaRPr lang="fr-FR"/>
          </a:p>
        </p:txBody>
      </p:sp>
    </p:spTree>
    <p:extLst>
      <p:ext uri="{BB962C8B-B14F-4D97-AF65-F5344CB8AC3E}">
        <p14:creationId xmlns:p14="http://schemas.microsoft.com/office/powerpoint/2010/main" val="451041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30</a:t>
            </a:fld>
            <a:endParaRPr lang="fr-FR"/>
          </a:p>
        </p:txBody>
      </p:sp>
    </p:spTree>
    <p:extLst>
      <p:ext uri="{BB962C8B-B14F-4D97-AF65-F5344CB8AC3E}">
        <p14:creationId xmlns:p14="http://schemas.microsoft.com/office/powerpoint/2010/main" val="130834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31</a:t>
            </a:fld>
            <a:endParaRPr lang="fr-FR"/>
          </a:p>
        </p:txBody>
      </p:sp>
    </p:spTree>
    <p:extLst>
      <p:ext uri="{BB962C8B-B14F-4D97-AF65-F5344CB8AC3E}">
        <p14:creationId xmlns:p14="http://schemas.microsoft.com/office/powerpoint/2010/main" val="3051728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96311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33</a:t>
            </a:fld>
            <a:endParaRPr lang="fr-FR"/>
          </a:p>
        </p:txBody>
      </p:sp>
    </p:spTree>
    <p:extLst>
      <p:ext uri="{BB962C8B-B14F-4D97-AF65-F5344CB8AC3E}">
        <p14:creationId xmlns:p14="http://schemas.microsoft.com/office/powerpoint/2010/main" val="3551398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34</a:t>
            </a:fld>
            <a:endParaRPr lang="fr-FR"/>
          </a:p>
        </p:txBody>
      </p:sp>
    </p:spTree>
    <p:extLst>
      <p:ext uri="{BB962C8B-B14F-4D97-AF65-F5344CB8AC3E}">
        <p14:creationId xmlns:p14="http://schemas.microsoft.com/office/powerpoint/2010/main" val="1494035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35</a:t>
            </a:fld>
            <a:endParaRPr lang="fr-FR"/>
          </a:p>
        </p:txBody>
      </p:sp>
    </p:spTree>
    <p:extLst>
      <p:ext uri="{BB962C8B-B14F-4D97-AF65-F5344CB8AC3E}">
        <p14:creationId xmlns:p14="http://schemas.microsoft.com/office/powerpoint/2010/main" val="1662743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36</a:t>
            </a:fld>
            <a:endParaRPr lang="fr-FR"/>
          </a:p>
        </p:txBody>
      </p:sp>
    </p:spTree>
    <p:extLst>
      <p:ext uri="{BB962C8B-B14F-4D97-AF65-F5344CB8AC3E}">
        <p14:creationId xmlns:p14="http://schemas.microsoft.com/office/powerpoint/2010/main" val="2645628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37</a:t>
            </a:fld>
            <a:endParaRPr lang="fr-FR"/>
          </a:p>
        </p:txBody>
      </p:sp>
    </p:spTree>
    <p:extLst>
      <p:ext uri="{BB962C8B-B14F-4D97-AF65-F5344CB8AC3E}">
        <p14:creationId xmlns:p14="http://schemas.microsoft.com/office/powerpoint/2010/main" val="36371832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38</a:t>
            </a:fld>
            <a:endParaRPr lang="fr-FR"/>
          </a:p>
        </p:txBody>
      </p:sp>
    </p:spTree>
    <p:extLst>
      <p:ext uri="{BB962C8B-B14F-4D97-AF65-F5344CB8AC3E}">
        <p14:creationId xmlns:p14="http://schemas.microsoft.com/office/powerpoint/2010/main" val="2564207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39</a:t>
            </a:fld>
            <a:endParaRPr lang="fr-FR"/>
          </a:p>
        </p:txBody>
      </p:sp>
    </p:spTree>
    <p:extLst>
      <p:ext uri="{BB962C8B-B14F-4D97-AF65-F5344CB8AC3E}">
        <p14:creationId xmlns:p14="http://schemas.microsoft.com/office/powerpoint/2010/main" val="4170193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a:t>
            </a:fld>
            <a:endParaRPr lang="fr-FR"/>
          </a:p>
        </p:txBody>
      </p:sp>
    </p:spTree>
    <p:extLst>
      <p:ext uri="{BB962C8B-B14F-4D97-AF65-F5344CB8AC3E}">
        <p14:creationId xmlns:p14="http://schemas.microsoft.com/office/powerpoint/2010/main" val="5693980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40</a:t>
            </a:fld>
            <a:endParaRPr lang="fr-FR"/>
          </a:p>
        </p:txBody>
      </p:sp>
    </p:spTree>
    <p:extLst>
      <p:ext uri="{BB962C8B-B14F-4D97-AF65-F5344CB8AC3E}">
        <p14:creationId xmlns:p14="http://schemas.microsoft.com/office/powerpoint/2010/main" val="2055514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41</a:t>
            </a:fld>
            <a:endParaRPr lang="fr-FR"/>
          </a:p>
        </p:txBody>
      </p:sp>
    </p:spTree>
    <p:extLst>
      <p:ext uri="{BB962C8B-B14F-4D97-AF65-F5344CB8AC3E}">
        <p14:creationId xmlns:p14="http://schemas.microsoft.com/office/powerpoint/2010/main" val="2809213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42</a:t>
            </a:fld>
            <a:endParaRPr lang="fr-FR"/>
          </a:p>
        </p:txBody>
      </p:sp>
    </p:spTree>
    <p:extLst>
      <p:ext uri="{BB962C8B-B14F-4D97-AF65-F5344CB8AC3E}">
        <p14:creationId xmlns:p14="http://schemas.microsoft.com/office/powerpoint/2010/main" val="697564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43</a:t>
            </a:fld>
            <a:endParaRPr lang="fr-FR"/>
          </a:p>
        </p:txBody>
      </p:sp>
    </p:spTree>
    <p:extLst>
      <p:ext uri="{BB962C8B-B14F-4D97-AF65-F5344CB8AC3E}">
        <p14:creationId xmlns:p14="http://schemas.microsoft.com/office/powerpoint/2010/main" val="3874714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44</a:t>
            </a:fld>
            <a:endParaRPr lang="fr-FR"/>
          </a:p>
        </p:txBody>
      </p:sp>
    </p:spTree>
    <p:extLst>
      <p:ext uri="{BB962C8B-B14F-4D97-AF65-F5344CB8AC3E}">
        <p14:creationId xmlns:p14="http://schemas.microsoft.com/office/powerpoint/2010/main" val="512588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45</a:t>
            </a:fld>
            <a:endParaRPr lang="fr-FR"/>
          </a:p>
        </p:txBody>
      </p:sp>
    </p:spTree>
    <p:extLst>
      <p:ext uri="{BB962C8B-B14F-4D97-AF65-F5344CB8AC3E}">
        <p14:creationId xmlns:p14="http://schemas.microsoft.com/office/powerpoint/2010/main" val="2471840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46</a:t>
            </a:fld>
            <a:endParaRPr lang="fr-FR"/>
          </a:p>
        </p:txBody>
      </p:sp>
    </p:spTree>
    <p:extLst>
      <p:ext uri="{BB962C8B-B14F-4D97-AF65-F5344CB8AC3E}">
        <p14:creationId xmlns:p14="http://schemas.microsoft.com/office/powerpoint/2010/main" val="4002504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47</a:t>
            </a:fld>
            <a:endParaRPr lang="fr-FR"/>
          </a:p>
        </p:txBody>
      </p:sp>
    </p:spTree>
    <p:extLst>
      <p:ext uri="{BB962C8B-B14F-4D97-AF65-F5344CB8AC3E}">
        <p14:creationId xmlns:p14="http://schemas.microsoft.com/office/powerpoint/2010/main" val="3632024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48</a:t>
            </a:fld>
            <a:endParaRPr lang="fr-FR"/>
          </a:p>
        </p:txBody>
      </p:sp>
    </p:spTree>
    <p:extLst>
      <p:ext uri="{BB962C8B-B14F-4D97-AF65-F5344CB8AC3E}">
        <p14:creationId xmlns:p14="http://schemas.microsoft.com/office/powerpoint/2010/main" val="33980907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defTabSz="931774">
              <a:spcAft>
                <a:spcPts val="204"/>
              </a:spcAft>
              <a:defRPr/>
            </a:pPr>
            <a:r>
              <a:rPr lang="en-GB" dirty="0">
                <a:solidFill>
                  <a:schemeClr val="tx1">
                    <a:lumMod val="50000"/>
                  </a:schemeClr>
                </a:solidFill>
                <a:latin typeface="Arial"/>
              </a:rPr>
              <a:t>1. Study NCT03732820. Available at ClinicalTrials.gov; 2. Study NCT02987543. Available at ClinicalTrials.gov; 3. Study NCT04821622. Available at ClinicalTrials.gov; 4. Agarwal N, et al. Presented at ASCO Annual Meeting 3–7</a:t>
            </a:r>
            <a:r>
              <a:rPr lang="en-GB" baseline="30000" dirty="0">
                <a:solidFill>
                  <a:schemeClr val="tx1">
                    <a:lumMod val="50000"/>
                  </a:schemeClr>
                </a:solidFill>
                <a:latin typeface="Arial"/>
              </a:rPr>
              <a:t>th</a:t>
            </a:r>
            <a:r>
              <a:rPr lang="en-GB" dirty="0">
                <a:solidFill>
                  <a:schemeClr val="tx1">
                    <a:lumMod val="50000"/>
                  </a:schemeClr>
                </a:solidFill>
                <a:latin typeface="Arial"/>
              </a:rPr>
              <a:t> June 2022. Chicago, IL. Abstract TPS5096; 5. Study NCT03395197. Available at ClinicalTrials.gov; 6. Study NCT03148795. Available at ClinicalTrials.gov; 7. Study </a:t>
            </a:r>
            <a:r>
              <a:rPr lang="en-GB" b="0" i="0" dirty="0">
                <a:solidFill>
                  <a:srgbClr val="000000"/>
                </a:solidFill>
                <a:effectLst/>
                <a:latin typeface="Source Sans Pro" panose="020B0503030403020204" pitchFamily="34" charset="0"/>
              </a:rPr>
              <a:t>NCT04497844</a:t>
            </a:r>
            <a:r>
              <a:rPr lang="en-GB" dirty="0">
                <a:solidFill>
                  <a:schemeClr val="tx1">
                    <a:lumMod val="50000"/>
                  </a:schemeClr>
                </a:solidFill>
                <a:latin typeface="Arial"/>
              </a:rPr>
              <a:t>. Available at ClinicalTrials.gov; 8. Study </a:t>
            </a:r>
            <a:r>
              <a:rPr lang="en-GB" b="0" i="0" dirty="0">
                <a:solidFill>
                  <a:srgbClr val="000000"/>
                </a:solidFill>
                <a:effectLst/>
                <a:latin typeface="Source Sans Pro" panose="020B0503030403020204" pitchFamily="34" charset="0"/>
              </a:rPr>
              <a:t>NCT03748641</a:t>
            </a:r>
            <a:r>
              <a:rPr lang="en-GB" dirty="0">
                <a:solidFill>
                  <a:schemeClr val="tx1">
                    <a:lumMod val="50000"/>
                  </a:schemeClr>
                </a:solidFill>
                <a:latin typeface="Arial"/>
              </a:rPr>
              <a:t>. Available at ClinicalTrials.gov; 9. Study </a:t>
            </a:r>
            <a:r>
              <a:rPr lang="en-GB" b="0" i="0" dirty="0">
                <a:solidFill>
                  <a:srgbClr val="000000"/>
                </a:solidFill>
                <a:effectLst/>
                <a:latin typeface="Source Sans Pro" panose="020B0503030403020204" pitchFamily="34" charset="0"/>
              </a:rPr>
              <a:t>NCT02854436</a:t>
            </a:r>
            <a:r>
              <a:rPr lang="en-GB" dirty="0">
                <a:solidFill>
                  <a:schemeClr val="tx1">
                    <a:lumMod val="50000"/>
                  </a:schemeClr>
                </a:solidFill>
                <a:latin typeface="Arial"/>
              </a:rPr>
              <a:t>. Available at ClinicalTrials.gov; 10. Study </a:t>
            </a:r>
            <a:r>
              <a:rPr lang="en-GB" b="0" i="0" dirty="0">
                <a:solidFill>
                  <a:srgbClr val="000000"/>
                </a:solidFill>
                <a:effectLst/>
                <a:latin typeface="Source Sans Pro" panose="020B0503030403020204" pitchFamily="34" charset="0"/>
              </a:rPr>
              <a:t>NCT02975934</a:t>
            </a:r>
            <a:r>
              <a:rPr lang="en-GB" dirty="0">
                <a:solidFill>
                  <a:schemeClr val="tx1">
                    <a:lumMod val="50000"/>
                  </a:schemeClr>
                </a:solidFill>
                <a:latin typeface="Arial"/>
              </a:rPr>
              <a:t>. Available at ClinicalTrials.gov; 11. Study </a:t>
            </a:r>
            <a:r>
              <a:rPr lang="en-GB" b="0" i="0" dirty="0">
                <a:solidFill>
                  <a:srgbClr val="000000"/>
                </a:solidFill>
                <a:effectLst/>
                <a:latin typeface="Source Sans Pro" panose="020B0503030403020204" pitchFamily="34" charset="0"/>
              </a:rPr>
              <a:t>NCT02952534</a:t>
            </a:r>
            <a:r>
              <a:rPr lang="en-GB" dirty="0">
                <a:solidFill>
                  <a:schemeClr val="tx1">
                    <a:lumMod val="50000"/>
                  </a:schemeClr>
                </a:solidFill>
                <a:latin typeface="Arial"/>
              </a:rPr>
              <a:t>. Available at ClinicalTrials.gov; 12. Study </a:t>
            </a:r>
            <a:r>
              <a:rPr lang="en-GB" b="0" i="0" dirty="0">
                <a:solidFill>
                  <a:srgbClr val="000000"/>
                </a:solidFill>
                <a:effectLst/>
                <a:latin typeface="Source Sans Pro" panose="020B0503030403020204" pitchFamily="34" charset="0"/>
              </a:rPr>
              <a:t>NCT04455750</a:t>
            </a:r>
            <a:r>
              <a:rPr lang="en-GB" dirty="0">
                <a:solidFill>
                  <a:schemeClr val="tx1">
                    <a:lumMod val="50000"/>
                  </a:schemeClr>
                </a:solidFill>
                <a:latin typeface="Arial"/>
              </a:rPr>
              <a:t>. Available at ClinicalTrials.gov</a:t>
            </a:r>
            <a:endParaRPr lang="en-GB" dirty="0"/>
          </a:p>
        </p:txBody>
      </p:sp>
      <p:sp>
        <p:nvSpPr>
          <p:cNvPr id="4" name="Slide Number Placeholder 3"/>
          <p:cNvSpPr>
            <a:spLocks noGrp="1"/>
          </p:cNvSpPr>
          <p:nvPr>
            <p:ph type="sldNum" sz="quarter" idx="5"/>
          </p:nvPr>
        </p:nvSpPr>
        <p:spPr/>
        <p:txBody>
          <a:bodyPr/>
          <a:lstStyle/>
          <a:p>
            <a:fld id="{7CECEF16-1845-4D05-AF61-647A7547EB36}" type="slidenum">
              <a:rPr lang="en-GB" smtClean="0"/>
              <a:t>49</a:t>
            </a:fld>
            <a:endParaRPr lang="en-GB"/>
          </a:p>
        </p:txBody>
      </p:sp>
    </p:spTree>
    <p:extLst>
      <p:ext uri="{BB962C8B-B14F-4D97-AF65-F5344CB8AC3E}">
        <p14:creationId xmlns:p14="http://schemas.microsoft.com/office/powerpoint/2010/main" val="157428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a:t>
            </a:fld>
            <a:endParaRPr lang="fr-FR"/>
          </a:p>
        </p:txBody>
      </p:sp>
    </p:spTree>
    <p:extLst>
      <p:ext uri="{BB962C8B-B14F-4D97-AF65-F5344CB8AC3E}">
        <p14:creationId xmlns:p14="http://schemas.microsoft.com/office/powerpoint/2010/main" val="2298051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50</a:t>
            </a:fld>
            <a:endParaRPr lang="fr-FR"/>
          </a:p>
        </p:txBody>
      </p:sp>
    </p:spTree>
    <p:extLst>
      <p:ext uri="{BB962C8B-B14F-4D97-AF65-F5344CB8AC3E}">
        <p14:creationId xmlns:p14="http://schemas.microsoft.com/office/powerpoint/2010/main" val="2846675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DDC5931-4298-4B08-9081-4D468A179420}" type="slidenum">
              <a:rPr lang="en-US" sz="1300">
                <a:solidFill>
                  <a:prstClr val="black"/>
                </a:solidFill>
                <a:latin typeface="Calibri" panose="020F0502020204030204"/>
              </a:rPr>
              <a:pPr defTabSz="931774">
                <a:defRPr/>
              </a:pPr>
              <a:t>51</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3042043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52</a:t>
            </a:fld>
            <a:endParaRPr lang="fr-FR"/>
          </a:p>
        </p:txBody>
      </p:sp>
    </p:spTree>
    <p:extLst>
      <p:ext uri="{BB962C8B-B14F-4D97-AF65-F5344CB8AC3E}">
        <p14:creationId xmlns:p14="http://schemas.microsoft.com/office/powerpoint/2010/main" val="10965604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53</a:t>
            </a:fld>
            <a:endParaRPr lang="fr-FR"/>
          </a:p>
        </p:txBody>
      </p:sp>
    </p:spTree>
    <p:extLst>
      <p:ext uri="{BB962C8B-B14F-4D97-AF65-F5344CB8AC3E}">
        <p14:creationId xmlns:p14="http://schemas.microsoft.com/office/powerpoint/2010/main" val="22053474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54</a:t>
            </a:fld>
            <a:endParaRPr lang="fr-FR"/>
          </a:p>
        </p:txBody>
      </p:sp>
    </p:spTree>
    <p:extLst>
      <p:ext uri="{BB962C8B-B14F-4D97-AF65-F5344CB8AC3E}">
        <p14:creationId xmlns:p14="http://schemas.microsoft.com/office/powerpoint/2010/main" val="19449519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3C53626E-BC0F-674C-9570-A9D62C09EB52}" type="slidenum">
              <a:rPr lang="fr-FR" smtClean="0"/>
              <a:pPr/>
              <a:t>55</a:t>
            </a:fld>
            <a:endParaRPr lang="fr-FR"/>
          </a:p>
        </p:txBody>
      </p:sp>
    </p:spTree>
    <p:extLst>
      <p:ext uri="{BB962C8B-B14F-4D97-AF65-F5344CB8AC3E}">
        <p14:creationId xmlns:p14="http://schemas.microsoft.com/office/powerpoint/2010/main" val="9614054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56</a:t>
            </a:fld>
            <a:endParaRPr lang="fr-FR"/>
          </a:p>
        </p:txBody>
      </p:sp>
    </p:spTree>
    <p:extLst>
      <p:ext uri="{BB962C8B-B14F-4D97-AF65-F5344CB8AC3E}">
        <p14:creationId xmlns:p14="http://schemas.microsoft.com/office/powerpoint/2010/main" val="166665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defTabSz="480097">
              <a:defRPr/>
            </a:pPr>
            <a:endParaRPr lang="fr-FR">
              <a:solidFill>
                <a:prstClr val="black"/>
              </a:solidFill>
              <a:latin typeface="Calibri"/>
            </a:endParaRPr>
          </a:p>
        </p:txBody>
      </p:sp>
      <p:sp>
        <p:nvSpPr>
          <p:cNvPr id="5" name="Slide Number Placeholder 4"/>
          <p:cNvSpPr>
            <a:spLocks noGrp="1"/>
          </p:cNvSpPr>
          <p:nvPr>
            <p:ph type="sldNum" sz="quarter" idx="5"/>
          </p:nvPr>
        </p:nvSpPr>
        <p:spPr/>
        <p:txBody>
          <a:bodyPr/>
          <a:lstStyle/>
          <a:p>
            <a:pPr defTabSz="480097">
              <a:defRPr/>
            </a:pPr>
            <a:fld id="{3C53626E-BC0F-674C-9570-A9D62C09EB52}" type="slidenum">
              <a:rPr lang="fr-FR">
                <a:solidFill>
                  <a:prstClr val="black"/>
                </a:solidFill>
                <a:latin typeface="Calibri"/>
              </a:rPr>
              <a:pPr defTabSz="480097">
                <a:defRPr/>
              </a:pPr>
              <a:t>6</a:t>
            </a:fld>
            <a:endParaRPr lang="fr-FR">
              <a:solidFill>
                <a:prstClr val="black"/>
              </a:solidFill>
              <a:latin typeface="Calibri"/>
            </a:endParaRPr>
          </a:p>
        </p:txBody>
      </p:sp>
    </p:spTree>
    <p:extLst>
      <p:ext uri="{BB962C8B-B14F-4D97-AF65-F5344CB8AC3E}">
        <p14:creationId xmlns:p14="http://schemas.microsoft.com/office/powerpoint/2010/main" val="3295827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7</a:t>
            </a:fld>
            <a:endParaRPr lang="fr-FR"/>
          </a:p>
        </p:txBody>
      </p:sp>
    </p:spTree>
    <p:extLst>
      <p:ext uri="{BB962C8B-B14F-4D97-AF65-F5344CB8AC3E}">
        <p14:creationId xmlns:p14="http://schemas.microsoft.com/office/powerpoint/2010/main" val="3440820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8</a:t>
            </a:fld>
            <a:endParaRPr lang="fr-FR"/>
          </a:p>
        </p:txBody>
      </p:sp>
    </p:spTree>
    <p:extLst>
      <p:ext uri="{BB962C8B-B14F-4D97-AF65-F5344CB8AC3E}">
        <p14:creationId xmlns:p14="http://schemas.microsoft.com/office/powerpoint/2010/main" val="1972855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defTabSz="931774">
              <a:defRPr/>
            </a:pPr>
            <a:fld id="{7CECEF16-1845-4D05-AF61-647A7547EB36}" type="slidenum">
              <a:rPr lang="en-GB">
                <a:solidFill>
                  <a:prstClr val="black"/>
                </a:solidFill>
                <a:latin typeface="Calibri" panose="020F0502020204030204"/>
              </a:rPr>
              <a:pPr defTabSz="931774">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443210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s://www.linkedin.com/company/23742475" TargetMode="External"/><Relationship Id="rId13" Type="http://schemas.openxmlformats.org/officeDocument/2006/relationships/image" Target="../media/image8.png"/><Relationship Id="rId1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hyperlink" Target="mailto:antoine.lacombe@cor2ed.com" TargetMode="External"/><Relationship Id="rId12" Type="http://schemas.openxmlformats.org/officeDocument/2006/relationships/image" Target="../media/image7.png"/><Relationship Id="rId17" Type="http://schemas.openxmlformats.org/officeDocument/2006/relationships/image" Target="../media/image11.png"/><Relationship Id="rId2" Type="http://schemas.openxmlformats.org/officeDocument/2006/relationships/image" Target="../media/image3.png"/><Relationship Id="rId16" Type="http://schemas.microsoft.com/office/2007/relationships/hdphoto" Target="../media/hdphoto1.wdp"/><Relationship Id="rId1" Type="http://schemas.openxmlformats.org/officeDocument/2006/relationships/slideMaster" Target="../slideMasters/slideMaster1.xml"/><Relationship Id="rId6" Type="http://schemas.openxmlformats.org/officeDocument/2006/relationships/hyperlink" Target="mailto:froukje.sosef@cor2ed.com" TargetMode="External"/><Relationship Id="rId11" Type="http://schemas.openxmlformats.org/officeDocument/2006/relationships/hyperlink" Target="https://vimeo.com/channels/guconnect" TargetMode="External"/><Relationship Id="rId5" Type="http://schemas.openxmlformats.org/officeDocument/2006/relationships/image" Target="../media/image6.svg"/><Relationship Id="rId15" Type="http://schemas.openxmlformats.org/officeDocument/2006/relationships/image" Target="../media/image10.png"/><Relationship Id="rId10" Type="http://schemas.openxmlformats.org/officeDocument/2006/relationships/hyperlink" Target="https://twitter.com/guconnectinfo" TargetMode="External"/><Relationship Id="rId19"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hyperlink" Target="https://guconnect.cor2ed.com/" TargetMode="External"/><Relationship Id="rId1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219E9-EB93-344E-AB38-CABE19D11848}"/>
              </a:ext>
            </a:extLst>
          </p:cNvPr>
          <p:cNvPicPr>
            <a:picLocks noChangeAspect="1"/>
          </p:cNvPicPr>
          <p:nvPr userDrawn="1"/>
        </p:nvPicPr>
        <p:blipFill rotWithShape="1">
          <a:blip r:embed="rId2"/>
          <a:srcRect l="1017" r="3425"/>
          <a:stretch/>
        </p:blipFill>
        <p:spPr>
          <a:xfrm>
            <a:off x="2911549" y="2125394"/>
            <a:ext cx="6368902" cy="2582672"/>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09600" y="1412876"/>
            <a:ext cx="5181600" cy="4472781"/>
          </a:xfrm>
          <a:prstGeom prst="rect">
            <a:avLst/>
          </a:prstGeom>
        </p:spPr>
        <p:txBody>
          <a:bodyPr>
            <a:normAutofit/>
          </a:bodyPr>
          <a:lstStyle>
            <a:lvl1pPr marL="0" indent="0">
              <a:buNone/>
              <a:defRPr sz="28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a16="http://schemas.microsoft.com/office/drawing/2014/main" id="{7C4DDB2A-D091-4603-B954-F1F7415B5854}"/>
              </a:ext>
            </a:extLst>
          </p:cNvPr>
          <p:cNvSpPr>
            <a:spLocks noGrp="1"/>
          </p:cNvSpPr>
          <p:nvPr>
            <p:ph sz="quarter" idx="17"/>
          </p:nvPr>
        </p:nvSpPr>
        <p:spPr>
          <a:xfrm>
            <a:off x="6161452" y="1412876"/>
            <a:ext cx="5186755" cy="4473125"/>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466B5AD6-CE67-4BBC-9EB2-93460D1CB785}"/>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0221FD13-185B-46DF-BA72-E12DA2E55F0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4F83C810-D1E6-F34E-B5D8-E1693AB87B4F}"/>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1412876"/>
            <a:ext cx="5186755" cy="4473125"/>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1412876"/>
            <a:ext cx="5186755" cy="4473125"/>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AD0C9F4F-B9B1-48AF-B0EA-B2DC04A96707}"/>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FF841974-4C9E-1E42-8575-16AEEF96DF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2276872"/>
            <a:ext cx="5186755" cy="3609128"/>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2276872"/>
            <a:ext cx="5186755" cy="3609128"/>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a16="http://schemas.microsoft.com/office/drawing/2014/main" id="{AFEDB953-883A-4AA5-8CB4-3BCDFAC17C08}"/>
              </a:ext>
            </a:extLst>
          </p:cNvPr>
          <p:cNvSpPr>
            <a:spLocks noGrp="1"/>
          </p:cNvSpPr>
          <p:nvPr>
            <p:ph type="body" sz="quarter" idx="18" hasCustomPrompt="1"/>
          </p:nvPr>
        </p:nvSpPr>
        <p:spPr>
          <a:xfrm>
            <a:off x="6158414" y="1412776"/>
            <a:ext cx="5189793" cy="710664"/>
          </a:xfrm>
          <a:prstGeom prst="rect">
            <a:avLst/>
          </a:prstGeom>
        </p:spPr>
        <p:txBody>
          <a:bodyPr lIns="0" tIns="0" rIns="0" bIns="0"/>
          <a:lstStyle>
            <a:lvl1pPr marL="0" indent="0">
              <a:buNone/>
              <a:defRPr sz="2000" b="1"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pPr lvl="0"/>
            <a:r>
              <a:rPr lang="en-GB" noProof="0" dirty="0"/>
              <a:t>ADD TEXT</a:t>
            </a:r>
          </a:p>
        </p:txBody>
      </p:sp>
      <p:sp>
        <p:nvSpPr>
          <p:cNvPr id="15" name="Espace réservé du texte 16">
            <a:extLst>
              <a:ext uri="{FF2B5EF4-FFF2-40B4-BE49-F238E27FC236}">
                <a16:creationId xmlns:a16="http://schemas.microsoft.com/office/drawing/2014/main" id="{9BDE935D-F794-436A-87C3-56818AEA0041}"/>
              </a:ext>
            </a:extLst>
          </p:cNvPr>
          <p:cNvSpPr>
            <a:spLocks noGrp="1"/>
          </p:cNvSpPr>
          <p:nvPr>
            <p:ph type="body" sz="quarter" idx="19" hasCustomPrompt="1"/>
          </p:nvPr>
        </p:nvSpPr>
        <p:spPr>
          <a:xfrm>
            <a:off x="624418" y="1412776"/>
            <a:ext cx="5189793" cy="710664"/>
          </a:xfrm>
          <a:prstGeom prst="rect">
            <a:avLst/>
          </a:prstGeom>
        </p:spPr>
        <p:txBody>
          <a:bodyPr lIns="0" tIns="0" rIns="0" bIns="0"/>
          <a:lstStyle>
            <a:lvl1pPr marL="0" indent="0">
              <a:buNone/>
              <a:defRPr sz="2000" b="1"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pPr lvl="0"/>
            <a:r>
              <a:rPr lang="en-GB" noProof="0" dirty="0"/>
              <a:t>ADD TEXT</a:t>
            </a:r>
          </a:p>
        </p:txBody>
      </p:sp>
      <p:sp>
        <p:nvSpPr>
          <p:cNvPr id="14" name="Title 4">
            <a:extLst>
              <a:ext uri="{FF2B5EF4-FFF2-40B4-BE49-F238E27FC236}">
                <a16:creationId xmlns:a16="http://schemas.microsoft.com/office/drawing/2014/main" id="{B6B0310D-A0F1-4B76-98F1-54EC3C47F0DB}"/>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8" name="Espace réservé du numéro de diapositive 6">
            <a:extLst>
              <a:ext uri="{FF2B5EF4-FFF2-40B4-BE49-F238E27FC236}">
                <a16:creationId xmlns:a16="http://schemas.microsoft.com/office/drawing/2014/main" id="{444C8659-EDDD-4772-9C1F-9B4636FE34C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B72C77BE-E73D-844F-8127-C0CFE85FBD69}"/>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4025915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slide deck">
    <p:spTree>
      <p:nvGrpSpPr>
        <p:cNvPr id="1" name=""/>
        <p:cNvGrpSpPr/>
        <p:nvPr/>
      </p:nvGrpSpPr>
      <p:grpSpPr>
        <a:xfrm>
          <a:off x="0" y="0"/>
          <a:ext cx="0" cy="0"/>
          <a:chOff x="0" y="0"/>
          <a:chExt cx="0" cy="0"/>
        </a:xfrm>
      </p:grpSpPr>
      <p:sp>
        <p:nvSpPr>
          <p:cNvPr id="33" name="Titre 1">
            <a:extLst>
              <a:ext uri="{FF2B5EF4-FFF2-40B4-BE49-F238E27FC236}">
                <a16:creationId xmlns:a16="http://schemas.microsoft.com/office/drawing/2014/main" id="{30D9B83E-3D49-9A43-848F-2C7088C16D3D}"/>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spc="-30" baseline="0" noProof="0" dirty="0" err="1">
                <a:solidFill>
                  <a:schemeClr val="accent1"/>
                </a:solidFill>
                <a:latin typeface="Arial" panose="020B0604020202020204" pitchFamily="34" charset="0"/>
                <a:ea typeface="Calibri" charset="0"/>
                <a:cs typeface="Arial" panose="020B0604020202020204" pitchFamily="34" charset="0"/>
              </a:rPr>
              <a:t>Dr.</a:t>
            </a: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 Antoine Lacombe </a:t>
            </a:r>
            <a:r>
              <a:rPr lang="en-GB" sz="1100" b="1" spc="-30" baseline="0" noProof="0" dirty="0">
                <a:solidFill>
                  <a:schemeClr val="accent1"/>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
        <p:nvSpPr>
          <p:cNvPr id="34" name="Titre 1">
            <a:extLst>
              <a:ext uri="{FF2B5EF4-FFF2-40B4-BE49-F238E27FC236}">
                <a16:creationId xmlns:a16="http://schemas.microsoft.com/office/drawing/2014/main" id="{211C4F2C-FAB1-F340-95E4-EA2A11675848}"/>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35" name="Titre 1">
            <a:extLst>
              <a:ext uri="{FF2B5EF4-FFF2-40B4-BE49-F238E27FC236}">
                <a16:creationId xmlns:a16="http://schemas.microsoft.com/office/drawing/2014/main" id="{A0C21822-41B9-CA49-B06D-38EC2CB48436}"/>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GU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err="1">
                <a:ln>
                  <a:noFill/>
                </a:ln>
                <a:solidFill>
                  <a:srgbClr val="5D8298"/>
                </a:solidFill>
                <a:effectLst/>
                <a:uLnTx/>
                <a:uFillTx/>
                <a:latin typeface="Arial" panose="020B0604020202020204" pitchFamily="34" charset="0"/>
                <a:ea typeface="Calibri" charset="0"/>
                <a:cs typeface="Arial" panose="020B0604020202020204" pitchFamily="34" charset="0"/>
              </a:rPr>
              <a:t>Bodenackerstrasse</a:t>
            </a: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37" name="Titre 1">
            <a:extLst>
              <a:ext uri="{FF2B5EF4-FFF2-40B4-BE49-F238E27FC236}">
                <a16:creationId xmlns:a16="http://schemas.microsoft.com/office/drawing/2014/main" id="{7238A4CF-B8D0-844F-9DEF-25CDF8B224F6}"/>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spc="-30" baseline="0" noProof="0" dirty="0" err="1">
                <a:solidFill>
                  <a:schemeClr val="accent1"/>
                </a:solidFill>
                <a:latin typeface="Arial" panose="020B0604020202020204" pitchFamily="34" charset="0"/>
                <a:ea typeface="Calibri" charset="0"/>
                <a:cs typeface="Arial" panose="020B0604020202020204" pitchFamily="34" charset="0"/>
              </a:rPr>
              <a:t>Dr.</a:t>
            </a: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 </a:t>
            </a:r>
            <a:r>
              <a:rPr lang="en-GB" sz="1400" b="1" spc="-30" baseline="0" noProof="0" dirty="0" err="1">
                <a:solidFill>
                  <a:schemeClr val="accent1"/>
                </a:solidFill>
                <a:latin typeface="Arial" panose="020B0604020202020204" pitchFamily="34" charset="0"/>
                <a:ea typeface="Calibri" charset="0"/>
                <a:cs typeface="Arial" panose="020B0604020202020204" pitchFamily="34" charset="0"/>
              </a:rPr>
              <a:t>Froukje</a:t>
            </a: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 </a:t>
            </a:r>
            <a:r>
              <a:rPr lang="en-GB" sz="1400" b="1" spc="-30" baseline="0" noProof="0" dirty="0" err="1">
                <a:solidFill>
                  <a:schemeClr val="accent1"/>
                </a:solidFill>
                <a:latin typeface="Arial" panose="020B0604020202020204" pitchFamily="34" charset="0"/>
                <a:ea typeface="Calibri" charset="0"/>
                <a:cs typeface="Arial" panose="020B0604020202020204" pitchFamily="34" charset="0"/>
              </a:rPr>
              <a:t>Sosef</a:t>
            </a: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 </a:t>
            </a:r>
            <a:r>
              <a:rPr lang="en-GB" sz="1100" b="1" spc="-30" baseline="0" noProof="0" dirty="0">
                <a:solidFill>
                  <a:schemeClr val="accent1"/>
                </a:solidFill>
                <a:latin typeface="Arial" panose="020B0604020202020204" pitchFamily="34" charset="0"/>
                <a:ea typeface="Calibri" charset="0"/>
                <a:cs typeface="Arial" panose="020B0604020202020204" pitchFamily="34" charset="0"/>
              </a:rPr>
              <a:t>MD</a:t>
            </a:r>
            <a:endParaRPr kumimoji="0" lang="en-GB" sz="1100" b="0"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
        <p:nvSpPr>
          <p:cNvPr id="38" name="Titre 1">
            <a:extLst>
              <a:ext uri="{FF2B5EF4-FFF2-40B4-BE49-F238E27FC236}">
                <a16:creationId xmlns:a16="http://schemas.microsoft.com/office/drawing/2014/main" id="{845B4609-3133-6145-B894-54903F34A6B6}"/>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39" name="Group 38">
            <a:extLst>
              <a:ext uri="{FF2B5EF4-FFF2-40B4-BE49-F238E27FC236}">
                <a16:creationId xmlns:a16="http://schemas.microsoft.com/office/drawing/2014/main" id="{E48C88F5-BADD-6544-9BE2-3DE731661BDB}"/>
              </a:ext>
            </a:extLst>
          </p:cNvPr>
          <p:cNvGrpSpPr/>
          <p:nvPr userDrawn="1"/>
        </p:nvGrpSpPr>
        <p:grpSpPr>
          <a:xfrm>
            <a:off x="418902" y="3063588"/>
            <a:ext cx="356400" cy="356400"/>
            <a:chOff x="761970" y="3386221"/>
            <a:chExt cx="356400" cy="356400"/>
          </a:xfrm>
        </p:grpSpPr>
        <p:sp>
          <p:nvSpPr>
            <p:cNvPr id="40" name="Oval 39">
              <a:extLst>
                <a:ext uri="{FF2B5EF4-FFF2-40B4-BE49-F238E27FC236}">
                  <a16:creationId xmlns:a16="http://schemas.microsoft.com/office/drawing/2014/main" id="{FE9B20A3-5A45-944C-9336-BE3E37336B56}"/>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a:latin typeface="Arial" panose="020B0604020202020204" pitchFamily="34" charset="0"/>
                <a:cs typeface="Arial" panose="020B0604020202020204" pitchFamily="34" charset="0"/>
              </a:endParaRPr>
            </a:p>
          </p:txBody>
        </p:sp>
        <p:pic>
          <p:nvPicPr>
            <p:cNvPr id="41" name="Graphic 40" descr="Speaker Phone">
              <a:extLst>
                <a:ext uri="{FF2B5EF4-FFF2-40B4-BE49-F238E27FC236}">
                  <a16:creationId xmlns:a16="http://schemas.microsoft.com/office/drawing/2014/main" id="{06B8A188-B275-1749-B220-6BFC84E14D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2" name="Oval 41">
            <a:extLst>
              <a:ext uri="{FF2B5EF4-FFF2-40B4-BE49-F238E27FC236}">
                <a16:creationId xmlns:a16="http://schemas.microsoft.com/office/drawing/2014/main" id="{D6C6D3B7-EFD6-4F4E-8BF7-846A4E2ED40F}"/>
              </a:ext>
            </a:extLst>
          </p:cNvPr>
          <p:cNvSpPr/>
          <p:nvPr userDrawn="1"/>
        </p:nvSpPr>
        <p:spPr>
          <a:xfrm>
            <a:off x="417732" y="3496009"/>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a:latin typeface="Arial" panose="020B0604020202020204" pitchFamily="34" charset="0"/>
              <a:cs typeface="Arial" panose="020B0604020202020204" pitchFamily="34" charset="0"/>
            </a:endParaRPr>
          </a:p>
        </p:txBody>
      </p:sp>
      <p:pic>
        <p:nvPicPr>
          <p:cNvPr id="43" name="Graphic 42" descr="Envelope">
            <a:extLst>
              <a:ext uri="{FF2B5EF4-FFF2-40B4-BE49-F238E27FC236}">
                <a16:creationId xmlns:a16="http://schemas.microsoft.com/office/drawing/2014/main" id="{203BF032-9D76-8446-90A2-81167A6F9E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44" name="Group 43">
            <a:extLst>
              <a:ext uri="{FF2B5EF4-FFF2-40B4-BE49-F238E27FC236}">
                <a16:creationId xmlns:a16="http://schemas.microsoft.com/office/drawing/2014/main" id="{F688AFCF-7F8E-FB44-9041-B6F892F9DED9}"/>
              </a:ext>
            </a:extLst>
          </p:cNvPr>
          <p:cNvGrpSpPr/>
          <p:nvPr userDrawn="1"/>
        </p:nvGrpSpPr>
        <p:grpSpPr>
          <a:xfrm>
            <a:off x="423995" y="4414481"/>
            <a:ext cx="356400" cy="356400"/>
            <a:chOff x="761970" y="3386221"/>
            <a:chExt cx="356400" cy="356400"/>
          </a:xfrm>
        </p:grpSpPr>
        <p:sp>
          <p:nvSpPr>
            <p:cNvPr id="45" name="Oval 44">
              <a:extLst>
                <a:ext uri="{FF2B5EF4-FFF2-40B4-BE49-F238E27FC236}">
                  <a16:creationId xmlns:a16="http://schemas.microsoft.com/office/drawing/2014/main" id="{C64BC49A-DF7C-7A4A-9FC5-6671D04F56EE}"/>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a:latin typeface="Arial" panose="020B0604020202020204" pitchFamily="34" charset="0"/>
                <a:cs typeface="Arial" panose="020B0604020202020204" pitchFamily="34" charset="0"/>
              </a:endParaRPr>
            </a:p>
          </p:txBody>
        </p:sp>
        <p:pic>
          <p:nvPicPr>
            <p:cNvPr id="46" name="Graphic 45" descr="Speaker Phone">
              <a:extLst>
                <a:ext uri="{FF2B5EF4-FFF2-40B4-BE49-F238E27FC236}">
                  <a16:creationId xmlns:a16="http://schemas.microsoft.com/office/drawing/2014/main" id="{09189DD2-B0C0-D841-85CC-7369BEA6FF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7" name="Oval 46">
            <a:extLst>
              <a:ext uri="{FF2B5EF4-FFF2-40B4-BE49-F238E27FC236}">
                <a16:creationId xmlns:a16="http://schemas.microsoft.com/office/drawing/2014/main" id="{1AAE6246-96AE-DC49-8DE7-D838CD625CFC}"/>
              </a:ext>
            </a:extLst>
          </p:cNvPr>
          <p:cNvSpPr/>
          <p:nvPr userDrawn="1"/>
        </p:nvSpPr>
        <p:spPr>
          <a:xfrm>
            <a:off x="422825" y="4846902"/>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a:latin typeface="Arial" panose="020B0604020202020204" pitchFamily="34" charset="0"/>
              <a:cs typeface="Arial" panose="020B0604020202020204" pitchFamily="34" charset="0"/>
            </a:endParaRPr>
          </a:p>
        </p:txBody>
      </p:sp>
      <p:pic>
        <p:nvPicPr>
          <p:cNvPr id="48" name="Graphic 47" descr="Envelope">
            <a:extLst>
              <a:ext uri="{FF2B5EF4-FFF2-40B4-BE49-F238E27FC236}">
                <a16:creationId xmlns:a16="http://schemas.microsoft.com/office/drawing/2014/main" id="{55462033-D5C5-2249-9B36-25F0C401F36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49" name="Titre 1">
            <a:extLst>
              <a:ext uri="{FF2B5EF4-FFF2-40B4-BE49-F238E27FC236}">
                <a16:creationId xmlns:a16="http://schemas.microsoft.com/office/drawing/2014/main" id="{E8583C5A-FD0A-BD46-BBC5-BD13714A25BB}"/>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0" name="Titre 1">
            <a:extLst>
              <a:ext uri="{FF2B5EF4-FFF2-40B4-BE49-F238E27FC236}">
                <a16:creationId xmlns:a16="http://schemas.microsoft.com/office/drawing/2014/main" id="{CFC48485-78A5-8A42-80FC-22461B1B7983}"/>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2" name="Rounded Rectangle 51">
            <a:extLst>
              <a:ext uri="{FF2B5EF4-FFF2-40B4-BE49-F238E27FC236}">
                <a16:creationId xmlns:a16="http://schemas.microsoft.com/office/drawing/2014/main" id="{6DCF7B01-6C44-C043-BFD8-FFEF8F4FFBF8}"/>
              </a:ext>
            </a:extLst>
          </p:cNvPr>
          <p:cNvSpPr/>
          <p:nvPr userDrawn="1"/>
        </p:nvSpPr>
        <p:spPr>
          <a:xfrm>
            <a:off x="418160"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53" name="Rounded Rectangle 52">
            <a:extLst>
              <a:ext uri="{FF2B5EF4-FFF2-40B4-BE49-F238E27FC236}">
                <a16:creationId xmlns:a16="http://schemas.microsoft.com/office/drawing/2014/main" id="{17C634CE-E48A-2A4D-AB27-2406D835CDEF}"/>
              </a:ext>
            </a:extLst>
          </p:cNvPr>
          <p:cNvSpPr/>
          <p:nvPr userDrawn="1"/>
        </p:nvSpPr>
        <p:spPr>
          <a:xfrm>
            <a:off x="3400127" y="6036410"/>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11545D23-3443-4B4E-B16A-53F679FD88AC}"/>
              </a:ext>
            </a:extLst>
          </p:cNvPr>
          <p:cNvSpPr txBox="1"/>
          <p:nvPr userDrawn="1"/>
        </p:nvSpPr>
        <p:spPr>
          <a:xfrm>
            <a:off x="787049" y="5497848"/>
            <a:ext cx="2634939" cy="424732"/>
          </a:xfrm>
          <a:prstGeom prst="rect">
            <a:avLst/>
          </a:prstGeom>
          <a:noFill/>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Connect on</a:t>
            </a:r>
          </a:p>
          <a:p>
            <a:pPr marL="0" marR="0" indent="0" algn="l" defTabSz="457200" rtl="0" eaLnBrk="1" fontAlgn="auto" latinLnBrk="0" hangingPunct="1">
              <a:lnSpc>
                <a:spcPct val="90000"/>
              </a:lnSpc>
              <a:spcBef>
                <a:spcPts val="0"/>
              </a:spcBef>
              <a:spcAft>
                <a:spcPts val="0"/>
              </a:spcAft>
              <a:buClrTx/>
              <a:buSzTx/>
              <a:buFontTx/>
              <a:buNone/>
              <a:tabLst/>
              <a:defRPr/>
            </a:pPr>
            <a:r>
              <a:rPr lang="en-GB" sz="1400" spc="-30" baseline="0" dirty="0">
                <a:solidFill>
                  <a:schemeClr val="tx2"/>
                </a:solidFill>
                <a:latin typeface="Arial" panose="020B0604020202020204" pitchFamily="34" charset="0"/>
                <a:ea typeface="Aileron" charset="0"/>
                <a:cs typeface="Arial" panose="020B0604020202020204" pitchFamily="34" charset="0"/>
              </a:rPr>
              <a:t>LinkedIn @GU CONNECT</a:t>
            </a:r>
          </a:p>
        </p:txBody>
      </p:sp>
      <p:sp>
        <p:nvSpPr>
          <p:cNvPr id="55" name="TextBox 54">
            <a:extLst>
              <a:ext uri="{FF2B5EF4-FFF2-40B4-BE49-F238E27FC236}">
                <a16:creationId xmlns:a16="http://schemas.microsoft.com/office/drawing/2014/main" id="{B8BF9290-E004-3540-868B-E4C5A9318280}"/>
              </a:ext>
            </a:extLst>
          </p:cNvPr>
          <p:cNvSpPr txBox="1"/>
          <p:nvPr userDrawn="1"/>
        </p:nvSpPr>
        <p:spPr>
          <a:xfrm>
            <a:off x="3821101" y="5497848"/>
            <a:ext cx="2634939" cy="431657"/>
          </a:xfrm>
          <a:prstGeom prst="rect">
            <a:avLst/>
          </a:prstGeom>
          <a:noFill/>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spc="-30" baseline="0" dirty="0">
                <a:solidFill>
                  <a:schemeClr val="tx2"/>
                </a:solidFill>
                <a:latin typeface="Arial" panose="020B0604020202020204" pitchFamily="34" charset="0"/>
                <a:ea typeface="Aileron" charset="0"/>
                <a:cs typeface="Arial" panose="020B0604020202020204" pitchFamily="34" charset="0"/>
              </a:rPr>
              <a:t>Vimeo @GU CONNECT</a:t>
            </a:r>
          </a:p>
        </p:txBody>
      </p:sp>
      <p:sp>
        <p:nvSpPr>
          <p:cNvPr id="56" name="Rectangle 55">
            <a:hlinkClick r:id="rId6"/>
            <a:extLst>
              <a:ext uri="{FF2B5EF4-FFF2-40B4-BE49-F238E27FC236}">
                <a16:creationId xmlns:a16="http://schemas.microsoft.com/office/drawing/2014/main" id="{ECC34AA8-766A-EB43-8FE2-E8FB6E9C3D2A}"/>
              </a:ext>
            </a:extLst>
          </p:cNvPr>
          <p:cNvSpPr/>
          <p:nvPr userDrawn="1"/>
        </p:nvSpPr>
        <p:spPr>
          <a:xfrm>
            <a:off x="787049" y="3551583"/>
            <a:ext cx="2141681"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57" name="Rectangle 56">
            <a:hlinkClick r:id="rId7"/>
            <a:extLst>
              <a:ext uri="{FF2B5EF4-FFF2-40B4-BE49-F238E27FC236}">
                <a16:creationId xmlns:a16="http://schemas.microsoft.com/office/drawing/2014/main" id="{4E7802E3-ED32-404A-8126-A4B56AFCEABE}"/>
              </a:ext>
            </a:extLst>
          </p:cNvPr>
          <p:cNvSpPr/>
          <p:nvPr userDrawn="1"/>
        </p:nvSpPr>
        <p:spPr>
          <a:xfrm>
            <a:off x="832866" y="4884954"/>
            <a:ext cx="2360908"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58" name="Rectangle 57">
            <a:hlinkClick r:id="rId8"/>
            <a:extLst>
              <a:ext uri="{FF2B5EF4-FFF2-40B4-BE49-F238E27FC236}">
                <a16:creationId xmlns:a16="http://schemas.microsoft.com/office/drawing/2014/main" id="{341CA860-02BB-924D-9BBB-24243CD225F6}"/>
              </a:ext>
            </a:extLst>
          </p:cNvPr>
          <p:cNvSpPr/>
          <p:nvPr userDrawn="1"/>
        </p:nvSpPr>
        <p:spPr>
          <a:xfrm>
            <a:off x="403163" y="5500414"/>
            <a:ext cx="2224621"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59" name="Rounded Rectangle 58">
            <a:extLst>
              <a:ext uri="{FF2B5EF4-FFF2-40B4-BE49-F238E27FC236}">
                <a16:creationId xmlns:a16="http://schemas.microsoft.com/office/drawing/2014/main" id="{44A6321E-3861-F043-A0C0-E5004BE12DEF}"/>
              </a:ext>
            </a:extLst>
          </p:cNvPr>
          <p:cNvSpPr/>
          <p:nvPr userDrawn="1"/>
        </p:nvSpPr>
        <p:spPr>
          <a:xfrm>
            <a:off x="416331" y="6033094"/>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D588CC85-387A-AD4E-8865-A2F68822E936}"/>
              </a:ext>
            </a:extLst>
          </p:cNvPr>
          <p:cNvSpPr txBox="1"/>
          <p:nvPr userDrawn="1"/>
        </p:nvSpPr>
        <p:spPr>
          <a:xfrm>
            <a:off x="805458" y="6013567"/>
            <a:ext cx="2616530" cy="446276"/>
          </a:xfrm>
          <a:prstGeom prst="rect">
            <a:avLst/>
          </a:prstGeom>
          <a:noFill/>
          <a:ln>
            <a:noFill/>
          </a:ln>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Visit us at</a:t>
            </a:r>
          </a:p>
          <a:p>
            <a:r>
              <a:rPr lang="en-US" sz="1400" kern="1200" dirty="0">
                <a:solidFill>
                  <a:schemeClr val="tx2"/>
                </a:solidFill>
                <a:effectLst/>
                <a:latin typeface="Arial" panose="020B0604020202020204" pitchFamily="34" charset="0"/>
                <a:ea typeface="+mn-ea"/>
                <a:cs typeface="Arial" panose="020B0604020202020204" pitchFamily="34" charset="0"/>
              </a:rPr>
              <a:t>https://guconnect.cor2ed.com/</a:t>
            </a:r>
            <a:endParaRPr lang="en-GB" sz="1400" kern="1200" dirty="0">
              <a:solidFill>
                <a:schemeClr val="tx2"/>
              </a:solidFill>
              <a:effectLst/>
              <a:latin typeface="Arial" panose="020B0604020202020204" pitchFamily="34" charset="0"/>
              <a:ea typeface="+mn-ea"/>
              <a:cs typeface="Arial" panose="020B0604020202020204" pitchFamily="34" charset="0"/>
            </a:endParaRPr>
          </a:p>
        </p:txBody>
      </p:sp>
      <p:sp>
        <p:nvSpPr>
          <p:cNvPr id="61" name="Rectangle 60">
            <a:hlinkClick r:id="rId9"/>
            <a:extLst>
              <a:ext uri="{FF2B5EF4-FFF2-40B4-BE49-F238E27FC236}">
                <a16:creationId xmlns:a16="http://schemas.microsoft.com/office/drawing/2014/main" id="{0094C2BB-7685-5B42-AEF5-B7618D606169}"/>
              </a:ext>
            </a:extLst>
          </p:cNvPr>
          <p:cNvSpPr/>
          <p:nvPr userDrawn="1"/>
        </p:nvSpPr>
        <p:spPr>
          <a:xfrm>
            <a:off x="391317" y="6007018"/>
            <a:ext cx="2907360"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4F811B57-F314-D249-B405-4E201720F927}"/>
              </a:ext>
            </a:extLst>
          </p:cNvPr>
          <p:cNvSpPr txBox="1"/>
          <p:nvPr userDrawn="1"/>
        </p:nvSpPr>
        <p:spPr>
          <a:xfrm>
            <a:off x="3820914" y="6013567"/>
            <a:ext cx="2634939" cy="424732"/>
          </a:xfrm>
          <a:prstGeom prst="rect">
            <a:avLst/>
          </a:prstGeom>
          <a:noFill/>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Follow us on</a:t>
            </a:r>
          </a:p>
          <a:p>
            <a:pPr marL="0" marR="0" indent="0" algn="l" defTabSz="457200" rtl="0" eaLnBrk="1" fontAlgn="auto" latinLnBrk="0" hangingPunct="1">
              <a:lnSpc>
                <a:spcPct val="90000"/>
              </a:lnSpc>
              <a:spcBef>
                <a:spcPts val="0"/>
              </a:spcBef>
              <a:spcAft>
                <a:spcPts val="0"/>
              </a:spcAft>
              <a:buClrTx/>
              <a:buSzTx/>
              <a:buFontTx/>
              <a:buNone/>
              <a:tabLst/>
              <a:defRPr/>
            </a:pPr>
            <a:r>
              <a:rPr lang="en-GB" sz="1400" spc="-30" baseline="0" dirty="0">
                <a:solidFill>
                  <a:schemeClr val="tx2"/>
                </a:solidFill>
                <a:latin typeface="Arial" panose="020B0604020202020204" pitchFamily="34" charset="0"/>
                <a:ea typeface="Aileron" charset="0"/>
                <a:cs typeface="Arial" panose="020B0604020202020204" pitchFamily="34" charset="0"/>
              </a:rPr>
              <a:t>Twitter @</a:t>
            </a:r>
            <a:r>
              <a:rPr lang="en-GB" sz="1400" spc="-30" baseline="0" dirty="0" err="1">
                <a:solidFill>
                  <a:schemeClr val="tx2"/>
                </a:solidFill>
                <a:latin typeface="Arial" panose="020B0604020202020204" pitchFamily="34" charset="0"/>
                <a:ea typeface="Aileron" charset="0"/>
                <a:cs typeface="Arial" panose="020B0604020202020204" pitchFamily="34" charset="0"/>
              </a:rPr>
              <a:t>guconnectinfo</a:t>
            </a:r>
            <a:endParaRPr lang="en-GB" sz="1400" spc="-30" baseline="0" dirty="0">
              <a:solidFill>
                <a:schemeClr val="tx2"/>
              </a:solidFill>
              <a:latin typeface="Arial" panose="020B0604020202020204" pitchFamily="34" charset="0"/>
              <a:ea typeface="Aileron" charset="0"/>
              <a:cs typeface="Arial" panose="020B0604020202020204" pitchFamily="34" charset="0"/>
            </a:endParaRPr>
          </a:p>
        </p:txBody>
      </p:sp>
      <p:sp>
        <p:nvSpPr>
          <p:cNvPr id="63" name="Rectangle 62">
            <a:hlinkClick r:id="rId10"/>
            <a:extLst>
              <a:ext uri="{FF2B5EF4-FFF2-40B4-BE49-F238E27FC236}">
                <a16:creationId xmlns:a16="http://schemas.microsoft.com/office/drawing/2014/main" id="{20D601F6-C3B3-7D44-8BD5-D679D7FD4EEB}"/>
              </a:ext>
            </a:extLst>
          </p:cNvPr>
          <p:cNvSpPr/>
          <p:nvPr userDrawn="1"/>
        </p:nvSpPr>
        <p:spPr>
          <a:xfrm>
            <a:off x="3380402" y="6033097"/>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64" name="Rounded Rectangle 63">
            <a:extLst>
              <a:ext uri="{FF2B5EF4-FFF2-40B4-BE49-F238E27FC236}">
                <a16:creationId xmlns:a16="http://schemas.microsoft.com/office/drawing/2014/main" id="{B103F255-4F6A-CA42-85A6-9FFB2A5D902D}"/>
              </a:ext>
            </a:extLst>
          </p:cNvPr>
          <p:cNvSpPr/>
          <p:nvPr userDrawn="1"/>
        </p:nvSpPr>
        <p:spPr>
          <a:xfrm>
            <a:off x="3404557"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65" name="Rectangle 64">
            <a:hlinkClick r:id="rId11"/>
            <a:extLst>
              <a:ext uri="{FF2B5EF4-FFF2-40B4-BE49-F238E27FC236}">
                <a16:creationId xmlns:a16="http://schemas.microsoft.com/office/drawing/2014/main" id="{813F0D47-5A38-8F45-9EEC-88942D676D03}"/>
              </a:ext>
            </a:extLst>
          </p:cNvPr>
          <p:cNvSpPr/>
          <p:nvPr userDrawn="1"/>
        </p:nvSpPr>
        <p:spPr>
          <a:xfrm>
            <a:off x="3360576" y="5507360"/>
            <a:ext cx="2362295"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pic>
        <p:nvPicPr>
          <p:cNvPr id="66" name="Picture 2" descr="Linkedin logo logo website icon - Popular Social Media Flat">
            <a:extLst>
              <a:ext uri="{FF2B5EF4-FFF2-40B4-BE49-F238E27FC236}">
                <a16:creationId xmlns:a16="http://schemas.microsoft.com/office/drawing/2014/main" id="{22CE719D-BF7E-6348-A086-82D4B96325CC}"/>
              </a:ext>
            </a:extLst>
          </p:cNvPr>
          <p:cNvPicPr>
            <a:picLocks noChangeAspect="1" noChangeArrowheads="1"/>
          </p:cNvPicPr>
          <p:nvPr userDrawn="1"/>
        </p:nvPicPr>
        <p:blipFill>
          <a:blip r:embed="rId12">
            <a:biLevel thresh="25000"/>
            <a:extLst>
              <a:ext uri="{28A0092B-C50C-407E-A947-70E740481C1C}">
                <a14:useLocalDpi xmlns:a14="http://schemas.microsoft.com/office/drawing/2010/main" val="0"/>
              </a:ext>
            </a:extLst>
          </a:blip>
          <a:srcRect/>
          <a:stretch>
            <a:fillRect/>
          </a:stretch>
        </p:blipFill>
        <p:spPr bwMode="auto">
          <a:xfrm>
            <a:off x="341784" y="5424935"/>
            <a:ext cx="526472" cy="526472"/>
          </a:xfrm>
          <a:prstGeom prst="rect">
            <a:avLst/>
          </a:prstGeom>
          <a:noFill/>
          <a:extLst>
            <a:ext uri="{909E8E84-426E-40DD-AFC4-6F175D3DCCD1}">
              <a14:hiddenFill xmlns:a14="http://schemas.microsoft.com/office/drawing/2010/main">
                <a:solidFill>
                  <a:srgbClr val="FFFFFF"/>
                </a:solidFill>
              </a14:hiddenFill>
            </a:ext>
          </a:extLst>
        </p:spPr>
      </p:pic>
      <p:pic>
        <p:nvPicPr>
          <p:cNvPr id="67" name="Graphic 66" descr="World">
            <a:extLst>
              <a:ext uri="{FF2B5EF4-FFF2-40B4-BE49-F238E27FC236}">
                <a16:creationId xmlns:a16="http://schemas.microsoft.com/office/drawing/2014/main" id="{4BB1D94F-DD59-E548-9CEB-1FCCF0910231}"/>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7989" y="6070903"/>
            <a:ext cx="306593" cy="306593"/>
          </a:xfrm>
          <a:prstGeom prst="rect">
            <a:avLst/>
          </a:prstGeom>
        </p:spPr>
      </p:pic>
      <p:pic>
        <p:nvPicPr>
          <p:cNvPr id="68" name="Picture 4" descr="Vimeo Icon Logo - Free vector graphic on Pixabay">
            <a:extLst>
              <a:ext uri="{FF2B5EF4-FFF2-40B4-BE49-F238E27FC236}">
                <a16:creationId xmlns:a16="http://schemas.microsoft.com/office/drawing/2014/main" id="{4A49D902-C062-0342-8928-6BF39FAB3487}"/>
              </a:ext>
            </a:extLst>
          </p:cNvPr>
          <p:cNvPicPr>
            <a:picLocks noChangeAspect="1" noChangeArrowheads="1"/>
          </p:cNvPicPr>
          <p:nvPr userDrawn="1"/>
        </p:nvPicPr>
        <p:blipFill>
          <a:blip r:embed="rId15">
            <a:biLevel thresh="25000"/>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07723" y="5424935"/>
            <a:ext cx="563578" cy="56357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Free White Twitter Icon - Download White Twitter Icon">
            <a:extLst>
              <a:ext uri="{FF2B5EF4-FFF2-40B4-BE49-F238E27FC236}">
                <a16:creationId xmlns:a16="http://schemas.microsoft.com/office/drawing/2014/main" id="{D0331001-11A8-BB4B-AB85-368EF2DF687C}"/>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442843" y="6086443"/>
            <a:ext cx="278977" cy="27897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D8E0EEA8-7F63-2B4A-B445-EA6C22135F5D}"/>
              </a:ext>
            </a:extLst>
          </p:cNvPr>
          <p:cNvPicPr>
            <a:picLocks noChangeAspect="1"/>
          </p:cNvPicPr>
          <p:nvPr userDrawn="1"/>
        </p:nvPicPr>
        <p:blipFill rotWithShape="1">
          <a:blip r:embed="rId18"/>
          <a:srcRect l="1017" r="3425"/>
          <a:stretch/>
        </p:blipFill>
        <p:spPr>
          <a:xfrm>
            <a:off x="412883" y="677126"/>
            <a:ext cx="2174747" cy="881888"/>
          </a:xfrm>
          <a:prstGeom prst="rect">
            <a:avLst/>
          </a:prstGeom>
        </p:spPr>
      </p:pic>
      <p:sp>
        <p:nvSpPr>
          <p:cNvPr id="70" name="Titre 1">
            <a:extLst>
              <a:ext uri="{FF2B5EF4-FFF2-40B4-BE49-F238E27FC236}">
                <a16:creationId xmlns:a16="http://schemas.microsoft.com/office/drawing/2014/main" id="{7BDF4C6F-C254-DD4C-B8B1-8AEAC5625493}"/>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2" name="Picture 1">
            <a:extLst>
              <a:ext uri="{FF2B5EF4-FFF2-40B4-BE49-F238E27FC236}">
                <a16:creationId xmlns:a16="http://schemas.microsoft.com/office/drawing/2014/main" id="{FEC34835-7054-73AD-759E-7593D486ABB2}"/>
              </a:ext>
            </a:extLst>
          </p:cNvPr>
          <p:cNvPicPr>
            <a:picLocks noChangeAspect="1"/>
          </p:cNvPicPr>
          <p:nvPr userDrawn="1"/>
        </p:nvPicPr>
        <p:blipFill rotWithShape="1">
          <a:blip r:embed="rId19"/>
          <a:srcRect l="4378" t="16757" r="13110" b="10564"/>
          <a:stretch/>
        </p:blipFill>
        <p:spPr>
          <a:xfrm>
            <a:off x="6598102" y="0"/>
            <a:ext cx="5593898" cy="6365420"/>
          </a:xfrm>
          <a:prstGeom prst="rect">
            <a:avLst/>
          </a:prstGeom>
        </p:spPr>
      </p:pic>
    </p:spTree>
  </p:cSld>
  <p:clrMapOvr>
    <a:masterClrMapping/>
  </p:clrMapOvr>
  <p:transition>
    <p:fade/>
  </p:transition>
  <p:extLst>
    <p:ext uri="{DCECCB84-F9BA-43D5-87BE-67443E8EF086}">
      <p15:sldGuideLst xmlns:p15="http://schemas.microsoft.com/office/powerpoint/2012/main">
        <p15:guide id="1" pos="27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1C4F2F4-8EE8-BEBB-2DE0-9CA44C82F222}"/>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8E3FE7DD-81C8-8E02-D524-0BD4F5421C6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9584317-7824-C9FF-E36C-B950386F8287}"/>
              </a:ext>
            </a:extLst>
          </p:cNvPr>
          <p:cNvSpPr>
            <a:spLocks noGrp="1"/>
          </p:cNvSpPr>
          <p:nvPr>
            <p:ph type="sldNum" sz="quarter" idx="12"/>
          </p:nvPr>
        </p:nvSpPr>
        <p:spPr/>
        <p:txBody>
          <a:bodyPr/>
          <a:lstStyle/>
          <a:p>
            <a:fld id="{1C1F7F8C-5C2C-4CC7-A7B5-2AC50E3A22DB}" type="slidenum">
              <a:rPr lang="it-IT" smtClean="0"/>
              <a:t>‹#›</a:t>
            </a:fld>
            <a:endParaRPr lang="it-IT"/>
          </a:p>
        </p:txBody>
      </p:sp>
    </p:spTree>
    <p:extLst>
      <p:ext uri="{BB962C8B-B14F-4D97-AF65-F5344CB8AC3E}">
        <p14:creationId xmlns:p14="http://schemas.microsoft.com/office/powerpoint/2010/main" val="1333960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201600" y="398351"/>
            <a:ext cx="9941051" cy="1273433"/>
          </a:xfrm>
        </p:spPr>
        <p:txBody>
          <a:bodyPr>
            <a:noAutofit/>
          </a:bodyPr>
          <a:lstStyle>
            <a:lvl1pPr marL="0" indent="0">
              <a:lnSpc>
                <a:spcPct val="85000"/>
              </a:lnSpc>
              <a:buFontTx/>
              <a:buNone/>
              <a:defRPr sz="3400"/>
            </a:lvl1pPr>
            <a:lvl2pPr marL="0" indent="0">
              <a:lnSpc>
                <a:spcPct val="85000"/>
              </a:lnSpc>
              <a:spcBef>
                <a:spcPts val="0"/>
              </a:spcBef>
              <a:buFontTx/>
              <a:buNone/>
              <a:defRPr sz="3400">
                <a:solidFill>
                  <a:schemeClr val="tx2">
                    <a:lumMod val="60000"/>
                    <a:lumOff val="40000"/>
                  </a:schemeClr>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GB"/>
              <a:t>Click to edit Master text styles</a:t>
            </a:r>
          </a:p>
          <a:p>
            <a:pPr lvl="1"/>
            <a:r>
              <a:rPr lang="en-GB"/>
              <a:t>Second level</a:t>
            </a:r>
          </a:p>
        </p:txBody>
      </p:sp>
      <p:sp>
        <p:nvSpPr>
          <p:cNvPr id="6" name="Slide Number Placeholder 5"/>
          <p:cNvSpPr>
            <a:spLocks noGrp="1"/>
          </p:cNvSpPr>
          <p:nvPr>
            <p:ph type="sldNum" sz="quarter" idx="12"/>
          </p:nvPr>
        </p:nvSpPr>
        <p:spPr>
          <a:xfrm>
            <a:off x="10699753" y="377292"/>
            <a:ext cx="1291167" cy="324385"/>
          </a:xfrm>
          <a:prstGeom prst="rect">
            <a:avLst/>
          </a:prstGeom>
        </p:spPr>
        <p:txBody>
          <a:bodyPr/>
          <a:lstStyle/>
          <a:p>
            <a:fld id="{B9B2A88A-9ECB-DF45-A377-2575079D0564}" type="slidenum">
              <a:rPr lang="en-GB" smtClean="0"/>
              <a:pPr/>
              <a:t>‹#›</a:t>
            </a:fld>
            <a:endParaRPr lang="en-GB"/>
          </a:p>
        </p:txBody>
      </p:sp>
    </p:spTree>
    <p:extLst>
      <p:ext uri="{BB962C8B-B14F-4D97-AF65-F5344CB8AC3E}">
        <p14:creationId xmlns:p14="http://schemas.microsoft.com/office/powerpoint/2010/main" val="209814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p:spTree>
      <p:nvGrpSpPr>
        <p:cNvPr id="1" name=""/>
        <p:cNvGrpSpPr/>
        <p:nvPr/>
      </p:nvGrpSpPr>
      <p:grpSpPr>
        <a:xfrm>
          <a:off x="0" y="0"/>
          <a:ext cx="0" cy="0"/>
          <a:chOff x="0" y="0"/>
          <a:chExt cx="0" cy="0"/>
        </a:xfrm>
      </p:grpSpPr>
      <p:sp>
        <p:nvSpPr>
          <p:cNvPr id="30" name="Picture Placeholder 29"/>
          <p:cNvSpPr>
            <a:spLocks noGrp="1"/>
          </p:cNvSpPr>
          <p:nvPr>
            <p:ph type="pic" sz="quarter" idx="14"/>
          </p:nvPr>
        </p:nvSpPr>
        <p:spPr>
          <a:xfrm>
            <a:off x="334433" y="1572174"/>
            <a:ext cx="11520000" cy="5004485"/>
          </a:xfrm>
        </p:spPr>
        <p:txBody>
          <a:bodyPr/>
          <a:lstStyle/>
          <a:p>
            <a:r>
              <a:rPr lang="en-US"/>
              <a:t>Click icon to add picture</a:t>
            </a:r>
            <a:endParaRPr lang="en-GB"/>
          </a:p>
        </p:txBody>
      </p:sp>
      <p:sp>
        <p:nvSpPr>
          <p:cNvPr id="10" name="Text Placeholder 9"/>
          <p:cNvSpPr>
            <a:spLocks noGrp="1"/>
          </p:cNvSpPr>
          <p:nvPr>
            <p:ph type="body" sz="quarter" idx="13"/>
          </p:nvPr>
        </p:nvSpPr>
        <p:spPr>
          <a:xfrm>
            <a:off x="201600" y="398348"/>
            <a:ext cx="9941051" cy="1159864"/>
          </a:xfrm>
        </p:spPr>
        <p:txBody>
          <a:bodyPr>
            <a:noAutofit/>
          </a:bodyPr>
          <a:lstStyle>
            <a:lvl1pPr marL="0" indent="0">
              <a:lnSpc>
                <a:spcPct val="85000"/>
              </a:lnSpc>
              <a:buFontTx/>
              <a:buNone/>
              <a:defRPr sz="3400"/>
            </a:lvl1pPr>
            <a:lvl2pPr marL="0" indent="0">
              <a:lnSpc>
                <a:spcPct val="85000"/>
              </a:lnSpc>
              <a:spcBef>
                <a:spcPts val="0"/>
              </a:spcBef>
              <a:buFontTx/>
              <a:buNone/>
              <a:defRPr sz="3400">
                <a:solidFill>
                  <a:srgbClr val="A0A1A3"/>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p:txBody>
          <a:bodyPr/>
          <a:lstStyle/>
          <a:p>
            <a:fld id="{B9B2A88A-9ECB-DF45-A377-2575079D0564}" type="slidenum">
              <a:rPr lang="en-GB" smtClean="0">
                <a:solidFill>
                  <a:srgbClr val="616365"/>
                </a:solidFill>
              </a:rPr>
              <a:pPr/>
              <a:t>‹#›</a:t>
            </a:fld>
            <a:endParaRPr lang="en-GB">
              <a:solidFill>
                <a:srgbClr val="616365"/>
              </a:solidFill>
            </a:endParaRPr>
          </a:p>
        </p:txBody>
      </p:sp>
    </p:spTree>
    <p:extLst>
      <p:ext uri="{BB962C8B-B14F-4D97-AF65-F5344CB8AC3E}">
        <p14:creationId xmlns:p14="http://schemas.microsoft.com/office/powerpoint/2010/main" val="4233394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73749892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70507211"/>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648209965"/>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Separator Pale">
    <p:spTree>
      <p:nvGrpSpPr>
        <p:cNvPr id="1" name=""/>
        <p:cNvGrpSpPr/>
        <p:nvPr/>
      </p:nvGrpSpPr>
      <p:grpSpPr>
        <a:xfrm>
          <a:off x="0" y="0"/>
          <a:ext cx="0" cy="0"/>
          <a:chOff x="0" y="0"/>
          <a:chExt cx="0" cy="0"/>
        </a:xfrm>
      </p:grpSpPr>
      <p:pic>
        <p:nvPicPr>
          <p:cNvPr id="5" name="Picture 4" descr="A picture containing drawing, light&#10;&#10;Description automatically generated">
            <a:extLst>
              <a:ext uri="{FF2B5EF4-FFF2-40B4-BE49-F238E27FC236}">
                <a16:creationId xmlns:a16="http://schemas.microsoft.com/office/drawing/2014/main" id="{ACFC416F-D710-3A45-87DD-2DE1FCF77B33}"/>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8"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a:t>
            </a:r>
            <a:br>
              <a:rPr lang="en-GB" noProof="0" dirty="0"/>
            </a:br>
            <a:r>
              <a:rPr lang="en-GB" noProof="0" dirty="0"/>
              <a:t>the text</a:t>
            </a:r>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7" y="547584"/>
            <a:ext cx="11376025" cy="864655"/>
          </a:xfrm>
        </p:spPr>
        <p:txBody>
          <a:bodyPr>
            <a:normAutofit/>
          </a:bodyPr>
          <a:lstStyle>
            <a:lvl1pPr>
              <a:defRPr sz="24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472580354"/>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pale">
    <p:spTree>
      <p:nvGrpSpPr>
        <p:cNvPr id="1" name=""/>
        <p:cNvGrpSpPr/>
        <p:nvPr/>
      </p:nvGrpSpPr>
      <p:grpSpPr>
        <a:xfrm>
          <a:off x="0" y="0"/>
          <a:ext cx="0" cy="0"/>
          <a:chOff x="0" y="0"/>
          <a:chExt cx="0" cy="0"/>
        </a:xfrm>
      </p:grpSpPr>
      <p:pic>
        <p:nvPicPr>
          <p:cNvPr id="9" name="Picture 8" descr="A picture containing drawing, light&#10;&#10;Description automatically generated">
            <a:extLst>
              <a:ext uri="{FF2B5EF4-FFF2-40B4-BE49-F238E27FC236}">
                <a16:creationId xmlns:a16="http://schemas.microsoft.com/office/drawing/2014/main" id="{9D033C0A-B3FE-7E4D-9435-7FC5A8EE3960}"/>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Arial" panose="020B0604020202020204" pitchFamily="34" charset="0"/>
                <a:cs typeface="Arial" panose="020B0604020202020204" pitchFamily="34" charset="0"/>
              </a:defRPr>
            </a:lvl1pPr>
          </a:lstStyle>
          <a:p>
            <a:endParaRPr lang="en-GB"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3"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3"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8800"/>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FD972486-CB4A-8C43-B144-BABC948315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a16="http://schemas.microsoft.com/office/drawing/2014/main" id="{F046E0A4-E965-4C18-8444-05C49D8DD6B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a16="http://schemas.microsoft.com/office/drawing/2014/main" id="{DE0BFF55-A527-48E6-AAD6-78DF86EF1158}"/>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Content Placeholder 5">
            <a:extLst>
              <a:ext uri="{FF2B5EF4-FFF2-40B4-BE49-F238E27FC236}">
                <a16:creationId xmlns:a16="http://schemas.microsoft.com/office/drawing/2014/main" id="{6F8C3B23-A099-4145-B586-48F01257047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584859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09BD2B10-09B3-F844-9454-208DB63A367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145174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normAutofit/>
          </a:bodyPr>
          <a:lstStyle>
            <a:lvl1pPr marL="0" indent="0">
              <a:buNone/>
              <a:defRPr sz="2800" baseline="0">
                <a:latin typeface="Arial" panose="020B0604020202020204" pitchFamily="34" charset="0"/>
                <a:ea typeface="Verdana" panose="020B060403050404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1800" b="0" i="0" baseline="0">
                <a:solidFill>
                  <a:srgbClr val="5D8298"/>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a16="http://schemas.microsoft.com/office/drawing/2014/main" id="{610BCDA3-369C-43C8-A135-679B9AC3D3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65B45DD1-D8DA-F347-A3D1-EAA2C6D05F2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621215" y="6126163"/>
            <a:ext cx="109728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619200" y="246566"/>
            <a:ext cx="87408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619200" y="1425600"/>
            <a:ext cx="10963200" cy="4460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800523" y="6356351"/>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8" name="Picture 7">
            <a:extLst>
              <a:ext uri="{FF2B5EF4-FFF2-40B4-BE49-F238E27FC236}">
                <a16:creationId xmlns:a16="http://schemas.microsoft.com/office/drawing/2014/main" id="{D835F152-6A90-E24B-9A16-F07E260B1383}"/>
              </a:ext>
            </a:extLst>
          </p:cNvPr>
          <p:cNvPicPr>
            <a:picLocks noChangeAspect="1"/>
          </p:cNvPicPr>
          <p:nvPr userDrawn="1"/>
        </p:nvPicPr>
        <p:blipFill rotWithShape="1">
          <a:blip r:embed="rId22"/>
          <a:srcRect l="1017" r="3425"/>
          <a:stretch/>
        </p:blipFill>
        <p:spPr>
          <a:xfrm>
            <a:off x="9914481" y="311695"/>
            <a:ext cx="1708730" cy="69291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8" r:id="rId2"/>
    <p:sldLayoutId id="2147483662" r:id="rId3"/>
    <p:sldLayoutId id="2147483650" r:id="rId4"/>
    <p:sldLayoutId id="2147483661" r:id="rId5"/>
    <p:sldLayoutId id="2147483652" r:id="rId6"/>
    <p:sldLayoutId id="2147483677" r:id="rId7"/>
    <p:sldLayoutId id="2147483657" r:id="rId8"/>
    <p:sldLayoutId id="2147483654" r:id="rId9"/>
    <p:sldLayoutId id="2147483655" r:id="rId10"/>
    <p:sldLayoutId id="2147483675" r:id="rId11"/>
    <p:sldLayoutId id="2147483678" r:id="rId12"/>
    <p:sldLayoutId id="2147483656" r:id="rId13"/>
    <p:sldLayoutId id="2147483682" r:id="rId14"/>
    <p:sldLayoutId id="2147483683" r:id="rId15"/>
    <p:sldLayoutId id="2147483684" r:id="rId16"/>
    <p:sldLayoutId id="2147483685" r:id="rId17"/>
    <p:sldLayoutId id="2147483686" r:id="rId18"/>
    <p:sldLayoutId id="2147483687" r:id="rId19"/>
    <p:sldLayoutId id="2147483688" r:id="rId20"/>
  </p:sldLayoutIdLst>
  <p:hf hdr="0" ftr="0" dt="0"/>
  <p:txStyles>
    <p:titleStyle>
      <a:lvl1pPr algn="l" defTabSz="457200" rtl="0" eaLnBrk="1" latinLnBrk="0" hangingPunct="1">
        <a:spcBef>
          <a:spcPct val="0"/>
        </a:spcBef>
        <a:buNone/>
        <a:defRPr sz="2800" b="1" i="0" kern="1200" cap="all" spc="100" baseline="0">
          <a:solidFill>
            <a:srgbClr val="5D8298"/>
          </a:solidFill>
          <a:latin typeface="Arial" panose="020B0604020202020204" pitchFamily="34" charset="0"/>
          <a:ea typeface="Verdana" panose="020B0604030504040204" pitchFamily="34" charset="0"/>
          <a:cs typeface="Arial" panose="020B0604020202020204" pitchFamily="34" charset="0"/>
        </a:defRPr>
      </a:lvl1pPr>
    </p:titleStyle>
    <p:body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393" userDrawn="1">
          <p15:clr>
            <a:srgbClr val="F26B43"/>
          </p15:clr>
        </p15:guide>
        <p15:guide id="3" pos="7294" userDrawn="1">
          <p15:clr>
            <a:srgbClr val="F26B43"/>
          </p15:clr>
        </p15:guide>
        <p15:guide id="4" orient="horz" pos="2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ustoo.org/Pathways-Seattle-Webcast" TargetMode="External"/><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hyperlink" Target="https://d56bochluxqnz.cloudfront.net/documents/full-guideline/EAU-EANM-ESTRO-ESUR-ISUP_SIOG-Guidelines-on-Prostate-Cancer-2022_2022-04-25-063938_yfos.pdf"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d56bochluxqnz.cloudfront.net/documents/full-guideline/EAU-EANM-ESTRO-ESUR-ISUP_SIOG-Guidelines-on-Prostate-Cancer-2022_2022-04-25-063938_yfos.pdf.%20Accessed%20Dec%202022"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2.sv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4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chart" Target="../charts/char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ema.europa.eu/en/medicines/human/summaries-opinion/lynparza-2"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hyperlink" Target="https://www.ema.europa.eu/en/medicines/human/summaries-opinion/lynparza-2" TargetMode="External"/><Relationship Id="rId5" Type="http://schemas.openxmlformats.org/officeDocument/2006/relationships/image" Target="../media/image49.emf"/><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hyperlink" Target="mailto:elaine.wills@cor2ed.com?subject=GU%20connect" TargetMode="External"/><Relationship Id="rId3" Type="http://schemas.openxmlformats.org/officeDocument/2006/relationships/hyperlink" Target="https://twitter.com/guconnectinfo" TargetMode="External"/><Relationship Id="rId7" Type="http://schemas.openxmlformats.org/officeDocument/2006/relationships/hyperlink" Target="https://guconnect.cor2ed.com/"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vimeo.com/channels/guconnect" TargetMode="External"/><Relationship Id="rId5" Type="http://schemas.openxmlformats.org/officeDocument/2006/relationships/hyperlink" Target="mailto:sam.brightwell@cor2ed.com" TargetMode="External"/><Relationship Id="rId4" Type="http://schemas.openxmlformats.org/officeDocument/2006/relationships/hyperlink" Target="https://www.linkedin.com/company/23742475" TargetMode="External"/><Relationship Id="rId9" Type="http://schemas.openxmlformats.org/officeDocument/2006/relationships/image" Target="../media/image5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7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DNA repair pathway aberrations: Homologous Recombination Repair (HRR) defects</a:t>
            </a:r>
            <a:endParaRPr lang="en-US" dirty="0"/>
          </a:p>
        </p:txBody>
      </p:sp>
      <p:sp>
        <p:nvSpPr>
          <p:cNvPr id="4" name="Slide Number Placeholder 3"/>
          <p:cNvSpPr>
            <a:spLocks noGrp="1"/>
          </p:cNvSpPr>
          <p:nvPr>
            <p:ph type="sldNum" sz="quarter" idx="4"/>
          </p:nvPr>
        </p:nvSpPr>
        <p:spPr/>
        <p:txBody>
          <a:bodyPr/>
          <a:lstStyle/>
          <a:p>
            <a:fld id="{F4AA5DCF-66B2-472F-B195-E86DECBE6A06}" type="slidenum">
              <a:rPr lang="en-GB" smtClean="0"/>
              <a:pPr/>
              <a:t>10</a:t>
            </a:fld>
            <a:endParaRPr lang="en-GB" dirty="0"/>
          </a:p>
        </p:txBody>
      </p:sp>
      <p:sp>
        <p:nvSpPr>
          <p:cNvPr id="12" name="Content Placeholder 11">
            <a:extLst>
              <a:ext uri="{FF2B5EF4-FFF2-40B4-BE49-F238E27FC236}">
                <a16:creationId xmlns:a16="http://schemas.microsoft.com/office/drawing/2014/main" id="{76D84AE7-804F-FB44-9C8B-ED388D20C655}"/>
              </a:ext>
            </a:extLst>
          </p:cNvPr>
          <p:cNvSpPr>
            <a:spLocks noGrp="1"/>
          </p:cNvSpPr>
          <p:nvPr>
            <p:ph sz="quarter" idx="15"/>
          </p:nvPr>
        </p:nvSpPr>
        <p:spPr>
          <a:xfrm>
            <a:off x="620184" y="6356351"/>
            <a:ext cx="10906496" cy="365125"/>
          </a:xfrm>
        </p:spPr>
        <p:txBody>
          <a:bodyPr/>
          <a:lstStyle/>
          <a:p>
            <a:r>
              <a:rPr lang="en-GB" sz="1100" dirty="0">
                <a:solidFill>
                  <a:schemeClr val="tx2"/>
                </a:solidFill>
              </a:rPr>
              <a:t>ATM, ataxia telangiectasia mutated; BRC, </a:t>
            </a:r>
            <a:r>
              <a:rPr lang="en-GB" sz="1100" dirty="0" err="1">
                <a:solidFill>
                  <a:schemeClr val="tx2"/>
                </a:solidFill>
              </a:rPr>
              <a:t>Brca</a:t>
            </a:r>
            <a:r>
              <a:rPr lang="en-GB" sz="1100" dirty="0">
                <a:solidFill>
                  <a:schemeClr val="tx2"/>
                </a:solidFill>
              </a:rPr>
              <a:t> repeat; </a:t>
            </a:r>
            <a:r>
              <a:rPr lang="en-US" sz="1100" dirty="0">
                <a:solidFill>
                  <a:schemeClr val="tx2"/>
                </a:solidFill>
              </a:rPr>
              <a:t>BRCA1/2, breast cancer gene 1/2; CC, coiled coil; FAT, FRAP-ATM-TRRAP domain; HELC, helical domain; </a:t>
            </a:r>
            <a:r>
              <a:rPr lang="en-GB" sz="1100" dirty="0">
                <a:solidFill>
                  <a:schemeClr val="tx2"/>
                </a:solidFill>
              </a:rPr>
              <a:t>HRR, homologous recombination repair; LOH, loss of heterozygosity; </a:t>
            </a:r>
            <a:r>
              <a:rPr lang="en-GB" sz="1100" dirty="0" err="1">
                <a:solidFill>
                  <a:schemeClr val="tx2"/>
                </a:solidFill>
              </a:rPr>
              <a:t>mCRPC</a:t>
            </a:r>
            <a:r>
              <a:rPr lang="en-GB" sz="1100" dirty="0">
                <a:solidFill>
                  <a:schemeClr val="tx2"/>
                </a:solidFill>
              </a:rPr>
              <a:t>, metastatic castration-resistant prostate cancer; </a:t>
            </a:r>
            <a:r>
              <a:rPr lang="en-US" sz="1100" dirty="0">
                <a:solidFill>
                  <a:schemeClr val="tx2"/>
                </a:solidFill>
              </a:rPr>
              <a:t>OB, oligonucleotide binding fold; PIK3c, phosphoinositide 3-kinase domain </a:t>
            </a:r>
            <a:r>
              <a:rPr lang="en-GB" sz="1100" dirty="0"/>
              <a:t>Robinson D, et al. Cell. 2015;161:1215-28</a:t>
            </a:r>
            <a:endParaRPr lang="en-US" sz="1100" dirty="0"/>
          </a:p>
        </p:txBody>
      </p:sp>
      <p:sp>
        <p:nvSpPr>
          <p:cNvPr id="3" name="TextBox 2"/>
          <p:cNvSpPr txBox="1"/>
          <p:nvPr/>
        </p:nvSpPr>
        <p:spPr>
          <a:xfrm>
            <a:off x="9611139" y="3966094"/>
            <a:ext cx="2206262" cy="2000315"/>
          </a:xfrm>
          <a:prstGeom prst="rect">
            <a:avLst/>
          </a:prstGeom>
          <a:noFill/>
        </p:spPr>
        <p:txBody>
          <a:bodyPr wrap="square" lIns="0" tIns="0" rIns="0" bIns="0" rtlCol="0">
            <a:noAutofit/>
          </a:bodyPr>
          <a:lstStyle/>
          <a:p>
            <a:pPr marL="285750" indent="-285750">
              <a:buClr>
                <a:schemeClr val="accent1"/>
              </a:buClr>
              <a:buFont typeface="Arial" panose="020B0604020202020204" pitchFamily="34" charset="0"/>
              <a:buChar char="•"/>
            </a:pPr>
            <a:r>
              <a:rPr lang="en-US" sz="1800" dirty="0">
                <a:solidFill>
                  <a:schemeClr val="tx2"/>
                </a:solidFill>
                <a:latin typeface="Arial" panose="020B0604020202020204" pitchFamily="34" charset="0"/>
                <a:cs typeface="Arial" panose="020B0604020202020204" pitchFamily="34" charset="0"/>
              </a:rPr>
              <a:t>~23% of </a:t>
            </a:r>
            <a:r>
              <a:rPr lang="en-US" sz="1800" dirty="0" err="1">
                <a:solidFill>
                  <a:schemeClr val="tx2"/>
                </a:solidFill>
                <a:latin typeface="Arial" panose="020B0604020202020204" pitchFamily="34" charset="0"/>
                <a:cs typeface="Arial" panose="020B0604020202020204" pitchFamily="34" charset="0"/>
              </a:rPr>
              <a:t>mCRPC</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harbour</a:t>
            </a:r>
            <a:r>
              <a:rPr lang="en-US" sz="1800" dirty="0">
                <a:solidFill>
                  <a:schemeClr val="tx2"/>
                </a:solidFill>
                <a:latin typeface="Arial" panose="020B0604020202020204" pitchFamily="34" charset="0"/>
                <a:cs typeface="Arial" panose="020B0604020202020204" pitchFamily="34" charset="0"/>
              </a:rPr>
              <a:t> DNA repair pathway aberrations</a:t>
            </a:r>
          </a:p>
          <a:p>
            <a:pPr marL="285750" indent="-285750">
              <a:buClr>
                <a:schemeClr val="accent1"/>
              </a:buClr>
              <a:buFont typeface="Arial" panose="020B0604020202020204" pitchFamily="34" charset="0"/>
              <a:buChar char="•"/>
            </a:pPr>
            <a:endParaRPr lang="en-US" dirty="0">
              <a:solidFill>
                <a:schemeClr val="tx2"/>
              </a:solidFill>
              <a:latin typeface="Arial" panose="020B0604020202020204" pitchFamily="34" charset="0"/>
              <a:cs typeface="Arial" panose="020B0604020202020204" pitchFamily="34" charset="0"/>
            </a:endParaRPr>
          </a:p>
          <a:p>
            <a:pPr marL="285750" indent="-285750">
              <a:buClr>
                <a:schemeClr val="accent1"/>
              </a:buClr>
              <a:buFont typeface="Arial" panose="020B0604020202020204" pitchFamily="34" charset="0"/>
              <a:buChar char="•"/>
            </a:pPr>
            <a:r>
              <a:rPr lang="en-US" sz="1800" dirty="0">
                <a:solidFill>
                  <a:schemeClr val="tx2"/>
                </a:solidFill>
                <a:latin typeface="Arial" panose="020B0604020202020204" pitchFamily="34" charset="0"/>
                <a:cs typeface="Arial" panose="020B0604020202020204" pitchFamily="34" charset="0"/>
              </a:rPr>
              <a:t>8% harbor germline findings</a:t>
            </a:r>
            <a:endParaRPr lang="en-US" dirty="0">
              <a:solidFill>
                <a:schemeClr val="tx2"/>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EAD54BA1-C923-EA4D-BAF3-E037AB50CC86}"/>
              </a:ext>
            </a:extLst>
          </p:cNvPr>
          <p:cNvGrpSpPr/>
          <p:nvPr/>
        </p:nvGrpSpPr>
        <p:grpSpPr>
          <a:xfrm>
            <a:off x="583282" y="1488348"/>
            <a:ext cx="11234119" cy="1989247"/>
            <a:chOff x="583282" y="1488348"/>
            <a:chExt cx="11234119" cy="1989247"/>
          </a:xfrm>
        </p:grpSpPr>
        <p:pic>
          <p:nvPicPr>
            <p:cNvPr id="16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58" r="6163" b="7931"/>
            <a:stretch/>
          </p:blipFill>
          <p:spPr bwMode="auto">
            <a:xfrm>
              <a:off x="583282" y="1665514"/>
              <a:ext cx="10345975" cy="1812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a:extLst>
                <a:ext uri="{FF2B5EF4-FFF2-40B4-BE49-F238E27FC236}">
                  <a16:creationId xmlns:a16="http://schemas.microsoft.com/office/drawing/2014/main" id="{39477EDD-2183-4836-8510-FAF8F82AD69B}"/>
                </a:ext>
              </a:extLst>
            </p:cNvPr>
            <p:cNvSpPr/>
            <p:nvPr/>
          </p:nvSpPr>
          <p:spPr>
            <a:xfrm>
              <a:off x="10632504" y="1488348"/>
              <a:ext cx="1184897" cy="154056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0C80608-807B-4841-A214-BC31F3F3CDA6}"/>
                </a:ext>
              </a:extLst>
            </p:cNvPr>
            <p:cNvSpPr txBox="1"/>
            <p:nvPr/>
          </p:nvSpPr>
          <p:spPr>
            <a:xfrm>
              <a:off x="782390" y="1518298"/>
              <a:ext cx="141064" cy="153888"/>
            </a:xfrm>
            <a:prstGeom prst="rect">
              <a:avLst/>
            </a:prstGeom>
            <a:noFill/>
          </p:spPr>
          <p:txBody>
            <a:bodyPr wrap="none" lIns="0" tIns="0" rIns="0" bIns="0" rtlCol="0">
              <a:spAutoFit/>
            </a:bodyPr>
            <a:lstStyle/>
            <a:p>
              <a:r>
                <a:rPr lang="en-US" sz="1000" dirty="0">
                  <a:latin typeface="Arial" panose="020B0604020202020204" pitchFamily="34" charset="0"/>
                  <a:ea typeface="Aileron" charset="0"/>
                  <a:cs typeface="Arial" panose="020B0604020202020204" pitchFamily="34" charset="0"/>
                </a:rPr>
                <a:t>88</a:t>
              </a:r>
            </a:p>
          </p:txBody>
        </p:sp>
        <p:sp>
          <p:nvSpPr>
            <p:cNvPr id="20" name="TextBox 19">
              <a:extLst>
                <a:ext uri="{FF2B5EF4-FFF2-40B4-BE49-F238E27FC236}">
                  <a16:creationId xmlns:a16="http://schemas.microsoft.com/office/drawing/2014/main" id="{81B5A91B-17B1-8749-96DC-68F8F6B68C8B}"/>
                </a:ext>
              </a:extLst>
            </p:cNvPr>
            <p:cNvSpPr txBox="1"/>
            <p:nvPr/>
          </p:nvSpPr>
          <p:spPr>
            <a:xfrm>
              <a:off x="10903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72</a:t>
              </a:r>
            </a:p>
          </p:txBody>
        </p:sp>
        <p:sp>
          <p:nvSpPr>
            <p:cNvPr id="21" name="TextBox 20">
              <a:extLst>
                <a:ext uri="{FF2B5EF4-FFF2-40B4-BE49-F238E27FC236}">
                  <a16:creationId xmlns:a16="http://schemas.microsoft.com/office/drawing/2014/main" id="{D60772E3-92C0-3D42-B042-550CBEA6C86F}"/>
                </a:ext>
              </a:extLst>
            </p:cNvPr>
            <p:cNvSpPr txBox="1"/>
            <p:nvPr/>
          </p:nvSpPr>
          <p:spPr>
            <a:xfrm>
              <a:off x="137894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120</a:t>
              </a:r>
            </a:p>
          </p:txBody>
        </p:sp>
        <p:sp>
          <p:nvSpPr>
            <p:cNvPr id="22" name="TextBox 21">
              <a:extLst>
                <a:ext uri="{FF2B5EF4-FFF2-40B4-BE49-F238E27FC236}">
                  <a16:creationId xmlns:a16="http://schemas.microsoft.com/office/drawing/2014/main" id="{ACE01993-1C44-B84F-A576-83C0C13D2ED1}"/>
                </a:ext>
              </a:extLst>
            </p:cNvPr>
            <p:cNvSpPr txBox="1"/>
            <p:nvPr/>
          </p:nvSpPr>
          <p:spPr>
            <a:xfrm>
              <a:off x="168374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123</a:t>
              </a:r>
            </a:p>
          </p:txBody>
        </p:sp>
        <p:sp>
          <p:nvSpPr>
            <p:cNvPr id="23" name="TextBox 22">
              <a:extLst>
                <a:ext uri="{FF2B5EF4-FFF2-40B4-BE49-F238E27FC236}">
                  <a16:creationId xmlns:a16="http://schemas.microsoft.com/office/drawing/2014/main" id="{464BB94D-B8F1-4148-AA9E-6A6ADF24BF55}"/>
                </a:ext>
              </a:extLst>
            </p:cNvPr>
            <p:cNvSpPr txBox="1"/>
            <p:nvPr/>
          </p:nvSpPr>
          <p:spPr>
            <a:xfrm>
              <a:off x="201394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109</a:t>
              </a:r>
            </a:p>
          </p:txBody>
        </p:sp>
        <p:sp>
          <p:nvSpPr>
            <p:cNvPr id="24" name="TextBox 23">
              <a:extLst>
                <a:ext uri="{FF2B5EF4-FFF2-40B4-BE49-F238E27FC236}">
                  <a16:creationId xmlns:a16="http://schemas.microsoft.com/office/drawing/2014/main" id="{BCD98ED5-43B8-9F46-A5F2-9C804DCA77BA}"/>
                </a:ext>
              </a:extLst>
            </p:cNvPr>
            <p:cNvSpPr txBox="1"/>
            <p:nvPr/>
          </p:nvSpPr>
          <p:spPr>
            <a:xfrm>
              <a:off x="23349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55</a:t>
              </a:r>
            </a:p>
          </p:txBody>
        </p:sp>
        <p:sp>
          <p:nvSpPr>
            <p:cNvPr id="25" name="TextBox 24">
              <a:extLst>
                <a:ext uri="{FF2B5EF4-FFF2-40B4-BE49-F238E27FC236}">
                  <a16:creationId xmlns:a16="http://schemas.microsoft.com/office/drawing/2014/main" id="{CBD71955-30A2-2747-88DA-4D975206ED4C}"/>
                </a:ext>
              </a:extLst>
            </p:cNvPr>
            <p:cNvSpPr txBox="1"/>
            <p:nvPr/>
          </p:nvSpPr>
          <p:spPr>
            <a:xfrm>
              <a:off x="2668340"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31</a:t>
              </a:r>
            </a:p>
          </p:txBody>
        </p:sp>
        <p:sp>
          <p:nvSpPr>
            <p:cNvPr id="26" name="TextBox 25">
              <a:extLst>
                <a:ext uri="{FF2B5EF4-FFF2-40B4-BE49-F238E27FC236}">
                  <a16:creationId xmlns:a16="http://schemas.microsoft.com/office/drawing/2014/main" id="{F23EDD3E-3C92-3E41-B27D-CCE202DBC4AB}"/>
                </a:ext>
              </a:extLst>
            </p:cNvPr>
            <p:cNvSpPr txBox="1"/>
            <p:nvPr/>
          </p:nvSpPr>
          <p:spPr>
            <a:xfrm>
              <a:off x="29953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20</a:t>
              </a:r>
            </a:p>
          </p:txBody>
        </p:sp>
        <p:sp>
          <p:nvSpPr>
            <p:cNvPr id="27" name="TextBox 26">
              <a:extLst>
                <a:ext uri="{FF2B5EF4-FFF2-40B4-BE49-F238E27FC236}">
                  <a16:creationId xmlns:a16="http://schemas.microsoft.com/office/drawing/2014/main" id="{DC027298-FF29-3246-A1E9-C321099D114B}"/>
                </a:ext>
              </a:extLst>
            </p:cNvPr>
            <p:cNvSpPr txBox="1"/>
            <p:nvPr/>
          </p:nvSpPr>
          <p:spPr>
            <a:xfrm>
              <a:off x="330651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49</a:t>
              </a:r>
            </a:p>
          </p:txBody>
        </p:sp>
        <p:sp>
          <p:nvSpPr>
            <p:cNvPr id="28" name="TextBox 27">
              <a:extLst>
                <a:ext uri="{FF2B5EF4-FFF2-40B4-BE49-F238E27FC236}">
                  <a16:creationId xmlns:a16="http://schemas.microsoft.com/office/drawing/2014/main" id="{52510407-3328-9E4E-ABC8-B2EB811BE2B9}"/>
                </a:ext>
              </a:extLst>
            </p:cNvPr>
            <p:cNvSpPr txBox="1"/>
            <p:nvPr/>
          </p:nvSpPr>
          <p:spPr>
            <a:xfrm>
              <a:off x="363671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91</a:t>
              </a:r>
            </a:p>
          </p:txBody>
        </p:sp>
        <p:sp>
          <p:nvSpPr>
            <p:cNvPr id="29" name="TextBox 28">
              <a:extLst>
                <a:ext uri="{FF2B5EF4-FFF2-40B4-BE49-F238E27FC236}">
                  <a16:creationId xmlns:a16="http://schemas.microsoft.com/office/drawing/2014/main" id="{6940EF2D-1997-5147-90DC-FC4FD7FBC350}"/>
                </a:ext>
              </a:extLst>
            </p:cNvPr>
            <p:cNvSpPr txBox="1"/>
            <p:nvPr/>
          </p:nvSpPr>
          <p:spPr>
            <a:xfrm>
              <a:off x="395421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43</a:t>
              </a:r>
            </a:p>
          </p:txBody>
        </p:sp>
        <p:sp>
          <p:nvSpPr>
            <p:cNvPr id="30" name="TextBox 29">
              <a:extLst>
                <a:ext uri="{FF2B5EF4-FFF2-40B4-BE49-F238E27FC236}">
                  <a16:creationId xmlns:a16="http://schemas.microsoft.com/office/drawing/2014/main" id="{24B0CE11-F4C1-6842-9B56-82C110CED5F3}"/>
                </a:ext>
              </a:extLst>
            </p:cNvPr>
            <p:cNvSpPr txBox="1"/>
            <p:nvPr/>
          </p:nvSpPr>
          <p:spPr>
            <a:xfrm>
              <a:off x="423009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137</a:t>
              </a:r>
            </a:p>
          </p:txBody>
        </p:sp>
        <p:sp>
          <p:nvSpPr>
            <p:cNvPr id="31" name="TextBox 30">
              <a:extLst>
                <a:ext uri="{FF2B5EF4-FFF2-40B4-BE49-F238E27FC236}">
                  <a16:creationId xmlns:a16="http://schemas.microsoft.com/office/drawing/2014/main" id="{3754C7E2-4FC5-674B-A83A-31B5B54062E0}"/>
                </a:ext>
              </a:extLst>
            </p:cNvPr>
            <p:cNvSpPr txBox="1"/>
            <p:nvPr/>
          </p:nvSpPr>
          <p:spPr>
            <a:xfrm>
              <a:off x="4538074"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113</a:t>
              </a:r>
            </a:p>
          </p:txBody>
        </p:sp>
        <p:sp>
          <p:nvSpPr>
            <p:cNvPr id="32" name="TextBox 31">
              <a:extLst>
                <a:ext uri="{FF2B5EF4-FFF2-40B4-BE49-F238E27FC236}">
                  <a16:creationId xmlns:a16="http://schemas.microsoft.com/office/drawing/2014/main" id="{CE4D8BA7-B4FA-1441-89D9-993EDA1384E7}"/>
                </a:ext>
              </a:extLst>
            </p:cNvPr>
            <p:cNvSpPr txBox="1"/>
            <p:nvPr/>
          </p:nvSpPr>
          <p:spPr>
            <a:xfrm>
              <a:off x="4878140"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32</a:t>
              </a:r>
            </a:p>
          </p:txBody>
        </p:sp>
        <p:sp>
          <p:nvSpPr>
            <p:cNvPr id="33" name="TextBox 32">
              <a:extLst>
                <a:ext uri="{FF2B5EF4-FFF2-40B4-BE49-F238E27FC236}">
                  <a16:creationId xmlns:a16="http://schemas.microsoft.com/office/drawing/2014/main" id="{42268AFF-8312-E54C-8427-5357568B6E8B}"/>
                </a:ext>
              </a:extLst>
            </p:cNvPr>
            <p:cNvSpPr txBox="1"/>
            <p:nvPr/>
          </p:nvSpPr>
          <p:spPr>
            <a:xfrm>
              <a:off x="516354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118</a:t>
              </a:r>
            </a:p>
          </p:txBody>
        </p:sp>
        <p:sp>
          <p:nvSpPr>
            <p:cNvPr id="34" name="TextBox 33">
              <a:extLst>
                <a:ext uri="{FF2B5EF4-FFF2-40B4-BE49-F238E27FC236}">
                  <a16:creationId xmlns:a16="http://schemas.microsoft.com/office/drawing/2014/main" id="{7630BC35-BD8E-DE48-B67A-774C7253CC87}"/>
                </a:ext>
              </a:extLst>
            </p:cNvPr>
            <p:cNvSpPr txBox="1"/>
            <p:nvPr/>
          </p:nvSpPr>
          <p:spPr>
            <a:xfrm>
              <a:off x="5477874"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140</a:t>
              </a:r>
            </a:p>
          </p:txBody>
        </p:sp>
        <p:sp>
          <p:nvSpPr>
            <p:cNvPr id="35" name="TextBox 34">
              <a:extLst>
                <a:ext uri="{FF2B5EF4-FFF2-40B4-BE49-F238E27FC236}">
                  <a16:creationId xmlns:a16="http://schemas.microsoft.com/office/drawing/2014/main" id="{D06924DA-B8DF-634A-8A77-A237AD523D46}"/>
                </a:ext>
              </a:extLst>
            </p:cNvPr>
            <p:cNvSpPr txBox="1"/>
            <p:nvPr/>
          </p:nvSpPr>
          <p:spPr>
            <a:xfrm>
              <a:off x="58274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42</a:t>
              </a:r>
            </a:p>
          </p:txBody>
        </p:sp>
        <p:sp>
          <p:nvSpPr>
            <p:cNvPr id="36" name="TextBox 35">
              <a:extLst>
                <a:ext uri="{FF2B5EF4-FFF2-40B4-BE49-F238E27FC236}">
                  <a16:creationId xmlns:a16="http://schemas.microsoft.com/office/drawing/2014/main" id="{342F44AD-CDAF-754F-A63A-CA04F1014880}"/>
                </a:ext>
              </a:extLst>
            </p:cNvPr>
            <p:cNvSpPr txBox="1"/>
            <p:nvPr/>
          </p:nvSpPr>
          <p:spPr>
            <a:xfrm>
              <a:off x="6154490"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46</a:t>
              </a:r>
            </a:p>
          </p:txBody>
        </p:sp>
        <p:sp>
          <p:nvSpPr>
            <p:cNvPr id="37" name="TextBox 36">
              <a:extLst>
                <a:ext uri="{FF2B5EF4-FFF2-40B4-BE49-F238E27FC236}">
                  <a16:creationId xmlns:a16="http://schemas.microsoft.com/office/drawing/2014/main" id="{89A55A1E-63DD-DF4F-9EEC-E517CFF2DE6B}"/>
                </a:ext>
              </a:extLst>
            </p:cNvPr>
            <p:cNvSpPr txBox="1"/>
            <p:nvPr/>
          </p:nvSpPr>
          <p:spPr>
            <a:xfrm>
              <a:off x="64751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48</a:t>
              </a:r>
            </a:p>
          </p:txBody>
        </p:sp>
        <p:sp>
          <p:nvSpPr>
            <p:cNvPr id="38" name="TextBox 37">
              <a:extLst>
                <a:ext uri="{FF2B5EF4-FFF2-40B4-BE49-F238E27FC236}">
                  <a16:creationId xmlns:a16="http://schemas.microsoft.com/office/drawing/2014/main" id="{7E7E21B2-705E-AB4A-A4DD-9A96D3A28D4C}"/>
                </a:ext>
              </a:extLst>
            </p:cNvPr>
            <p:cNvSpPr txBox="1"/>
            <p:nvPr/>
          </p:nvSpPr>
          <p:spPr>
            <a:xfrm>
              <a:off x="67799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66</a:t>
              </a:r>
            </a:p>
          </p:txBody>
        </p:sp>
        <p:sp>
          <p:nvSpPr>
            <p:cNvPr id="39" name="TextBox 38">
              <a:extLst>
                <a:ext uri="{FF2B5EF4-FFF2-40B4-BE49-F238E27FC236}">
                  <a16:creationId xmlns:a16="http://schemas.microsoft.com/office/drawing/2014/main" id="{90602A6D-2BDF-9049-AEE5-7EBD8BB2D7B6}"/>
                </a:ext>
              </a:extLst>
            </p:cNvPr>
            <p:cNvSpPr txBox="1"/>
            <p:nvPr/>
          </p:nvSpPr>
          <p:spPr>
            <a:xfrm>
              <a:off x="70974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57</a:t>
              </a:r>
            </a:p>
          </p:txBody>
        </p:sp>
        <p:sp>
          <p:nvSpPr>
            <p:cNvPr id="40" name="TextBox 39">
              <a:extLst>
                <a:ext uri="{FF2B5EF4-FFF2-40B4-BE49-F238E27FC236}">
                  <a16:creationId xmlns:a16="http://schemas.microsoft.com/office/drawing/2014/main" id="{87152937-9FD3-E948-8661-D64379885170}"/>
                </a:ext>
              </a:extLst>
            </p:cNvPr>
            <p:cNvSpPr txBox="1"/>
            <p:nvPr/>
          </p:nvSpPr>
          <p:spPr>
            <a:xfrm>
              <a:off x="74149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65</a:t>
              </a:r>
            </a:p>
          </p:txBody>
        </p:sp>
        <p:sp>
          <p:nvSpPr>
            <p:cNvPr id="41" name="TextBox 40">
              <a:extLst>
                <a:ext uri="{FF2B5EF4-FFF2-40B4-BE49-F238E27FC236}">
                  <a16:creationId xmlns:a16="http://schemas.microsoft.com/office/drawing/2014/main" id="{BD9AFB74-E277-094A-8A6F-F1A23E3C4D31}"/>
                </a:ext>
              </a:extLst>
            </p:cNvPr>
            <p:cNvSpPr txBox="1"/>
            <p:nvPr/>
          </p:nvSpPr>
          <p:spPr>
            <a:xfrm>
              <a:off x="7694024"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145</a:t>
              </a:r>
            </a:p>
          </p:txBody>
        </p:sp>
        <p:sp>
          <p:nvSpPr>
            <p:cNvPr id="42" name="TextBox 41">
              <a:extLst>
                <a:ext uri="{FF2B5EF4-FFF2-40B4-BE49-F238E27FC236}">
                  <a16:creationId xmlns:a16="http://schemas.microsoft.com/office/drawing/2014/main" id="{A8FB2269-4153-E347-97F9-85AFCD4FE0B5}"/>
                </a:ext>
              </a:extLst>
            </p:cNvPr>
            <p:cNvSpPr txBox="1"/>
            <p:nvPr/>
          </p:nvSpPr>
          <p:spPr>
            <a:xfrm>
              <a:off x="8034090"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50</a:t>
              </a:r>
            </a:p>
          </p:txBody>
        </p:sp>
        <p:sp>
          <p:nvSpPr>
            <p:cNvPr id="43" name="TextBox 42">
              <a:extLst>
                <a:ext uri="{FF2B5EF4-FFF2-40B4-BE49-F238E27FC236}">
                  <a16:creationId xmlns:a16="http://schemas.microsoft.com/office/drawing/2014/main" id="{72BB153E-1D22-F74E-8385-EF06023EBEDA}"/>
                </a:ext>
              </a:extLst>
            </p:cNvPr>
            <p:cNvSpPr txBox="1"/>
            <p:nvPr/>
          </p:nvSpPr>
          <p:spPr>
            <a:xfrm>
              <a:off x="83547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67</a:t>
              </a:r>
            </a:p>
          </p:txBody>
        </p:sp>
        <p:sp>
          <p:nvSpPr>
            <p:cNvPr id="44" name="TextBox 43">
              <a:extLst>
                <a:ext uri="{FF2B5EF4-FFF2-40B4-BE49-F238E27FC236}">
                  <a16:creationId xmlns:a16="http://schemas.microsoft.com/office/drawing/2014/main" id="{7689D6FE-FD88-2D4F-A222-921F20FB7AC3}"/>
                </a:ext>
              </a:extLst>
            </p:cNvPr>
            <p:cNvSpPr txBox="1"/>
            <p:nvPr/>
          </p:nvSpPr>
          <p:spPr>
            <a:xfrm>
              <a:off x="8675440"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21</a:t>
              </a:r>
            </a:p>
          </p:txBody>
        </p:sp>
        <p:sp>
          <p:nvSpPr>
            <p:cNvPr id="45" name="TextBox 44">
              <a:extLst>
                <a:ext uri="{FF2B5EF4-FFF2-40B4-BE49-F238E27FC236}">
                  <a16:creationId xmlns:a16="http://schemas.microsoft.com/office/drawing/2014/main" id="{D8F0E2D1-FE5A-FA4D-BD5E-65EFBF146455}"/>
                </a:ext>
              </a:extLst>
            </p:cNvPr>
            <p:cNvSpPr txBox="1"/>
            <p:nvPr/>
          </p:nvSpPr>
          <p:spPr>
            <a:xfrm>
              <a:off x="899611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41</a:t>
              </a:r>
            </a:p>
          </p:txBody>
        </p:sp>
        <p:sp>
          <p:nvSpPr>
            <p:cNvPr id="46" name="TextBox 45">
              <a:extLst>
                <a:ext uri="{FF2B5EF4-FFF2-40B4-BE49-F238E27FC236}">
                  <a16:creationId xmlns:a16="http://schemas.microsoft.com/office/drawing/2014/main" id="{7DDA471F-3278-DE41-9BB1-ED8605E13DD9}"/>
                </a:ext>
              </a:extLst>
            </p:cNvPr>
            <p:cNvSpPr txBox="1"/>
            <p:nvPr/>
          </p:nvSpPr>
          <p:spPr>
            <a:xfrm>
              <a:off x="931361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17</a:t>
              </a:r>
            </a:p>
          </p:txBody>
        </p:sp>
        <p:sp>
          <p:nvSpPr>
            <p:cNvPr id="47" name="TextBox 46">
              <a:extLst>
                <a:ext uri="{FF2B5EF4-FFF2-40B4-BE49-F238E27FC236}">
                  <a16:creationId xmlns:a16="http://schemas.microsoft.com/office/drawing/2014/main" id="{CEF691A4-52D6-8340-A091-51A862F4879B}"/>
                </a:ext>
              </a:extLst>
            </p:cNvPr>
            <p:cNvSpPr txBox="1"/>
            <p:nvPr/>
          </p:nvSpPr>
          <p:spPr>
            <a:xfrm>
              <a:off x="9605374"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132</a:t>
              </a:r>
            </a:p>
          </p:txBody>
        </p:sp>
        <p:sp>
          <p:nvSpPr>
            <p:cNvPr id="48" name="TextBox 47">
              <a:extLst>
                <a:ext uri="{FF2B5EF4-FFF2-40B4-BE49-F238E27FC236}">
                  <a16:creationId xmlns:a16="http://schemas.microsoft.com/office/drawing/2014/main" id="{3B7DD756-BDA9-5746-80CE-37DC84669DA0}"/>
                </a:ext>
              </a:extLst>
            </p:cNvPr>
            <p:cNvSpPr txBox="1"/>
            <p:nvPr/>
          </p:nvSpPr>
          <p:spPr>
            <a:xfrm>
              <a:off x="9903824"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150</a:t>
              </a:r>
            </a:p>
          </p:txBody>
        </p:sp>
        <p:sp>
          <p:nvSpPr>
            <p:cNvPr id="49" name="TextBox 48">
              <a:extLst>
                <a:ext uri="{FF2B5EF4-FFF2-40B4-BE49-F238E27FC236}">
                  <a16:creationId xmlns:a16="http://schemas.microsoft.com/office/drawing/2014/main" id="{213B8089-0D0D-EA45-B120-23861093F1A3}"/>
                </a:ext>
              </a:extLst>
            </p:cNvPr>
            <p:cNvSpPr txBox="1"/>
            <p:nvPr/>
          </p:nvSpPr>
          <p:spPr>
            <a:xfrm>
              <a:off x="1023084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148</a:t>
              </a:r>
            </a:p>
          </p:txBody>
        </p:sp>
        <p:sp>
          <p:nvSpPr>
            <p:cNvPr id="50" name="TextBox 49">
              <a:extLst>
                <a:ext uri="{FF2B5EF4-FFF2-40B4-BE49-F238E27FC236}">
                  <a16:creationId xmlns:a16="http://schemas.microsoft.com/office/drawing/2014/main" id="{825F8EC4-54D1-924E-8F1F-82F180A0D163}"/>
                </a:ext>
              </a:extLst>
            </p:cNvPr>
            <p:cNvSpPr txBox="1"/>
            <p:nvPr/>
          </p:nvSpPr>
          <p:spPr>
            <a:xfrm>
              <a:off x="1053564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149</a:t>
              </a:r>
            </a:p>
          </p:txBody>
        </p:sp>
        <p:sp>
          <p:nvSpPr>
            <p:cNvPr id="51" name="TextBox 50">
              <a:extLst>
                <a:ext uri="{FF2B5EF4-FFF2-40B4-BE49-F238E27FC236}">
                  <a16:creationId xmlns:a16="http://schemas.microsoft.com/office/drawing/2014/main" id="{14322731-4E10-AA4C-B52F-5ABAB1218294}"/>
                </a:ext>
              </a:extLst>
            </p:cNvPr>
            <p:cNvSpPr txBox="1"/>
            <p:nvPr/>
          </p:nvSpPr>
          <p:spPr>
            <a:xfrm>
              <a:off x="10959217" y="1668912"/>
              <a:ext cx="567463" cy="1803186"/>
            </a:xfrm>
            <a:prstGeom prst="rect">
              <a:avLst/>
            </a:prstGeom>
            <a:noFill/>
          </p:spPr>
          <p:txBody>
            <a:bodyPr wrap="none" lIns="0" tIns="0" rIns="0" bIns="0" rtlCol="0">
              <a:spAutoFit/>
            </a:bodyPr>
            <a:lstStyle/>
            <a:p>
              <a:pPr>
                <a:lnSpc>
                  <a:spcPct val="130000"/>
                </a:lnSpc>
              </a:pPr>
              <a:r>
                <a:rPr lang="en-US" sz="1100" b="1" i="1" dirty="0">
                  <a:latin typeface="Arial" panose="020B0604020202020204" pitchFamily="34" charset="0"/>
                  <a:ea typeface="Aileron" charset="0"/>
                  <a:cs typeface="Arial" panose="020B0604020202020204" pitchFamily="34" charset="0"/>
                </a:rPr>
                <a:t>BRCA2</a:t>
              </a:r>
            </a:p>
            <a:p>
              <a:pPr>
                <a:lnSpc>
                  <a:spcPct val="130000"/>
                </a:lnSpc>
              </a:pPr>
              <a:r>
                <a:rPr lang="en-US" sz="1100" b="1" i="1" dirty="0">
                  <a:latin typeface="Arial" panose="020B0604020202020204" pitchFamily="34" charset="0"/>
                  <a:ea typeface="Aileron" charset="0"/>
                  <a:cs typeface="Arial" panose="020B0604020202020204" pitchFamily="34" charset="0"/>
                </a:rPr>
                <a:t>ATM</a:t>
              </a:r>
            </a:p>
            <a:p>
              <a:pPr>
                <a:lnSpc>
                  <a:spcPct val="130000"/>
                </a:lnSpc>
              </a:pPr>
              <a:r>
                <a:rPr lang="en-US" sz="1100" b="1" i="1" dirty="0">
                  <a:latin typeface="Arial" panose="020B0604020202020204" pitchFamily="34" charset="0"/>
                  <a:ea typeface="Aileron" charset="0"/>
                  <a:cs typeface="Arial" panose="020B0604020202020204" pitchFamily="34" charset="0"/>
                </a:rPr>
                <a:t>BRCA1</a:t>
              </a:r>
            </a:p>
            <a:p>
              <a:pPr>
                <a:lnSpc>
                  <a:spcPct val="130000"/>
                </a:lnSpc>
              </a:pPr>
              <a:r>
                <a:rPr lang="en-US" sz="1100" b="1" i="1" dirty="0">
                  <a:latin typeface="Arial" panose="020B0604020202020204" pitchFamily="34" charset="0"/>
                  <a:ea typeface="Aileron" charset="0"/>
                  <a:cs typeface="Arial" panose="020B0604020202020204" pitchFamily="34" charset="0"/>
                </a:rPr>
                <a:t>FANCA</a:t>
              </a:r>
            </a:p>
            <a:p>
              <a:pPr>
                <a:lnSpc>
                  <a:spcPct val="130000"/>
                </a:lnSpc>
              </a:pPr>
              <a:r>
                <a:rPr lang="en-US" sz="1100" b="1" i="1" dirty="0">
                  <a:latin typeface="Arial" panose="020B0604020202020204" pitchFamily="34" charset="0"/>
                  <a:ea typeface="Aileron" charset="0"/>
                  <a:cs typeface="Arial" panose="020B0604020202020204" pitchFamily="34" charset="0"/>
                </a:rPr>
                <a:t>RAD51B</a:t>
              </a:r>
            </a:p>
            <a:p>
              <a:pPr>
                <a:lnSpc>
                  <a:spcPct val="130000"/>
                </a:lnSpc>
              </a:pPr>
              <a:r>
                <a:rPr lang="en-US" sz="1100" b="1" i="1" dirty="0">
                  <a:latin typeface="Arial" panose="020B0604020202020204" pitchFamily="34" charset="0"/>
                  <a:ea typeface="Aileron" charset="0"/>
                  <a:cs typeface="Arial" panose="020B0604020202020204" pitchFamily="34" charset="0"/>
                </a:rPr>
                <a:t>RAD51C</a:t>
              </a:r>
            </a:p>
            <a:p>
              <a:pPr>
                <a:lnSpc>
                  <a:spcPct val="130000"/>
                </a:lnSpc>
              </a:pPr>
              <a:r>
                <a:rPr lang="en-US" sz="1100" b="1" i="1" dirty="0">
                  <a:latin typeface="Arial" panose="020B0604020202020204" pitchFamily="34" charset="0"/>
                  <a:ea typeface="Aileron" charset="0"/>
                  <a:cs typeface="Arial" panose="020B0604020202020204" pitchFamily="34" charset="0"/>
                </a:rPr>
                <a:t>MLH1</a:t>
              </a:r>
            </a:p>
            <a:p>
              <a:pPr>
                <a:lnSpc>
                  <a:spcPct val="130000"/>
                </a:lnSpc>
              </a:pPr>
              <a:r>
                <a:rPr lang="en-US" sz="1100" b="1" i="1" dirty="0">
                  <a:latin typeface="Arial" panose="020B0604020202020204" pitchFamily="34" charset="0"/>
                  <a:ea typeface="Aileron" charset="0"/>
                  <a:cs typeface="Arial" panose="020B0604020202020204" pitchFamily="34" charset="0"/>
                </a:rPr>
                <a:t>MSH2</a:t>
              </a:r>
            </a:p>
          </p:txBody>
        </p:sp>
        <p:sp>
          <p:nvSpPr>
            <p:cNvPr id="57" name="TextBox 56">
              <a:extLst>
                <a:ext uri="{FF2B5EF4-FFF2-40B4-BE49-F238E27FC236}">
                  <a16:creationId xmlns:a16="http://schemas.microsoft.com/office/drawing/2014/main" id="{7E7B591E-D6D2-B644-9AB0-4C0600277D15}"/>
                </a:ext>
              </a:extLst>
            </p:cNvPr>
            <p:cNvSpPr txBox="1"/>
            <p:nvPr/>
          </p:nvSpPr>
          <p:spPr>
            <a:xfrm>
              <a:off x="1090619" y="2678311"/>
              <a:ext cx="1044123" cy="657479"/>
            </a:xfrm>
            <a:prstGeom prst="rect">
              <a:avLst/>
            </a:prstGeom>
            <a:solidFill>
              <a:schemeClr val="bg1"/>
            </a:solidFill>
          </p:spPr>
          <p:txBody>
            <a:bodyPr wrap="none" lIns="36000" tIns="36000" rIns="36000" bIns="36000" rtlCol="0">
              <a:spAutoFit/>
            </a:bodyPr>
            <a:lstStyle/>
            <a:p>
              <a:r>
                <a:rPr lang="en-US" sz="950" dirty="0">
                  <a:latin typeface="Arial" panose="020B0604020202020204" pitchFamily="34" charset="0"/>
                  <a:ea typeface="Aileron" charset="0"/>
                  <a:cs typeface="Arial" panose="020B0604020202020204" pitchFamily="34" charset="0"/>
                </a:rPr>
                <a:t>2 copy loss</a:t>
              </a:r>
            </a:p>
            <a:p>
              <a:r>
                <a:rPr lang="en-US" sz="950" dirty="0">
                  <a:latin typeface="Arial" panose="020B0604020202020204" pitchFamily="34" charset="0"/>
                  <a:ea typeface="Aileron" charset="0"/>
                  <a:cs typeface="Arial" panose="020B0604020202020204" pitchFamily="34" charset="0"/>
                </a:rPr>
                <a:t>1 copy loss</a:t>
              </a:r>
            </a:p>
            <a:p>
              <a:r>
                <a:rPr lang="en-US" sz="950" dirty="0">
                  <a:latin typeface="Arial" panose="020B0604020202020204" pitchFamily="34" charset="0"/>
                  <a:ea typeface="Aileron" charset="0"/>
                  <a:cs typeface="Arial" panose="020B0604020202020204" pitchFamily="34" charset="0"/>
                </a:rPr>
                <a:t>Copy neutral LOH</a:t>
              </a:r>
            </a:p>
            <a:p>
              <a:r>
                <a:rPr lang="en-US" sz="950" dirty="0">
                  <a:latin typeface="Arial" panose="020B0604020202020204" pitchFamily="34" charset="0"/>
                  <a:ea typeface="Aileron" charset="0"/>
                  <a:cs typeface="Arial" panose="020B0604020202020204" pitchFamily="34" charset="0"/>
                </a:rPr>
                <a:t>Splice</a:t>
              </a:r>
            </a:p>
          </p:txBody>
        </p:sp>
        <p:sp>
          <p:nvSpPr>
            <p:cNvPr id="58" name="TextBox 57">
              <a:extLst>
                <a:ext uri="{FF2B5EF4-FFF2-40B4-BE49-F238E27FC236}">
                  <a16:creationId xmlns:a16="http://schemas.microsoft.com/office/drawing/2014/main" id="{691C99A9-91A2-284A-9317-1501C8DB80E3}"/>
                </a:ext>
              </a:extLst>
            </p:cNvPr>
            <p:cNvSpPr txBox="1"/>
            <p:nvPr/>
          </p:nvSpPr>
          <p:spPr>
            <a:xfrm>
              <a:off x="2415022" y="2678311"/>
              <a:ext cx="813290" cy="657479"/>
            </a:xfrm>
            <a:prstGeom prst="rect">
              <a:avLst/>
            </a:prstGeom>
            <a:solidFill>
              <a:schemeClr val="bg1"/>
            </a:solidFill>
          </p:spPr>
          <p:txBody>
            <a:bodyPr wrap="none" lIns="36000" tIns="36000" rIns="36000" bIns="36000" rtlCol="0">
              <a:spAutoFit/>
            </a:bodyPr>
            <a:lstStyle/>
            <a:p>
              <a:r>
                <a:rPr lang="en-US" sz="950" dirty="0">
                  <a:latin typeface="Arial" panose="020B0604020202020204" pitchFamily="34" charset="0"/>
                  <a:ea typeface="Aileron" charset="0"/>
                  <a:cs typeface="Arial" panose="020B0604020202020204" pitchFamily="34" charset="0"/>
                </a:rPr>
                <a:t>Frameshift</a:t>
              </a:r>
            </a:p>
            <a:p>
              <a:r>
                <a:rPr lang="en-US" sz="950" dirty="0">
                  <a:latin typeface="Arial" panose="020B0604020202020204" pitchFamily="34" charset="0"/>
                  <a:ea typeface="Aileron" charset="0"/>
                  <a:cs typeface="Arial" panose="020B0604020202020204" pitchFamily="34" charset="0"/>
                </a:rPr>
                <a:t>Nonsense</a:t>
              </a:r>
            </a:p>
            <a:p>
              <a:r>
                <a:rPr lang="en-US" sz="950" dirty="0">
                  <a:latin typeface="Arial" panose="020B0604020202020204" pitchFamily="34" charset="0"/>
                  <a:ea typeface="Aileron" charset="0"/>
                  <a:cs typeface="Arial" panose="020B0604020202020204" pitchFamily="34" charset="0"/>
                </a:rPr>
                <a:t>Missense</a:t>
              </a:r>
            </a:p>
            <a:p>
              <a:r>
                <a:rPr lang="en-US" sz="950" dirty="0">
                  <a:latin typeface="Arial" panose="020B0604020202020204" pitchFamily="34" charset="0"/>
                  <a:ea typeface="Aileron" charset="0"/>
                  <a:cs typeface="Arial" panose="020B0604020202020204" pitchFamily="34" charset="0"/>
                </a:rPr>
                <a:t>In-frame indel</a:t>
              </a:r>
            </a:p>
          </p:txBody>
        </p:sp>
        <p:sp>
          <p:nvSpPr>
            <p:cNvPr id="59" name="TextBox 58">
              <a:extLst>
                <a:ext uri="{FF2B5EF4-FFF2-40B4-BE49-F238E27FC236}">
                  <a16:creationId xmlns:a16="http://schemas.microsoft.com/office/drawing/2014/main" id="{E55FA619-41FA-4949-AEDB-52A35BBB18F7}"/>
                </a:ext>
              </a:extLst>
            </p:cNvPr>
            <p:cNvSpPr txBox="1"/>
            <p:nvPr/>
          </p:nvSpPr>
          <p:spPr>
            <a:xfrm>
              <a:off x="3532622" y="2678311"/>
              <a:ext cx="761994" cy="511285"/>
            </a:xfrm>
            <a:prstGeom prst="rect">
              <a:avLst/>
            </a:prstGeom>
            <a:solidFill>
              <a:schemeClr val="bg1"/>
            </a:solidFill>
          </p:spPr>
          <p:txBody>
            <a:bodyPr wrap="none" lIns="36000" tIns="36000" rIns="36000" bIns="36000" rtlCol="0">
              <a:spAutoFit/>
            </a:bodyPr>
            <a:lstStyle/>
            <a:p>
              <a:r>
                <a:rPr lang="en-US" sz="950" dirty="0">
                  <a:latin typeface="Arial" panose="020B0604020202020204" pitchFamily="34" charset="0"/>
                  <a:ea typeface="Aileron" charset="0"/>
                  <a:cs typeface="Arial" panose="020B0604020202020204" pitchFamily="34" charset="0"/>
                </a:rPr>
                <a:t>Gene fusion</a:t>
              </a:r>
            </a:p>
            <a:p>
              <a:r>
                <a:rPr lang="en-US" sz="950" dirty="0">
                  <a:latin typeface="Arial" panose="020B0604020202020204" pitchFamily="34" charset="0"/>
                  <a:ea typeface="Aileron" charset="0"/>
                  <a:cs typeface="Arial" panose="020B0604020202020204" pitchFamily="34" charset="0"/>
                </a:rPr>
                <a:t>Amplification</a:t>
              </a:r>
            </a:p>
            <a:p>
              <a:r>
                <a:rPr lang="en-US" sz="950" dirty="0">
                  <a:latin typeface="Arial" panose="020B0604020202020204" pitchFamily="34" charset="0"/>
                  <a:ea typeface="Aileron" charset="0"/>
                  <a:cs typeface="Arial" panose="020B0604020202020204" pitchFamily="34" charset="0"/>
                </a:rPr>
                <a:t>Not detected</a:t>
              </a:r>
            </a:p>
          </p:txBody>
        </p:sp>
        <p:sp>
          <p:nvSpPr>
            <p:cNvPr id="60" name="TextBox 59">
              <a:extLst>
                <a:ext uri="{FF2B5EF4-FFF2-40B4-BE49-F238E27FC236}">
                  <a16:creationId xmlns:a16="http://schemas.microsoft.com/office/drawing/2014/main" id="{4677FC85-FC80-A84F-864B-4293685031A5}"/>
                </a:ext>
              </a:extLst>
            </p:cNvPr>
            <p:cNvSpPr txBox="1"/>
            <p:nvPr/>
          </p:nvSpPr>
          <p:spPr>
            <a:xfrm>
              <a:off x="4763840" y="2678311"/>
              <a:ext cx="882220" cy="218897"/>
            </a:xfrm>
            <a:prstGeom prst="rect">
              <a:avLst/>
            </a:prstGeom>
            <a:solidFill>
              <a:schemeClr val="bg1"/>
            </a:solidFill>
          </p:spPr>
          <p:txBody>
            <a:bodyPr wrap="none" lIns="36000" tIns="36000" rIns="36000" bIns="36000" rtlCol="0">
              <a:spAutoFit/>
            </a:bodyPr>
            <a:lstStyle/>
            <a:p>
              <a:r>
                <a:rPr lang="en-US" sz="950" dirty="0">
                  <a:latin typeface="Arial" panose="020B0604020202020204" pitchFamily="34" charset="0"/>
                  <a:ea typeface="Aileron" charset="0"/>
                  <a:cs typeface="Arial" panose="020B0604020202020204" pitchFamily="34" charset="0"/>
                </a:rPr>
                <a:t>Germline allele</a:t>
              </a:r>
            </a:p>
          </p:txBody>
        </p:sp>
      </p:grpSp>
      <p:grpSp>
        <p:nvGrpSpPr>
          <p:cNvPr id="19" name="Group 18">
            <a:extLst>
              <a:ext uri="{FF2B5EF4-FFF2-40B4-BE49-F238E27FC236}">
                <a16:creationId xmlns:a16="http://schemas.microsoft.com/office/drawing/2014/main" id="{F14A1751-EFE3-6041-B18E-436CA08CEC8C}"/>
              </a:ext>
            </a:extLst>
          </p:cNvPr>
          <p:cNvGrpSpPr/>
          <p:nvPr/>
        </p:nvGrpSpPr>
        <p:grpSpPr>
          <a:xfrm>
            <a:off x="722168" y="3439267"/>
            <a:ext cx="8610600" cy="2624087"/>
            <a:chOff x="722168" y="3439267"/>
            <a:chExt cx="8610600" cy="2624087"/>
          </a:xfrm>
        </p:grpSpPr>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68" y="3439267"/>
              <a:ext cx="8610600" cy="262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a:extLst>
                <a:ext uri="{FF2B5EF4-FFF2-40B4-BE49-F238E27FC236}">
                  <a16:creationId xmlns:a16="http://schemas.microsoft.com/office/drawing/2014/main" id="{17BD02AA-E790-4141-A7D7-BD8807B7D23C}"/>
                </a:ext>
              </a:extLst>
            </p:cNvPr>
            <p:cNvSpPr txBox="1"/>
            <p:nvPr/>
          </p:nvSpPr>
          <p:spPr>
            <a:xfrm>
              <a:off x="7898247" y="3847773"/>
              <a:ext cx="1088439" cy="24622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Above: Somatic events</a:t>
              </a:r>
            </a:p>
            <a:p>
              <a:r>
                <a:rPr lang="en-US" sz="800" dirty="0">
                  <a:latin typeface="Arial" panose="020B0604020202020204" pitchFamily="34" charset="0"/>
                  <a:ea typeface="Aileron" charset="0"/>
                  <a:cs typeface="Arial" panose="020B0604020202020204" pitchFamily="34" charset="0"/>
                </a:rPr>
                <a:t>Below: Germline events</a:t>
              </a:r>
            </a:p>
          </p:txBody>
        </p:sp>
        <p:sp>
          <p:nvSpPr>
            <p:cNvPr id="53" name="TextBox 52">
              <a:extLst>
                <a:ext uri="{FF2B5EF4-FFF2-40B4-BE49-F238E27FC236}">
                  <a16:creationId xmlns:a16="http://schemas.microsoft.com/office/drawing/2014/main" id="{00F497B7-CFEA-864A-A4DE-E8E46E3311FA}"/>
                </a:ext>
              </a:extLst>
            </p:cNvPr>
            <p:cNvSpPr txBox="1"/>
            <p:nvPr/>
          </p:nvSpPr>
          <p:spPr>
            <a:xfrm>
              <a:off x="8080475" y="4347071"/>
              <a:ext cx="1231106" cy="1111138"/>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Homozygous deletion</a:t>
              </a:r>
            </a:p>
            <a:p>
              <a:pPr>
                <a:lnSpc>
                  <a:spcPct val="114000"/>
                </a:lnSpc>
              </a:pPr>
              <a:r>
                <a:rPr lang="en-US" sz="800" dirty="0">
                  <a:latin typeface="Arial" panose="020B0604020202020204" pitchFamily="34" charset="0"/>
                  <a:ea typeface="Aileron" charset="0"/>
                  <a:cs typeface="Arial" panose="020B0604020202020204" pitchFamily="34" charset="0"/>
                </a:rPr>
                <a:t>Missense mutation</a:t>
              </a:r>
            </a:p>
            <a:p>
              <a:pPr>
                <a:lnSpc>
                  <a:spcPct val="114000"/>
                </a:lnSpc>
              </a:pPr>
              <a:r>
                <a:rPr lang="en-US" sz="800" dirty="0">
                  <a:latin typeface="Arial" panose="020B0604020202020204" pitchFamily="34" charset="0"/>
                  <a:ea typeface="Aileron" charset="0"/>
                  <a:cs typeface="Arial" panose="020B0604020202020204" pitchFamily="34" charset="0"/>
                </a:rPr>
                <a:t>Frameshift mutation (Indel)</a:t>
              </a:r>
            </a:p>
            <a:p>
              <a:pPr>
                <a:lnSpc>
                  <a:spcPct val="114000"/>
                </a:lnSpc>
              </a:pPr>
              <a:r>
                <a:rPr lang="en-US" sz="800" dirty="0">
                  <a:latin typeface="Arial" panose="020B0604020202020204" pitchFamily="34" charset="0"/>
                  <a:ea typeface="Aileron" charset="0"/>
                  <a:cs typeface="Arial" panose="020B0604020202020204" pitchFamily="34" charset="0"/>
                </a:rPr>
                <a:t>Nonsense mutation</a:t>
              </a:r>
            </a:p>
            <a:p>
              <a:pPr>
                <a:lnSpc>
                  <a:spcPct val="114000"/>
                </a:lnSpc>
              </a:pPr>
              <a:r>
                <a:rPr lang="en-US" sz="800" dirty="0">
                  <a:latin typeface="Arial" panose="020B0604020202020204" pitchFamily="34" charset="0"/>
                  <a:ea typeface="Aileron" charset="0"/>
                  <a:cs typeface="Arial" panose="020B0604020202020204" pitchFamily="34" charset="0"/>
                </a:rPr>
                <a:t>Splice acceptor mutation</a:t>
              </a:r>
            </a:p>
            <a:p>
              <a:pPr>
                <a:lnSpc>
                  <a:spcPct val="114000"/>
                </a:lnSpc>
              </a:pPr>
              <a:r>
                <a:rPr lang="en-US" sz="800" dirty="0">
                  <a:latin typeface="Arial" panose="020B0604020202020204" pitchFamily="34" charset="0"/>
                  <a:ea typeface="Aileron" charset="0"/>
                  <a:cs typeface="Arial" panose="020B0604020202020204" pitchFamily="34" charset="0"/>
                </a:rPr>
                <a:t>One copy loss LOH</a:t>
              </a:r>
            </a:p>
            <a:p>
              <a:pPr>
                <a:lnSpc>
                  <a:spcPct val="114000"/>
                </a:lnSpc>
              </a:pPr>
              <a:r>
                <a:rPr lang="en-US" sz="800" dirty="0">
                  <a:latin typeface="Arial" panose="020B0604020202020204" pitchFamily="34" charset="0"/>
                  <a:ea typeface="Aileron" charset="0"/>
                  <a:cs typeface="Arial" panose="020B0604020202020204" pitchFamily="34" charset="0"/>
                </a:rPr>
                <a:t>Copy neutral LOH</a:t>
              </a:r>
            </a:p>
            <a:p>
              <a:pPr>
                <a:lnSpc>
                  <a:spcPct val="114000"/>
                </a:lnSpc>
              </a:pPr>
              <a:r>
                <a:rPr lang="en-US" sz="800" dirty="0">
                  <a:latin typeface="Arial" panose="020B0604020202020204" pitchFamily="34" charset="0"/>
                  <a:ea typeface="Aileron" charset="0"/>
                  <a:cs typeface="Arial" panose="020B0604020202020204" pitchFamily="34" charset="0"/>
                </a:rPr>
                <a:t>No copy loss</a:t>
              </a:r>
            </a:p>
          </p:txBody>
        </p:sp>
        <p:sp>
          <p:nvSpPr>
            <p:cNvPr id="54" name="TextBox 53">
              <a:extLst>
                <a:ext uri="{FF2B5EF4-FFF2-40B4-BE49-F238E27FC236}">
                  <a16:creationId xmlns:a16="http://schemas.microsoft.com/office/drawing/2014/main" id="{BEB55124-57D5-0745-A7ED-8BFF52E1E79A}"/>
                </a:ext>
              </a:extLst>
            </p:cNvPr>
            <p:cNvSpPr txBox="1"/>
            <p:nvPr/>
          </p:nvSpPr>
          <p:spPr>
            <a:xfrm>
              <a:off x="6434572" y="3609648"/>
              <a:ext cx="466474"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p.P3067fs</a:t>
              </a:r>
            </a:p>
          </p:txBody>
        </p:sp>
        <p:sp>
          <p:nvSpPr>
            <p:cNvPr id="55" name="TextBox 54">
              <a:extLst>
                <a:ext uri="{FF2B5EF4-FFF2-40B4-BE49-F238E27FC236}">
                  <a16:creationId xmlns:a16="http://schemas.microsoft.com/office/drawing/2014/main" id="{16BD8257-C80F-1540-8902-095F937AEECE}"/>
                </a:ext>
              </a:extLst>
            </p:cNvPr>
            <p:cNvSpPr txBox="1"/>
            <p:nvPr/>
          </p:nvSpPr>
          <p:spPr>
            <a:xfrm>
              <a:off x="6228197" y="4241473"/>
              <a:ext cx="466474"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p.V2969fs</a:t>
              </a:r>
            </a:p>
          </p:txBody>
        </p:sp>
        <p:sp>
          <p:nvSpPr>
            <p:cNvPr id="56" name="TextBox 55">
              <a:extLst>
                <a:ext uri="{FF2B5EF4-FFF2-40B4-BE49-F238E27FC236}">
                  <a16:creationId xmlns:a16="http://schemas.microsoft.com/office/drawing/2014/main" id="{6268565B-2529-3F45-9427-11C82AAACA55}"/>
                </a:ext>
              </a:extLst>
            </p:cNvPr>
            <p:cNvSpPr txBox="1"/>
            <p:nvPr/>
          </p:nvSpPr>
          <p:spPr>
            <a:xfrm>
              <a:off x="7101322" y="4095423"/>
              <a:ext cx="230832"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3418</a:t>
              </a:r>
            </a:p>
          </p:txBody>
        </p:sp>
        <p:sp>
          <p:nvSpPr>
            <p:cNvPr id="62" name="TextBox 61">
              <a:extLst>
                <a:ext uri="{FF2B5EF4-FFF2-40B4-BE49-F238E27FC236}">
                  <a16:creationId xmlns:a16="http://schemas.microsoft.com/office/drawing/2014/main" id="{A4C6D443-688D-B049-8430-71D94E7BC21F}"/>
                </a:ext>
              </a:extLst>
            </p:cNvPr>
            <p:cNvSpPr txBox="1"/>
            <p:nvPr/>
          </p:nvSpPr>
          <p:spPr>
            <a:xfrm>
              <a:off x="5348722" y="3523471"/>
              <a:ext cx="471283" cy="209288"/>
            </a:xfrm>
            <a:prstGeom prst="rect">
              <a:avLst/>
            </a:prstGeom>
            <a:solidFill>
              <a:schemeClr val="bg1"/>
            </a:solidFill>
          </p:spPr>
          <p:txBody>
            <a:bodyPr wrap="none" lIns="0" tIns="0" rIns="0" bIns="0" rtlCol="0">
              <a:spAutoFit/>
            </a:bodyPr>
            <a:lstStyle/>
            <a:p>
              <a:pPr algn="ctr">
                <a:lnSpc>
                  <a:spcPct val="85000"/>
                </a:lnSpc>
              </a:pPr>
              <a:r>
                <a:rPr lang="en-US" sz="800" dirty="0">
                  <a:latin typeface="Arial" panose="020B0604020202020204" pitchFamily="34" charset="0"/>
                  <a:ea typeface="Aileron" charset="0"/>
                  <a:cs typeface="Arial" panose="020B0604020202020204" pitchFamily="34" charset="0"/>
                </a:rPr>
                <a:t>p.H2361fs</a:t>
              </a:r>
            </a:p>
            <a:p>
              <a:pPr algn="ctr">
                <a:lnSpc>
                  <a:spcPct val="85000"/>
                </a:lnSpc>
              </a:pPr>
              <a:r>
                <a:rPr lang="en-US" sz="800" dirty="0">
                  <a:latin typeface="Arial" panose="020B0604020202020204" pitchFamily="34" charset="0"/>
                  <a:ea typeface="Aileron" charset="0"/>
                  <a:cs typeface="Arial" panose="020B0604020202020204" pitchFamily="34" charset="0"/>
                </a:rPr>
                <a:t>p.N2452fs</a:t>
              </a:r>
            </a:p>
          </p:txBody>
        </p:sp>
        <p:sp>
          <p:nvSpPr>
            <p:cNvPr id="64" name="TextBox 63">
              <a:extLst>
                <a:ext uri="{FF2B5EF4-FFF2-40B4-BE49-F238E27FC236}">
                  <a16:creationId xmlns:a16="http://schemas.microsoft.com/office/drawing/2014/main" id="{3FFA7D46-78A9-C24B-B75E-7BAECDD69759}"/>
                </a:ext>
              </a:extLst>
            </p:cNvPr>
            <p:cNvSpPr txBox="1"/>
            <p:nvPr/>
          </p:nvSpPr>
          <p:spPr>
            <a:xfrm>
              <a:off x="4837547" y="3609648"/>
              <a:ext cx="466474"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p.Y2154fs</a:t>
              </a:r>
            </a:p>
          </p:txBody>
        </p:sp>
        <p:sp>
          <p:nvSpPr>
            <p:cNvPr id="65" name="TextBox 64">
              <a:extLst>
                <a:ext uri="{FF2B5EF4-FFF2-40B4-BE49-F238E27FC236}">
                  <a16:creationId xmlns:a16="http://schemas.microsoft.com/office/drawing/2014/main" id="{049284BC-7597-8B4C-9DE5-486ECB62509A}"/>
                </a:ext>
              </a:extLst>
            </p:cNvPr>
            <p:cNvSpPr txBox="1"/>
            <p:nvPr/>
          </p:nvSpPr>
          <p:spPr>
            <a:xfrm>
              <a:off x="3885047" y="3609648"/>
              <a:ext cx="471283"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p.D1575Y</a:t>
              </a:r>
            </a:p>
          </p:txBody>
        </p:sp>
        <p:sp>
          <p:nvSpPr>
            <p:cNvPr id="66" name="TextBox 65">
              <a:extLst>
                <a:ext uri="{FF2B5EF4-FFF2-40B4-BE49-F238E27FC236}">
                  <a16:creationId xmlns:a16="http://schemas.microsoft.com/office/drawing/2014/main" id="{28770478-BBEE-B646-A14B-DFE77A5494B9}"/>
                </a:ext>
              </a:extLst>
            </p:cNvPr>
            <p:cNvSpPr txBox="1"/>
            <p:nvPr/>
          </p:nvSpPr>
          <p:spPr>
            <a:xfrm>
              <a:off x="2747906" y="3523471"/>
              <a:ext cx="408766" cy="209288"/>
            </a:xfrm>
            <a:prstGeom prst="rect">
              <a:avLst/>
            </a:prstGeom>
            <a:solidFill>
              <a:schemeClr val="bg1"/>
            </a:solidFill>
          </p:spPr>
          <p:txBody>
            <a:bodyPr wrap="none" lIns="0" tIns="0" rIns="0" bIns="0" rtlCol="0">
              <a:spAutoFit/>
            </a:bodyPr>
            <a:lstStyle/>
            <a:p>
              <a:pPr>
                <a:lnSpc>
                  <a:spcPct val="85000"/>
                </a:lnSpc>
              </a:pPr>
              <a:r>
                <a:rPr lang="en-US" sz="800" dirty="0">
                  <a:latin typeface="Arial" panose="020B0604020202020204" pitchFamily="34" charset="0"/>
                  <a:ea typeface="Aileron" charset="0"/>
                  <a:cs typeface="Arial" panose="020B0604020202020204" pitchFamily="34" charset="0"/>
                </a:rPr>
                <a:t>p.I870fs</a:t>
              </a:r>
            </a:p>
            <a:p>
              <a:pPr>
                <a:lnSpc>
                  <a:spcPct val="85000"/>
                </a:lnSpc>
              </a:pPr>
              <a:r>
                <a:rPr lang="en-US" sz="800" dirty="0">
                  <a:latin typeface="Arial" panose="020B0604020202020204" pitchFamily="34" charset="0"/>
                  <a:ea typeface="Aileron" charset="0"/>
                  <a:cs typeface="Arial" panose="020B0604020202020204" pitchFamily="34" charset="0"/>
                </a:rPr>
                <a:t>p.S884fs</a:t>
              </a:r>
            </a:p>
          </p:txBody>
        </p:sp>
        <p:sp>
          <p:nvSpPr>
            <p:cNvPr id="67" name="TextBox 66">
              <a:extLst>
                <a:ext uri="{FF2B5EF4-FFF2-40B4-BE49-F238E27FC236}">
                  <a16:creationId xmlns:a16="http://schemas.microsoft.com/office/drawing/2014/main" id="{2C4B5047-48D4-A146-AC2D-478D0DBEEFA1}"/>
                </a:ext>
              </a:extLst>
            </p:cNvPr>
            <p:cNvSpPr txBox="1"/>
            <p:nvPr/>
          </p:nvSpPr>
          <p:spPr>
            <a:xfrm>
              <a:off x="2037197" y="3609648"/>
              <a:ext cx="408766"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p.V484fs</a:t>
              </a:r>
            </a:p>
          </p:txBody>
        </p:sp>
        <p:sp>
          <p:nvSpPr>
            <p:cNvPr id="68" name="TextBox 67">
              <a:extLst>
                <a:ext uri="{FF2B5EF4-FFF2-40B4-BE49-F238E27FC236}">
                  <a16:creationId xmlns:a16="http://schemas.microsoft.com/office/drawing/2014/main" id="{7374AFBA-B233-224F-A18C-7FAF4E8833E1}"/>
                </a:ext>
              </a:extLst>
            </p:cNvPr>
            <p:cNvSpPr txBox="1"/>
            <p:nvPr/>
          </p:nvSpPr>
          <p:spPr>
            <a:xfrm>
              <a:off x="891022" y="3895398"/>
              <a:ext cx="442429" cy="153888"/>
            </a:xfrm>
            <a:prstGeom prst="rect">
              <a:avLst/>
            </a:prstGeom>
            <a:solidFill>
              <a:schemeClr val="bg1"/>
            </a:solidFill>
          </p:spPr>
          <p:txBody>
            <a:bodyPr wrap="none" lIns="0" tIns="0" rIns="0" bIns="0" rtlCol="0">
              <a:spAutoFit/>
            </a:bodyPr>
            <a:lstStyle/>
            <a:p>
              <a:pPr algn="r"/>
              <a:r>
                <a:rPr lang="en-US" sz="1000" b="1" i="1" dirty="0">
                  <a:latin typeface="Arial" panose="020B0604020202020204" pitchFamily="34" charset="0"/>
                  <a:ea typeface="Aileron" charset="0"/>
                  <a:cs typeface="Arial" panose="020B0604020202020204" pitchFamily="34" charset="0"/>
                </a:rPr>
                <a:t>BRCA2</a:t>
              </a:r>
            </a:p>
          </p:txBody>
        </p:sp>
        <p:sp>
          <p:nvSpPr>
            <p:cNvPr id="69" name="TextBox 68">
              <a:extLst>
                <a:ext uri="{FF2B5EF4-FFF2-40B4-BE49-F238E27FC236}">
                  <a16:creationId xmlns:a16="http://schemas.microsoft.com/office/drawing/2014/main" id="{653E8BD3-416C-7B40-9B64-3390265472CA}"/>
                </a:ext>
              </a:extLst>
            </p:cNvPr>
            <p:cNvSpPr txBox="1"/>
            <p:nvPr/>
          </p:nvSpPr>
          <p:spPr>
            <a:xfrm>
              <a:off x="2402322" y="4219248"/>
              <a:ext cx="419987"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p.Q699fs</a:t>
              </a:r>
            </a:p>
          </p:txBody>
        </p:sp>
        <p:sp>
          <p:nvSpPr>
            <p:cNvPr id="70" name="TextBox 69">
              <a:extLst>
                <a:ext uri="{FF2B5EF4-FFF2-40B4-BE49-F238E27FC236}">
                  <a16:creationId xmlns:a16="http://schemas.microsoft.com/office/drawing/2014/main" id="{BF7334B9-F576-674B-9C19-FEAE29FA8530}"/>
                </a:ext>
              </a:extLst>
            </p:cNvPr>
            <p:cNvSpPr txBox="1"/>
            <p:nvPr/>
          </p:nvSpPr>
          <p:spPr>
            <a:xfrm>
              <a:off x="3002397" y="4219248"/>
              <a:ext cx="466474"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p.K1057fs</a:t>
              </a:r>
            </a:p>
          </p:txBody>
        </p:sp>
        <p:sp>
          <p:nvSpPr>
            <p:cNvPr id="71" name="TextBox 70">
              <a:extLst>
                <a:ext uri="{FF2B5EF4-FFF2-40B4-BE49-F238E27FC236}">
                  <a16:creationId xmlns:a16="http://schemas.microsoft.com/office/drawing/2014/main" id="{A77DEDB4-19DD-764A-8599-9FCAE36B52BA}"/>
                </a:ext>
              </a:extLst>
            </p:cNvPr>
            <p:cNvSpPr txBox="1"/>
            <p:nvPr/>
          </p:nvSpPr>
          <p:spPr>
            <a:xfrm>
              <a:off x="3742172" y="4219248"/>
              <a:ext cx="466474" cy="369332"/>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p.L1491fs</a:t>
              </a:r>
            </a:p>
            <a:p>
              <a:r>
                <a:rPr lang="en-US" sz="800" dirty="0">
                  <a:latin typeface="Arial" panose="020B0604020202020204" pitchFamily="34" charset="0"/>
                  <a:ea typeface="Aileron" charset="0"/>
                  <a:cs typeface="Arial" panose="020B0604020202020204" pitchFamily="34" charset="0"/>
                </a:rPr>
                <a:t>p.E1493fs</a:t>
              </a:r>
            </a:p>
            <a:p>
              <a:r>
                <a:rPr lang="en-US" sz="800" dirty="0">
                  <a:latin typeface="Arial" panose="020B0604020202020204" pitchFamily="34" charset="0"/>
                  <a:ea typeface="Aileron" charset="0"/>
                  <a:cs typeface="Arial" panose="020B0604020202020204" pitchFamily="34" charset="0"/>
                </a:rPr>
                <a:t>p.I1516fs</a:t>
              </a:r>
            </a:p>
          </p:txBody>
        </p:sp>
        <p:sp>
          <p:nvSpPr>
            <p:cNvPr id="72" name="TextBox 71">
              <a:extLst>
                <a:ext uri="{FF2B5EF4-FFF2-40B4-BE49-F238E27FC236}">
                  <a16:creationId xmlns:a16="http://schemas.microsoft.com/office/drawing/2014/main" id="{4C75E3C3-F2BA-3743-AFF4-C63784099EAE}"/>
                </a:ext>
              </a:extLst>
            </p:cNvPr>
            <p:cNvSpPr txBox="1"/>
            <p:nvPr/>
          </p:nvSpPr>
          <p:spPr>
            <a:xfrm>
              <a:off x="4520047" y="4219248"/>
              <a:ext cx="466474" cy="369332"/>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p.S1882*</a:t>
              </a:r>
            </a:p>
            <a:p>
              <a:r>
                <a:rPr lang="en-US" sz="800" dirty="0">
                  <a:latin typeface="Arial" panose="020B0604020202020204" pitchFamily="34" charset="0"/>
                  <a:ea typeface="Aileron" charset="0"/>
                  <a:cs typeface="Arial" panose="020B0604020202020204" pitchFamily="34" charset="0"/>
                </a:rPr>
                <a:t>p.S1955*</a:t>
              </a:r>
            </a:p>
            <a:p>
              <a:r>
                <a:rPr lang="en-US" sz="800" dirty="0">
                  <a:latin typeface="Arial" panose="020B0604020202020204" pitchFamily="34" charset="0"/>
                  <a:ea typeface="Aileron" charset="0"/>
                  <a:cs typeface="Arial" panose="020B0604020202020204" pitchFamily="34" charset="0"/>
                </a:rPr>
                <a:t>p.S1982fs</a:t>
              </a:r>
            </a:p>
          </p:txBody>
        </p:sp>
        <p:sp>
          <p:nvSpPr>
            <p:cNvPr id="73" name="TextBox 72">
              <a:extLst>
                <a:ext uri="{FF2B5EF4-FFF2-40B4-BE49-F238E27FC236}">
                  <a16:creationId xmlns:a16="http://schemas.microsoft.com/office/drawing/2014/main" id="{94BA130E-9F4E-9242-8496-B854042033E1}"/>
                </a:ext>
              </a:extLst>
            </p:cNvPr>
            <p:cNvSpPr txBox="1"/>
            <p:nvPr/>
          </p:nvSpPr>
          <p:spPr>
            <a:xfrm>
              <a:off x="5742422" y="4651048"/>
              <a:ext cx="455253"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p.L2490fs</a:t>
              </a:r>
            </a:p>
          </p:txBody>
        </p:sp>
        <p:sp>
          <p:nvSpPr>
            <p:cNvPr id="74" name="TextBox 73">
              <a:extLst>
                <a:ext uri="{FF2B5EF4-FFF2-40B4-BE49-F238E27FC236}">
                  <a16:creationId xmlns:a16="http://schemas.microsoft.com/office/drawing/2014/main" id="{66E2E7D5-E9A6-2E42-92F6-E59068242D53}"/>
                </a:ext>
              </a:extLst>
            </p:cNvPr>
            <p:cNvSpPr txBox="1"/>
            <p:nvPr/>
          </p:nvSpPr>
          <p:spPr>
            <a:xfrm>
              <a:off x="7164846" y="4651048"/>
              <a:ext cx="431208"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p.R3047*</a:t>
              </a:r>
            </a:p>
          </p:txBody>
        </p:sp>
        <p:sp>
          <p:nvSpPr>
            <p:cNvPr id="75" name="TextBox 74">
              <a:extLst>
                <a:ext uri="{FF2B5EF4-FFF2-40B4-BE49-F238E27FC236}">
                  <a16:creationId xmlns:a16="http://schemas.microsoft.com/office/drawing/2014/main" id="{AC596775-6535-0F42-B586-F8E4254AA6CB}"/>
                </a:ext>
              </a:extLst>
            </p:cNvPr>
            <p:cNvSpPr txBox="1"/>
            <p:nvPr/>
          </p:nvSpPr>
          <p:spPr>
            <a:xfrm>
              <a:off x="6669546" y="4651048"/>
              <a:ext cx="477695"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p.Q2809fs</a:t>
              </a:r>
            </a:p>
          </p:txBody>
        </p:sp>
        <p:sp>
          <p:nvSpPr>
            <p:cNvPr id="76" name="TextBox 75">
              <a:extLst>
                <a:ext uri="{FF2B5EF4-FFF2-40B4-BE49-F238E27FC236}">
                  <a16:creationId xmlns:a16="http://schemas.microsoft.com/office/drawing/2014/main" id="{27E127C4-0601-1D49-93D0-F3D5B2D2B450}"/>
                </a:ext>
              </a:extLst>
            </p:cNvPr>
            <p:cNvSpPr txBox="1"/>
            <p:nvPr/>
          </p:nvSpPr>
          <p:spPr>
            <a:xfrm>
              <a:off x="6218696" y="4651048"/>
              <a:ext cx="437620"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p.Q2637*</a:t>
              </a:r>
            </a:p>
          </p:txBody>
        </p:sp>
        <p:sp>
          <p:nvSpPr>
            <p:cNvPr id="77" name="TextBox 76">
              <a:extLst>
                <a:ext uri="{FF2B5EF4-FFF2-40B4-BE49-F238E27FC236}">
                  <a16:creationId xmlns:a16="http://schemas.microsoft.com/office/drawing/2014/main" id="{8D327DE1-923B-5248-B6DF-E467431A27E9}"/>
                </a:ext>
              </a:extLst>
            </p:cNvPr>
            <p:cNvSpPr txBox="1"/>
            <p:nvPr/>
          </p:nvSpPr>
          <p:spPr>
            <a:xfrm>
              <a:off x="1402197" y="4651048"/>
              <a:ext cx="315792"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p.R23*</a:t>
              </a:r>
            </a:p>
          </p:txBody>
        </p:sp>
        <p:sp>
          <p:nvSpPr>
            <p:cNvPr id="78" name="TextBox 77">
              <a:extLst>
                <a:ext uri="{FF2B5EF4-FFF2-40B4-BE49-F238E27FC236}">
                  <a16:creationId xmlns:a16="http://schemas.microsoft.com/office/drawing/2014/main" id="{829C53A3-D160-C94A-8A03-3C2ABE38C3D6}"/>
                </a:ext>
              </a:extLst>
            </p:cNvPr>
            <p:cNvSpPr txBox="1"/>
            <p:nvPr/>
          </p:nvSpPr>
          <p:spPr>
            <a:xfrm>
              <a:off x="1900672" y="4651048"/>
              <a:ext cx="419987"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p.G301fs</a:t>
              </a:r>
            </a:p>
          </p:txBody>
        </p:sp>
        <p:sp>
          <p:nvSpPr>
            <p:cNvPr id="79" name="TextBox 78">
              <a:extLst>
                <a:ext uri="{FF2B5EF4-FFF2-40B4-BE49-F238E27FC236}">
                  <a16:creationId xmlns:a16="http://schemas.microsoft.com/office/drawing/2014/main" id="{48FCD4D5-A811-9848-8F0C-4320334094C4}"/>
                </a:ext>
              </a:extLst>
            </p:cNvPr>
            <p:cNvSpPr txBox="1"/>
            <p:nvPr/>
          </p:nvSpPr>
          <p:spPr>
            <a:xfrm>
              <a:off x="1054528" y="4962198"/>
              <a:ext cx="278923" cy="153888"/>
            </a:xfrm>
            <a:prstGeom prst="rect">
              <a:avLst/>
            </a:prstGeom>
            <a:solidFill>
              <a:schemeClr val="bg1"/>
            </a:solidFill>
          </p:spPr>
          <p:txBody>
            <a:bodyPr wrap="none" lIns="0" tIns="0" rIns="0" bIns="0" rtlCol="0">
              <a:spAutoFit/>
            </a:bodyPr>
            <a:lstStyle/>
            <a:p>
              <a:pPr algn="r"/>
              <a:r>
                <a:rPr lang="en-US" sz="1000" b="1" i="1" dirty="0">
                  <a:latin typeface="Arial" panose="020B0604020202020204" pitchFamily="34" charset="0"/>
                  <a:ea typeface="Aileron" charset="0"/>
                  <a:cs typeface="Arial" panose="020B0604020202020204" pitchFamily="34" charset="0"/>
                </a:rPr>
                <a:t>ATM</a:t>
              </a:r>
            </a:p>
          </p:txBody>
        </p:sp>
        <p:sp>
          <p:nvSpPr>
            <p:cNvPr id="80" name="TextBox 79">
              <a:extLst>
                <a:ext uri="{FF2B5EF4-FFF2-40B4-BE49-F238E27FC236}">
                  <a16:creationId xmlns:a16="http://schemas.microsoft.com/office/drawing/2014/main" id="{4E368F02-EC39-2342-8012-5C95DFD2B275}"/>
                </a:ext>
              </a:extLst>
            </p:cNvPr>
            <p:cNvSpPr txBox="1"/>
            <p:nvPr/>
          </p:nvSpPr>
          <p:spPr>
            <a:xfrm>
              <a:off x="891022" y="5600373"/>
              <a:ext cx="442429" cy="153888"/>
            </a:xfrm>
            <a:prstGeom prst="rect">
              <a:avLst/>
            </a:prstGeom>
            <a:solidFill>
              <a:schemeClr val="bg1"/>
            </a:solidFill>
          </p:spPr>
          <p:txBody>
            <a:bodyPr wrap="none" lIns="0" tIns="0" rIns="0" bIns="0" rtlCol="0">
              <a:spAutoFit/>
            </a:bodyPr>
            <a:lstStyle/>
            <a:p>
              <a:pPr algn="r"/>
              <a:r>
                <a:rPr lang="en-US" sz="1000" b="1" i="1" dirty="0">
                  <a:latin typeface="Arial" panose="020B0604020202020204" pitchFamily="34" charset="0"/>
                  <a:ea typeface="Aileron" charset="0"/>
                  <a:cs typeface="Arial" panose="020B0604020202020204" pitchFamily="34" charset="0"/>
                </a:rPr>
                <a:t>BRCA1</a:t>
              </a:r>
            </a:p>
          </p:txBody>
        </p:sp>
        <p:sp>
          <p:nvSpPr>
            <p:cNvPr id="81" name="TextBox 80">
              <a:extLst>
                <a:ext uri="{FF2B5EF4-FFF2-40B4-BE49-F238E27FC236}">
                  <a16:creationId xmlns:a16="http://schemas.microsoft.com/office/drawing/2014/main" id="{C17B55BE-C142-9044-847B-8F9E893B14C4}"/>
                </a:ext>
              </a:extLst>
            </p:cNvPr>
            <p:cNvSpPr txBox="1"/>
            <p:nvPr/>
          </p:nvSpPr>
          <p:spPr>
            <a:xfrm>
              <a:off x="3611997" y="5273348"/>
              <a:ext cx="466474"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p.V1268fs</a:t>
              </a:r>
            </a:p>
          </p:txBody>
        </p:sp>
        <p:sp>
          <p:nvSpPr>
            <p:cNvPr id="82" name="TextBox 81">
              <a:extLst>
                <a:ext uri="{FF2B5EF4-FFF2-40B4-BE49-F238E27FC236}">
                  <a16:creationId xmlns:a16="http://schemas.microsoft.com/office/drawing/2014/main" id="{A56305BA-73AD-7542-B20F-BDFEA299A7CA}"/>
                </a:ext>
              </a:extLst>
            </p:cNvPr>
            <p:cNvSpPr txBox="1"/>
            <p:nvPr/>
          </p:nvSpPr>
          <p:spPr>
            <a:xfrm>
              <a:off x="6682246" y="5933748"/>
              <a:ext cx="477695"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p.Q1756fs</a:t>
              </a:r>
            </a:p>
          </p:txBody>
        </p:sp>
        <p:sp>
          <p:nvSpPr>
            <p:cNvPr id="83" name="TextBox 82">
              <a:extLst>
                <a:ext uri="{FF2B5EF4-FFF2-40B4-BE49-F238E27FC236}">
                  <a16:creationId xmlns:a16="http://schemas.microsoft.com/office/drawing/2014/main" id="{00A7D24A-469C-9842-B974-B14B67C7063B}"/>
                </a:ext>
              </a:extLst>
            </p:cNvPr>
            <p:cNvSpPr txBox="1"/>
            <p:nvPr/>
          </p:nvSpPr>
          <p:spPr>
            <a:xfrm>
              <a:off x="7123571" y="5168573"/>
              <a:ext cx="230832"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3056</a:t>
              </a:r>
            </a:p>
          </p:txBody>
        </p:sp>
        <p:sp>
          <p:nvSpPr>
            <p:cNvPr id="84" name="TextBox 83">
              <a:extLst>
                <a:ext uri="{FF2B5EF4-FFF2-40B4-BE49-F238E27FC236}">
                  <a16:creationId xmlns:a16="http://schemas.microsoft.com/office/drawing/2014/main" id="{81F0F2E3-DB35-2343-AF32-1F020597D1FE}"/>
                </a:ext>
              </a:extLst>
            </p:cNvPr>
            <p:cNvSpPr txBox="1"/>
            <p:nvPr/>
          </p:nvSpPr>
          <p:spPr>
            <a:xfrm>
              <a:off x="7123571" y="5803573"/>
              <a:ext cx="230832"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1863</a:t>
              </a:r>
            </a:p>
          </p:txBody>
        </p:sp>
        <p:sp>
          <p:nvSpPr>
            <p:cNvPr id="85" name="TextBox 84">
              <a:extLst>
                <a:ext uri="{FF2B5EF4-FFF2-40B4-BE49-F238E27FC236}">
                  <a16:creationId xmlns:a16="http://schemas.microsoft.com/office/drawing/2014/main" id="{2EFBD3A4-B4BD-B54B-940A-1CA5D45E75C5}"/>
                </a:ext>
              </a:extLst>
            </p:cNvPr>
            <p:cNvSpPr txBox="1"/>
            <p:nvPr/>
          </p:nvSpPr>
          <p:spPr>
            <a:xfrm>
              <a:off x="5421771" y="5279698"/>
              <a:ext cx="1431482"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Splice acceptor before p.L2544</a:t>
              </a:r>
            </a:p>
          </p:txBody>
        </p:sp>
      </p:grpSp>
    </p:spTree>
    <p:extLst>
      <p:ext uri="{BB962C8B-B14F-4D97-AF65-F5344CB8AC3E}">
        <p14:creationId xmlns:p14="http://schemas.microsoft.com/office/powerpoint/2010/main" val="404344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E8433A-631B-23A9-7AF3-4C8192053CA7}"/>
              </a:ext>
            </a:extLst>
          </p:cNvPr>
          <p:cNvSpPr>
            <a:spLocks noGrp="1"/>
          </p:cNvSpPr>
          <p:nvPr>
            <p:ph type="title"/>
          </p:nvPr>
        </p:nvSpPr>
        <p:spPr/>
        <p:txBody>
          <a:bodyPr/>
          <a:lstStyle/>
          <a:p>
            <a:r>
              <a:rPr lang="en-GB" dirty="0"/>
              <a:t>DNA Damage repair mutations </a:t>
            </a:r>
            <a:br>
              <a:rPr lang="en-GB" dirty="0"/>
            </a:br>
            <a:r>
              <a:rPr lang="en-GB" dirty="0"/>
              <a:t>and </a:t>
            </a:r>
            <a:br>
              <a:rPr lang="en-GB" dirty="0"/>
            </a:br>
            <a:r>
              <a:rPr lang="en-GB" dirty="0"/>
              <a:t>genetic testing</a:t>
            </a:r>
          </a:p>
        </p:txBody>
      </p:sp>
      <p:sp>
        <p:nvSpPr>
          <p:cNvPr id="4" name="Slide Number Placeholder 3">
            <a:extLst>
              <a:ext uri="{FF2B5EF4-FFF2-40B4-BE49-F238E27FC236}">
                <a16:creationId xmlns:a16="http://schemas.microsoft.com/office/drawing/2014/main" id="{2E098DB2-D585-1193-D41D-20E019609787}"/>
              </a:ext>
            </a:extLst>
          </p:cNvPr>
          <p:cNvSpPr>
            <a:spLocks noGrp="1"/>
          </p:cNvSpPr>
          <p:nvPr>
            <p:ph type="sldNum" sz="quarter" idx="4"/>
          </p:nvPr>
        </p:nvSpPr>
        <p:spPr/>
        <p:txBody>
          <a:bodyPr/>
          <a:lstStyle/>
          <a:p>
            <a:fld id="{FCE43C0F-8A7B-3A4B-9DB5-B3472E36E833}" type="slidenum">
              <a:rPr lang="en-GB" smtClean="0"/>
              <a:pPr/>
              <a:t>11</a:t>
            </a:fld>
            <a:endParaRPr lang="en-GB" dirty="0"/>
          </a:p>
        </p:txBody>
      </p:sp>
    </p:spTree>
    <p:extLst>
      <p:ext uri="{BB962C8B-B14F-4D97-AF65-F5344CB8AC3E}">
        <p14:creationId xmlns:p14="http://schemas.microsoft.com/office/powerpoint/2010/main" val="314398301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E75570-E575-4167-9E53-C69005CBF4D6}"/>
              </a:ext>
            </a:extLst>
          </p:cNvPr>
          <p:cNvSpPr>
            <a:spLocks noGrp="1"/>
          </p:cNvSpPr>
          <p:nvPr>
            <p:ph type="body" idx="1"/>
          </p:nvPr>
        </p:nvSpPr>
        <p:spPr>
          <a:xfrm>
            <a:off x="609600" y="1114700"/>
            <a:ext cx="10972800" cy="702470"/>
          </a:xfrm>
        </p:spPr>
        <p:txBody>
          <a:bodyPr/>
          <a:lstStyle/>
          <a:p>
            <a:r>
              <a:rPr lang="en-GB" i="1" dirty="0" err="1"/>
              <a:t>BRCA</a:t>
            </a:r>
            <a:r>
              <a:rPr lang="en-GB" cap="none" baseline="30000" dirty="0" err="1"/>
              <a:t>a</a:t>
            </a:r>
            <a:r>
              <a:rPr lang="en-GB" dirty="0"/>
              <a:t> mutations provide a good example of this</a:t>
            </a:r>
            <a:r>
              <a:rPr lang="en-GB" baseline="30000" dirty="0"/>
              <a:t>1,2</a:t>
            </a:r>
          </a:p>
        </p:txBody>
      </p:sp>
      <p:sp>
        <p:nvSpPr>
          <p:cNvPr id="6" name="Title 5">
            <a:extLst>
              <a:ext uri="{FF2B5EF4-FFF2-40B4-BE49-F238E27FC236}">
                <a16:creationId xmlns:a16="http://schemas.microsoft.com/office/drawing/2014/main" id="{DF0E8734-B4A0-4691-A1C2-D17A960AEAF8}"/>
              </a:ext>
            </a:extLst>
          </p:cNvPr>
          <p:cNvSpPr>
            <a:spLocks noGrp="1"/>
          </p:cNvSpPr>
          <p:nvPr>
            <p:ph type="title"/>
          </p:nvPr>
        </p:nvSpPr>
        <p:spPr/>
        <p:txBody>
          <a:bodyPr/>
          <a:lstStyle/>
          <a:p>
            <a:r>
              <a:rPr lang="en-GB" dirty="0"/>
              <a:t>Tumours can develop in the context of germline or somatic gene alterations</a:t>
            </a:r>
            <a:r>
              <a:rPr lang="en-GB" baseline="30000" dirty="0"/>
              <a:t>1-7</a:t>
            </a:r>
          </a:p>
        </p:txBody>
      </p:sp>
      <p:sp>
        <p:nvSpPr>
          <p:cNvPr id="2" name="Slide Number Placeholder 1">
            <a:extLst>
              <a:ext uri="{FF2B5EF4-FFF2-40B4-BE49-F238E27FC236}">
                <a16:creationId xmlns:a16="http://schemas.microsoft.com/office/drawing/2014/main" id="{ABC1A29D-1599-544B-A72A-1D35D191EDE9}"/>
              </a:ext>
            </a:extLst>
          </p:cNvPr>
          <p:cNvSpPr>
            <a:spLocks noGrp="1"/>
          </p:cNvSpPr>
          <p:nvPr>
            <p:ph type="sldNum" sz="quarter" idx="4"/>
          </p:nvPr>
        </p:nvSpPr>
        <p:spPr/>
        <p:txBody>
          <a:bodyPr/>
          <a:lstStyle/>
          <a:p>
            <a:fld id="{1C1F7F8C-5C2C-4CC7-A7B5-2AC50E3A22DB}" type="slidenum">
              <a:rPr lang="it-IT" smtClean="0"/>
              <a:pPr/>
              <a:t>12</a:t>
            </a:fld>
            <a:endParaRPr lang="it-IT"/>
          </a:p>
        </p:txBody>
      </p:sp>
      <p:sp>
        <p:nvSpPr>
          <p:cNvPr id="12" name="Content Placeholder 11">
            <a:extLst>
              <a:ext uri="{FF2B5EF4-FFF2-40B4-BE49-F238E27FC236}">
                <a16:creationId xmlns:a16="http://schemas.microsoft.com/office/drawing/2014/main" id="{855802EF-DD61-754C-8583-0242C529D3EB}"/>
              </a:ext>
            </a:extLst>
          </p:cNvPr>
          <p:cNvSpPr>
            <a:spLocks noGrp="1"/>
          </p:cNvSpPr>
          <p:nvPr>
            <p:ph sz="quarter" idx="15"/>
          </p:nvPr>
        </p:nvSpPr>
        <p:spPr>
          <a:xfrm>
            <a:off x="620184" y="6323694"/>
            <a:ext cx="10732400" cy="365125"/>
          </a:xfrm>
        </p:spPr>
        <p:txBody>
          <a:bodyPr/>
          <a:lstStyle/>
          <a:p>
            <a:pPr lvl="0">
              <a:lnSpc>
                <a:spcPct val="85000"/>
              </a:lnSpc>
              <a:spcBef>
                <a:spcPts val="0"/>
              </a:spcBef>
            </a:pPr>
            <a:r>
              <a:rPr lang="en-GB" sz="1000" baseline="30000" dirty="0"/>
              <a:t>a</a:t>
            </a:r>
            <a:r>
              <a:rPr lang="en-GB" sz="1000" dirty="0"/>
              <a:t> Can be either </a:t>
            </a:r>
            <a:r>
              <a:rPr lang="en-GB" sz="1000" i="1" dirty="0"/>
              <a:t>BRCA1</a:t>
            </a:r>
            <a:r>
              <a:rPr lang="en-GB" sz="1000" dirty="0"/>
              <a:t> or </a:t>
            </a:r>
            <a:r>
              <a:rPr lang="en-GB" sz="1000" i="1" dirty="0"/>
              <a:t>BRCA2</a:t>
            </a:r>
            <a:r>
              <a:rPr lang="en-GB" sz="1000" dirty="0"/>
              <a:t>. </a:t>
            </a:r>
            <a:r>
              <a:rPr lang="en-US" sz="1000" baseline="30000" dirty="0"/>
              <a:t>b</a:t>
            </a:r>
            <a:r>
              <a:rPr lang="en-US" sz="1000" dirty="0"/>
              <a:t> </a:t>
            </a:r>
            <a:r>
              <a:rPr lang="en-GB" sz="1000" dirty="0"/>
              <a:t>Loss of function can also result from epigenetic and other non-genomic mechanisms</a:t>
            </a:r>
          </a:p>
          <a:p>
            <a:pPr lvl="0">
              <a:lnSpc>
                <a:spcPct val="85000"/>
              </a:lnSpc>
              <a:spcBef>
                <a:spcPts val="0"/>
              </a:spcBef>
            </a:pPr>
            <a:r>
              <a:rPr lang="en-GB" sz="1000" i="1" dirty="0"/>
              <a:t>BRCA1/2</a:t>
            </a:r>
            <a:r>
              <a:rPr lang="en-GB" sz="1000" dirty="0"/>
              <a:t>, breast cancer gene 1/2; </a:t>
            </a:r>
            <a:r>
              <a:rPr lang="en-GB" sz="1000" dirty="0" err="1"/>
              <a:t>BRCAm</a:t>
            </a:r>
            <a:r>
              <a:rPr lang="en-GB" sz="1000" dirty="0"/>
              <a:t>, breast cancer gene 1/2 mutation</a:t>
            </a:r>
          </a:p>
          <a:p>
            <a:pPr lvl="0">
              <a:lnSpc>
                <a:spcPct val="85000"/>
              </a:lnSpc>
              <a:spcBef>
                <a:spcPts val="0"/>
              </a:spcBef>
            </a:pPr>
            <a:r>
              <a:rPr lang="it" sz="1000" dirty="0"/>
              <a:t>1. Wu H, et al. Gene Ther. 2017;24,601-9; 2. Castro E, et al. Asian J Androl. 2012;14:409-14; 3. Macedo G</a:t>
            </a:r>
            <a:r>
              <a:rPr lang="en-GB" sz="1000" dirty="0"/>
              <a:t>S,</a:t>
            </a:r>
            <a:r>
              <a:rPr lang="it" sz="1000" dirty="0"/>
              <a:t> et al. </a:t>
            </a:r>
            <a:r>
              <a:rPr lang="en-GB" sz="1000" dirty="0"/>
              <a:t>Genet Mol Biol. 2019;42(1 </a:t>
            </a:r>
            <a:r>
              <a:rPr lang="en-GB" sz="1000" dirty="0" err="1"/>
              <a:t>suppl</a:t>
            </a:r>
            <a:r>
              <a:rPr lang="en-GB" sz="1000" dirty="0"/>
              <a:t> 1):215-31; 4. Ryland GL, et al. BMC Medical Genomics. 2015;8:45; 5. </a:t>
            </a:r>
            <a:r>
              <a:rPr lang="en-GB" sz="1000" dirty="0" err="1"/>
              <a:t>Stoppa-Lyonnet</a:t>
            </a:r>
            <a:r>
              <a:rPr lang="en-GB" sz="1000" dirty="0"/>
              <a:t> D. </a:t>
            </a:r>
            <a:r>
              <a:rPr lang="en-GB" sz="1000" dirty="0" err="1"/>
              <a:t>Eur</a:t>
            </a:r>
            <a:r>
              <a:rPr lang="en-GB" sz="1000" dirty="0"/>
              <a:t> J Human Genet. 2016;24:S3-9; 6. Tucker T, et al. J. </a:t>
            </a:r>
            <a:r>
              <a:rPr lang="en-GB" sz="1000" dirty="0" err="1"/>
              <a:t>Clin</a:t>
            </a:r>
            <a:r>
              <a:rPr lang="en-GB" sz="1000" dirty="0"/>
              <a:t> Genet. 2002;62:345-57; 7. Hunt JL. Cell &amp; Tissue Based </a:t>
            </a:r>
            <a:r>
              <a:rPr lang="en-GB" sz="1000" dirty="0" err="1"/>
              <a:t>Mol</a:t>
            </a:r>
            <a:r>
              <a:rPr lang="en-GB" sz="1000" dirty="0"/>
              <a:t> </a:t>
            </a:r>
            <a:r>
              <a:rPr lang="en-GB" sz="1000" dirty="0" err="1"/>
              <a:t>Pathol</a:t>
            </a:r>
            <a:r>
              <a:rPr lang="en-GB" sz="1000" dirty="0"/>
              <a:t>. 2009;5:50-5 </a:t>
            </a:r>
          </a:p>
        </p:txBody>
      </p:sp>
      <p:sp>
        <p:nvSpPr>
          <p:cNvPr id="209" name="Rectangle: Diagonal Corners Rounded 208">
            <a:extLst>
              <a:ext uri="{FF2B5EF4-FFF2-40B4-BE49-F238E27FC236}">
                <a16:creationId xmlns:a16="http://schemas.microsoft.com/office/drawing/2014/main" id="{C779567B-AA14-415A-B0FE-B3317E8EBEB4}"/>
              </a:ext>
            </a:extLst>
          </p:cNvPr>
          <p:cNvSpPr/>
          <p:nvPr/>
        </p:nvSpPr>
        <p:spPr bwMode="auto">
          <a:xfrm>
            <a:off x="6198637" y="1505621"/>
            <a:ext cx="5517304" cy="4582395"/>
          </a:xfrm>
          <a:prstGeom prst="round2DiagRect">
            <a:avLst>
              <a:gd name="adj1" fmla="val 3002"/>
              <a:gd name="adj2" fmla="val 0"/>
            </a:avLst>
          </a:prstGeom>
          <a:solidFill>
            <a:schemeClr val="bg1"/>
          </a:solid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GB" sz="1351"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1" name="Content Placeholder 2">
            <a:extLst>
              <a:ext uri="{FF2B5EF4-FFF2-40B4-BE49-F238E27FC236}">
                <a16:creationId xmlns:a16="http://schemas.microsoft.com/office/drawing/2014/main" id="{15CFFD66-275B-48CB-B507-B10F9192FBAB}"/>
              </a:ext>
            </a:extLst>
          </p:cNvPr>
          <p:cNvSpPr txBox="1">
            <a:spLocks/>
          </p:cNvSpPr>
          <p:nvPr/>
        </p:nvSpPr>
        <p:spPr>
          <a:xfrm>
            <a:off x="7627752" y="1517027"/>
            <a:ext cx="2669057" cy="434479"/>
          </a:xfrm>
          <a:prstGeom prst="rect">
            <a:avLst/>
          </a:prstGeom>
        </p:spPr>
        <p:txBody>
          <a:bodyPr/>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
                <a:srgbClr val="B2D234"/>
              </a:buClr>
              <a:buSzTx/>
              <a:buFont typeface="Arial"/>
              <a:buNone/>
              <a:tabLst/>
              <a:defRPr/>
            </a:pPr>
            <a:r>
              <a:rPr kumimoji="0" lang="en-US" sz="1867"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Somatic  </a:t>
            </a:r>
          </a:p>
        </p:txBody>
      </p:sp>
      <p:sp>
        <p:nvSpPr>
          <p:cNvPr id="212" name="Content Placeholder 2">
            <a:extLst>
              <a:ext uri="{FF2B5EF4-FFF2-40B4-BE49-F238E27FC236}">
                <a16:creationId xmlns:a16="http://schemas.microsoft.com/office/drawing/2014/main" id="{6DC6B185-3460-4E52-BF46-2164A5512C68}"/>
              </a:ext>
            </a:extLst>
          </p:cNvPr>
          <p:cNvSpPr txBox="1">
            <a:spLocks/>
          </p:cNvSpPr>
          <p:nvPr/>
        </p:nvSpPr>
        <p:spPr>
          <a:xfrm>
            <a:off x="6861556" y="1782451"/>
            <a:ext cx="4266347" cy="420415"/>
          </a:xfrm>
          <a:prstGeom prst="rect">
            <a:avLst/>
          </a:prstGeom>
        </p:spPr>
        <p:txBody>
          <a:bodyPr tIns="96000"/>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
                <a:srgbClr val="B2D234"/>
              </a:buClr>
              <a:buSzTx/>
              <a:buFont typeface="Arial"/>
              <a:buNone/>
              <a:tabLst/>
              <a:defRPr/>
            </a:pPr>
            <a:r>
              <a:rPr kumimoji="0" lang="en-US" sz="16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No inherited </a:t>
            </a:r>
            <a:r>
              <a:rPr kumimoji="0" lang="en-US" sz="1600" b="1" i="0" u="none" strike="noStrike" kern="1200" cap="none" spc="0" normalizeH="0" baseline="0" noProof="0" dirty="0" err="1">
                <a:ln>
                  <a:noFill/>
                </a:ln>
                <a:solidFill>
                  <a:schemeClr val="bg1">
                    <a:lumMod val="50000"/>
                  </a:schemeClr>
                </a:solidFill>
                <a:effectLst/>
                <a:uLnTx/>
                <a:uFillTx/>
                <a:latin typeface="Arial" panose="020B0604020202020204" pitchFamily="34" charset="0"/>
                <a:ea typeface="+mn-ea"/>
                <a:cs typeface="Arial" panose="020B0604020202020204" pitchFamily="34" charset="0"/>
              </a:rPr>
              <a:t>BRCAm</a:t>
            </a:r>
            <a:endParaRPr kumimoji="0" lang="en-US" sz="16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p:txBody>
      </p:sp>
      <p:sp>
        <p:nvSpPr>
          <p:cNvPr id="214" name="Rectangle: Single Corner Rounded 213">
            <a:extLst>
              <a:ext uri="{FF2B5EF4-FFF2-40B4-BE49-F238E27FC236}">
                <a16:creationId xmlns:a16="http://schemas.microsoft.com/office/drawing/2014/main" id="{EE3308FB-8FBE-4C92-A9B6-F8A14B9DC651}"/>
              </a:ext>
            </a:extLst>
          </p:cNvPr>
          <p:cNvSpPr/>
          <p:nvPr/>
        </p:nvSpPr>
        <p:spPr>
          <a:xfrm>
            <a:off x="8132180" y="4687859"/>
            <a:ext cx="3420144" cy="750287"/>
          </a:xfrm>
          <a:prstGeom prst="round1Rect">
            <a:avLst/>
          </a:prstGeom>
          <a:solidFill>
            <a:schemeClr val="accent6">
              <a:alpha val="75000"/>
            </a:schemeClr>
          </a:solidFill>
          <a:ln w="12700" cap="flat" cmpd="sng" algn="ctr">
            <a:no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
                <a:srgbClr val="B2D234"/>
              </a:buClr>
              <a:buSzTx/>
              <a:buFontTx/>
              <a:buNone/>
              <a:tabLst/>
              <a:defRPr/>
            </a:pPr>
            <a:r>
              <a:rPr kumimoji="0" lang="en-US" sz="1333" b="1" i="0" u="none" strike="noStrike" kern="1200" cap="none" spc="0" normalizeH="0" baseline="0" noProof="0">
                <a:ln>
                  <a:noFill/>
                </a:ln>
                <a:solidFill>
                  <a:prstClr val="white"/>
                </a:solidFill>
                <a:effectLst/>
                <a:uLnTx/>
                <a:uFillTx/>
                <a:latin typeface="Arial" panose="020B0604020202020204" pitchFamily="34" charset="0"/>
                <a:ea typeface="Open Sans Semibold" panose="020B0606030504020204" pitchFamily="34" charset="0"/>
                <a:cs typeface="Arial" panose="020B0604020202020204" pitchFamily="34" charset="0"/>
              </a:rPr>
              <a:t>Second somatic mutation results in biallelic BRCA loss</a:t>
            </a:r>
            <a:endParaRPr kumimoji="0" lang="en-US" sz="1333" b="1"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15" name="Rectangle: Single Corner Rounded 214">
            <a:extLst>
              <a:ext uri="{FF2B5EF4-FFF2-40B4-BE49-F238E27FC236}">
                <a16:creationId xmlns:a16="http://schemas.microsoft.com/office/drawing/2014/main" id="{1F5EC7FE-D0C7-4121-ABFD-2EE6C1F56C39}"/>
              </a:ext>
            </a:extLst>
          </p:cNvPr>
          <p:cNvSpPr/>
          <p:nvPr/>
        </p:nvSpPr>
        <p:spPr>
          <a:xfrm>
            <a:off x="8132181" y="2321131"/>
            <a:ext cx="3415148" cy="750287"/>
          </a:xfrm>
          <a:prstGeom prst="round1Rect">
            <a:avLst/>
          </a:prstGeom>
          <a:solidFill>
            <a:schemeClr val="accent6">
              <a:alpha val="75000"/>
            </a:schemeClr>
          </a:solidFill>
          <a:ln w="12700" cap="flat" cmpd="sng" algn="ctr">
            <a:no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
                <a:srgbClr val="B2D234"/>
              </a:buClr>
              <a:buSzTx/>
              <a:buFontTx/>
              <a:buNone/>
              <a:tabLst/>
              <a:defRPr/>
            </a:pPr>
            <a:r>
              <a:rPr kumimoji="0" lang="en-US" sz="1333" b="1" i="0" u="none" strike="noStrike" kern="1200" cap="none" spc="0" normalizeH="0" baseline="0" noProof="0">
                <a:ln>
                  <a:noFill/>
                </a:ln>
                <a:solidFill>
                  <a:prstClr val="white"/>
                </a:solidFill>
                <a:effectLst/>
                <a:uLnTx/>
                <a:uFillTx/>
                <a:latin typeface="Arial" panose="020B0604020202020204" pitchFamily="34" charset="0"/>
                <a:ea typeface="Open Sans Semibold" panose="020B0606030504020204" pitchFamily="34" charset="0"/>
                <a:cs typeface="Arial" panose="020B0604020202020204" pitchFamily="34" charset="0"/>
              </a:rPr>
              <a:t>All cells have two ‘normal’ copies of BRCA gene</a:t>
            </a:r>
          </a:p>
        </p:txBody>
      </p:sp>
      <p:sp>
        <p:nvSpPr>
          <p:cNvPr id="216" name="Rectangle: Single Corner Rounded 215">
            <a:extLst>
              <a:ext uri="{FF2B5EF4-FFF2-40B4-BE49-F238E27FC236}">
                <a16:creationId xmlns:a16="http://schemas.microsoft.com/office/drawing/2014/main" id="{32D59D3A-73A8-4BD5-BF87-4DBE4D05FF7B}"/>
              </a:ext>
            </a:extLst>
          </p:cNvPr>
          <p:cNvSpPr/>
          <p:nvPr/>
        </p:nvSpPr>
        <p:spPr>
          <a:xfrm>
            <a:off x="8132181" y="3460107"/>
            <a:ext cx="3417801" cy="839063"/>
          </a:xfrm>
          <a:prstGeom prst="round1Rect">
            <a:avLst/>
          </a:prstGeom>
          <a:solidFill>
            <a:schemeClr val="accent6">
              <a:alpha val="75000"/>
            </a:schemeClr>
          </a:solidFill>
          <a:ln w="12700" cap="flat" cmpd="sng" algn="ctr">
            <a:no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
                <a:srgbClr val="B2D234"/>
              </a:buClr>
              <a:buSzTx/>
              <a:buFontTx/>
              <a:buNone/>
              <a:tabLst/>
              <a:defRPr/>
            </a:pPr>
            <a:r>
              <a:rPr kumimoji="0" lang="en-US" sz="1333" b="1" i="0" u="none" strike="noStrike" kern="1200" cap="none" spc="0" normalizeH="0" baseline="0" noProof="0">
                <a:ln>
                  <a:noFill/>
                </a:ln>
                <a:solidFill>
                  <a:prstClr val="white"/>
                </a:solidFill>
                <a:effectLst/>
                <a:uLnTx/>
                <a:uFillTx/>
                <a:latin typeface="Arial" panose="020B0604020202020204" pitchFamily="34" charset="0"/>
                <a:ea typeface="Open Sans Semibold" panose="020B0606030504020204" pitchFamily="34" charset="0"/>
                <a:cs typeface="Arial" panose="020B0604020202020204" pitchFamily="34" charset="0"/>
              </a:rPr>
              <a:t>Somatic </a:t>
            </a:r>
            <a:r>
              <a:rPr kumimoji="0" lang="en-US" sz="1333" b="1" i="0" u="none" strike="noStrike" kern="1200" cap="none" spc="0" normalizeH="0" baseline="0" noProof="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mutation in </a:t>
            </a:r>
            <a:r>
              <a:rPr kumimoji="0" lang="en-US" sz="1333" b="1" i="0" u="none" strike="noStrike" kern="1200" cap="none" spc="0" normalizeH="0" baseline="0" noProof="0">
                <a:ln>
                  <a:noFill/>
                </a:ln>
                <a:solidFill>
                  <a:prstClr val="white"/>
                </a:solidFill>
                <a:effectLst/>
                <a:uLnTx/>
                <a:uFillTx/>
                <a:latin typeface="Arial" panose="020B0604020202020204" pitchFamily="34" charset="0"/>
                <a:ea typeface="Open Sans Semibold" panose="020B0606030504020204" pitchFamily="34" charset="0"/>
                <a:cs typeface="Arial" panose="020B0604020202020204" pitchFamily="34" charset="0"/>
              </a:rPr>
              <a:t>cell causes monoallelic BRCA loss</a:t>
            </a:r>
            <a:endParaRPr kumimoji="0" lang="en-US" sz="1067" b="1"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45" name="Content Placeholder 2">
            <a:extLst>
              <a:ext uri="{FF2B5EF4-FFF2-40B4-BE49-F238E27FC236}">
                <a16:creationId xmlns:a16="http://schemas.microsoft.com/office/drawing/2014/main" id="{4A0EDE7E-0AD7-4431-B0B5-78BF86013BEA}"/>
              </a:ext>
            </a:extLst>
          </p:cNvPr>
          <p:cNvSpPr txBox="1">
            <a:spLocks/>
          </p:cNvSpPr>
          <p:nvPr/>
        </p:nvSpPr>
        <p:spPr>
          <a:xfrm>
            <a:off x="8132182" y="5564009"/>
            <a:ext cx="3415148" cy="524007"/>
          </a:xfrm>
          <a:prstGeom prst="round2DiagRect">
            <a:avLst/>
          </a:prstGeom>
          <a:solidFill>
            <a:schemeClr val="accent6">
              <a:alpha val="12000"/>
            </a:schemeClr>
          </a:solidFill>
          <a:ln w="15875">
            <a:noFill/>
          </a:ln>
        </p:spPr>
        <p:txBody>
          <a:bodyPr anchor="ctr" anchorCtr="0"/>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ct val="20000"/>
              </a:spcBef>
              <a:spcAft>
                <a:spcPts val="0"/>
              </a:spcAft>
              <a:buClr>
                <a:srgbClr val="B2D234"/>
              </a:buClr>
              <a:buSzTx/>
              <a:buFont typeface="Arial"/>
              <a:buNone/>
              <a:tabLst/>
              <a:defRPr/>
            </a:pPr>
            <a:r>
              <a:rPr kumimoji="0" lang="en-GB" sz="1333"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Non-tumour cells remain ‘normal’</a:t>
            </a:r>
            <a:br>
              <a:rPr kumimoji="0" lang="en-GB" sz="1333"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br>
            <a:r>
              <a:rPr kumimoji="0" lang="en-GB" sz="1333"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Tumour cells have </a:t>
            </a:r>
            <a:r>
              <a:rPr kumimoji="0" lang="en-GB" sz="1333" b="1" i="0" u="none" strike="noStrike" kern="1200" cap="none" spc="0" normalizeH="0" baseline="0" dirty="0" err="1">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biallelic</a:t>
            </a:r>
            <a:r>
              <a:rPr kumimoji="0" lang="en-GB" sz="1333"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 BRCA </a:t>
            </a:r>
            <a:r>
              <a:rPr kumimoji="0" lang="en-GB" sz="1333" b="1" i="0" u="none" strike="noStrike" kern="1200" cap="none" spc="0" normalizeH="0" baseline="0" dirty="0" err="1">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loss</a:t>
            </a:r>
            <a:r>
              <a:rPr kumimoji="0" lang="en-GB" sz="1067" b="1" i="0" u="none" strike="noStrike" kern="1200" cap="none" spc="0" normalizeH="0" baseline="30000" dirty="0" err="1">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b</a:t>
            </a:r>
            <a:endParaRPr kumimoji="0" lang="en-GB" sz="1067"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46" name="Rectangle: Diagonal Corners Rounded 245">
            <a:extLst>
              <a:ext uri="{FF2B5EF4-FFF2-40B4-BE49-F238E27FC236}">
                <a16:creationId xmlns:a16="http://schemas.microsoft.com/office/drawing/2014/main" id="{5A8E25D0-8F7F-49D2-B0F6-DD44CE38FDDB}"/>
              </a:ext>
            </a:extLst>
          </p:cNvPr>
          <p:cNvSpPr/>
          <p:nvPr/>
        </p:nvSpPr>
        <p:spPr bwMode="auto">
          <a:xfrm>
            <a:off x="503558" y="1517722"/>
            <a:ext cx="5368084" cy="4570294"/>
          </a:xfrm>
          <a:prstGeom prst="round2DiagRect">
            <a:avLst>
              <a:gd name="adj1" fmla="val 3909"/>
              <a:gd name="adj2" fmla="val 0"/>
            </a:avLst>
          </a:prstGeom>
          <a:no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GB" sz="1351"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7" name="Content Placeholder 2">
            <a:extLst>
              <a:ext uri="{FF2B5EF4-FFF2-40B4-BE49-F238E27FC236}">
                <a16:creationId xmlns:a16="http://schemas.microsoft.com/office/drawing/2014/main" id="{49532D70-E382-4E48-ACE7-16098DFFDC0A}"/>
              </a:ext>
            </a:extLst>
          </p:cNvPr>
          <p:cNvSpPr txBox="1">
            <a:spLocks/>
          </p:cNvSpPr>
          <p:nvPr/>
        </p:nvSpPr>
        <p:spPr>
          <a:xfrm>
            <a:off x="1028549" y="1808987"/>
            <a:ext cx="4153643" cy="434479"/>
          </a:xfrm>
          <a:prstGeom prst="rect">
            <a:avLst/>
          </a:prstGeom>
        </p:spPr>
        <p:txBody>
          <a:bodyPr tIns="96000"/>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
                <a:srgbClr val="B2D234"/>
              </a:buClr>
              <a:buSzTx/>
              <a:buFont typeface="Arial"/>
              <a:buNone/>
              <a:tabLst/>
              <a:defRPr/>
            </a:pPr>
            <a:r>
              <a:rPr kumimoji="0" lang="en-US" sz="1600" b="1" i="0" u="none" strike="noStrike" kern="1200" cap="none" spc="0" normalizeH="0" baseline="0" noProof="0" dirty="0" err="1">
                <a:ln>
                  <a:noFill/>
                </a:ln>
                <a:solidFill>
                  <a:schemeClr val="tx2"/>
                </a:solidFill>
                <a:effectLst/>
                <a:uLnTx/>
                <a:uFillTx/>
                <a:latin typeface="Arial" panose="020B0604020202020204" pitchFamily="34" charset="0"/>
                <a:ea typeface="+mn-ea"/>
                <a:cs typeface="Arial" panose="020B0604020202020204" pitchFamily="34" charset="0"/>
              </a:rPr>
              <a:t>BRCAm</a:t>
            </a:r>
            <a:r>
              <a:rPr kumimoji="0" lang="en-US" sz="16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inherited from parent</a:t>
            </a:r>
          </a:p>
        </p:txBody>
      </p:sp>
      <p:sp>
        <p:nvSpPr>
          <p:cNvPr id="248" name="Content Placeholder 2">
            <a:extLst>
              <a:ext uri="{FF2B5EF4-FFF2-40B4-BE49-F238E27FC236}">
                <a16:creationId xmlns:a16="http://schemas.microsoft.com/office/drawing/2014/main" id="{DBB0F344-F758-4D45-B9FD-5DBDC114D183}"/>
              </a:ext>
            </a:extLst>
          </p:cNvPr>
          <p:cNvSpPr txBox="1">
            <a:spLocks/>
          </p:cNvSpPr>
          <p:nvPr/>
        </p:nvSpPr>
        <p:spPr>
          <a:xfrm>
            <a:off x="1770845" y="1555293"/>
            <a:ext cx="2669057" cy="434479"/>
          </a:xfrm>
          <a:prstGeom prst="rect">
            <a:avLst/>
          </a:prstGeom>
          <a:ln>
            <a:noFill/>
          </a:ln>
        </p:spPr>
        <p:txBody>
          <a:bodyPr/>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
                <a:srgbClr val="B2D234"/>
              </a:buClr>
              <a:buSzTx/>
              <a:buFont typeface="Arial"/>
              <a:buNone/>
              <a:tabLst/>
              <a:defRPr/>
            </a:pPr>
            <a:r>
              <a:rPr kumimoji="0" lang="en-US" sz="1867"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Germline </a:t>
            </a:r>
          </a:p>
        </p:txBody>
      </p:sp>
      <p:sp>
        <p:nvSpPr>
          <p:cNvPr id="257" name="Content Placeholder 2">
            <a:extLst>
              <a:ext uri="{FF2B5EF4-FFF2-40B4-BE49-F238E27FC236}">
                <a16:creationId xmlns:a16="http://schemas.microsoft.com/office/drawing/2014/main" id="{A7430AC7-E1EC-46F0-81E1-D6A74D5DA833}"/>
              </a:ext>
            </a:extLst>
          </p:cNvPr>
          <p:cNvSpPr txBox="1">
            <a:spLocks/>
          </p:cNvSpPr>
          <p:nvPr/>
        </p:nvSpPr>
        <p:spPr>
          <a:xfrm>
            <a:off x="580318" y="2303339"/>
            <a:ext cx="2945689" cy="926021"/>
          </a:xfrm>
          <a:prstGeom prst="round1Rect">
            <a:avLst/>
          </a:prstGeom>
          <a:solidFill>
            <a:schemeClr val="accent1"/>
          </a:solidFill>
          <a:ln>
            <a:solidFill>
              <a:schemeClr val="accent1"/>
            </a:solidFill>
          </a:ln>
        </p:spPr>
        <p:txBody>
          <a:bodyPr/>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
                <a:srgbClr val="B2D234"/>
              </a:buClr>
              <a:buSzTx/>
              <a:buFont typeface="Arial"/>
              <a:buNone/>
              <a:tabLst/>
              <a:defRPr/>
            </a:pPr>
            <a:r>
              <a:rPr kumimoji="0" lang="en-US" sz="1333" b="1" i="0" u="none" strike="noStrike" kern="1200" cap="none" spc="0" normalizeH="0" baseline="0" noProof="0" dirty="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All cells have one mutated and one normal </a:t>
            </a:r>
            <a:r>
              <a:rPr kumimoji="0" lang="en-US" sz="1333" b="1" i="0" u="none" strike="noStrike" kern="1200" cap="none" spc="0" normalizeH="0" baseline="0" noProof="0" dirty="0" err="1">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BRCA</a:t>
            </a:r>
            <a:r>
              <a:rPr kumimoji="0" lang="en-US" sz="1333" b="1" i="0" u="none" strike="noStrike" kern="1200" cap="none" spc="0" normalizeH="0" baseline="30000" noProof="0" dirty="0" err="1">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a</a:t>
            </a:r>
            <a:r>
              <a:rPr kumimoji="0" lang="en-US" sz="1333" b="1" i="0" u="none" strike="noStrike" kern="1200" cap="none" spc="0" normalizeH="0" baseline="0" noProof="0" dirty="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 copy</a:t>
            </a:r>
            <a:br>
              <a:rPr kumimoji="0" lang="en-US" sz="1333" b="1" i="0" u="none" strike="noStrike" kern="1200" cap="none" spc="0" normalizeH="0" baseline="0" noProof="0" dirty="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m</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onoallelic BRCA loss – cells are viable but predisposed to cancer)</a:t>
            </a:r>
          </a:p>
        </p:txBody>
      </p:sp>
      <p:sp>
        <p:nvSpPr>
          <p:cNvPr id="258" name="Content Placeholder 2">
            <a:extLst>
              <a:ext uri="{FF2B5EF4-FFF2-40B4-BE49-F238E27FC236}">
                <a16:creationId xmlns:a16="http://schemas.microsoft.com/office/drawing/2014/main" id="{ACBFC399-418A-4D60-91A3-5DFE252F6CDE}"/>
              </a:ext>
            </a:extLst>
          </p:cNvPr>
          <p:cNvSpPr txBox="1">
            <a:spLocks/>
          </p:cNvSpPr>
          <p:nvPr/>
        </p:nvSpPr>
        <p:spPr>
          <a:xfrm>
            <a:off x="580317" y="5497693"/>
            <a:ext cx="5029291" cy="543481"/>
          </a:xfrm>
          <a:prstGeom prst="round2DiagRect">
            <a:avLst/>
          </a:prstGeom>
          <a:solidFill>
            <a:schemeClr val="accent4">
              <a:alpha val="12000"/>
            </a:schemeClr>
          </a:solidFill>
          <a:ln w="15875">
            <a:noFill/>
          </a:ln>
        </p:spPr>
        <p:txBody>
          <a:bodyPr anchor="ctr" anchorCtr="0"/>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ts val="0"/>
              </a:spcBef>
              <a:spcAft>
                <a:spcPts val="0"/>
              </a:spcAft>
              <a:buClr>
                <a:srgbClr val="B2D234"/>
              </a:buClr>
              <a:buSzTx/>
              <a:buFont typeface="Arial"/>
              <a:buNone/>
              <a:tabLst/>
              <a:defRPr/>
            </a:pPr>
            <a:r>
              <a:rPr kumimoji="0" lang="en-GB" sz="1333"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Non-tumour cells remain with monoallelic BRCA loss</a:t>
            </a:r>
          </a:p>
          <a:p>
            <a:pPr marL="0" marR="0" lvl="0" indent="0" algn="l" defTabSz="609555" rtl="0" eaLnBrk="1" fontAlgn="auto" latinLnBrk="0" hangingPunct="1">
              <a:lnSpc>
                <a:spcPct val="100000"/>
              </a:lnSpc>
              <a:spcBef>
                <a:spcPts val="0"/>
              </a:spcBef>
              <a:spcAft>
                <a:spcPts val="0"/>
              </a:spcAft>
              <a:buClr>
                <a:srgbClr val="B2D234"/>
              </a:buClr>
              <a:buSzTx/>
              <a:buFont typeface="Arial"/>
              <a:buNone/>
              <a:tabLst/>
              <a:defRPr/>
            </a:pPr>
            <a:r>
              <a:rPr kumimoji="0" lang="en-GB" sz="1333"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Tumour cells have biallelic BRCA </a:t>
            </a:r>
            <a:r>
              <a:rPr kumimoji="0" lang="en-GB" sz="1333" b="1" i="0" u="none" strike="noStrike" kern="1200" cap="none" spc="0" normalizeH="0" baseline="0" dirty="0" err="1">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loss</a:t>
            </a:r>
            <a:r>
              <a:rPr kumimoji="0" lang="en-GB" sz="1333" b="1" i="0" u="none" strike="noStrike" kern="1200" cap="none" spc="0" normalizeH="0" baseline="30000" dirty="0" err="1">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b</a:t>
            </a:r>
            <a:endParaRPr kumimoji="0" lang="en-GB" sz="1067" b="1" i="0" u="none" strike="noStrike" kern="1200" cap="none" spc="0" normalizeH="0" baseline="30000" dirty="0">
              <a:ln>
                <a:noFill/>
              </a:ln>
              <a:solidFill>
                <a:srgbClr val="A5A5A5">
                  <a:lumMod val="50000"/>
                </a:srgbClr>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59" name="Content Placeholder 2">
            <a:extLst>
              <a:ext uri="{FF2B5EF4-FFF2-40B4-BE49-F238E27FC236}">
                <a16:creationId xmlns:a16="http://schemas.microsoft.com/office/drawing/2014/main" id="{8849C0D0-F34F-465F-A370-423A251AA25A}"/>
              </a:ext>
            </a:extLst>
          </p:cNvPr>
          <p:cNvSpPr txBox="1">
            <a:spLocks/>
          </p:cNvSpPr>
          <p:nvPr/>
        </p:nvSpPr>
        <p:spPr>
          <a:xfrm>
            <a:off x="580317" y="3680145"/>
            <a:ext cx="2945688" cy="926023"/>
          </a:xfrm>
          <a:prstGeom prst="round1Rect">
            <a:avLst/>
          </a:prstGeom>
          <a:solidFill>
            <a:schemeClr val="accent1"/>
          </a:solidFill>
          <a:ln>
            <a:solidFill>
              <a:schemeClr val="accent1"/>
            </a:solidFill>
          </a:ln>
        </p:spPr>
        <p:txBody>
          <a:bodyPr/>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
                <a:srgbClr val="B2D234"/>
              </a:buClr>
              <a:buSzTx/>
              <a:buFont typeface="Arial"/>
              <a:buNone/>
              <a:tabLst/>
              <a:defRPr/>
            </a:pPr>
            <a:r>
              <a:rPr kumimoji="0" lang="en-US" sz="1333" b="1" i="0" u="none" strike="noStrike" kern="1200" cap="none" spc="0" normalizeH="0" baseline="0" noProof="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Somatic mutation causes loss of normal BRCA copy in a cell</a:t>
            </a:r>
            <a:br>
              <a:rPr kumimoji="0" lang="en-US" sz="1333" b="1" i="0" u="none" strike="noStrike" kern="1200" cap="none" spc="0" normalizeH="0" baseline="0" noProof="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(biallelic BRCA loss is a </a:t>
            </a:r>
            <a:b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tumour driver event</a:t>
            </a: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a:t>
            </a: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cxnSp>
        <p:nvCxnSpPr>
          <p:cNvPr id="272" name="Straight Arrow Connector 271">
            <a:extLst>
              <a:ext uri="{FF2B5EF4-FFF2-40B4-BE49-F238E27FC236}">
                <a16:creationId xmlns:a16="http://schemas.microsoft.com/office/drawing/2014/main" id="{0F692974-84F7-485F-81F4-7592C882E0ED}"/>
              </a:ext>
            </a:extLst>
          </p:cNvPr>
          <p:cNvCxnSpPr>
            <a:cxnSpLocks/>
          </p:cNvCxnSpPr>
          <p:nvPr/>
        </p:nvCxnSpPr>
        <p:spPr>
          <a:xfrm>
            <a:off x="4182888" y="3269586"/>
            <a:ext cx="0" cy="341517"/>
          </a:xfrm>
          <a:prstGeom prst="straightConnector1">
            <a:avLst/>
          </a:prstGeom>
          <a:noFill/>
          <a:ln w="28575" cap="flat" cmpd="sng" algn="ctr">
            <a:solidFill>
              <a:sysClr val="windowText" lastClr="000000">
                <a:lumMod val="50000"/>
                <a:lumOff val="50000"/>
              </a:sysClr>
            </a:solidFill>
            <a:prstDash val="solid"/>
            <a:tailEnd type="triangle"/>
          </a:ln>
          <a:effectLst/>
        </p:spPr>
      </p:cxnSp>
      <p:pic>
        <p:nvPicPr>
          <p:cNvPr id="274" name="Picture 273">
            <a:extLst>
              <a:ext uri="{FF2B5EF4-FFF2-40B4-BE49-F238E27FC236}">
                <a16:creationId xmlns:a16="http://schemas.microsoft.com/office/drawing/2014/main" id="{CD1532EF-26E4-4AF0-A53E-9EF0BEE65136}"/>
              </a:ext>
            </a:extLst>
          </p:cNvPr>
          <p:cNvPicPr>
            <a:picLocks noChangeAspect="1"/>
          </p:cNvPicPr>
          <p:nvPr/>
        </p:nvPicPr>
        <p:blipFill>
          <a:blip r:embed="rId3"/>
          <a:stretch>
            <a:fillRect/>
          </a:stretch>
        </p:blipFill>
        <p:spPr>
          <a:xfrm>
            <a:off x="5206117" y="2511638"/>
            <a:ext cx="175659" cy="512604"/>
          </a:xfrm>
          <a:prstGeom prst="rect">
            <a:avLst/>
          </a:prstGeom>
        </p:spPr>
      </p:pic>
      <p:sp>
        <p:nvSpPr>
          <p:cNvPr id="275" name="Oval 274">
            <a:extLst>
              <a:ext uri="{FF2B5EF4-FFF2-40B4-BE49-F238E27FC236}">
                <a16:creationId xmlns:a16="http://schemas.microsoft.com/office/drawing/2014/main" id="{62D91515-AD55-4E1B-B184-5BED5FB40299}"/>
              </a:ext>
            </a:extLst>
          </p:cNvPr>
          <p:cNvSpPr/>
          <p:nvPr/>
        </p:nvSpPr>
        <p:spPr>
          <a:xfrm>
            <a:off x="4847068" y="2427622"/>
            <a:ext cx="687469" cy="687469"/>
          </a:xfrm>
          <a:prstGeom prst="ellipse">
            <a:avLst/>
          </a:prstGeom>
          <a:solidFill>
            <a:schemeClr val="accent1"/>
          </a:solidFill>
          <a:ln w="25400" cap="flat" cmpd="sng" algn="ctr">
            <a:solidFill>
              <a:schemeClr val="accent1"/>
            </a:solid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76" name="Straight Connector 275">
            <a:extLst>
              <a:ext uri="{FF2B5EF4-FFF2-40B4-BE49-F238E27FC236}">
                <a16:creationId xmlns:a16="http://schemas.microsoft.com/office/drawing/2014/main" id="{D406C699-0F0A-48BA-BDE8-8AF6748DBF69}"/>
              </a:ext>
            </a:extLst>
          </p:cNvPr>
          <p:cNvCxnSpPr>
            <a:cxnSpLocks/>
            <a:endCxn id="275" idx="2"/>
          </p:cNvCxnSpPr>
          <p:nvPr/>
        </p:nvCxnSpPr>
        <p:spPr>
          <a:xfrm>
            <a:off x="4465246" y="2771356"/>
            <a:ext cx="381823" cy="0"/>
          </a:xfrm>
          <a:prstGeom prst="line">
            <a:avLst/>
          </a:prstGeom>
          <a:noFill/>
          <a:ln w="25400" cap="flat" cmpd="sng" algn="ctr">
            <a:solidFill>
              <a:schemeClr val="accent1"/>
            </a:solidFill>
            <a:prstDash val="solid"/>
          </a:ln>
          <a:effectLst/>
        </p:spPr>
      </p:cxnSp>
      <p:sp>
        <p:nvSpPr>
          <p:cNvPr id="277" name="Oval 276">
            <a:extLst>
              <a:ext uri="{FF2B5EF4-FFF2-40B4-BE49-F238E27FC236}">
                <a16:creationId xmlns:a16="http://schemas.microsoft.com/office/drawing/2014/main" id="{B7108DD8-00A4-448A-8B6B-72B46C5B9C9B}"/>
              </a:ext>
            </a:extLst>
          </p:cNvPr>
          <p:cNvSpPr/>
          <p:nvPr/>
        </p:nvSpPr>
        <p:spPr>
          <a:xfrm>
            <a:off x="4847068" y="3329130"/>
            <a:ext cx="687469" cy="687469"/>
          </a:xfrm>
          <a:prstGeom prst="ellipse">
            <a:avLst/>
          </a:prstGeom>
          <a:solidFill>
            <a:schemeClr val="accent1"/>
          </a:solidFill>
          <a:ln w="25400" cap="flat" cmpd="sng" algn="ctr">
            <a:solidFill>
              <a:schemeClr val="accent1"/>
            </a:solid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8" name="Oval 277">
            <a:extLst>
              <a:ext uri="{FF2B5EF4-FFF2-40B4-BE49-F238E27FC236}">
                <a16:creationId xmlns:a16="http://schemas.microsoft.com/office/drawing/2014/main" id="{AA52A256-9F31-4197-9250-0F26384F0962}"/>
              </a:ext>
            </a:extLst>
          </p:cNvPr>
          <p:cNvSpPr/>
          <p:nvPr/>
        </p:nvSpPr>
        <p:spPr>
          <a:xfrm>
            <a:off x="4847068" y="4059668"/>
            <a:ext cx="687469" cy="687469"/>
          </a:xfrm>
          <a:prstGeom prst="ellipse">
            <a:avLst/>
          </a:prstGeom>
          <a:solidFill>
            <a:schemeClr val="accent1"/>
          </a:solidFill>
          <a:ln w="25400" cap="flat" cmpd="sng" algn="ctr">
            <a:solidFill>
              <a:schemeClr val="accent1"/>
            </a:solid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79" name="Straight Connector 278">
            <a:extLst>
              <a:ext uri="{FF2B5EF4-FFF2-40B4-BE49-F238E27FC236}">
                <a16:creationId xmlns:a16="http://schemas.microsoft.com/office/drawing/2014/main" id="{31BF0924-6DBF-4496-A39A-378025DCAFC2}"/>
              </a:ext>
            </a:extLst>
          </p:cNvPr>
          <p:cNvCxnSpPr>
            <a:cxnSpLocks/>
            <a:endCxn id="277" idx="2"/>
          </p:cNvCxnSpPr>
          <p:nvPr/>
        </p:nvCxnSpPr>
        <p:spPr>
          <a:xfrm flipV="1">
            <a:off x="4299870" y="3672865"/>
            <a:ext cx="547199" cy="293355"/>
          </a:xfrm>
          <a:prstGeom prst="line">
            <a:avLst/>
          </a:prstGeom>
          <a:noFill/>
          <a:ln w="25400" cap="flat" cmpd="sng" algn="ctr">
            <a:solidFill>
              <a:schemeClr val="accent1"/>
            </a:solidFill>
            <a:prstDash val="solid"/>
          </a:ln>
          <a:effectLst/>
        </p:spPr>
      </p:cxnSp>
      <p:pic>
        <p:nvPicPr>
          <p:cNvPr id="280" name="Picture 279">
            <a:extLst>
              <a:ext uri="{FF2B5EF4-FFF2-40B4-BE49-F238E27FC236}">
                <a16:creationId xmlns:a16="http://schemas.microsoft.com/office/drawing/2014/main" id="{9F6916AE-848B-4673-8C84-1E74AB804E64}"/>
              </a:ext>
            </a:extLst>
          </p:cNvPr>
          <p:cNvPicPr>
            <a:picLocks noChangeAspect="1"/>
          </p:cNvPicPr>
          <p:nvPr/>
        </p:nvPicPr>
        <p:blipFill>
          <a:blip r:embed="rId3"/>
          <a:stretch>
            <a:fillRect/>
          </a:stretch>
        </p:blipFill>
        <p:spPr>
          <a:xfrm>
            <a:off x="5213189" y="4149849"/>
            <a:ext cx="175659" cy="512604"/>
          </a:xfrm>
          <a:prstGeom prst="rect">
            <a:avLst/>
          </a:prstGeom>
        </p:spPr>
      </p:pic>
      <p:pic>
        <p:nvPicPr>
          <p:cNvPr id="281" name="Picture 280">
            <a:extLst>
              <a:ext uri="{FF2B5EF4-FFF2-40B4-BE49-F238E27FC236}">
                <a16:creationId xmlns:a16="http://schemas.microsoft.com/office/drawing/2014/main" id="{D66BBFA7-3B97-4E65-ABE3-278D42D68647}"/>
              </a:ext>
            </a:extLst>
          </p:cNvPr>
          <p:cNvPicPr>
            <a:picLocks noChangeAspect="1"/>
          </p:cNvPicPr>
          <p:nvPr/>
        </p:nvPicPr>
        <p:blipFill>
          <a:blip r:embed="rId3"/>
          <a:stretch>
            <a:fillRect/>
          </a:stretch>
        </p:blipFill>
        <p:spPr>
          <a:xfrm>
            <a:off x="5047089" y="4150198"/>
            <a:ext cx="175659" cy="512604"/>
          </a:xfrm>
          <a:prstGeom prst="rect">
            <a:avLst/>
          </a:prstGeom>
        </p:spPr>
      </p:pic>
      <p:pic>
        <p:nvPicPr>
          <p:cNvPr id="283" name="Picture 282">
            <a:extLst>
              <a:ext uri="{FF2B5EF4-FFF2-40B4-BE49-F238E27FC236}">
                <a16:creationId xmlns:a16="http://schemas.microsoft.com/office/drawing/2014/main" id="{13BD7800-4485-4282-A340-A6E1FD38F907}"/>
              </a:ext>
            </a:extLst>
          </p:cNvPr>
          <p:cNvPicPr>
            <a:picLocks noChangeAspect="1"/>
          </p:cNvPicPr>
          <p:nvPr/>
        </p:nvPicPr>
        <p:blipFill>
          <a:blip r:embed="rId3"/>
          <a:stretch>
            <a:fillRect/>
          </a:stretch>
        </p:blipFill>
        <p:spPr>
          <a:xfrm>
            <a:off x="5208772" y="3411063"/>
            <a:ext cx="175659" cy="512604"/>
          </a:xfrm>
          <a:prstGeom prst="rect">
            <a:avLst/>
          </a:prstGeom>
        </p:spPr>
      </p:pic>
      <p:cxnSp>
        <p:nvCxnSpPr>
          <p:cNvPr id="286" name="Straight Connector 285">
            <a:extLst>
              <a:ext uri="{FF2B5EF4-FFF2-40B4-BE49-F238E27FC236}">
                <a16:creationId xmlns:a16="http://schemas.microsoft.com/office/drawing/2014/main" id="{56147537-45DE-49FE-9AB5-F3E74819A8BD}"/>
              </a:ext>
            </a:extLst>
          </p:cNvPr>
          <p:cNvCxnSpPr>
            <a:cxnSpLocks/>
            <a:endCxn id="278" idx="2"/>
          </p:cNvCxnSpPr>
          <p:nvPr/>
        </p:nvCxnSpPr>
        <p:spPr>
          <a:xfrm>
            <a:off x="4202750" y="4243859"/>
            <a:ext cx="644319" cy="159544"/>
          </a:xfrm>
          <a:prstGeom prst="line">
            <a:avLst/>
          </a:prstGeom>
          <a:noFill/>
          <a:ln w="25400" cap="flat" cmpd="sng" algn="ctr">
            <a:solidFill>
              <a:schemeClr val="accent1"/>
            </a:solidFill>
            <a:prstDash val="solid"/>
          </a:ln>
          <a:effectLst/>
        </p:spPr>
      </p:cxnSp>
      <p:pic>
        <p:nvPicPr>
          <p:cNvPr id="287" name="Graphic 286" descr="Man">
            <a:extLst>
              <a:ext uri="{FF2B5EF4-FFF2-40B4-BE49-F238E27FC236}">
                <a16:creationId xmlns:a16="http://schemas.microsoft.com/office/drawing/2014/main" id="{DEAC7E6D-10B0-4ACF-A6D0-EF661DBC67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5989" y="2324868"/>
            <a:ext cx="906963" cy="906963"/>
          </a:xfrm>
          <a:prstGeom prst="rect">
            <a:avLst/>
          </a:prstGeom>
        </p:spPr>
      </p:pic>
      <p:pic>
        <p:nvPicPr>
          <p:cNvPr id="288" name="Graphic 287" descr="Man">
            <a:extLst>
              <a:ext uri="{FF2B5EF4-FFF2-40B4-BE49-F238E27FC236}">
                <a16:creationId xmlns:a16="http://schemas.microsoft.com/office/drawing/2014/main" id="{DC530447-33B9-4CE3-9E23-4672C1018D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13110" y="4719425"/>
            <a:ext cx="760961" cy="760961"/>
          </a:xfrm>
          <a:prstGeom prst="rect">
            <a:avLst/>
          </a:prstGeom>
        </p:spPr>
      </p:pic>
      <p:cxnSp>
        <p:nvCxnSpPr>
          <p:cNvPr id="290" name="Straight Arrow Connector 289">
            <a:extLst>
              <a:ext uri="{FF2B5EF4-FFF2-40B4-BE49-F238E27FC236}">
                <a16:creationId xmlns:a16="http://schemas.microsoft.com/office/drawing/2014/main" id="{D677059E-74F9-403C-B6D9-734D22DE4A47}"/>
              </a:ext>
            </a:extLst>
          </p:cNvPr>
          <p:cNvCxnSpPr>
            <a:cxnSpLocks/>
          </p:cNvCxnSpPr>
          <p:nvPr/>
        </p:nvCxnSpPr>
        <p:spPr>
          <a:xfrm>
            <a:off x="7676128" y="4320389"/>
            <a:ext cx="0" cy="288000"/>
          </a:xfrm>
          <a:prstGeom prst="straightConnector1">
            <a:avLst/>
          </a:prstGeom>
          <a:noFill/>
          <a:ln w="28575" cap="flat" cmpd="sng" algn="ctr">
            <a:solidFill>
              <a:sysClr val="windowText" lastClr="000000">
                <a:lumMod val="50000"/>
                <a:lumOff val="50000"/>
              </a:sysClr>
            </a:solidFill>
            <a:prstDash val="solid"/>
            <a:tailEnd type="triangle"/>
          </a:ln>
          <a:effectLst/>
        </p:spPr>
      </p:cxnSp>
      <p:sp>
        <p:nvSpPr>
          <p:cNvPr id="293" name="Oval 292">
            <a:extLst>
              <a:ext uri="{FF2B5EF4-FFF2-40B4-BE49-F238E27FC236}">
                <a16:creationId xmlns:a16="http://schemas.microsoft.com/office/drawing/2014/main" id="{CD68885F-5FA7-451C-BA45-0793B7107740}"/>
              </a:ext>
            </a:extLst>
          </p:cNvPr>
          <p:cNvSpPr/>
          <p:nvPr/>
        </p:nvSpPr>
        <p:spPr>
          <a:xfrm>
            <a:off x="6367146" y="2286993"/>
            <a:ext cx="637111" cy="637111"/>
          </a:xfrm>
          <a:prstGeom prst="ellipse">
            <a:avLst/>
          </a:prstGeom>
          <a:noFill/>
          <a:ln w="25400" cap="flat" cmpd="sng" algn="ctr">
            <a:solidFill>
              <a:schemeClr val="accent6"/>
            </a:solid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94" name="Straight Connector 293">
            <a:extLst>
              <a:ext uri="{FF2B5EF4-FFF2-40B4-BE49-F238E27FC236}">
                <a16:creationId xmlns:a16="http://schemas.microsoft.com/office/drawing/2014/main" id="{E8E50D90-ED29-4774-AF92-BE5ABC18794E}"/>
              </a:ext>
            </a:extLst>
          </p:cNvPr>
          <p:cNvCxnSpPr>
            <a:cxnSpLocks/>
            <a:stCxn id="293" idx="6"/>
          </p:cNvCxnSpPr>
          <p:nvPr/>
        </p:nvCxnSpPr>
        <p:spPr>
          <a:xfrm>
            <a:off x="7004257" y="2605547"/>
            <a:ext cx="379471" cy="3877"/>
          </a:xfrm>
          <a:prstGeom prst="line">
            <a:avLst/>
          </a:prstGeom>
          <a:noFill/>
          <a:ln w="25400" cap="flat" cmpd="sng" algn="ctr">
            <a:solidFill>
              <a:schemeClr val="accent6"/>
            </a:solidFill>
            <a:prstDash val="solid"/>
          </a:ln>
          <a:effectLst/>
        </p:spPr>
      </p:cxnSp>
      <p:sp>
        <p:nvSpPr>
          <p:cNvPr id="300" name="Oval 299">
            <a:extLst>
              <a:ext uri="{FF2B5EF4-FFF2-40B4-BE49-F238E27FC236}">
                <a16:creationId xmlns:a16="http://schemas.microsoft.com/office/drawing/2014/main" id="{2C56889D-4203-4676-8398-60D381DD8B0F}"/>
              </a:ext>
            </a:extLst>
          </p:cNvPr>
          <p:cNvSpPr/>
          <p:nvPr/>
        </p:nvSpPr>
        <p:spPr>
          <a:xfrm>
            <a:off x="6367146" y="3649215"/>
            <a:ext cx="637111" cy="637111"/>
          </a:xfrm>
          <a:prstGeom prst="ellipse">
            <a:avLst/>
          </a:prstGeom>
          <a:noFill/>
          <a:ln w="25400" cap="flat" cmpd="sng" algn="ctr">
            <a:solidFill>
              <a:schemeClr val="accent6"/>
            </a:solid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02" name="Picture 301">
            <a:extLst>
              <a:ext uri="{FF2B5EF4-FFF2-40B4-BE49-F238E27FC236}">
                <a16:creationId xmlns:a16="http://schemas.microsoft.com/office/drawing/2014/main" id="{9A70F580-F26F-4DB2-A52D-82F1FC16E639}"/>
              </a:ext>
            </a:extLst>
          </p:cNvPr>
          <p:cNvPicPr>
            <a:picLocks noChangeAspect="1"/>
          </p:cNvPicPr>
          <p:nvPr/>
        </p:nvPicPr>
        <p:blipFill>
          <a:blip r:embed="rId3"/>
          <a:stretch>
            <a:fillRect/>
          </a:stretch>
        </p:blipFill>
        <p:spPr>
          <a:xfrm>
            <a:off x="6669178" y="3723527"/>
            <a:ext cx="162791" cy="475055"/>
          </a:xfrm>
          <a:prstGeom prst="rect">
            <a:avLst/>
          </a:prstGeom>
        </p:spPr>
      </p:pic>
      <p:sp>
        <p:nvSpPr>
          <p:cNvPr id="307" name="Oval 306">
            <a:extLst>
              <a:ext uri="{FF2B5EF4-FFF2-40B4-BE49-F238E27FC236}">
                <a16:creationId xmlns:a16="http://schemas.microsoft.com/office/drawing/2014/main" id="{1DA9037C-A66F-4FC8-B365-91DF3C1B2146}"/>
              </a:ext>
            </a:extLst>
          </p:cNvPr>
          <p:cNvSpPr/>
          <p:nvPr/>
        </p:nvSpPr>
        <p:spPr>
          <a:xfrm>
            <a:off x="6409018" y="4998537"/>
            <a:ext cx="637111" cy="637111"/>
          </a:xfrm>
          <a:prstGeom prst="ellipse">
            <a:avLst/>
          </a:prstGeom>
          <a:noFill/>
          <a:ln w="25400" cap="flat" cmpd="sng" algn="ctr">
            <a:solidFill>
              <a:schemeClr val="accent6"/>
            </a:solid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308" name="Straight Connector 307">
            <a:extLst>
              <a:ext uri="{FF2B5EF4-FFF2-40B4-BE49-F238E27FC236}">
                <a16:creationId xmlns:a16="http://schemas.microsoft.com/office/drawing/2014/main" id="{B3E5053C-8CF4-4B9D-8140-A5D8272579F7}"/>
              </a:ext>
            </a:extLst>
          </p:cNvPr>
          <p:cNvCxnSpPr>
            <a:cxnSpLocks/>
          </p:cNvCxnSpPr>
          <p:nvPr/>
        </p:nvCxnSpPr>
        <p:spPr>
          <a:xfrm flipV="1">
            <a:off x="7012723" y="5214014"/>
            <a:ext cx="605261" cy="187263"/>
          </a:xfrm>
          <a:prstGeom prst="line">
            <a:avLst/>
          </a:prstGeom>
          <a:noFill/>
          <a:ln w="25400" cap="flat" cmpd="sng" algn="ctr">
            <a:solidFill>
              <a:schemeClr val="accent6"/>
            </a:solidFill>
            <a:prstDash val="solid"/>
          </a:ln>
          <a:effectLst/>
        </p:spPr>
      </p:cxnSp>
      <p:pic>
        <p:nvPicPr>
          <p:cNvPr id="309" name="Picture 308">
            <a:extLst>
              <a:ext uri="{FF2B5EF4-FFF2-40B4-BE49-F238E27FC236}">
                <a16:creationId xmlns:a16="http://schemas.microsoft.com/office/drawing/2014/main" id="{911DED7A-45CA-498C-84D2-F682581DB25B}"/>
              </a:ext>
            </a:extLst>
          </p:cNvPr>
          <p:cNvPicPr>
            <a:picLocks noChangeAspect="1"/>
          </p:cNvPicPr>
          <p:nvPr/>
        </p:nvPicPr>
        <p:blipFill>
          <a:blip r:embed="rId3"/>
          <a:stretch>
            <a:fillRect/>
          </a:stretch>
        </p:blipFill>
        <p:spPr>
          <a:xfrm>
            <a:off x="6698766" y="5074545"/>
            <a:ext cx="162791" cy="475055"/>
          </a:xfrm>
          <a:prstGeom prst="rect">
            <a:avLst/>
          </a:prstGeom>
        </p:spPr>
      </p:pic>
      <p:pic>
        <p:nvPicPr>
          <p:cNvPr id="310" name="Picture 309">
            <a:extLst>
              <a:ext uri="{FF2B5EF4-FFF2-40B4-BE49-F238E27FC236}">
                <a16:creationId xmlns:a16="http://schemas.microsoft.com/office/drawing/2014/main" id="{5E724156-FE30-4214-81E7-6AAB3C1E662F}"/>
              </a:ext>
            </a:extLst>
          </p:cNvPr>
          <p:cNvPicPr>
            <a:picLocks noChangeAspect="1"/>
          </p:cNvPicPr>
          <p:nvPr/>
        </p:nvPicPr>
        <p:blipFill>
          <a:blip r:embed="rId3"/>
          <a:stretch>
            <a:fillRect/>
          </a:stretch>
        </p:blipFill>
        <p:spPr>
          <a:xfrm>
            <a:off x="6544831" y="5074869"/>
            <a:ext cx="162791" cy="475055"/>
          </a:xfrm>
          <a:prstGeom prst="rect">
            <a:avLst/>
          </a:prstGeom>
        </p:spPr>
      </p:pic>
      <p:sp>
        <p:nvSpPr>
          <p:cNvPr id="311" name="Explosion: 8 Points 310">
            <a:extLst>
              <a:ext uri="{FF2B5EF4-FFF2-40B4-BE49-F238E27FC236}">
                <a16:creationId xmlns:a16="http://schemas.microsoft.com/office/drawing/2014/main" id="{1BB6F98F-1FF7-4C44-82E3-CEAF350BBABF}"/>
              </a:ext>
            </a:extLst>
          </p:cNvPr>
          <p:cNvSpPr/>
          <p:nvPr/>
        </p:nvSpPr>
        <p:spPr>
          <a:xfrm>
            <a:off x="7579035" y="5078660"/>
            <a:ext cx="228055" cy="238433"/>
          </a:xfrm>
          <a:prstGeom prst="irregularSeal1">
            <a:avLst/>
          </a:prstGeom>
          <a:solidFill>
            <a:srgbClr val="F7931D"/>
          </a:solidFill>
          <a:ln w="9525" cap="flat" cmpd="sng" algn="ctr">
            <a:no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2" name="TextBox 311">
            <a:extLst>
              <a:ext uri="{FF2B5EF4-FFF2-40B4-BE49-F238E27FC236}">
                <a16:creationId xmlns:a16="http://schemas.microsoft.com/office/drawing/2014/main" id="{9428AA1D-6275-4A27-B9D4-5CA9098EA274}"/>
              </a:ext>
            </a:extLst>
          </p:cNvPr>
          <p:cNvSpPr txBox="1"/>
          <p:nvPr/>
        </p:nvSpPr>
        <p:spPr>
          <a:xfrm>
            <a:off x="7529005" y="3812198"/>
            <a:ext cx="130703" cy="30777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B2D234">
                    <a:lumMod val="75000"/>
                  </a:srgbClr>
                </a:solidFill>
                <a:effectLst/>
                <a:uLnTx/>
                <a:uFillTx/>
                <a:latin typeface="Arial" panose="020B0604020202020204" pitchFamily="34" charset="0"/>
                <a:ea typeface="+mn-ea"/>
                <a:cs typeface="Arial" panose="020B0604020202020204" pitchFamily="34" charset="0"/>
              </a:rPr>
              <a:t>.</a:t>
            </a:r>
          </a:p>
        </p:txBody>
      </p:sp>
      <p:pic>
        <p:nvPicPr>
          <p:cNvPr id="313" name="Graphic 312" descr="Man">
            <a:extLst>
              <a:ext uri="{FF2B5EF4-FFF2-40B4-BE49-F238E27FC236}">
                <a16:creationId xmlns:a16="http://schemas.microsoft.com/office/drawing/2014/main" id="{FB91C66D-BCBA-4108-8EBC-19DF57A156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86313" y="2249977"/>
            <a:ext cx="760961" cy="760961"/>
          </a:xfrm>
          <a:prstGeom prst="rect">
            <a:avLst/>
          </a:prstGeom>
        </p:spPr>
      </p:pic>
      <p:pic>
        <p:nvPicPr>
          <p:cNvPr id="314" name="Graphic 313" descr="Man">
            <a:extLst>
              <a:ext uri="{FF2B5EF4-FFF2-40B4-BE49-F238E27FC236}">
                <a16:creationId xmlns:a16="http://schemas.microsoft.com/office/drawing/2014/main" id="{E405C805-4A98-4133-82B9-D4B810A2BC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7340" y="3484118"/>
            <a:ext cx="760961" cy="760961"/>
          </a:xfrm>
          <a:prstGeom prst="rect">
            <a:avLst/>
          </a:prstGeom>
        </p:spPr>
      </p:pic>
      <p:cxnSp>
        <p:nvCxnSpPr>
          <p:cNvPr id="301" name="Straight Connector 300">
            <a:extLst>
              <a:ext uri="{FF2B5EF4-FFF2-40B4-BE49-F238E27FC236}">
                <a16:creationId xmlns:a16="http://schemas.microsoft.com/office/drawing/2014/main" id="{844A1699-05A6-49F6-9341-F958AAC6D2B1}"/>
              </a:ext>
            </a:extLst>
          </p:cNvPr>
          <p:cNvCxnSpPr>
            <a:cxnSpLocks/>
          </p:cNvCxnSpPr>
          <p:nvPr/>
        </p:nvCxnSpPr>
        <p:spPr>
          <a:xfrm flipV="1">
            <a:off x="7004255" y="3929914"/>
            <a:ext cx="635027" cy="135711"/>
          </a:xfrm>
          <a:prstGeom prst="line">
            <a:avLst/>
          </a:prstGeom>
          <a:noFill/>
          <a:ln w="25400" cap="flat" cmpd="sng" algn="ctr">
            <a:solidFill>
              <a:schemeClr val="accent6"/>
            </a:solidFill>
            <a:prstDash val="solid"/>
          </a:ln>
          <a:effectLst/>
        </p:spPr>
      </p:cxnSp>
      <p:pic>
        <p:nvPicPr>
          <p:cNvPr id="71" name="Graphic 70" descr="Man">
            <a:extLst>
              <a:ext uri="{FF2B5EF4-FFF2-40B4-BE49-F238E27FC236}">
                <a16:creationId xmlns:a16="http://schemas.microsoft.com/office/drawing/2014/main" id="{A18696D1-EBB2-D347-A46E-F6FDC3AD22D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77280" y="3667781"/>
            <a:ext cx="958667" cy="958667"/>
          </a:xfrm>
          <a:prstGeom prst="rect">
            <a:avLst/>
          </a:prstGeom>
        </p:spPr>
      </p:pic>
      <p:sp>
        <p:nvSpPr>
          <p:cNvPr id="284" name="Explosion: 8 Points 283">
            <a:extLst>
              <a:ext uri="{FF2B5EF4-FFF2-40B4-BE49-F238E27FC236}">
                <a16:creationId xmlns:a16="http://schemas.microsoft.com/office/drawing/2014/main" id="{CEAE6121-C930-4604-B437-8C23E189F3B9}"/>
              </a:ext>
            </a:extLst>
          </p:cNvPr>
          <p:cNvSpPr/>
          <p:nvPr/>
        </p:nvSpPr>
        <p:spPr>
          <a:xfrm>
            <a:off x="4053789" y="4063040"/>
            <a:ext cx="246080" cy="257280"/>
          </a:xfrm>
          <a:prstGeom prst="irregularSeal1">
            <a:avLst/>
          </a:prstGeom>
          <a:solidFill>
            <a:srgbClr val="F7931D"/>
          </a:solidFill>
          <a:ln w="9525" cap="flat" cmpd="sng" algn="ctr">
            <a:no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54" name="Straight Arrow Connector 53">
            <a:extLst>
              <a:ext uri="{FF2B5EF4-FFF2-40B4-BE49-F238E27FC236}">
                <a16:creationId xmlns:a16="http://schemas.microsoft.com/office/drawing/2014/main" id="{84D29DA3-B4C4-4264-A66E-31F06E7ED6C0}"/>
              </a:ext>
            </a:extLst>
          </p:cNvPr>
          <p:cNvCxnSpPr>
            <a:cxnSpLocks/>
          </p:cNvCxnSpPr>
          <p:nvPr/>
        </p:nvCxnSpPr>
        <p:spPr>
          <a:xfrm>
            <a:off x="7676128" y="3087831"/>
            <a:ext cx="0" cy="288000"/>
          </a:xfrm>
          <a:prstGeom prst="straightConnector1">
            <a:avLst/>
          </a:prstGeom>
          <a:noFill/>
          <a:ln w="28575" cap="flat" cmpd="sng" algn="ctr">
            <a:solidFill>
              <a:sysClr val="windowText" lastClr="000000">
                <a:lumMod val="50000"/>
                <a:lumOff val="50000"/>
              </a:sysClr>
            </a:solidFill>
            <a:prstDash val="solid"/>
            <a:tailEnd type="triangle"/>
          </a:ln>
          <a:effectLst/>
        </p:spPr>
      </p:cxnSp>
      <p:sp>
        <p:nvSpPr>
          <p:cNvPr id="3" name="TextBox 2">
            <a:extLst>
              <a:ext uri="{FF2B5EF4-FFF2-40B4-BE49-F238E27FC236}">
                <a16:creationId xmlns:a16="http://schemas.microsoft.com/office/drawing/2014/main" id="{08A83ED4-A445-4EC2-9496-69AEC5F969B8}"/>
              </a:ext>
            </a:extLst>
          </p:cNvPr>
          <p:cNvSpPr txBox="1"/>
          <p:nvPr/>
        </p:nvSpPr>
        <p:spPr>
          <a:xfrm>
            <a:off x="3287147" y="4656429"/>
            <a:ext cx="1914339" cy="50257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0000"/>
                </a:solidFill>
                <a:effectLst/>
                <a:uLnTx/>
                <a:uFillTx/>
                <a:latin typeface="Arial" panose="020B0604020202020204"/>
                <a:ea typeface="+mn-ea"/>
                <a:cs typeface="Arial"/>
              </a:rPr>
              <a:t>Cancer associated with </a:t>
            </a:r>
            <a:r>
              <a:rPr kumimoji="0" lang="en-GB" sz="1333" b="0" i="0" u="none" strike="noStrike" kern="1200" cap="none" spc="0" normalizeH="0" baseline="0" noProof="0" err="1">
                <a:ln>
                  <a:noFill/>
                </a:ln>
                <a:solidFill>
                  <a:srgbClr val="000000"/>
                </a:solidFill>
                <a:effectLst/>
                <a:uLnTx/>
                <a:uFillTx/>
                <a:latin typeface="Arial" panose="020B0604020202020204"/>
                <a:ea typeface="+mn-ea"/>
                <a:cs typeface="Arial"/>
              </a:rPr>
              <a:t>BRCAm</a:t>
            </a:r>
            <a:endParaRPr kumimoji="0" lang="en-GB" sz="1333" b="0" i="0" u="none" strike="sngStrike" kern="1200" cap="none" spc="0" normalizeH="0" baseline="0" noProof="0">
              <a:ln>
                <a:noFill/>
              </a:ln>
              <a:solidFill>
                <a:srgbClr val="000000"/>
              </a:solidFill>
              <a:effectLst/>
              <a:uLnTx/>
              <a:uFillTx/>
              <a:latin typeface="Arial" panose="020B0604020202020204"/>
              <a:ea typeface="+mn-ea"/>
              <a:cs typeface="Arial"/>
            </a:endParaRPr>
          </a:p>
        </p:txBody>
      </p:sp>
      <p:sp>
        <p:nvSpPr>
          <p:cNvPr id="55" name="TextBox 54">
            <a:extLst>
              <a:ext uri="{FF2B5EF4-FFF2-40B4-BE49-F238E27FC236}">
                <a16:creationId xmlns:a16="http://schemas.microsoft.com/office/drawing/2014/main" id="{812ED7E5-B8EA-4FE6-B87D-3E32FD8B30A9}"/>
              </a:ext>
            </a:extLst>
          </p:cNvPr>
          <p:cNvSpPr txBox="1"/>
          <p:nvPr/>
        </p:nvSpPr>
        <p:spPr>
          <a:xfrm>
            <a:off x="6511260" y="5429403"/>
            <a:ext cx="1487480" cy="707694"/>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a:ln>
                  <a:noFill/>
                </a:ln>
                <a:solidFill>
                  <a:srgbClr val="000000"/>
                </a:solidFill>
                <a:effectLst/>
                <a:uLnTx/>
                <a:uFillTx/>
                <a:latin typeface="Arial" panose="020B0604020202020204"/>
                <a:ea typeface="+mn-ea"/>
                <a:cs typeface="Arial"/>
              </a:rPr>
              <a:t>Cancer associated with BRCAm</a:t>
            </a:r>
          </a:p>
        </p:txBody>
      </p:sp>
      <p:grpSp>
        <p:nvGrpSpPr>
          <p:cNvPr id="57" name="Group 56">
            <a:extLst>
              <a:ext uri="{FF2B5EF4-FFF2-40B4-BE49-F238E27FC236}">
                <a16:creationId xmlns:a16="http://schemas.microsoft.com/office/drawing/2014/main" id="{0B4B64E8-1F39-4DFE-8D2F-CAED1EE65647}"/>
              </a:ext>
            </a:extLst>
          </p:cNvPr>
          <p:cNvGrpSpPr/>
          <p:nvPr/>
        </p:nvGrpSpPr>
        <p:grpSpPr>
          <a:xfrm>
            <a:off x="6558417" y="3723528"/>
            <a:ext cx="101865" cy="490249"/>
            <a:chOff x="4144499" y="2004406"/>
            <a:chExt cx="76399" cy="355172"/>
          </a:xfrm>
        </p:grpSpPr>
        <p:sp>
          <p:nvSpPr>
            <p:cNvPr id="58" name="Rectangle: Rounded Corners 57">
              <a:extLst>
                <a:ext uri="{FF2B5EF4-FFF2-40B4-BE49-F238E27FC236}">
                  <a16:creationId xmlns:a16="http://schemas.microsoft.com/office/drawing/2014/main" id="{43BDBD4A-E047-4663-B76C-1E9E715A9B41}"/>
                </a:ext>
              </a:extLst>
            </p:cNvPr>
            <p:cNvSpPr/>
            <p:nvPr/>
          </p:nvSpPr>
          <p:spPr>
            <a:xfrm>
              <a:off x="4146645" y="2117696"/>
              <a:ext cx="72105" cy="241882"/>
            </a:xfrm>
            <a:prstGeom prst="roundRect">
              <a:avLst>
                <a:gd name="adj" fmla="val 43807"/>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59" name="Rectangle: Rounded Corners 58">
              <a:extLst>
                <a:ext uri="{FF2B5EF4-FFF2-40B4-BE49-F238E27FC236}">
                  <a16:creationId xmlns:a16="http://schemas.microsoft.com/office/drawing/2014/main" id="{AFAD43C9-E4AF-480F-8E37-37595DBB36D9}"/>
                </a:ext>
              </a:extLst>
            </p:cNvPr>
            <p:cNvSpPr/>
            <p:nvPr/>
          </p:nvSpPr>
          <p:spPr>
            <a:xfrm>
              <a:off x="4144499" y="2004406"/>
              <a:ext cx="76399" cy="106303"/>
            </a:xfrm>
            <a:prstGeom prst="roundRect">
              <a:avLst>
                <a:gd name="adj" fmla="val 36821"/>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grpSp>
        <p:nvGrpSpPr>
          <p:cNvPr id="60" name="Group 59">
            <a:extLst>
              <a:ext uri="{FF2B5EF4-FFF2-40B4-BE49-F238E27FC236}">
                <a16:creationId xmlns:a16="http://schemas.microsoft.com/office/drawing/2014/main" id="{72A757F4-AD53-4B2A-BF39-1FD2A5DFFD23}"/>
              </a:ext>
            </a:extLst>
          </p:cNvPr>
          <p:cNvGrpSpPr/>
          <p:nvPr/>
        </p:nvGrpSpPr>
        <p:grpSpPr>
          <a:xfrm>
            <a:off x="6567313" y="2348190"/>
            <a:ext cx="101865" cy="490249"/>
            <a:chOff x="4144499" y="2004406"/>
            <a:chExt cx="76399" cy="355172"/>
          </a:xfrm>
        </p:grpSpPr>
        <p:sp>
          <p:nvSpPr>
            <p:cNvPr id="61" name="Rectangle: Rounded Corners 60">
              <a:extLst>
                <a:ext uri="{FF2B5EF4-FFF2-40B4-BE49-F238E27FC236}">
                  <a16:creationId xmlns:a16="http://schemas.microsoft.com/office/drawing/2014/main" id="{07542700-F2F5-4A02-9F26-3064B0DDCC97}"/>
                </a:ext>
              </a:extLst>
            </p:cNvPr>
            <p:cNvSpPr/>
            <p:nvPr/>
          </p:nvSpPr>
          <p:spPr>
            <a:xfrm>
              <a:off x="4146645" y="2117696"/>
              <a:ext cx="72105" cy="241882"/>
            </a:xfrm>
            <a:prstGeom prst="roundRect">
              <a:avLst>
                <a:gd name="adj" fmla="val 43807"/>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62" name="Rectangle: Rounded Corners 61">
              <a:extLst>
                <a:ext uri="{FF2B5EF4-FFF2-40B4-BE49-F238E27FC236}">
                  <a16:creationId xmlns:a16="http://schemas.microsoft.com/office/drawing/2014/main" id="{62ADA2C1-921D-4FE4-977B-A513AC90AC52}"/>
                </a:ext>
              </a:extLst>
            </p:cNvPr>
            <p:cNvSpPr/>
            <p:nvPr/>
          </p:nvSpPr>
          <p:spPr>
            <a:xfrm>
              <a:off x="4144499" y="2004406"/>
              <a:ext cx="76399" cy="106303"/>
            </a:xfrm>
            <a:prstGeom prst="roundRect">
              <a:avLst>
                <a:gd name="adj" fmla="val 36821"/>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grpSp>
        <p:nvGrpSpPr>
          <p:cNvPr id="63" name="Group 62">
            <a:extLst>
              <a:ext uri="{FF2B5EF4-FFF2-40B4-BE49-F238E27FC236}">
                <a16:creationId xmlns:a16="http://schemas.microsoft.com/office/drawing/2014/main" id="{FB5E06EF-519D-44B2-8AA8-B64B01229BBE}"/>
              </a:ext>
            </a:extLst>
          </p:cNvPr>
          <p:cNvGrpSpPr/>
          <p:nvPr/>
        </p:nvGrpSpPr>
        <p:grpSpPr>
          <a:xfrm>
            <a:off x="6699640" y="2348190"/>
            <a:ext cx="101865" cy="490249"/>
            <a:chOff x="4144499" y="2004406"/>
            <a:chExt cx="76399" cy="355172"/>
          </a:xfrm>
        </p:grpSpPr>
        <p:sp>
          <p:nvSpPr>
            <p:cNvPr id="65" name="Rectangle: Rounded Corners 64">
              <a:extLst>
                <a:ext uri="{FF2B5EF4-FFF2-40B4-BE49-F238E27FC236}">
                  <a16:creationId xmlns:a16="http://schemas.microsoft.com/office/drawing/2014/main" id="{7000315D-8D1C-4862-BFB4-AD7223059A87}"/>
                </a:ext>
              </a:extLst>
            </p:cNvPr>
            <p:cNvSpPr/>
            <p:nvPr/>
          </p:nvSpPr>
          <p:spPr>
            <a:xfrm>
              <a:off x="4146645" y="2117696"/>
              <a:ext cx="72105" cy="241882"/>
            </a:xfrm>
            <a:prstGeom prst="roundRect">
              <a:avLst>
                <a:gd name="adj" fmla="val 43807"/>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66" name="Rectangle: Rounded Corners 65">
              <a:extLst>
                <a:ext uri="{FF2B5EF4-FFF2-40B4-BE49-F238E27FC236}">
                  <a16:creationId xmlns:a16="http://schemas.microsoft.com/office/drawing/2014/main" id="{DF99CAB5-4242-41AD-B840-9B36BA8D7494}"/>
                </a:ext>
              </a:extLst>
            </p:cNvPr>
            <p:cNvSpPr/>
            <p:nvPr/>
          </p:nvSpPr>
          <p:spPr>
            <a:xfrm>
              <a:off x="4144499" y="2004406"/>
              <a:ext cx="76399" cy="106303"/>
            </a:xfrm>
            <a:prstGeom prst="roundRect">
              <a:avLst>
                <a:gd name="adj" fmla="val 36821"/>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grpSp>
        <p:nvGrpSpPr>
          <p:cNvPr id="67" name="Group 66">
            <a:extLst>
              <a:ext uri="{FF2B5EF4-FFF2-40B4-BE49-F238E27FC236}">
                <a16:creationId xmlns:a16="http://schemas.microsoft.com/office/drawing/2014/main" id="{7C4B4109-5EA6-4A48-900F-7BDC662B7B16}"/>
              </a:ext>
            </a:extLst>
          </p:cNvPr>
          <p:cNvGrpSpPr/>
          <p:nvPr/>
        </p:nvGrpSpPr>
        <p:grpSpPr>
          <a:xfrm>
            <a:off x="5072461" y="2520689"/>
            <a:ext cx="101865" cy="490249"/>
            <a:chOff x="4144499" y="2004406"/>
            <a:chExt cx="76399" cy="355172"/>
          </a:xfrm>
        </p:grpSpPr>
        <p:sp>
          <p:nvSpPr>
            <p:cNvPr id="68" name="Rectangle: Rounded Corners 67">
              <a:extLst>
                <a:ext uri="{FF2B5EF4-FFF2-40B4-BE49-F238E27FC236}">
                  <a16:creationId xmlns:a16="http://schemas.microsoft.com/office/drawing/2014/main" id="{9611DB9C-B009-4195-B1EA-243F6FD7828B}"/>
                </a:ext>
              </a:extLst>
            </p:cNvPr>
            <p:cNvSpPr/>
            <p:nvPr/>
          </p:nvSpPr>
          <p:spPr>
            <a:xfrm>
              <a:off x="4146645" y="2117696"/>
              <a:ext cx="72105" cy="241882"/>
            </a:xfrm>
            <a:prstGeom prst="roundRect">
              <a:avLst>
                <a:gd name="adj" fmla="val 43807"/>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69" name="Rectangle: Rounded Corners 68">
              <a:extLst>
                <a:ext uri="{FF2B5EF4-FFF2-40B4-BE49-F238E27FC236}">
                  <a16:creationId xmlns:a16="http://schemas.microsoft.com/office/drawing/2014/main" id="{6C37C42A-1EC4-4BC1-9EAB-AD8B969B2398}"/>
                </a:ext>
              </a:extLst>
            </p:cNvPr>
            <p:cNvSpPr/>
            <p:nvPr/>
          </p:nvSpPr>
          <p:spPr>
            <a:xfrm>
              <a:off x="4144499" y="2004406"/>
              <a:ext cx="76399" cy="106303"/>
            </a:xfrm>
            <a:prstGeom prst="roundRect">
              <a:avLst>
                <a:gd name="adj" fmla="val 36821"/>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grpSp>
        <p:nvGrpSpPr>
          <p:cNvPr id="70" name="Group 69">
            <a:extLst>
              <a:ext uri="{FF2B5EF4-FFF2-40B4-BE49-F238E27FC236}">
                <a16:creationId xmlns:a16="http://schemas.microsoft.com/office/drawing/2014/main" id="{53690562-8157-4660-859C-26F154FB4D91}"/>
              </a:ext>
            </a:extLst>
          </p:cNvPr>
          <p:cNvGrpSpPr/>
          <p:nvPr/>
        </p:nvGrpSpPr>
        <p:grpSpPr>
          <a:xfrm>
            <a:off x="5085268" y="3425410"/>
            <a:ext cx="101865" cy="490249"/>
            <a:chOff x="4144499" y="2004406"/>
            <a:chExt cx="76399" cy="355172"/>
          </a:xfrm>
        </p:grpSpPr>
        <p:sp>
          <p:nvSpPr>
            <p:cNvPr id="72" name="Rectangle: Rounded Corners 71">
              <a:extLst>
                <a:ext uri="{FF2B5EF4-FFF2-40B4-BE49-F238E27FC236}">
                  <a16:creationId xmlns:a16="http://schemas.microsoft.com/office/drawing/2014/main" id="{5B7E2EF2-CDDF-4082-8C61-D766CB07ED13}"/>
                </a:ext>
              </a:extLst>
            </p:cNvPr>
            <p:cNvSpPr/>
            <p:nvPr/>
          </p:nvSpPr>
          <p:spPr>
            <a:xfrm>
              <a:off x="4146645" y="2117696"/>
              <a:ext cx="72105" cy="241882"/>
            </a:xfrm>
            <a:prstGeom prst="roundRect">
              <a:avLst>
                <a:gd name="adj" fmla="val 43807"/>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73" name="Rectangle: Rounded Corners 72">
              <a:extLst>
                <a:ext uri="{FF2B5EF4-FFF2-40B4-BE49-F238E27FC236}">
                  <a16:creationId xmlns:a16="http://schemas.microsoft.com/office/drawing/2014/main" id="{4B80A857-CA54-448A-9699-A186EB73D978}"/>
                </a:ext>
              </a:extLst>
            </p:cNvPr>
            <p:cNvSpPr/>
            <p:nvPr/>
          </p:nvSpPr>
          <p:spPr>
            <a:xfrm>
              <a:off x="4144499" y="2004406"/>
              <a:ext cx="76399" cy="106303"/>
            </a:xfrm>
            <a:prstGeom prst="roundRect">
              <a:avLst>
                <a:gd name="adj" fmla="val 36821"/>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spTree>
    <p:extLst>
      <p:ext uri="{BB962C8B-B14F-4D97-AF65-F5344CB8AC3E}">
        <p14:creationId xmlns:p14="http://schemas.microsoft.com/office/powerpoint/2010/main" val="198944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History Is the strongest known Risk Factor for prostate cancer</a:t>
            </a:r>
          </a:p>
        </p:txBody>
      </p:sp>
      <p:sp>
        <p:nvSpPr>
          <p:cNvPr id="3" name="Content Placeholder 2">
            <a:extLst>
              <a:ext uri="{FF2B5EF4-FFF2-40B4-BE49-F238E27FC236}">
                <a16:creationId xmlns:a16="http://schemas.microsoft.com/office/drawing/2014/main" id="{0BB1A77C-593F-9348-9274-CD71E9ABC9CF}"/>
              </a:ext>
            </a:extLst>
          </p:cNvPr>
          <p:cNvSpPr>
            <a:spLocks noGrp="1"/>
          </p:cNvSpPr>
          <p:nvPr>
            <p:ph sz="quarter" idx="15"/>
          </p:nvPr>
        </p:nvSpPr>
        <p:spPr>
          <a:xfrm>
            <a:off x="620184" y="6356351"/>
            <a:ext cx="10516376" cy="365125"/>
          </a:xfrm>
        </p:spPr>
        <p:txBody>
          <a:bodyPr/>
          <a:lstStyle/>
          <a:p>
            <a:r>
              <a:rPr lang="en-US" dirty="0"/>
              <a:t>Chen YC, et al. Prostate. 2008;68(14):1582-91; Colditz GA, et al. Breast Cancer Res Treat. 2012;133(3):1097-104</a:t>
            </a:r>
          </a:p>
        </p:txBody>
      </p:sp>
      <p:grpSp>
        <p:nvGrpSpPr>
          <p:cNvPr id="18" name="Group 17"/>
          <p:cNvGrpSpPr/>
          <p:nvPr/>
        </p:nvGrpSpPr>
        <p:grpSpPr>
          <a:xfrm>
            <a:off x="-484160" y="841309"/>
            <a:ext cx="12049602" cy="5900059"/>
            <a:chOff x="-905575" y="533652"/>
            <a:chExt cx="9719086" cy="4815089"/>
          </a:xfrm>
        </p:grpSpPr>
        <p:sp>
          <p:nvSpPr>
            <p:cNvPr id="11" name="Block Arc 10"/>
            <p:cNvSpPr/>
            <p:nvPr/>
          </p:nvSpPr>
          <p:spPr>
            <a:xfrm>
              <a:off x="-905575" y="533652"/>
              <a:ext cx="4815089" cy="4815089"/>
            </a:xfrm>
            <a:prstGeom prst="blockArc">
              <a:avLst>
                <a:gd name="adj1" fmla="val 18900000"/>
                <a:gd name="adj2" fmla="val 2700000"/>
                <a:gd name="adj3" fmla="val 449"/>
              </a:avLst>
            </a:prstGeom>
            <a:ln cmpd="sng">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3633114" y="1511348"/>
              <a:ext cx="5180397" cy="714924"/>
            </a:xfrm>
            <a:custGeom>
              <a:avLst/>
              <a:gdLst>
                <a:gd name="connsiteX0" fmla="*/ 0 w 5180397"/>
                <a:gd name="connsiteY0" fmla="*/ 0 h 714924"/>
                <a:gd name="connsiteX1" fmla="*/ 5180397 w 5180397"/>
                <a:gd name="connsiteY1" fmla="*/ 0 h 714924"/>
                <a:gd name="connsiteX2" fmla="*/ 5180397 w 5180397"/>
                <a:gd name="connsiteY2" fmla="*/ 714924 h 714924"/>
                <a:gd name="connsiteX3" fmla="*/ 0 w 5180397"/>
                <a:gd name="connsiteY3" fmla="*/ 714924 h 714924"/>
                <a:gd name="connsiteX4" fmla="*/ 0 w 5180397"/>
                <a:gd name="connsiteY4" fmla="*/ 0 h 71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397" h="714924">
                  <a:moveTo>
                    <a:pt x="0" y="0"/>
                  </a:moveTo>
                  <a:lnTo>
                    <a:pt x="5180397" y="0"/>
                  </a:lnTo>
                  <a:lnTo>
                    <a:pt x="5180397" y="714924"/>
                  </a:lnTo>
                  <a:lnTo>
                    <a:pt x="0" y="714924"/>
                  </a:lnTo>
                  <a:lnTo>
                    <a:pt x="0" y="0"/>
                  </a:lnTo>
                  <a:close/>
                </a:path>
              </a:pathLst>
            </a:custGeom>
            <a:no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56628" tIns="64347" rIns="64347" bIns="64347" numCol="1" spcCol="1270" anchor="ctr" anchorCtr="0">
              <a:noAutofit/>
            </a:bodyPr>
            <a:lstStyle/>
            <a:p>
              <a:pPr marL="0" marR="0" lvl="0" indent="0" algn="l" defTabSz="1126039"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t>A father or brother with prostate cancer doubles a man’s risk of prostate cancer</a:t>
              </a:r>
            </a:p>
          </p:txBody>
        </p:sp>
        <p:sp>
          <p:nvSpPr>
            <p:cNvPr id="13" name="Oval 12"/>
            <p:cNvSpPr/>
            <p:nvPr/>
          </p:nvSpPr>
          <p:spPr>
            <a:xfrm>
              <a:off x="3186287" y="1421982"/>
              <a:ext cx="893655" cy="893655"/>
            </a:xfrm>
            <a:prstGeom prst="ellipse">
              <a:avLst/>
            </a:prstGeom>
            <a:solidFill>
              <a:schemeClr val="accent1"/>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981743" y="2494446"/>
              <a:ext cx="4822398" cy="804289"/>
            </a:xfrm>
            <a:custGeom>
              <a:avLst/>
              <a:gdLst>
                <a:gd name="connsiteX0" fmla="*/ 0 w 4920523"/>
                <a:gd name="connsiteY0" fmla="*/ 0 h 714924"/>
                <a:gd name="connsiteX1" fmla="*/ 4920523 w 4920523"/>
                <a:gd name="connsiteY1" fmla="*/ 0 h 714924"/>
                <a:gd name="connsiteX2" fmla="*/ 4920523 w 4920523"/>
                <a:gd name="connsiteY2" fmla="*/ 714924 h 714924"/>
                <a:gd name="connsiteX3" fmla="*/ 0 w 4920523"/>
                <a:gd name="connsiteY3" fmla="*/ 714924 h 714924"/>
                <a:gd name="connsiteX4" fmla="*/ 0 w 4920523"/>
                <a:gd name="connsiteY4" fmla="*/ 0 h 71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0523" h="714924">
                  <a:moveTo>
                    <a:pt x="0" y="0"/>
                  </a:moveTo>
                  <a:lnTo>
                    <a:pt x="4920523" y="0"/>
                  </a:lnTo>
                  <a:lnTo>
                    <a:pt x="4920523" y="714924"/>
                  </a:lnTo>
                  <a:lnTo>
                    <a:pt x="0" y="714924"/>
                  </a:lnTo>
                  <a:lnTo>
                    <a:pt x="0" y="0"/>
                  </a:lnTo>
                  <a:close/>
                </a:path>
              </a:pathLst>
            </a:custGeom>
            <a:no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56628" tIns="64347" rIns="64347" bIns="64347" numCol="1" spcCol="1270" anchor="ctr" anchorCtr="0">
              <a:noAutofit/>
            </a:bodyPr>
            <a:lstStyle/>
            <a:p>
              <a:pPr marL="0" marR="0" lvl="0" indent="0" algn="l" defTabSz="1126039"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t>A mother or sister with breast cancer</a:t>
              </a:r>
              <a:r>
                <a:rPr kumimoji="0" lang="en-GB" sz="1800" b="1"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t> diagnosed before age 50 </a:t>
              </a:r>
              <a:r>
                <a:rPr kumimoji="0" lang="en-US" sz="1800" b="1"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t>significantly increases a woman’s risk of breast cancer</a:t>
              </a:r>
            </a:p>
          </p:txBody>
        </p:sp>
        <p:sp>
          <p:nvSpPr>
            <p:cNvPr id="15" name="Oval 14"/>
            <p:cNvSpPr/>
            <p:nvPr/>
          </p:nvSpPr>
          <p:spPr>
            <a:xfrm>
              <a:off x="3446162" y="2494368"/>
              <a:ext cx="893655" cy="893655"/>
            </a:xfrm>
            <a:prstGeom prst="ellipse">
              <a:avLst/>
            </a:prstGeom>
            <a:solidFill>
              <a:schemeClr val="accent1"/>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633114" y="3656120"/>
              <a:ext cx="5180397" cy="714924"/>
            </a:xfrm>
            <a:custGeom>
              <a:avLst/>
              <a:gdLst>
                <a:gd name="connsiteX0" fmla="*/ 0 w 5180397"/>
                <a:gd name="connsiteY0" fmla="*/ 0 h 714924"/>
                <a:gd name="connsiteX1" fmla="*/ 5180397 w 5180397"/>
                <a:gd name="connsiteY1" fmla="*/ 0 h 714924"/>
                <a:gd name="connsiteX2" fmla="*/ 5180397 w 5180397"/>
                <a:gd name="connsiteY2" fmla="*/ 714924 h 714924"/>
                <a:gd name="connsiteX3" fmla="*/ 0 w 5180397"/>
                <a:gd name="connsiteY3" fmla="*/ 714924 h 714924"/>
                <a:gd name="connsiteX4" fmla="*/ 0 w 5180397"/>
                <a:gd name="connsiteY4" fmla="*/ 0 h 71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397" h="714924">
                  <a:moveTo>
                    <a:pt x="0" y="0"/>
                  </a:moveTo>
                  <a:lnTo>
                    <a:pt x="5180397" y="0"/>
                  </a:lnTo>
                  <a:lnTo>
                    <a:pt x="5180397" y="714924"/>
                  </a:lnTo>
                  <a:lnTo>
                    <a:pt x="0" y="714924"/>
                  </a:lnTo>
                  <a:lnTo>
                    <a:pt x="0" y="0"/>
                  </a:lnTo>
                  <a:close/>
                </a:path>
              </a:pathLst>
            </a:custGeom>
            <a:no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56628" tIns="64347" rIns="64347" bIns="64347" numCol="1" spcCol="1270" anchor="ctr" anchorCtr="0">
              <a:noAutofit/>
            </a:bodyPr>
            <a:lstStyle/>
            <a:p>
              <a:pPr marL="0" marR="0" lvl="0" indent="0" algn="l" defTabSz="1126039"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t>A mother or sister with breast cancer can affect a man’s risk of prostate cancer</a:t>
              </a:r>
            </a:p>
          </p:txBody>
        </p:sp>
        <p:sp>
          <p:nvSpPr>
            <p:cNvPr id="17" name="Oval 16"/>
            <p:cNvSpPr/>
            <p:nvPr/>
          </p:nvSpPr>
          <p:spPr>
            <a:xfrm>
              <a:off x="3186287" y="3566754"/>
              <a:ext cx="893655" cy="893655"/>
            </a:xfrm>
            <a:prstGeom prst="ellipse">
              <a:avLst/>
            </a:prstGeom>
            <a:solidFill>
              <a:schemeClr val="accent1"/>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19" name="Picture 18"/>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964215" y="1745242"/>
            <a:ext cx="3468248" cy="3468248"/>
          </a:xfrm>
          <a:prstGeom prst="rect">
            <a:avLst/>
          </a:prstGeom>
        </p:spPr>
      </p:pic>
      <p:sp>
        <p:nvSpPr>
          <p:cNvPr id="4" name="Slide Number Placeholder 3">
            <a:extLst>
              <a:ext uri="{FF2B5EF4-FFF2-40B4-BE49-F238E27FC236}">
                <a16:creationId xmlns:a16="http://schemas.microsoft.com/office/drawing/2014/main" id="{A522093E-E80B-3D47-A4E7-FE829C253978}"/>
              </a:ext>
            </a:extLst>
          </p:cNvPr>
          <p:cNvSpPr>
            <a:spLocks noGrp="1"/>
          </p:cNvSpPr>
          <p:nvPr>
            <p:ph type="sldNum" sz="quarter" idx="4"/>
          </p:nvPr>
        </p:nvSpPr>
        <p:spPr/>
        <p:txBody>
          <a:bodyPr/>
          <a:lstStyle/>
          <a:p>
            <a:fld id="{FCE43C0F-8A7B-3A4B-9DB5-B3472E36E833}" type="slidenum">
              <a:rPr lang="en-GB" smtClean="0"/>
              <a:pPr/>
              <a:t>13</a:t>
            </a:fld>
            <a:endParaRPr lang="en-GB" dirty="0"/>
          </a:p>
        </p:txBody>
      </p:sp>
    </p:spTree>
    <p:extLst>
      <p:ext uri="{BB962C8B-B14F-4D97-AF65-F5344CB8AC3E}">
        <p14:creationId xmlns:p14="http://schemas.microsoft.com/office/powerpoint/2010/main" val="231840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A7B0A482-826F-7344-B1EF-167078B0099C}"/>
              </a:ext>
            </a:extLst>
          </p:cNvPr>
          <p:cNvSpPr/>
          <p:nvPr/>
        </p:nvSpPr>
        <p:spPr>
          <a:xfrm>
            <a:off x="3542892" y="1436914"/>
            <a:ext cx="2452292" cy="1477165"/>
          </a:xfrm>
          <a:custGeom>
            <a:avLst/>
            <a:gdLst>
              <a:gd name="connsiteX0" fmla="*/ 635164 w 2431306"/>
              <a:gd name="connsiteY0" fmla="*/ 446315 h 1465544"/>
              <a:gd name="connsiteX1" fmla="*/ 101764 w 2431306"/>
              <a:gd name="connsiteY1" fmla="*/ 1458686 h 1465544"/>
              <a:gd name="connsiteX2" fmla="*/ 2431306 w 2431306"/>
              <a:gd name="connsiteY2" fmla="*/ 0 h 1465544"/>
              <a:gd name="connsiteX0" fmla="*/ 579964 w 2376106"/>
              <a:gd name="connsiteY0" fmla="*/ 446315 h 1476311"/>
              <a:gd name="connsiteX1" fmla="*/ 111878 w 2376106"/>
              <a:gd name="connsiteY1" fmla="*/ 1469571 h 1476311"/>
              <a:gd name="connsiteX2" fmla="*/ 2376106 w 2376106"/>
              <a:gd name="connsiteY2" fmla="*/ 0 h 1476311"/>
              <a:gd name="connsiteX0" fmla="*/ 822522 w 2618664"/>
              <a:gd name="connsiteY0" fmla="*/ 446315 h 1506753"/>
              <a:gd name="connsiteX1" fmla="*/ 354436 w 2618664"/>
              <a:gd name="connsiteY1" fmla="*/ 1469571 h 1506753"/>
              <a:gd name="connsiteX2" fmla="*/ 2618664 w 2618664"/>
              <a:gd name="connsiteY2" fmla="*/ 0 h 1506753"/>
              <a:gd name="connsiteX0" fmla="*/ 516258 w 2312400"/>
              <a:gd name="connsiteY0" fmla="*/ 446315 h 1471917"/>
              <a:gd name="connsiteX1" fmla="*/ 48172 w 2312400"/>
              <a:gd name="connsiteY1" fmla="*/ 1469571 h 1471917"/>
              <a:gd name="connsiteX2" fmla="*/ 2312400 w 2312400"/>
              <a:gd name="connsiteY2" fmla="*/ 0 h 1471917"/>
            </a:gdLst>
            <a:ahLst/>
            <a:cxnLst>
              <a:cxn ang="0">
                <a:pos x="connsiteX0" y="connsiteY0"/>
              </a:cxn>
              <a:cxn ang="0">
                <a:pos x="connsiteX1" y="connsiteY1"/>
              </a:cxn>
              <a:cxn ang="0">
                <a:pos x="connsiteX2" y="connsiteY2"/>
              </a:cxn>
            </a:cxnLst>
            <a:rect l="l" t="t" r="r" b="b"/>
            <a:pathLst>
              <a:path w="2312400" h="1471917">
                <a:moveTo>
                  <a:pt x="516258" y="446315"/>
                </a:moveTo>
                <a:cubicBezTo>
                  <a:pt x="99879" y="989693"/>
                  <a:pt x="-98784" y="1511300"/>
                  <a:pt x="48172" y="1469571"/>
                </a:cubicBezTo>
                <a:cubicBezTo>
                  <a:pt x="195128" y="1427842"/>
                  <a:pt x="1297307" y="692150"/>
                  <a:pt x="2312400" y="0"/>
                </a:cubicBezTo>
              </a:path>
            </a:pathLst>
          </a:custGeom>
          <a:noFill/>
          <a:ln w="19050">
            <a:solidFill>
              <a:schemeClr val="tx1"/>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t>Cascading Impact</a:t>
            </a:r>
          </a:p>
        </p:txBody>
      </p:sp>
      <p:sp>
        <p:nvSpPr>
          <p:cNvPr id="3" name="Content Placeholder 2">
            <a:extLst>
              <a:ext uri="{FF2B5EF4-FFF2-40B4-BE49-F238E27FC236}">
                <a16:creationId xmlns:a16="http://schemas.microsoft.com/office/drawing/2014/main" id="{D4DA54A4-B31E-3A4C-B812-027444BE90F0}"/>
              </a:ext>
            </a:extLst>
          </p:cNvPr>
          <p:cNvSpPr>
            <a:spLocks noGrp="1"/>
          </p:cNvSpPr>
          <p:nvPr>
            <p:ph sz="quarter" idx="15"/>
          </p:nvPr>
        </p:nvSpPr>
        <p:spPr>
          <a:xfrm>
            <a:off x="620183" y="6309320"/>
            <a:ext cx="10732401" cy="365125"/>
          </a:xfrm>
        </p:spPr>
        <p:txBody>
          <a:bodyPr/>
          <a:lstStyle/>
          <a:p>
            <a:pPr>
              <a:lnSpc>
                <a:spcPct val="90000"/>
              </a:lnSpc>
              <a:spcBef>
                <a:spcPts val="300"/>
              </a:spcBef>
            </a:pPr>
            <a:r>
              <a:rPr lang="en-GB" dirty="0"/>
              <a:t>HR, homologous recombination; mCRPC, metastatic castration-resistant prostate cancer; PARP, poly-ADP ribose polymerase; PC, prostate cancer</a:t>
            </a:r>
          </a:p>
          <a:p>
            <a:pPr>
              <a:lnSpc>
                <a:spcPct val="90000"/>
              </a:lnSpc>
              <a:spcBef>
                <a:spcPts val="0"/>
              </a:spcBef>
            </a:pPr>
            <a:r>
              <a:rPr lang="en-GB" dirty="0"/>
              <a:t>Cheng HH, et al. J Natl Compr Canc Netw. 2019;17:515-21; Pritchard CC, et al. N Engl J Med. 2016;375:443-53; </a:t>
            </a:r>
            <a:r>
              <a:rPr lang="en-GB" dirty="0" err="1"/>
              <a:t>Szymaniak</a:t>
            </a:r>
            <a:r>
              <a:rPr lang="en-GB" dirty="0"/>
              <a:t> BM, et al. JCO Oncol Pract. 2020;16:811-9; </a:t>
            </a:r>
            <a:r>
              <a:rPr lang="en-GB" dirty="0" err="1">
                <a:solidFill>
                  <a:schemeClr val="tx2"/>
                </a:solidFill>
              </a:rPr>
              <a:t>Antonarakis</a:t>
            </a:r>
            <a:r>
              <a:rPr lang="en-GB" dirty="0">
                <a:solidFill>
                  <a:schemeClr val="tx2"/>
                </a:solidFill>
              </a:rPr>
              <a:t> ES, et al. Eur Urol. </a:t>
            </a:r>
            <a:r>
              <a:rPr lang="en-GB" dirty="0"/>
              <a:t>2018;74:218-25</a:t>
            </a:r>
            <a:br>
              <a:rPr lang="en-GB" dirty="0"/>
            </a:br>
            <a:r>
              <a:rPr lang="en-GB" dirty="0"/>
              <a:t>Figure adapted from Cheng H. </a:t>
            </a:r>
            <a:r>
              <a:rPr lang="en-GB" dirty="0">
                <a:hlinkClick r:id="rId3"/>
              </a:rPr>
              <a:t>https://www.ustoo.org/Pathways-Seattle-Webcast</a:t>
            </a:r>
            <a:endParaRPr lang="en-GB" dirty="0"/>
          </a:p>
        </p:txBody>
      </p:sp>
      <p:sp>
        <p:nvSpPr>
          <p:cNvPr id="10" name="TextBox 9"/>
          <p:cNvSpPr txBox="1"/>
          <p:nvPr/>
        </p:nvSpPr>
        <p:spPr>
          <a:xfrm>
            <a:off x="2415564" y="3810967"/>
            <a:ext cx="3252492" cy="12211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~12% of men with </a:t>
            </a:r>
            <a:br>
              <a:rPr kumimoji="0" lang="en-GB" sz="1467"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br>
            <a:r>
              <a:rPr kumimoji="0" lang="en-GB" sz="1467"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PC carry an inherited </a:t>
            </a:r>
            <a:br>
              <a:rPr kumimoji="0" lang="en-GB" sz="1467"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br>
            <a:r>
              <a:rPr kumimoji="0" lang="en-GB" sz="1467"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DNA repair gene mutation – implications for </a:t>
            </a:r>
            <a:r>
              <a:rPr lang="en-GB" sz="1467" b="1" dirty="0">
                <a:solidFill>
                  <a:schemeClr val="accent2"/>
                </a:solidFill>
                <a:latin typeface="Arial" panose="020B0604020202020204" pitchFamily="34" charset="0"/>
                <a:cs typeface="Arial" panose="020B0604020202020204" pitchFamily="34" charset="0"/>
              </a:rPr>
              <a:t>cancer screening and for their relatives </a:t>
            </a:r>
            <a:endParaRPr kumimoji="0" lang="en-GB" sz="1467"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5787892-F23A-4D4B-A8D4-9EC994FDFEB0}"/>
              </a:ext>
            </a:extLst>
          </p:cNvPr>
          <p:cNvSpPr txBox="1"/>
          <p:nvPr/>
        </p:nvSpPr>
        <p:spPr>
          <a:xfrm>
            <a:off x="539195" y="3503812"/>
            <a:ext cx="1646486" cy="1169551"/>
          </a:xfrm>
          <a:prstGeom prst="rect">
            <a:avLst/>
          </a:prstGeom>
          <a:noFill/>
        </p:spPr>
        <p:txBody>
          <a:bodyPr wrap="square" rtlCol="0">
            <a:spAutoFit/>
          </a:bodyPr>
          <a:lstStyle/>
          <a:p>
            <a:pPr algn="ctr"/>
            <a:r>
              <a:rPr lang="en-GB" sz="1400" b="1" dirty="0">
                <a:solidFill>
                  <a:schemeClr val="tx2"/>
                </a:solidFill>
                <a:latin typeface="Arial" panose="020B0604020202020204" pitchFamily="34" charset="0"/>
                <a:ea typeface="Aileron" charset="0"/>
                <a:cs typeface="Arial" panose="020B0604020202020204" pitchFamily="34" charset="0"/>
              </a:rPr>
              <a:t>~23% of men with mCRPC have DNA pathway aberrations</a:t>
            </a:r>
          </a:p>
        </p:txBody>
      </p:sp>
      <p:sp>
        <p:nvSpPr>
          <p:cNvPr id="11" name="Rectangle 10">
            <a:extLst>
              <a:ext uri="{FF2B5EF4-FFF2-40B4-BE49-F238E27FC236}">
                <a16:creationId xmlns:a16="http://schemas.microsoft.com/office/drawing/2014/main" id="{90523F19-C7C0-4B63-9AEE-99D5E5CD1045}"/>
              </a:ext>
            </a:extLst>
          </p:cNvPr>
          <p:cNvSpPr/>
          <p:nvPr/>
        </p:nvSpPr>
        <p:spPr>
          <a:xfrm>
            <a:off x="152803" y="4820143"/>
            <a:ext cx="1321095" cy="10081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spc="-30" dirty="0">
                <a:solidFill>
                  <a:schemeClr val="tx2"/>
                </a:solidFill>
                <a:latin typeface="Arial" panose="020B0604020202020204" pitchFamily="34" charset="0"/>
                <a:cs typeface="Arial" panose="020B0604020202020204" pitchFamily="34" charset="0"/>
              </a:rPr>
              <a:t>Treatment opportunities</a:t>
            </a:r>
          </a:p>
        </p:txBody>
      </p:sp>
      <p:sp>
        <p:nvSpPr>
          <p:cNvPr id="12" name="Left Brace 11">
            <a:extLst>
              <a:ext uri="{FF2B5EF4-FFF2-40B4-BE49-F238E27FC236}">
                <a16:creationId xmlns:a16="http://schemas.microsoft.com/office/drawing/2014/main" id="{5397C3EC-9A43-4C72-902F-D3DA7760B62C}"/>
              </a:ext>
            </a:extLst>
          </p:cNvPr>
          <p:cNvSpPr/>
          <p:nvPr/>
        </p:nvSpPr>
        <p:spPr>
          <a:xfrm>
            <a:off x="1414512" y="4944097"/>
            <a:ext cx="148208" cy="906250"/>
          </a:xfrm>
          <a:prstGeom prst="leftBrace">
            <a:avLst>
              <a:gd name="adj1" fmla="val 46894"/>
              <a:gd name="adj2" fmla="val 50000"/>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8" name="Content Placeholder 7">
            <a:extLst>
              <a:ext uri="{FF2B5EF4-FFF2-40B4-BE49-F238E27FC236}">
                <a16:creationId xmlns:a16="http://schemas.microsoft.com/office/drawing/2014/main" id="{76D6BD66-112C-FA44-B03C-88DA5232AA1F}"/>
              </a:ext>
            </a:extLst>
          </p:cNvPr>
          <p:cNvSpPr>
            <a:spLocks noGrp="1"/>
          </p:cNvSpPr>
          <p:nvPr>
            <p:ph sz="quarter" idx="12"/>
          </p:nvPr>
        </p:nvSpPr>
        <p:spPr>
          <a:xfrm>
            <a:off x="8283588" y="1284086"/>
            <a:ext cx="3299796" cy="4528800"/>
          </a:xfrm>
          <a:solidFill>
            <a:schemeClr val="bg1"/>
          </a:solidFill>
          <a:ln w="19050">
            <a:solidFill>
              <a:schemeClr val="accent1"/>
            </a:solidFill>
          </a:ln>
        </p:spPr>
        <p:txBody>
          <a:bodyPr lIns="72000" rIns="72000" anchor="ctr" anchorCtr="0"/>
          <a:lstStyle/>
          <a:p>
            <a:pPr lvl="0"/>
            <a:r>
              <a:rPr lang="en-GB" sz="1800" dirty="0"/>
              <a:t>Full family history should be collected:</a:t>
            </a:r>
          </a:p>
          <a:p>
            <a:pPr lvl="1">
              <a:spcBef>
                <a:spcPts val="300"/>
              </a:spcBef>
            </a:pPr>
            <a:r>
              <a:rPr lang="en-GB" sz="1600" dirty="0"/>
              <a:t>3 or 4 generation pedigree</a:t>
            </a:r>
          </a:p>
          <a:p>
            <a:pPr lvl="1">
              <a:spcBef>
                <a:spcPts val="300"/>
              </a:spcBef>
            </a:pPr>
            <a:r>
              <a:rPr lang="en-GB" sz="1600" dirty="0"/>
              <a:t>Ancestry and consanguinity information</a:t>
            </a:r>
          </a:p>
          <a:p>
            <a:pPr lvl="1">
              <a:spcBef>
                <a:spcPts val="300"/>
              </a:spcBef>
            </a:pPr>
            <a:r>
              <a:rPr lang="en-GB" sz="1600" dirty="0"/>
              <a:t>Any prior genetic testing</a:t>
            </a:r>
          </a:p>
          <a:p>
            <a:pPr lvl="0"/>
            <a:r>
              <a:rPr lang="en-GB" sz="1800" dirty="0"/>
              <a:t>Family history:</a:t>
            </a:r>
          </a:p>
          <a:p>
            <a:pPr lvl="1">
              <a:spcBef>
                <a:spcPts val="300"/>
              </a:spcBef>
            </a:pPr>
            <a:r>
              <a:rPr lang="en-GB" sz="1600" dirty="0"/>
              <a:t>Guides choice of broad vs narrow gene panel</a:t>
            </a:r>
          </a:p>
          <a:p>
            <a:pPr lvl="1">
              <a:spcBef>
                <a:spcPts val="300"/>
              </a:spcBef>
            </a:pPr>
            <a:r>
              <a:rPr lang="en-GB" sz="1600" dirty="0"/>
              <a:t>Determines a patient's criteria for testing</a:t>
            </a:r>
          </a:p>
          <a:p>
            <a:pPr lvl="1">
              <a:spcBef>
                <a:spcPts val="300"/>
              </a:spcBef>
            </a:pPr>
            <a:r>
              <a:rPr lang="en-GB" sz="1600" dirty="0"/>
              <a:t>Identifies the most appropriate family members for testing</a:t>
            </a:r>
          </a:p>
          <a:p>
            <a:pPr lvl="1">
              <a:spcBef>
                <a:spcPts val="300"/>
              </a:spcBef>
            </a:pPr>
            <a:r>
              <a:rPr lang="en-GB" sz="1600" dirty="0"/>
              <a:t>Informs screening if test is negative</a:t>
            </a:r>
          </a:p>
        </p:txBody>
      </p:sp>
      <p:sp>
        <p:nvSpPr>
          <p:cNvPr id="15" name="Rectangle 14">
            <a:extLst>
              <a:ext uri="{FF2B5EF4-FFF2-40B4-BE49-F238E27FC236}">
                <a16:creationId xmlns:a16="http://schemas.microsoft.com/office/drawing/2014/main" id="{F74B48A1-EF99-F142-8813-9BBC66C3D534}"/>
              </a:ext>
            </a:extLst>
          </p:cNvPr>
          <p:cNvSpPr/>
          <p:nvPr/>
        </p:nvSpPr>
        <p:spPr>
          <a:xfrm>
            <a:off x="1615480" y="5040430"/>
            <a:ext cx="2292933" cy="789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GB" sz="1700" b="1" dirty="0">
                <a:solidFill>
                  <a:schemeClr val="tx2"/>
                </a:solidFill>
                <a:latin typeface="Arial" panose="020B0604020202020204" pitchFamily="34" charset="0"/>
                <a:cs typeface="Arial" panose="020B0604020202020204" pitchFamily="34" charset="0"/>
              </a:rPr>
              <a:t>PARP inhibitors, platinum-based</a:t>
            </a:r>
            <a:br>
              <a:rPr lang="en-GB" sz="1700" b="1" dirty="0">
                <a:solidFill>
                  <a:schemeClr val="tx2"/>
                </a:solidFill>
                <a:latin typeface="Arial" panose="020B0604020202020204" pitchFamily="34" charset="0"/>
                <a:cs typeface="Arial" panose="020B0604020202020204" pitchFamily="34" charset="0"/>
              </a:rPr>
            </a:br>
            <a:r>
              <a:rPr lang="en-GB" sz="1700" b="1" dirty="0">
                <a:solidFill>
                  <a:schemeClr val="tx2"/>
                </a:solidFill>
                <a:latin typeface="Arial" panose="020B0604020202020204" pitchFamily="34" charset="0"/>
                <a:cs typeface="Arial" panose="020B0604020202020204" pitchFamily="34" charset="0"/>
              </a:rPr>
              <a:t>chemotherapy, etc.</a:t>
            </a:r>
          </a:p>
        </p:txBody>
      </p:sp>
      <p:pic>
        <p:nvPicPr>
          <p:cNvPr id="14" name="Picture 13">
            <a:extLst>
              <a:ext uri="{FF2B5EF4-FFF2-40B4-BE49-F238E27FC236}">
                <a16:creationId xmlns:a16="http://schemas.microsoft.com/office/drawing/2014/main" id="{480C9BBC-D719-9747-AC22-EF49BA921C06}"/>
              </a:ext>
            </a:extLst>
          </p:cNvPr>
          <p:cNvPicPr>
            <a:picLocks noChangeAspect="1"/>
          </p:cNvPicPr>
          <p:nvPr/>
        </p:nvPicPr>
        <p:blipFill>
          <a:blip r:embed="rId4">
            <a:duotone>
              <a:schemeClr val="accent6">
                <a:shade val="45000"/>
                <a:satMod val="135000"/>
              </a:schemeClr>
              <a:prstClr val="white"/>
            </a:duotone>
          </a:blip>
          <a:stretch>
            <a:fillRect/>
          </a:stretch>
        </p:blipFill>
        <p:spPr>
          <a:xfrm>
            <a:off x="2494221" y="2517279"/>
            <a:ext cx="316606" cy="963786"/>
          </a:xfrm>
          <a:prstGeom prst="rect">
            <a:avLst/>
          </a:prstGeom>
        </p:spPr>
      </p:pic>
      <p:pic>
        <p:nvPicPr>
          <p:cNvPr id="21" name="Picture 20">
            <a:extLst>
              <a:ext uri="{FF2B5EF4-FFF2-40B4-BE49-F238E27FC236}">
                <a16:creationId xmlns:a16="http://schemas.microsoft.com/office/drawing/2014/main" id="{0CB0FE67-DECF-714B-B1C8-C46FC1A12CAB}"/>
              </a:ext>
            </a:extLst>
          </p:cNvPr>
          <p:cNvPicPr>
            <a:picLocks noChangeAspect="1"/>
          </p:cNvPicPr>
          <p:nvPr/>
        </p:nvPicPr>
        <p:blipFill>
          <a:blip r:embed="rId4">
            <a:duotone>
              <a:schemeClr val="accent6">
                <a:shade val="45000"/>
                <a:satMod val="135000"/>
              </a:schemeClr>
              <a:prstClr val="white"/>
            </a:duotone>
          </a:blip>
          <a:stretch>
            <a:fillRect/>
          </a:stretch>
        </p:blipFill>
        <p:spPr>
          <a:xfrm>
            <a:off x="1177049" y="1178336"/>
            <a:ext cx="316606" cy="963786"/>
          </a:xfrm>
          <a:prstGeom prst="rect">
            <a:avLst/>
          </a:prstGeom>
        </p:spPr>
      </p:pic>
      <p:pic>
        <p:nvPicPr>
          <p:cNvPr id="22" name="Picture 21">
            <a:extLst>
              <a:ext uri="{FF2B5EF4-FFF2-40B4-BE49-F238E27FC236}">
                <a16:creationId xmlns:a16="http://schemas.microsoft.com/office/drawing/2014/main" id="{2618FABE-911F-FD4B-B5CD-0B1A5997A984}"/>
              </a:ext>
            </a:extLst>
          </p:cNvPr>
          <p:cNvPicPr>
            <a:picLocks noChangeAspect="1"/>
          </p:cNvPicPr>
          <p:nvPr/>
        </p:nvPicPr>
        <p:blipFill>
          <a:blip r:embed="rId4">
            <a:duotone>
              <a:schemeClr val="accent6">
                <a:shade val="45000"/>
                <a:satMod val="135000"/>
              </a:schemeClr>
              <a:prstClr val="white"/>
            </a:duotone>
          </a:blip>
          <a:stretch>
            <a:fillRect/>
          </a:stretch>
        </p:blipFill>
        <p:spPr>
          <a:xfrm>
            <a:off x="1544442" y="1178336"/>
            <a:ext cx="316606" cy="963786"/>
          </a:xfrm>
          <a:prstGeom prst="rect">
            <a:avLst/>
          </a:prstGeom>
        </p:spPr>
      </p:pic>
      <p:pic>
        <p:nvPicPr>
          <p:cNvPr id="23" name="Picture 22">
            <a:extLst>
              <a:ext uri="{FF2B5EF4-FFF2-40B4-BE49-F238E27FC236}">
                <a16:creationId xmlns:a16="http://schemas.microsoft.com/office/drawing/2014/main" id="{B1A25FE4-712E-3946-900F-AFC5C97B56A7}"/>
              </a:ext>
            </a:extLst>
          </p:cNvPr>
          <p:cNvPicPr>
            <a:picLocks noChangeAspect="1"/>
          </p:cNvPicPr>
          <p:nvPr/>
        </p:nvPicPr>
        <p:blipFill>
          <a:blip r:embed="rId4">
            <a:duotone>
              <a:schemeClr val="accent6">
                <a:shade val="45000"/>
                <a:satMod val="135000"/>
              </a:schemeClr>
              <a:prstClr val="white"/>
            </a:duotone>
          </a:blip>
          <a:stretch>
            <a:fillRect/>
          </a:stretch>
        </p:blipFill>
        <p:spPr>
          <a:xfrm>
            <a:off x="1911835" y="1178336"/>
            <a:ext cx="316606" cy="963786"/>
          </a:xfrm>
          <a:prstGeom prst="rect">
            <a:avLst/>
          </a:prstGeom>
        </p:spPr>
      </p:pic>
      <p:pic>
        <p:nvPicPr>
          <p:cNvPr id="24" name="Picture 23">
            <a:extLst>
              <a:ext uri="{FF2B5EF4-FFF2-40B4-BE49-F238E27FC236}">
                <a16:creationId xmlns:a16="http://schemas.microsoft.com/office/drawing/2014/main" id="{557E2A63-ABF9-E74B-A9C8-E629FFFB6A21}"/>
              </a:ext>
            </a:extLst>
          </p:cNvPr>
          <p:cNvPicPr>
            <a:picLocks noChangeAspect="1"/>
          </p:cNvPicPr>
          <p:nvPr/>
        </p:nvPicPr>
        <p:blipFill>
          <a:blip r:embed="rId4">
            <a:duotone>
              <a:schemeClr val="accent6">
                <a:shade val="45000"/>
                <a:satMod val="135000"/>
              </a:schemeClr>
              <a:prstClr val="white"/>
            </a:duotone>
          </a:blip>
          <a:stretch>
            <a:fillRect/>
          </a:stretch>
        </p:blipFill>
        <p:spPr>
          <a:xfrm>
            <a:off x="2279228" y="1178336"/>
            <a:ext cx="316606" cy="963786"/>
          </a:xfrm>
          <a:prstGeom prst="rect">
            <a:avLst/>
          </a:prstGeom>
        </p:spPr>
      </p:pic>
      <p:pic>
        <p:nvPicPr>
          <p:cNvPr id="25" name="Picture 24">
            <a:extLst>
              <a:ext uri="{FF2B5EF4-FFF2-40B4-BE49-F238E27FC236}">
                <a16:creationId xmlns:a16="http://schemas.microsoft.com/office/drawing/2014/main" id="{5A6C88DA-D157-214A-BDB7-4A2549D1B4AF}"/>
              </a:ext>
            </a:extLst>
          </p:cNvPr>
          <p:cNvPicPr>
            <a:picLocks noChangeAspect="1"/>
          </p:cNvPicPr>
          <p:nvPr/>
        </p:nvPicPr>
        <p:blipFill>
          <a:blip r:embed="rId4">
            <a:duotone>
              <a:schemeClr val="accent6">
                <a:shade val="45000"/>
                <a:satMod val="135000"/>
              </a:schemeClr>
              <a:prstClr val="white"/>
            </a:duotone>
          </a:blip>
          <a:stretch>
            <a:fillRect/>
          </a:stretch>
        </p:blipFill>
        <p:spPr>
          <a:xfrm>
            <a:off x="2646621" y="1178336"/>
            <a:ext cx="316606" cy="963786"/>
          </a:xfrm>
          <a:prstGeom prst="rect">
            <a:avLst/>
          </a:prstGeom>
        </p:spPr>
      </p:pic>
      <p:pic>
        <p:nvPicPr>
          <p:cNvPr id="26" name="Picture 25">
            <a:extLst>
              <a:ext uri="{FF2B5EF4-FFF2-40B4-BE49-F238E27FC236}">
                <a16:creationId xmlns:a16="http://schemas.microsoft.com/office/drawing/2014/main" id="{B0949E99-E941-064C-8DAA-68F415B0B844}"/>
              </a:ext>
            </a:extLst>
          </p:cNvPr>
          <p:cNvPicPr>
            <a:picLocks noChangeAspect="1"/>
          </p:cNvPicPr>
          <p:nvPr/>
        </p:nvPicPr>
        <p:blipFill>
          <a:blip r:embed="rId4">
            <a:duotone>
              <a:schemeClr val="accent6">
                <a:shade val="45000"/>
                <a:satMod val="135000"/>
              </a:schemeClr>
              <a:prstClr val="white"/>
            </a:duotone>
          </a:blip>
          <a:stretch>
            <a:fillRect/>
          </a:stretch>
        </p:blipFill>
        <p:spPr>
          <a:xfrm>
            <a:off x="1177049" y="2190707"/>
            <a:ext cx="316606" cy="963786"/>
          </a:xfrm>
          <a:prstGeom prst="rect">
            <a:avLst/>
          </a:prstGeom>
        </p:spPr>
      </p:pic>
      <p:pic>
        <p:nvPicPr>
          <p:cNvPr id="27" name="Picture 26">
            <a:extLst>
              <a:ext uri="{FF2B5EF4-FFF2-40B4-BE49-F238E27FC236}">
                <a16:creationId xmlns:a16="http://schemas.microsoft.com/office/drawing/2014/main" id="{E7D93203-E637-9C4A-9E93-827A3127D27B}"/>
              </a:ext>
            </a:extLst>
          </p:cNvPr>
          <p:cNvPicPr>
            <a:picLocks noChangeAspect="1"/>
          </p:cNvPicPr>
          <p:nvPr/>
        </p:nvPicPr>
        <p:blipFill>
          <a:blip r:embed="rId4">
            <a:duotone>
              <a:schemeClr val="accent6">
                <a:shade val="45000"/>
                <a:satMod val="135000"/>
              </a:schemeClr>
              <a:prstClr val="white"/>
            </a:duotone>
          </a:blip>
          <a:stretch>
            <a:fillRect/>
          </a:stretch>
        </p:blipFill>
        <p:spPr>
          <a:xfrm>
            <a:off x="1544442" y="2190707"/>
            <a:ext cx="316606" cy="963786"/>
          </a:xfrm>
          <a:prstGeom prst="rect">
            <a:avLst/>
          </a:prstGeom>
        </p:spPr>
      </p:pic>
      <p:pic>
        <p:nvPicPr>
          <p:cNvPr id="28" name="Picture 27">
            <a:extLst>
              <a:ext uri="{FF2B5EF4-FFF2-40B4-BE49-F238E27FC236}">
                <a16:creationId xmlns:a16="http://schemas.microsoft.com/office/drawing/2014/main" id="{FC98AC4B-0588-5E46-A8F9-CE7BF358921E}"/>
              </a:ext>
            </a:extLst>
          </p:cNvPr>
          <p:cNvPicPr>
            <a:picLocks noChangeAspect="1"/>
          </p:cNvPicPr>
          <p:nvPr/>
        </p:nvPicPr>
        <p:blipFill>
          <a:blip r:embed="rId4">
            <a:duotone>
              <a:schemeClr val="accent6">
                <a:shade val="45000"/>
                <a:satMod val="135000"/>
              </a:schemeClr>
              <a:prstClr val="white"/>
            </a:duotone>
          </a:blip>
          <a:stretch>
            <a:fillRect/>
          </a:stretch>
        </p:blipFill>
        <p:spPr>
          <a:xfrm>
            <a:off x="1911835" y="2190707"/>
            <a:ext cx="316606" cy="963786"/>
          </a:xfrm>
          <a:prstGeom prst="rect">
            <a:avLst/>
          </a:prstGeom>
        </p:spPr>
      </p:pic>
      <p:pic>
        <p:nvPicPr>
          <p:cNvPr id="29" name="Picture 28">
            <a:extLst>
              <a:ext uri="{FF2B5EF4-FFF2-40B4-BE49-F238E27FC236}">
                <a16:creationId xmlns:a16="http://schemas.microsoft.com/office/drawing/2014/main" id="{3D9F354F-D777-9547-8764-34FF64A01578}"/>
              </a:ext>
            </a:extLst>
          </p:cNvPr>
          <p:cNvPicPr>
            <a:picLocks noChangeAspect="1"/>
          </p:cNvPicPr>
          <p:nvPr/>
        </p:nvPicPr>
        <p:blipFill>
          <a:blip r:embed="rId4">
            <a:duotone>
              <a:schemeClr val="accent6">
                <a:shade val="45000"/>
                <a:satMod val="135000"/>
              </a:schemeClr>
              <a:prstClr val="white"/>
            </a:duotone>
          </a:blip>
          <a:stretch>
            <a:fillRect/>
          </a:stretch>
        </p:blipFill>
        <p:spPr>
          <a:xfrm>
            <a:off x="3082049" y="2517279"/>
            <a:ext cx="316606" cy="963786"/>
          </a:xfrm>
          <a:prstGeom prst="rect">
            <a:avLst/>
          </a:prstGeom>
        </p:spPr>
      </p:pic>
      <p:sp>
        <p:nvSpPr>
          <p:cNvPr id="20" name="Oval 19">
            <a:extLst>
              <a:ext uri="{FF2B5EF4-FFF2-40B4-BE49-F238E27FC236}">
                <a16:creationId xmlns:a16="http://schemas.microsoft.com/office/drawing/2014/main" id="{E2984906-BA7F-8642-BBFB-DA8AB3817D7E}"/>
              </a:ext>
            </a:extLst>
          </p:cNvPr>
          <p:cNvSpPr/>
          <p:nvPr/>
        </p:nvSpPr>
        <p:spPr>
          <a:xfrm>
            <a:off x="2263187" y="2333802"/>
            <a:ext cx="1285556" cy="1258484"/>
          </a:xfrm>
          <a:prstGeom prst="ellipse">
            <a:avLst/>
          </a:prstGeom>
          <a:no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0" name="Freeform 29">
            <a:extLst>
              <a:ext uri="{FF2B5EF4-FFF2-40B4-BE49-F238E27FC236}">
                <a16:creationId xmlns:a16="http://schemas.microsoft.com/office/drawing/2014/main" id="{7E4690EA-1174-6947-B5D1-6964D2C0C547}"/>
              </a:ext>
            </a:extLst>
          </p:cNvPr>
          <p:cNvSpPr/>
          <p:nvPr/>
        </p:nvSpPr>
        <p:spPr>
          <a:xfrm>
            <a:off x="1801663" y="3472543"/>
            <a:ext cx="789138" cy="1471554"/>
          </a:xfrm>
          <a:custGeom>
            <a:avLst/>
            <a:gdLst>
              <a:gd name="connsiteX0" fmla="*/ 664029 w 664029"/>
              <a:gd name="connsiteY0" fmla="*/ 0 h 1284514"/>
              <a:gd name="connsiteX1" fmla="*/ 0 w 664029"/>
              <a:gd name="connsiteY1" fmla="*/ 1284514 h 1284514"/>
            </a:gdLst>
            <a:ahLst/>
            <a:cxnLst>
              <a:cxn ang="0">
                <a:pos x="connsiteX0" y="connsiteY0"/>
              </a:cxn>
              <a:cxn ang="0">
                <a:pos x="connsiteX1" y="connsiteY1"/>
              </a:cxn>
            </a:cxnLst>
            <a:rect l="l" t="t" r="r" b="b"/>
            <a:pathLst>
              <a:path w="664029" h="1284514">
                <a:moveTo>
                  <a:pt x="664029" y="0"/>
                </a:moveTo>
                <a:lnTo>
                  <a:pt x="0" y="1284514"/>
                </a:lnTo>
              </a:path>
            </a:pathLst>
          </a:custGeom>
          <a:noFill/>
          <a:ln w="38100">
            <a:solidFill>
              <a:schemeClr val="tx2"/>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2" name="Oval 31">
            <a:extLst>
              <a:ext uri="{FF2B5EF4-FFF2-40B4-BE49-F238E27FC236}">
                <a16:creationId xmlns:a16="http://schemas.microsoft.com/office/drawing/2014/main" id="{7D5D1796-C49B-1C47-9AEB-37A006F88C91}"/>
              </a:ext>
            </a:extLst>
          </p:cNvPr>
          <p:cNvSpPr/>
          <p:nvPr/>
        </p:nvSpPr>
        <p:spPr>
          <a:xfrm>
            <a:off x="2906485" y="2423849"/>
            <a:ext cx="636406" cy="1079964"/>
          </a:xfrm>
          <a:prstGeom prst="ellipse">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2905620D-29DA-2A4A-BE6F-5BCB4A78777D}"/>
              </a:ext>
            </a:extLst>
          </p:cNvPr>
          <p:cNvSpPr/>
          <p:nvPr/>
        </p:nvSpPr>
        <p:spPr>
          <a:xfrm>
            <a:off x="6343843" y="829730"/>
            <a:ext cx="2336779" cy="4759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GB" sz="1600" b="1" dirty="0">
                <a:solidFill>
                  <a:srgbClr val="505050"/>
                </a:solidFill>
                <a:latin typeface="Arial" panose="020B0604020202020204" pitchFamily="34" charset="0"/>
                <a:cs typeface="Arial" panose="020B0604020202020204" pitchFamily="34" charset="0"/>
              </a:rPr>
              <a:t>Tailored screening</a:t>
            </a:r>
            <a:br>
              <a:rPr lang="en-GB" sz="1600" b="1" dirty="0">
                <a:solidFill>
                  <a:srgbClr val="505050"/>
                </a:solidFill>
                <a:latin typeface="Arial" panose="020B0604020202020204" pitchFamily="34" charset="0"/>
                <a:cs typeface="Arial" panose="020B0604020202020204" pitchFamily="34" charset="0"/>
              </a:rPr>
            </a:br>
            <a:r>
              <a:rPr lang="en-GB" sz="1600" b="1" dirty="0">
                <a:solidFill>
                  <a:srgbClr val="505050"/>
                </a:solidFill>
                <a:latin typeface="Arial" panose="020B0604020202020204" pitchFamily="34" charset="0"/>
                <a:cs typeface="Arial" panose="020B0604020202020204" pitchFamily="34" charset="0"/>
              </a:rPr>
              <a:t>and risk-reduction</a:t>
            </a:r>
          </a:p>
        </p:txBody>
      </p:sp>
      <p:sp>
        <p:nvSpPr>
          <p:cNvPr id="34" name="Rectangle 33">
            <a:extLst>
              <a:ext uri="{FF2B5EF4-FFF2-40B4-BE49-F238E27FC236}">
                <a16:creationId xmlns:a16="http://schemas.microsoft.com/office/drawing/2014/main" id="{5DF29816-4A10-564B-A9A0-6351E574100C}"/>
              </a:ext>
            </a:extLst>
          </p:cNvPr>
          <p:cNvSpPr/>
          <p:nvPr/>
        </p:nvSpPr>
        <p:spPr>
          <a:xfrm>
            <a:off x="6685809" y="3463002"/>
            <a:ext cx="1480349" cy="9787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a:lnSpc>
                <a:spcPct val="90000"/>
              </a:lnSpc>
            </a:pPr>
            <a:r>
              <a:rPr lang="en-GB" sz="1600" b="1" dirty="0">
                <a:solidFill>
                  <a:srgbClr val="505050"/>
                </a:solidFill>
                <a:latin typeface="Arial" panose="020B0604020202020204" pitchFamily="34" charset="0"/>
                <a:cs typeface="Arial" panose="020B0604020202020204" pitchFamily="34" charset="0"/>
              </a:rPr>
              <a:t>Tailored </a:t>
            </a:r>
            <a:br>
              <a:rPr lang="en-GB" sz="1600" b="1" dirty="0">
                <a:solidFill>
                  <a:srgbClr val="505050"/>
                </a:solidFill>
                <a:latin typeface="Arial" panose="020B0604020202020204" pitchFamily="34" charset="0"/>
                <a:cs typeface="Arial" panose="020B0604020202020204" pitchFamily="34" charset="0"/>
              </a:rPr>
            </a:br>
            <a:r>
              <a:rPr lang="en-GB" sz="1600" b="1" dirty="0">
                <a:solidFill>
                  <a:srgbClr val="505050"/>
                </a:solidFill>
                <a:latin typeface="Arial" panose="020B0604020202020204" pitchFamily="34" charset="0"/>
                <a:cs typeface="Arial" panose="020B0604020202020204" pitchFamily="34" charset="0"/>
              </a:rPr>
              <a:t>screening,</a:t>
            </a:r>
            <a:br>
              <a:rPr lang="en-GB" sz="1600" b="1" dirty="0">
                <a:solidFill>
                  <a:srgbClr val="505050"/>
                </a:solidFill>
                <a:latin typeface="Arial" panose="020B0604020202020204" pitchFamily="34" charset="0"/>
                <a:cs typeface="Arial" panose="020B0604020202020204" pitchFamily="34" charset="0"/>
              </a:rPr>
            </a:br>
            <a:r>
              <a:rPr lang="en-GB" sz="1600" b="1" dirty="0">
                <a:solidFill>
                  <a:srgbClr val="505050"/>
                </a:solidFill>
                <a:latin typeface="Arial" panose="020B0604020202020204" pitchFamily="34" charset="0"/>
                <a:cs typeface="Arial" panose="020B0604020202020204" pitchFamily="34" charset="0"/>
              </a:rPr>
              <a:t>risk-reduction</a:t>
            </a:r>
          </a:p>
        </p:txBody>
      </p:sp>
      <p:sp>
        <p:nvSpPr>
          <p:cNvPr id="31" name="Freeform 30">
            <a:extLst>
              <a:ext uri="{FF2B5EF4-FFF2-40B4-BE49-F238E27FC236}">
                <a16:creationId xmlns:a16="http://schemas.microsoft.com/office/drawing/2014/main" id="{C8C38205-B670-C940-92D2-11C32AACBBCC}"/>
              </a:ext>
            </a:extLst>
          </p:cNvPr>
          <p:cNvSpPr/>
          <p:nvPr/>
        </p:nvSpPr>
        <p:spPr>
          <a:xfrm>
            <a:off x="5192486" y="3646714"/>
            <a:ext cx="827314" cy="1023257"/>
          </a:xfrm>
          <a:custGeom>
            <a:avLst/>
            <a:gdLst>
              <a:gd name="connsiteX0" fmla="*/ 816428 w 827314"/>
              <a:gd name="connsiteY0" fmla="*/ 65315 h 1023257"/>
              <a:gd name="connsiteX1" fmla="*/ 0 w 827314"/>
              <a:gd name="connsiteY1" fmla="*/ 0 h 1023257"/>
              <a:gd name="connsiteX2" fmla="*/ 827314 w 827314"/>
              <a:gd name="connsiteY2" fmla="*/ 1023257 h 1023257"/>
            </a:gdLst>
            <a:ahLst/>
            <a:cxnLst>
              <a:cxn ang="0">
                <a:pos x="connsiteX0" y="connsiteY0"/>
              </a:cxn>
              <a:cxn ang="0">
                <a:pos x="connsiteX1" y="connsiteY1"/>
              </a:cxn>
              <a:cxn ang="0">
                <a:pos x="connsiteX2" y="connsiteY2"/>
              </a:cxn>
            </a:cxnLst>
            <a:rect l="l" t="t" r="r" b="b"/>
            <a:pathLst>
              <a:path w="827314" h="1023257">
                <a:moveTo>
                  <a:pt x="816428" y="65315"/>
                </a:moveTo>
                <a:lnTo>
                  <a:pt x="0" y="0"/>
                </a:lnTo>
                <a:lnTo>
                  <a:pt x="827314" y="1023257"/>
                </a:lnTo>
              </a:path>
            </a:pathLst>
          </a:custGeom>
          <a:noFill/>
          <a:ln w="19050">
            <a:solidFill>
              <a:schemeClr val="tx1"/>
            </a:solidFill>
            <a:headEnd type="triangl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5" name="Freeform 34">
            <a:extLst>
              <a:ext uri="{FF2B5EF4-FFF2-40B4-BE49-F238E27FC236}">
                <a16:creationId xmlns:a16="http://schemas.microsoft.com/office/drawing/2014/main" id="{5E709950-05EC-A648-A6BE-B6EC37371544}"/>
              </a:ext>
            </a:extLst>
          </p:cNvPr>
          <p:cNvSpPr/>
          <p:nvPr/>
        </p:nvSpPr>
        <p:spPr>
          <a:xfrm>
            <a:off x="3603171" y="3265714"/>
            <a:ext cx="751115" cy="326572"/>
          </a:xfrm>
          <a:custGeom>
            <a:avLst/>
            <a:gdLst>
              <a:gd name="connsiteX0" fmla="*/ 0 w 751115"/>
              <a:gd name="connsiteY0" fmla="*/ 0 h 326572"/>
              <a:gd name="connsiteX1" fmla="*/ 751115 w 751115"/>
              <a:gd name="connsiteY1" fmla="*/ 326572 h 326572"/>
            </a:gdLst>
            <a:ahLst/>
            <a:cxnLst>
              <a:cxn ang="0">
                <a:pos x="connsiteX0" y="connsiteY0"/>
              </a:cxn>
              <a:cxn ang="0">
                <a:pos x="connsiteX1" y="connsiteY1"/>
              </a:cxn>
            </a:cxnLst>
            <a:rect l="l" t="t" r="r" b="b"/>
            <a:pathLst>
              <a:path w="751115" h="326572">
                <a:moveTo>
                  <a:pt x="0" y="0"/>
                </a:moveTo>
                <a:lnTo>
                  <a:pt x="751115" y="326572"/>
                </a:lnTo>
              </a:path>
            </a:pathLst>
          </a:custGeom>
          <a:noFill/>
          <a:ln w="19050">
            <a:solidFill>
              <a:schemeClr val="tx1"/>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7" name="Freeform 36">
            <a:extLst>
              <a:ext uri="{FF2B5EF4-FFF2-40B4-BE49-F238E27FC236}">
                <a16:creationId xmlns:a16="http://schemas.microsoft.com/office/drawing/2014/main" id="{6E40883E-7FD0-B949-91E9-B5499E04C01A}"/>
              </a:ext>
            </a:extLst>
          </p:cNvPr>
          <p:cNvSpPr/>
          <p:nvPr/>
        </p:nvSpPr>
        <p:spPr>
          <a:xfrm>
            <a:off x="5319088" y="1887716"/>
            <a:ext cx="751115" cy="326572"/>
          </a:xfrm>
          <a:custGeom>
            <a:avLst/>
            <a:gdLst>
              <a:gd name="connsiteX0" fmla="*/ 0 w 751115"/>
              <a:gd name="connsiteY0" fmla="*/ 0 h 326572"/>
              <a:gd name="connsiteX1" fmla="*/ 751115 w 751115"/>
              <a:gd name="connsiteY1" fmla="*/ 326572 h 326572"/>
            </a:gdLst>
            <a:ahLst/>
            <a:cxnLst>
              <a:cxn ang="0">
                <a:pos x="connsiteX0" y="connsiteY0"/>
              </a:cxn>
              <a:cxn ang="0">
                <a:pos x="connsiteX1" y="connsiteY1"/>
              </a:cxn>
            </a:cxnLst>
            <a:rect l="l" t="t" r="r" b="b"/>
            <a:pathLst>
              <a:path w="751115" h="326572">
                <a:moveTo>
                  <a:pt x="0" y="0"/>
                </a:moveTo>
                <a:lnTo>
                  <a:pt x="751115" y="326572"/>
                </a:lnTo>
              </a:path>
            </a:pathLst>
          </a:custGeom>
          <a:noFill/>
          <a:ln w="19050">
            <a:solidFill>
              <a:schemeClr val="tx1"/>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39" name="Picture 38">
            <a:extLst>
              <a:ext uri="{FF2B5EF4-FFF2-40B4-BE49-F238E27FC236}">
                <a16:creationId xmlns:a16="http://schemas.microsoft.com/office/drawing/2014/main" id="{513E924D-043A-BC44-A5EF-AFEC61BB8A9B}"/>
              </a:ext>
            </a:extLst>
          </p:cNvPr>
          <p:cNvPicPr>
            <a:picLocks noChangeAspect="1"/>
          </p:cNvPicPr>
          <p:nvPr/>
        </p:nvPicPr>
        <p:blipFill>
          <a:blip r:embed="rId4">
            <a:duotone>
              <a:schemeClr val="accent6">
                <a:shade val="45000"/>
                <a:satMod val="135000"/>
              </a:schemeClr>
              <a:prstClr val="white"/>
            </a:duotone>
          </a:blip>
          <a:stretch>
            <a:fillRect/>
          </a:stretch>
        </p:blipFill>
        <p:spPr>
          <a:xfrm>
            <a:off x="6238906" y="1951221"/>
            <a:ext cx="316606" cy="963786"/>
          </a:xfrm>
          <a:prstGeom prst="rect">
            <a:avLst/>
          </a:prstGeom>
        </p:spPr>
      </p:pic>
      <p:pic>
        <p:nvPicPr>
          <p:cNvPr id="40" name="Picture 39">
            <a:extLst>
              <a:ext uri="{FF2B5EF4-FFF2-40B4-BE49-F238E27FC236}">
                <a16:creationId xmlns:a16="http://schemas.microsoft.com/office/drawing/2014/main" id="{4053DA83-6B01-DB4D-B6E5-9EBC51B0EED1}"/>
              </a:ext>
            </a:extLst>
          </p:cNvPr>
          <p:cNvPicPr>
            <a:picLocks noChangeAspect="1"/>
          </p:cNvPicPr>
          <p:nvPr/>
        </p:nvPicPr>
        <p:blipFill>
          <a:blip r:embed="rId5">
            <a:duotone>
              <a:schemeClr val="accent6">
                <a:shade val="45000"/>
                <a:satMod val="135000"/>
              </a:schemeClr>
              <a:prstClr val="white"/>
            </a:duotone>
          </a:blip>
          <a:stretch>
            <a:fillRect/>
          </a:stretch>
        </p:blipFill>
        <p:spPr>
          <a:xfrm flipH="1">
            <a:off x="6119404" y="4356111"/>
            <a:ext cx="584077" cy="992931"/>
          </a:xfrm>
          <a:prstGeom prst="rect">
            <a:avLst/>
          </a:prstGeom>
        </p:spPr>
      </p:pic>
      <p:sp>
        <p:nvSpPr>
          <p:cNvPr id="42" name="Oval 41">
            <a:extLst>
              <a:ext uri="{FF2B5EF4-FFF2-40B4-BE49-F238E27FC236}">
                <a16:creationId xmlns:a16="http://schemas.microsoft.com/office/drawing/2014/main" id="{B7BF28C1-4C45-0C46-A806-76EFD2EA04EA}"/>
              </a:ext>
            </a:extLst>
          </p:cNvPr>
          <p:cNvSpPr/>
          <p:nvPr/>
        </p:nvSpPr>
        <p:spPr>
          <a:xfrm>
            <a:off x="6350682" y="4733824"/>
            <a:ext cx="403815" cy="699052"/>
          </a:xfrm>
          <a:prstGeom prst="ellipse">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6CBA6D2D-1CFA-7649-93F2-503440F97D07}"/>
              </a:ext>
            </a:extLst>
          </p:cNvPr>
          <p:cNvSpPr/>
          <p:nvPr/>
        </p:nvSpPr>
        <p:spPr>
          <a:xfrm>
            <a:off x="5387122" y="5509595"/>
            <a:ext cx="2336779" cy="475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GB" sz="1600" b="1" dirty="0">
                <a:solidFill>
                  <a:srgbClr val="505050"/>
                </a:solidFill>
                <a:latin typeface="Arial" panose="020B0604020202020204" pitchFamily="34" charset="0"/>
                <a:cs typeface="Arial" panose="020B0604020202020204" pitchFamily="34" charset="0"/>
              </a:rPr>
              <a:t>↑ risk of PC,</a:t>
            </a:r>
            <a:br>
              <a:rPr lang="en-GB" sz="1600" b="1" dirty="0">
                <a:solidFill>
                  <a:srgbClr val="505050"/>
                </a:solidFill>
                <a:latin typeface="Arial" panose="020B0604020202020204" pitchFamily="34" charset="0"/>
                <a:cs typeface="Arial" panose="020B0604020202020204" pitchFamily="34" charset="0"/>
              </a:rPr>
            </a:br>
            <a:r>
              <a:rPr lang="en-GB" sz="1600" b="1" dirty="0">
                <a:solidFill>
                  <a:srgbClr val="505050"/>
                </a:solidFill>
                <a:latin typeface="Arial" panose="020B0604020202020204" pitchFamily="34" charset="0"/>
                <a:cs typeface="Arial" panose="020B0604020202020204" pitchFamily="34" charset="0"/>
              </a:rPr>
              <a:t>more aggressive</a:t>
            </a:r>
          </a:p>
        </p:txBody>
      </p:sp>
      <p:pic>
        <p:nvPicPr>
          <p:cNvPr id="44" name="Picture 43">
            <a:extLst>
              <a:ext uri="{FF2B5EF4-FFF2-40B4-BE49-F238E27FC236}">
                <a16:creationId xmlns:a16="http://schemas.microsoft.com/office/drawing/2014/main" id="{2EB1C9CA-69AF-8840-A3F9-73FD1F468C2F}"/>
              </a:ext>
            </a:extLst>
          </p:cNvPr>
          <p:cNvPicPr>
            <a:picLocks noChangeAspect="1"/>
          </p:cNvPicPr>
          <p:nvPr/>
        </p:nvPicPr>
        <p:blipFill>
          <a:blip r:embed="rId6">
            <a:duotone>
              <a:schemeClr val="accent6">
                <a:shade val="45000"/>
                <a:satMod val="135000"/>
              </a:schemeClr>
              <a:prstClr val="white"/>
            </a:duotone>
          </a:blip>
          <a:stretch>
            <a:fillRect/>
          </a:stretch>
        </p:blipFill>
        <p:spPr>
          <a:xfrm>
            <a:off x="3948493" y="1234818"/>
            <a:ext cx="607331" cy="593835"/>
          </a:xfrm>
          <a:prstGeom prst="rect">
            <a:avLst/>
          </a:prstGeom>
        </p:spPr>
      </p:pic>
      <p:pic>
        <p:nvPicPr>
          <p:cNvPr id="46" name="Picture 45">
            <a:extLst>
              <a:ext uri="{FF2B5EF4-FFF2-40B4-BE49-F238E27FC236}">
                <a16:creationId xmlns:a16="http://schemas.microsoft.com/office/drawing/2014/main" id="{4F387191-029C-3A4C-8B91-661B076B382B}"/>
              </a:ext>
            </a:extLst>
          </p:cNvPr>
          <p:cNvPicPr>
            <a:picLocks noChangeAspect="1"/>
          </p:cNvPicPr>
          <p:nvPr/>
        </p:nvPicPr>
        <p:blipFill>
          <a:blip r:embed="rId7">
            <a:duotone>
              <a:schemeClr val="accent6">
                <a:shade val="45000"/>
                <a:satMod val="135000"/>
              </a:schemeClr>
              <a:prstClr val="white"/>
            </a:duotone>
          </a:blip>
          <a:stretch>
            <a:fillRect/>
          </a:stretch>
        </p:blipFill>
        <p:spPr>
          <a:xfrm>
            <a:off x="6084033" y="740292"/>
            <a:ext cx="303311" cy="870794"/>
          </a:xfrm>
          <a:prstGeom prst="rect">
            <a:avLst/>
          </a:prstGeom>
        </p:spPr>
      </p:pic>
      <p:pic>
        <p:nvPicPr>
          <p:cNvPr id="48" name="Picture 47">
            <a:extLst>
              <a:ext uri="{FF2B5EF4-FFF2-40B4-BE49-F238E27FC236}">
                <a16:creationId xmlns:a16="http://schemas.microsoft.com/office/drawing/2014/main" id="{4CEEBDC0-B804-5143-A68E-4CF43EBBCEBD}"/>
              </a:ext>
            </a:extLst>
          </p:cNvPr>
          <p:cNvPicPr>
            <a:picLocks noChangeAspect="1"/>
          </p:cNvPicPr>
          <p:nvPr/>
        </p:nvPicPr>
        <p:blipFill>
          <a:blip r:embed="rId8">
            <a:duotone>
              <a:schemeClr val="accent6">
                <a:shade val="45000"/>
                <a:satMod val="135000"/>
              </a:schemeClr>
              <a:prstClr val="white"/>
            </a:duotone>
          </a:blip>
          <a:stretch>
            <a:fillRect/>
          </a:stretch>
        </p:blipFill>
        <p:spPr>
          <a:xfrm>
            <a:off x="6051743" y="3128983"/>
            <a:ext cx="584200" cy="993140"/>
          </a:xfrm>
          <a:prstGeom prst="rect">
            <a:avLst/>
          </a:prstGeom>
        </p:spPr>
      </p:pic>
      <p:pic>
        <p:nvPicPr>
          <p:cNvPr id="50" name="Picture 49">
            <a:extLst>
              <a:ext uri="{FF2B5EF4-FFF2-40B4-BE49-F238E27FC236}">
                <a16:creationId xmlns:a16="http://schemas.microsoft.com/office/drawing/2014/main" id="{8790253A-4A7D-6D4F-AF40-AEFB69EA31D2}"/>
              </a:ext>
            </a:extLst>
          </p:cNvPr>
          <p:cNvPicPr>
            <a:picLocks noChangeAspect="1"/>
          </p:cNvPicPr>
          <p:nvPr/>
        </p:nvPicPr>
        <p:blipFill>
          <a:blip r:embed="rId4">
            <a:duotone>
              <a:schemeClr val="accent6">
                <a:shade val="45000"/>
                <a:satMod val="135000"/>
              </a:schemeClr>
              <a:prstClr val="white"/>
            </a:duotone>
          </a:blip>
          <a:stretch>
            <a:fillRect/>
          </a:stretch>
        </p:blipFill>
        <p:spPr>
          <a:xfrm>
            <a:off x="4562506" y="3041278"/>
            <a:ext cx="316606" cy="963786"/>
          </a:xfrm>
          <a:prstGeom prst="rect">
            <a:avLst/>
          </a:prstGeom>
        </p:spPr>
      </p:pic>
      <p:pic>
        <p:nvPicPr>
          <p:cNvPr id="51" name="Picture 50">
            <a:extLst>
              <a:ext uri="{FF2B5EF4-FFF2-40B4-BE49-F238E27FC236}">
                <a16:creationId xmlns:a16="http://schemas.microsoft.com/office/drawing/2014/main" id="{4E161F47-FD77-A647-8AF1-0AD7A2996274}"/>
              </a:ext>
            </a:extLst>
          </p:cNvPr>
          <p:cNvPicPr>
            <a:picLocks noChangeAspect="1"/>
          </p:cNvPicPr>
          <p:nvPr/>
        </p:nvPicPr>
        <p:blipFill rotWithShape="1">
          <a:blip r:embed="rId6">
            <a:duotone>
              <a:schemeClr val="accent6">
                <a:shade val="45000"/>
                <a:satMod val="135000"/>
              </a:schemeClr>
              <a:prstClr val="white"/>
            </a:duotone>
          </a:blip>
          <a:srcRect l="33657" r="31839"/>
          <a:stretch/>
        </p:blipFill>
        <p:spPr>
          <a:xfrm>
            <a:off x="4851517" y="3407832"/>
            <a:ext cx="209550" cy="593835"/>
          </a:xfrm>
          <a:prstGeom prst="rect">
            <a:avLst/>
          </a:prstGeom>
        </p:spPr>
      </p:pic>
      <p:pic>
        <p:nvPicPr>
          <p:cNvPr id="52" name="Picture 51">
            <a:extLst>
              <a:ext uri="{FF2B5EF4-FFF2-40B4-BE49-F238E27FC236}">
                <a16:creationId xmlns:a16="http://schemas.microsoft.com/office/drawing/2014/main" id="{67544B84-2CBB-FC4A-AFE9-0B5B0B822A08}"/>
              </a:ext>
            </a:extLst>
          </p:cNvPr>
          <p:cNvPicPr>
            <a:picLocks noChangeAspect="1"/>
          </p:cNvPicPr>
          <p:nvPr/>
        </p:nvPicPr>
        <p:blipFill rotWithShape="1">
          <a:blip r:embed="rId6">
            <a:duotone>
              <a:schemeClr val="accent6">
                <a:shade val="45000"/>
                <a:satMod val="135000"/>
              </a:schemeClr>
              <a:prstClr val="white"/>
            </a:duotone>
          </a:blip>
          <a:srcRect r="66866"/>
          <a:stretch/>
        </p:blipFill>
        <p:spPr>
          <a:xfrm>
            <a:off x="4411343" y="3407987"/>
            <a:ext cx="201232" cy="593835"/>
          </a:xfrm>
          <a:prstGeom prst="rect">
            <a:avLst/>
          </a:prstGeom>
        </p:spPr>
      </p:pic>
      <p:sp>
        <p:nvSpPr>
          <p:cNvPr id="53" name="Rectangle 52">
            <a:extLst>
              <a:ext uri="{FF2B5EF4-FFF2-40B4-BE49-F238E27FC236}">
                <a16:creationId xmlns:a16="http://schemas.microsoft.com/office/drawing/2014/main" id="{EC304989-4F96-2845-BF7F-0760514727C6}"/>
              </a:ext>
            </a:extLst>
          </p:cNvPr>
          <p:cNvSpPr/>
          <p:nvPr/>
        </p:nvSpPr>
        <p:spPr>
          <a:xfrm>
            <a:off x="6563475" y="2166840"/>
            <a:ext cx="1602683" cy="4759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GB" sz="1600" b="1" dirty="0">
                <a:solidFill>
                  <a:srgbClr val="505050"/>
                </a:solidFill>
                <a:latin typeface="Arial" panose="020B0604020202020204" pitchFamily="34" charset="0"/>
                <a:cs typeface="Arial" panose="020B0604020202020204" pitchFamily="34" charset="0"/>
              </a:rPr>
              <a:t>↑ risk of </a:t>
            </a:r>
            <a:br>
              <a:rPr lang="en-GB" sz="1600" b="1" dirty="0">
                <a:solidFill>
                  <a:srgbClr val="505050"/>
                </a:solidFill>
                <a:latin typeface="Arial" panose="020B0604020202020204" pitchFamily="34" charset="0"/>
                <a:cs typeface="Arial" panose="020B0604020202020204" pitchFamily="34" charset="0"/>
              </a:rPr>
            </a:br>
            <a:r>
              <a:rPr lang="en-GB" sz="1600" b="1" dirty="0">
                <a:solidFill>
                  <a:srgbClr val="505050"/>
                </a:solidFill>
                <a:latin typeface="Arial" panose="020B0604020202020204" pitchFamily="34" charset="0"/>
                <a:cs typeface="Arial" panose="020B0604020202020204" pitchFamily="34" charset="0"/>
              </a:rPr>
              <a:t>PC, more aggressive</a:t>
            </a:r>
          </a:p>
        </p:txBody>
      </p:sp>
      <p:sp>
        <p:nvSpPr>
          <p:cNvPr id="4" name="Slide Number Placeholder 3">
            <a:extLst>
              <a:ext uri="{FF2B5EF4-FFF2-40B4-BE49-F238E27FC236}">
                <a16:creationId xmlns:a16="http://schemas.microsoft.com/office/drawing/2014/main" id="{D432B956-9AEF-1448-A692-1587093D13F9}"/>
              </a:ext>
            </a:extLst>
          </p:cNvPr>
          <p:cNvSpPr>
            <a:spLocks noGrp="1"/>
          </p:cNvSpPr>
          <p:nvPr>
            <p:ph type="sldNum" sz="quarter" idx="4"/>
          </p:nvPr>
        </p:nvSpPr>
        <p:spPr/>
        <p:txBody>
          <a:bodyPr/>
          <a:lstStyle/>
          <a:p>
            <a:fld id="{FCE43C0F-8A7B-3A4B-9DB5-B3472E36E833}" type="slidenum">
              <a:rPr lang="en-GB" smtClean="0"/>
              <a:pPr/>
              <a:t>14</a:t>
            </a:fld>
            <a:endParaRPr lang="en-GB" dirty="0"/>
          </a:p>
        </p:txBody>
      </p:sp>
      <p:sp>
        <p:nvSpPr>
          <p:cNvPr id="17" name="Rectangle 16">
            <a:extLst>
              <a:ext uri="{FF2B5EF4-FFF2-40B4-BE49-F238E27FC236}">
                <a16:creationId xmlns:a16="http://schemas.microsoft.com/office/drawing/2014/main" id="{1CFF664C-08EC-B14D-A6BC-8BFB860A01CA}"/>
              </a:ext>
            </a:extLst>
          </p:cNvPr>
          <p:cNvSpPr/>
          <p:nvPr/>
        </p:nvSpPr>
        <p:spPr>
          <a:xfrm>
            <a:off x="3650419" y="2132693"/>
            <a:ext cx="2196730" cy="7893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700" b="1" dirty="0">
                <a:solidFill>
                  <a:schemeClr val="accent1"/>
                </a:solidFill>
                <a:latin typeface="Arial" panose="020B0604020202020204" pitchFamily="34" charset="0"/>
                <a:cs typeface="Arial" panose="020B0604020202020204" pitchFamily="34" charset="0"/>
              </a:rPr>
              <a:t>~50% chance of</a:t>
            </a:r>
            <a:br>
              <a:rPr lang="en-GB" sz="1700" b="1" dirty="0">
                <a:solidFill>
                  <a:schemeClr val="accent1"/>
                </a:solidFill>
                <a:latin typeface="Arial" panose="020B0604020202020204" pitchFamily="34" charset="0"/>
                <a:cs typeface="Arial" panose="020B0604020202020204" pitchFamily="34" charset="0"/>
              </a:rPr>
            </a:br>
            <a:r>
              <a:rPr lang="en-GB" sz="1700" b="1" dirty="0">
                <a:solidFill>
                  <a:schemeClr val="accent1"/>
                </a:solidFill>
                <a:latin typeface="Arial" panose="020B0604020202020204" pitchFamily="34" charset="0"/>
                <a:cs typeface="Arial" panose="020B0604020202020204" pitchFamily="34" charset="0"/>
              </a:rPr>
              <a:t>inheriting same</a:t>
            </a:r>
            <a:br>
              <a:rPr lang="en-GB" sz="1700" b="1" dirty="0">
                <a:solidFill>
                  <a:schemeClr val="accent1"/>
                </a:solidFill>
                <a:latin typeface="Arial" panose="020B0604020202020204" pitchFamily="34" charset="0"/>
                <a:cs typeface="Arial" panose="020B0604020202020204" pitchFamily="34" charset="0"/>
              </a:rPr>
            </a:br>
            <a:r>
              <a:rPr lang="en-GB" sz="1700" b="1" dirty="0">
                <a:solidFill>
                  <a:schemeClr val="accent1"/>
                </a:solidFill>
                <a:latin typeface="Arial" panose="020B0604020202020204" pitchFamily="34" charset="0"/>
                <a:cs typeface="Arial" panose="020B0604020202020204" pitchFamily="34" charset="0"/>
              </a:rPr>
              <a:t>DNA repair mutation</a:t>
            </a:r>
          </a:p>
        </p:txBody>
      </p:sp>
    </p:spTree>
    <p:extLst>
      <p:ext uri="{BB962C8B-B14F-4D97-AF65-F5344CB8AC3E}">
        <p14:creationId xmlns:p14="http://schemas.microsoft.com/office/powerpoint/2010/main" val="181831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77B2FCFB-E8C6-A1F3-9256-9586241D0A8B}"/>
              </a:ext>
            </a:extLst>
          </p:cNvPr>
          <p:cNvGraphicFramePr>
            <a:graphicFrameLocks noGrp="1"/>
          </p:cNvGraphicFramePr>
          <p:nvPr>
            <p:ph sz="quarter" idx="12"/>
            <p:extLst>
              <p:ext uri="{D42A27DB-BD31-4B8C-83A1-F6EECF244321}">
                <p14:modId xmlns:p14="http://schemas.microsoft.com/office/powerpoint/2010/main" val="1527280967"/>
              </p:ext>
            </p:extLst>
          </p:nvPr>
        </p:nvGraphicFramePr>
        <p:xfrm>
          <a:off x="1127448" y="1556792"/>
          <a:ext cx="9505055" cy="4248767"/>
        </p:xfrm>
        <a:graphic>
          <a:graphicData uri="http://schemas.openxmlformats.org/drawingml/2006/table">
            <a:tbl>
              <a:tblPr firstRow="1" firstCol="1" bandRow="1">
                <a:tableStyleId>{5C22544A-7EE6-4342-B048-85BDC9FD1C3A}</a:tableStyleId>
              </a:tblPr>
              <a:tblGrid>
                <a:gridCol w="1787996">
                  <a:extLst>
                    <a:ext uri="{9D8B030D-6E8A-4147-A177-3AD203B41FA5}">
                      <a16:colId xmlns:a16="http://schemas.microsoft.com/office/drawing/2014/main" val="186391952"/>
                    </a:ext>
                  </a:extLst>
                </a:gridCol>
                <a:gridCol w="2122191">
                  <a:extLst>
                    <a:ext uri="{9D8B030D-6E8A-4147-A177-3AD203B41FA5}">
                      <a16:colId xmlns:a16="http://schemas.microsoft.com/office/drawing/2014/main" val="574139435"/>
                    </a:ext>
                  </a:extLst>
                </a:gridCol>
                <a:gridCol w="1864956">
                  <a:extLst>
                    <a:ext uri="{9D8B030D-6E8A-4147-A177-3AD203B41FA5}">
                      <a16:colId xmlns:a16="http://schemas.microsoft.com/office/drawing/2014/main" val="2135813500"/>
                    </a:ext>
                  </a:extLst>
                </a:gridCol>
                <a:gridCol w="1864956">
                  <a:extLst>
                    <a:ext uri="{9D8B030D-6E8A-4147-A177-3AD203B41FA5}">
                      <a16:colId xmlns:a16="http://schemas.microsoft.com/office/drawing/2014/main" val="1164648539"/>
                    </a:ext>
                  </a:extLst>
                </a:gridCol>
                <a:gridCol w="1864956">
                  <a:extLst>
                    <a:ext uri="{9D8B030D-6E8A-4147-A177-3AD203B41FA5}">
                      <a16:colId xmlns:a16="http://schemas.microsoft.com/office/drawing/2014/main" val="3768160075"/>
                    </a:ext>
                  </a:extLst>
                </a:gridCol>
              </a:tblGrid>
              <a:tr h="833749">
                <a:tc>
                  <a:txBody>
                    <a:bodyPr/>
                    <a:lstStyle/>
                    <a:p>
                      <a:pPr>
                        <a:lnSpc>
                          <a:spcPct val="150000"/>
                        </a:lnSpc>
                        <a:spcAft>
                          <a:spcPts val="800"/>
                        </a:spcAft>
                      </a:pPr>
                      <a:r>
                        <a:rPr lang="en-GB" sz="1200">
                          <a:effectLst/>
                          <a:latin typeface="Arial" panose="020B0604020202020204" pitchFamily="34" charset="0"/>
                          <a:cs typeface="Arial" panose="020B0604020202020204" pitchFamily="34" charset="0"/>
                        </a:rPr>
                        <a:t>Guideline/consensus</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800"/>
                        </a:spcAft>
                      </a:pPr>
                      <a:r>
                        <a:rPr lang="en-GB" sz="1200">
                          <a:effectLst/>
                          <a:latin typeface="Arial" panose="020B0604020202020204" pitchFamily="34" charset="0"/>
                          <a:cs typeface="Arial" panose="020B0604020202020204" pitchFamily="34" charset="0"/>
                        </a:rPr>
                        <a:t>Recommendations for genomic testing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800"/>
                        </a:spcAft>
                      </a:pPr>
                      <a:r>
                        <a:rPr lang="en-GB" sz="1200" dirty="0">
                          <a:effectLst/>
                          <a:latin typeface="Arial" panose="020B0604020202020204" pitchFamily="34" charset="0"/>
                          <a:cs typeface="Arial" panose="020B0604020202020204" pitchFamily="34" charset="0"/>
                        </a:rPr>
                        <a:t>Recommendations for specific genes to test </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0000"/>
                        </a:lnSpc>
                        <a:spcAft>
                          <a:spcPts val="0"/>
                        </a:spcAft>
                      </a:pPr>
                      <a:r>
                        <a:rPr lang="en-GB" sz="1200" dirty="0">
                          <a:effectLst/>
                          <a:latin typeface="Arial" panose="020B0604020202020204" pitchFamily="34" charset="0"/>
                          <a:cs typeface="Arial" panose="020B0604020202020204" pitchFamily="34" charset="0"/>
                        </a:rPr>
                        <a:t>Recommendations for specimen to test </a:t>
                      </a:r>
                    </a:p>
                    <a:p>
                      <a:pPr>
                        <a:lnSpc>
                          <a:spcPct val="100000"/>
                        </a:lnSpc>
                        <a:spcAft>
                          <a:spcPts val="0"/>
                        </a:spcAft>
                      </a:pPr>
                      <a:r>
                        <a:rPr lang="en-GB" sz="1200" dirty="0">
                          <a:effectLst/>
                          <a:latin typeface="Arial" panose="020B0604020202020204" pitchFamily="34" charset="0"/>
                          <a:cs typeface="Arial" panose="020B0604020202020204" pitchFamily="34" charset="0"/>
                        </a:rPr>
                        <a:t>(e.g. tissue, </a:t>
                      </a:r>
                      <a:r>
                        <a:rPr lang="en-GB" sz="1200" dirty="0" err="1">
                          <a:effectLst/>
                          <a:latin typeface="Arial" panose="020B0604020202020204" pitchFamily="34" charset="0"/>
                          <a:cs typeface="Arial" panose="020B0604020202020204" pitchFamily="34" charset="0"/>
                        </a:rPr>
                        <a:t>ctDNA</a:t>
                      </a:r>
                      <a:r>
                        <a:rPr lang="en-GB" sz="1200" dirty="0">
                          <a:effectLst/>
                          <a:latin typeface="Arial" panose="020B0604020202020204" pitchFamily="34" charset="0"/>
                          <a:cs typeface="Arial" panose="020B0604020202020204" pitchFamily="34" charset="0"/>
                        </a:rPr>
                        <a:t>)</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800"/>
                        </a:spcAft>
                      </a:pPr>
                      <a:r>
                        <a:rPr lang="en-GB" sz="1200">
                          <a:effectLst/>
                          <a:latin typeface="Arial" panose="020B0604020202020204" pitchFamily="34" charset="0"/>
                          <a:cs typeface="Arial" panose="020B0604020202020204" pitchFamily="34" charset="0"/>
                        </a:rPr>
                        <a:t>Recommendations for germline testing</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54066145"/>
                  </a:ext>
                </a:extLst>
              </a:tr>
              <a:tr h="833749">
                <a:tc>
                  <a:txBody>
                    <a:bodyPr/>
                    <a:lstStyle/>
                    <a:p>
                      <a:pPr>
                        <a:lnSpc>
                          <a:spcPct val="150000"/>
                        </a:lnSpc>
                        <a:spcAft>
                          <a:spcPts val="800"/>
                        </a:spcAft>
                      </a:pPr>
                      <a:r>
                        <a:rPr lang="en-GB" sz="1200" dirty="0">
                          <a:effectLst/>
                          <a:latin typeface="Arial" panose="020B0604020202020204" pitchFamily="34" charset="0"/>
                          <a:cs typeface="Arial" panose="020B0604020202020204" pitchFamily="34" charset="0"/>
                        </a:rPr>
                        <a:t>ESMO Clinical Practice Guidelines</a:t>
                      </a:r>
                      <a:r>
                        <a:rPr lang="en-GB" sz="1200" baseline="30000" dirty="0">
                          <a:effectLst/>
                          <a:latin typeface="Arial" panose="020B0604020202020204" pitchFamily="34" charset="0"/>
                          <a:cs typeface="Arial" panose="020B0604020202020204" pitchFamily="34" charset="0"/>
                        </a:rPr>
                        <a:t>1,2</a:t>
                      </a:r>
                      <a:endParaRPr lang="en-GB" sz="1800" baseline="30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dirty="0">
                          <a:effectLst/>
                          <a:latin typeface="Arial" panose="020B0604020202020204" pitchFamily="34" charset="0"/>
                          <a:cs typeface="Arial" panose="020B0604020202020204" pitchFamily="34" charset="0"/>
                          <a:sym typeface="Wingdings" panose="05000000000000000000" pitchFamily="2" charset="2"/>
                        </a:rPr>
                        <a:t></a:t>
                      </a:r>
                      <a:endParaRPr lang="en-GB"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a:effectLst/>
                          <a:latin typeface="Arial" panose="020B0604020202020204" pitchFamily="34" charset="0"/>
                          <a:cs typeface="Arial" panose="020B0604020202020204" pitchFamily="34" charset="0"/>
                          <a:sym typeface="Wingdings" panose="05000000000000000000" pitchFamily="2" charset="2"/>
                        </a:rPr>
                        <a:t></a:t>
                      </a:r>
                      <a:endParaRPr lang="en-GB"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dirty="0">
                          <a:effectLst/>
                          <a:latin typeface="Arial" panose="020B0604020202020204" pitchFamily="34" charset="0"/>
                          <a:cs typeface="Arial" panose="020B0604020202020204" pitchFamily="34" charset="0"/>
                          <a:sym typeface="Wingdings" panose="05000000000000000000" pitchFamily="2" charset="2"/>
                        </a:rPr>
                        <a:t></a:t>
                      </a:r>
                      <a:endParaRPr lang="en-GB"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dirty="0">
                          <a:effectLst/>
                          <a:latin typeface="Arial" panose="020B0604020202020204" pitchFamily="34" charset="0"/>
                          <a:cs typeface="Arial" panose="020B0604020202020204" pitchFamily="34" charset="0"/>
                          <a:sym typeface="Wingdings" panose="05000000000000000000" pitchFamily="2" charset="2"/>
                        </a:rPr>
                        <a:t></a:t>
                      </a:r>
                      <a:endParaRPr lang="en-GB"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6568682"/>
                  </a:ext>
                </a:extLst>
              </a:tr>
              <a:tr h="833749">
                <a:tc>
                  <a:txBody>
                    <a:bodyPr/>
                    <a:lstStyle/>
                    <a:p>
                      <a:pPr>
                        <a:lnSpc>
                          <a:spcPct val="150000"/>
                        </a:lnSpc>
                        <a:spcAft>
                          <a:spcPts val="800"/>
                        </a:spcAft>
                      </a:pPr>
                      <a:r>
                        <a:rPr lang="en-GB" sz="1200" dirty="0">
                          <a:effectLst/>
                          <a:latin typeface="Arial" panose="020B0604020202020204" pitchFamily="34" charset="0"/>
                          <a:cs typeface="Arial" panose="020B0604020202020204" pitchFamily="34" charset="0"/>
                        </a:rPr>
                        <a:t>EAU-EANM-ESTRO-ESUR-ISUP-SIOG Guidelines</a:t>
                      </a:r>
                      <a:r>
                        <a:rPr lang="en-GB" sz="1200" baseline="30000" dirty="0">
                          <a:effectLst/>
                          <a:latin typeface="Arial" panose="020B0604020202020204" pitchFamily="34" charset="0"/>
                          <a:cs typeface="Arial" panose="020B0604020202020204" pitchFamily="34" charset="0"/>
                        </a:rPr>
                        <a:t>3</a:t>
                      </a:r>
                      <a:endParaRPr lang="en-GB" sz="1800" baseline="30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a:effectLst/>
                          <a:latin typeface="Arial" panose="020B0604020202020204" pitchFamily="34" charset="0"/>
                          <a:cs typeface="Arial" panose="020B0604020202020204" pitchFamily="34" charset="0"/>
                          <a:sym typeface="Wingdings" panose="05000000000000000000" pitchFamily="2" charset="2"/>
                        </a:rPr>
                        <a:t></a:t>
                      </a:r>
                      <a:endParaRPr lang="en-GB"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dirty="0">
                          <a:effectLst/>
                          <a:latin typeface="Arial" panose="020B0604020202020204" pitchFamily="34" charset="0"/>
                          <a:cs typeface="Arial" panose="020B0604020202020204" pitchFamily="34" charset="0"/>
                          <a:sym typeface="Wingdings" panose="05000000000000000000" pitchFamily="2" charset="2"/>
                        </a:rPr>
                        <a:t></a:t>
                      </a:r>
                      <a:endParaRPr lang="en-GB"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dirty="0">
                          <a:effectLst/>
                          <a:latin typeface="Arial" panose="020B0604020202020204" pitchFamily="34" charset="0"/>
                          <a:cs typeface="Arial" panose="020B0604020202020204" pitchFamily="34" charset="0"/>
                          <a:sym typeface="Wingdings" panose="05000000000000000000" pitchFamily="2" charset="2"/>
                        </a:rPr>
                        <a:t></a:t>
                      </a:r>
                      <a:endParaRPr lang="en-GB"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dirty="0">
                          <a:effectLst/>
                          <a:latin typeface="Arial" panose="020B0604020202020204" pitchFamily="34" charset="0"/>
                          <a:cs typeface="Arial" panose="020B0604020202020204" pitchFamily="34" charset="0"/>
                          <a:sym typeface="Wingdings" panose="05000000000000000000" pitchFamily="2" charset="2"/>
                        </a:rPr>
                        <a:t></a:t>
                      </a:r>
                      <a:endParaRPr lang="en-GB"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07249442"/>
                  </a:ext>
                </a:extLst>
              </a:tr>
              <a:tr h="254077">
                <a:tc>
                  <a:txBody>
                    <a:bodyPr/>
                    <a:lstStyle/>
                    <a:p>
                      <a:pPr>
                        <a:lnSpc>
                          <a:spcPct val="150000"/>
                        </a:lnSpc>
                        <a:spcAft>
                          <a:spcPts val="800"/>
                        </a:spcAft>
                      </a:pPr>
                      <a:r>
                        <a:rPr lang="en-GB" sz="1200" dirty="0">
                          <a:effectLst/>
                          <a:latin typeface="Arial" panose="020B0604020202020204" pitchFamily="34" charset="0"/>
                          <a:cs typeface="Arial" panose="020B0604020202020204" pitchFamily="34" charset="0"/>
                        </a:rPr>
                        <a:t>NCCN Guidelines</a:t>
                      </a:r>
                      <a:r>
                        <a:rPr lang="en-GB" sz="1200" baseline="30000" dirty="0">
                          <a:effectLst/>
                          <a:latin typeface="Arial" panose="020B0604020202020204" pitchFamily="34" charset="0"/>
                          <a:cs typeface="Arial" panose="020B0604020202020204" pitchFamily="34" charset="0"/>
                        </a:rPr>
                        <a:t>4</a:t>
                      </a:r>
                      <a:endParaRPr lang="en-GB" sz="1800" baseline="30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a:effectLst/>
                          <a:latin typeface="Arial" panose="020B0604020202020204" pitchFamily="34" charset="0"/>
                          <a:cs typeface="Arial" panose="020B0604020202020204" pitchFamily="34" charset="0"/>
                          <a:sym typeface="Wingdings" panose="05000000000000000000" pitchFamily="2" charset="2"/>
                        </a:rPr>
                        <a:t></a:t>
                      </a:r>
                      <a:endParaRPr lang="en-GB"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a:effectLst/>
                          <a:latin typeface="Arial" panose="020B0604020202020204" pitchFamily="34" charset="0"/>
                          <a:cs typeface="Arial" panose="020B0604020202020204" pitchFamily="34" charset="0"/>
                          <a:sym typeface="Wingdings" panose="05000000000000000000" pitchFamily="2" charset="2"/>
                        </a:rPr>
                        <a:t></a:t>
                      </a:r>
                      <a:endParaRPr lang="en-GB"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dirty="0">
                          <a:effectLst/>
                          <a:latin typeface="Arial" panose="020B0604020202020204" pitchFamily="34" charset="0"/>
                          <a:cs typeface="Arial" panose="020B0604020202020204" pitchFamily="34" charset="0"/>
                          <a:sym typeface="Wingdings" panose="05000000000000000000" pitchFamily="2" charset="2"/>
                        </a:rPr>
                        <a:t></a:t>
                      </a:r>
                    </a:p>
                  </a:txBody>
                  <a:tcPr marL="68580" marR="68580" marT="0" marB="0"/>
                </a:tc>
                <a:tc>
                  <a:txBody>
                    <a:bodyPr/>
                    <a:lstStyle/>
                    <a:p>
                      <a:pPr algn="ctr">
                        <a:lnSpc>
                          <a:spcPct val="150000"/>
                        </a:lnSpc>
                        <a:spcAft>
                          <a:spcPts val="800"/>
                        </a:spcAft>
                      </a:pPr>
                      <a:r>
                        <a:rPr lang="en-GB" sz="1800" dirty="0">
                          <a:effectLst/>
                          <a:latin typeface="Arial" panose="020B0604020202020204" pitchFamily="34" charset="0"/>
                          <a:cs typeface="Arial" panose="020B0604020202020204" pitchFamily="34" charset="0"/>
                          <a:sym typeface="Wingdings" panose="05000000000000000000" pitchFamily="2" charset="2"/>
                        </a:rPr>
                        <a:t></a:t>
                      </a:r>
                    </a:p>
                    <a:p>
                      <a:pPr algn="ctr">
                        <a:lnSpc>
                          <a:spcPct val="150000"/>
                        </a:lnSpc>
                        <a:spcAft>
                          <a:spcPts val="800"/>
                        </a:spcAft>
                      </a:pPr>
                      <a:endParaRPr lang="en-GB" sz="18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endParaRPr>
                    </a:p>
                  </a:txBody>
                  <a:tcPr marL="68580" marR="68580" marT="0" marB="0"/>
                </a:tc>
                <a:extLst>
                  <a:ext uri="{0D108BD9-81ED-4DB2-BD59-A6C34878D82A}">
                    <a16:rowId xmlns:a16="http://schemas.microsoft.com/office/drawing/2014/main" val="3101327275"/>
                  </a:ext>
                </a:extLst>
              </a:tr>
              <a:tr h="543913">
                <a:tc>
                  <a:txBody>
                    <a:bodyPr/>
                    <a:lstStyle/>
                    <a:p>
                      <a:pPr>
                        <a:lnSpc>
                          <a:spcPct val="150000"/>
                        </a:lnSpc>
                        <a:spcAft>
                          <a:spcPts val="800"/>
                        </a:spcAft>
                      </a:pPr>
                      <a:r>
                        <a:rPr lang="en-GB" sz="1200" dirty="0">
                          <a:effectLst/>
                          <a:latin typeface="Arial" panose="020B0604020202020204" pitchFamily="34" charset="0"/>
                          <a:cs typeface="Arial" panose="020B0604020202020204" pitchFamily="34" charset="0"/>
                        </a:rPr>
                        <a:t>AUA/ASTRO/SUO Guidelines</a:t>
                      </a:r>
                      <a:r>
                        <a:rPr lang="en-GB" sz="1200" baseline="30000" dirty="0">
                          <a:effectLst/>
                          <a:latin typeface="Arial" panose="020B0604020202020204" pitchFamily="34" charset="0"/>
                          <a:cs typeface="Arial" panose="020B0604020202020204" pitchFamily="34" charset="0"/>
                        </a:rPr>
                        <a:t>5</a:t>
                      </a:r>
                      <a:endParaRPr lang="en-GB" sz="1800" baseline="30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a:effectLst/>
                          <a:latin typeface="Arial" panose="020B0604020202020204" pitchFamily="34" charset="0"/>
                          <a:cs typeface="Arial" panose="020B0604020202020204" pitchFamily="34" charset="0"/>
                          <a:sym typeface="Wingdings" panose="05000000000000000000" pitchFamily="2" charset="2"/>
                        </a:rPr>
                        <a:t></a:t>
                      </a:r>
                      <a:endParaRPr lang="en-GB"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a:effectLst/>
                          <a:latin typeface="Arial" panose="020B0604020202020204" pitchFamily="34" charset="0"/>
                          <a:cs typeface="Arial" panose="020B0604020202020204" pitchFamily="34" charset="0"/>
                          <a:sym typeface="Wingdings" panose="05000000000000000000" pitchFamily="2" charset="2"/>
                        </a:rPr>
                        <a:t></a:t>
                      </a:r>
                      <a:endParaRPr lang="en-GB"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a:effectLst/>
                          <a:latin typeface="Arial" panose="020B0604020202020204" pitchFamily="34" charset="0"/>
                          <a:cs typeface="Arial" panose="020B0604020202020204" pitchFamily="34" charset="0"/>
                          <a:sym typeface="Wingdings" panose="05000000000000000000" pitchFamily="2" charset="2"/>
                        </a:rPr>
                        <a:t></a:t>
                      </a:r>
                      <a:endParaRPr lang="en-GB"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en-GB" sz="1800" dirty="0">
                          <a:effectLst/>
                          <a:latin typeface="Arial" panose="020B0604020202020204" pitchFamily="34" charset="0"/>
                          <a:cs typeface="Arial" panose="020B0604020202020204" pitchFamily="34" charset="0"/>
                          <a:sym typeface="Wingdings" panose="05000000000000000000" pitchFamily="2" charset="2"/>
                        </a:rPr>
                        <a:t></a:t>
                      </a:r>
                      <a:endParaRPr lang="en-GB" sz="28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endParaRPr>
                    </a:p>
                    <a:p>
                      <a:pPr algn="ctr">
                        <a:lnSpc>
                          <a:spcPct val="150000"/>
                        </a:lnSpc>
                        <a:spcAft>
                          <a:spcPts val="800"/>
                        </a:spcAft>
                      </a:pPr>
                      <a:endParaRPr lang="en-GB" sz="1800" dirty="0">
                        <a:effectLst/>
                        <a:latin typeface="Arial" panose="020B0604020202020204" pitchFamily="34" charset="0"/>
                        <a:cs typeface="Arial" panose="020B0604020202020204" pitchFamily="34" charset="0"/>
                        <a:sym typeface="Wingdings" panose="05000000000000000000" pitchFamily="2" charset="2"/>
                      </a:endParaRPr>
                    </a:p>
                  </a:txBody>
                  <a:tcPr marL="68580" marR="68580" marT="0" marB="0"/>
                </a:tc>
                <a:extLst>
                  <a:ext uri="{0D108BD9-81ED-4DB2-BD59-A6C34878D82A}">
                    <a16:rowId xmlns:a16="http://schemas.microsoft.com/office/drawing/2014/main" val="2667727099"/>
                  </a:ext>
                </a:extLst>
              </a:tr>
            </a:tbl>
          </a:graphicData>
        </a:graphic>
      </p:graphicFrame>
      <p:sp>
        <p:nvSpPr>
          <p:cNvPr id="7" name="Title 6">
            <a:extLst>
              <a:ext uri="{FF2B5EF4-FFF2-40B4-BE49-F238E27FC236}">
                <a16:creationId xmlns:a16="http://schemas.microsoft.com/office/drawing/2014/main" id="{E465841D-9D3C-1C67-F777-793A88FFD545}"/>
              </a:ext>
            </a:extLst>
          </p:cNvPr>
          <p:cNvSpPr>
            <a:spLocks noGrp="1"/>
          </p:cNvSpPr>
          <p:nvPr>
            <p:ph type="title"/>
          </p:nvPr>
        </p:nvSpPr>
        <p:spPr/>
        <p:txBody>
          <a:bodyPr/>
          <a:lstStyle/>
          <a:p>
            <a:r>
              <a:rPr lang="en-GB" dirty="0"/>
              <a:t>Guideline recommendations for genetic testing</a:t>
            </a:r>
          </a:p>
        </p:txBody>
      </p:sp>
      <p:sp>
        <p:nvSpPr>
          <p:cNvPr id="4" name="Slide Number Placeholder 3">
            <a:extLst>
              <a:ext uri="{FF2B5EF4-FFF2-40B4-BE49-F238E27FC236}">
                <a16:creationId xmlns:a16="http://schemas.microsoft.com/office/drawing/2014/main" id="{354B4D21-064B-8B5A-DB7D-A4E0B8B49850}"/>
              </a:ext>
            </a:extLst>
          </p:cNvPr>
          <p:cNvSpPr>
            <a:spLocks noGrp="1"/>
          </p:cNvSpPr>
          <p:nvPr>
            <p:ph type="sldNum" sz="quarter" idx="4"/>
          </p:nvPr>
        </p:nvSpPr>
        <p:spPr/>
        <p:txBody>
          <a:bodyPr/>
          <a:lstStyle/>
          <a:p>
            <a:fld id="{FCE43C0F-8A7B-3A4B-9DB5-B3472E36E833}" type="slidenum">
              <a:rPr lang="en-GB" smtClean="0"/>
              <a:pPr/>
              <a:t>15</a:t>
            </a:fld>
            <a:endParaRPr lang="en-GB" dirty="0"/>
          </a:p>
        </p:txBody>
      </p:sp>
      <p:sp>
        <p:nvSpPr>
          <p:cNvPr id="9" name="Content Placeholder 8">
            <a:extLst>
              <a:ext uri="{FF2B5EF4-FFF2-40B4-BE49-F238E27FC236}">
                <a16:creationId xmlns:a16="http://schemas.microsoft.com/office/drawing/2014/main" id="{67732365-28CB-EF7D-A46A-B2B082681CC9}"/>
              </a:ext>
            </a:extLst>
          </p:cNvPr>
          <p:cNvSpPr>
            <a:spLocks noGrp="1"/>
          </p:cNvSpPr>
          <p:nvPr>
            <p:ph sz="quarter" idx="15"/>
          </p:nvPr>
        </p:nvSpPr>
        <p:spPr>
          <a:xfrm>
            <a:off x="642474" y="6428871"/>
            <a:ext cx="10494086" cy="365125"/>
          </a:xfrm>
        </p:spPr>
        <p:txBody>
          <a:bodyPr/>
          <a:lstStyle/>
          <a:p>
            <a:r>
              <a:rPr lang="en-US" sz="1100" dirty="0">
                <a:solidFill>
                  <a:schemeClr val="tx2"/>
                </a:solidFill>
              </a:rPr>
              <a:t>1. </a:t>
            </a:r>
            <a:r>
              <a:rPr lang="en-GB" sz="1100" dirty="0">
                <a:solidFill>
                  <a:schemeClr val="tx2"/>
                </a:solidFill>
              </a:rPr>
              <a:t>Parker C, et al. Ann Oncol. 2020;31(9):1119-34; 2. </a:t>
            </a:r>
            <a:r>
              <a:rPr lang="en-US" sz="1100" dirty="0" err="1">
                <a:solidFill>
                  <a:schemeClr val="tx2"/>
                </a:solidFill>
              </a:rPr>
              <a:t>Mosele</a:t>
            </a:r>
            <a:r>
              <a:rPr lang="en-US" sz="1100" dirty="0">
                <a:solidFill>
                  <a:schemeClr val="tx2"/>
                </a:solidFill>
              </a:rPr>
              <a:t> F, et al. Ann Oncol. 2020 Nov;31(11):1491-1505; 3. </a:t>
            </a:r>
            <a:r>
              <a:rPr lang="en-GB" sz="1100" dirty="0" err="1">
                <a:solidFill>
                  <a:schemeClr val="tx2"/>
                </a:solidFill>
              </a:rPr>
              <a:t>Mottet</a:t>
            </a:r>
            <a:r>
              <a:rPr lang="en-GB" sz="1100" dirty="0">
                <a:solidFill>
                  <a:schemeClr val="tx2"/>
                </a:solidFill>
              </a:rPr>
              <a:t> N, et al. EAU - EANM - ESTRO -ESUR - ISUP - SIOG Guidelines on Prostate Cancer. </a:t>
            </a:r>
            <a:r>
              <a:rPr lang="en-GB" sz="1100" dirty="0">
                <a:solidFill>
                  <a:schemeClr val="tx2"/>
                </a:solidFill>
                <a:hlinkClick r:id="rId3">
                  <a:extLst>
                    <a:ext uri="{A12FA001-AC4F-418D-AE19-62706E023703}">
                      <ahyp:hlinkClr xmlns:ahyp="http://schemas.microsoft.com/office/drawing/2018/hyperlinkcolor" val="tx"/>
                    </a:ext>
                  </a:extLst>
                </a:hlinkClick>
              </a:rPr>
              <a:t>EAU-EANM-ESTRO-ESUR-ISUP_SIOG-Guidelines-on-Prostate-Cancer-2022_2022-04-25-063938_yfos.pdf (d56bochluxqnz.cloudfront.net)</a:t>
            </a:r>
            <a:r>
              <a:rPr lang="en-GB" sz="1100" dirty="0">
                <a:solidFill>
                  <a:schemeClr val="tx2"/>
                </a:solidFill>
                <a:hlinkClick r:id="rId4">
                  <a:extLst>
                    <a:ext uri="{A12FA001-AC4F-418D-AE19-62706E023703}">
                      <ahyp:hlinkClr xmlns:ahyp="http://schemas.microsoft.com/office/drawing/2018/hyperlinkcolor" val="tx"/>
                    </a:ext>
                  </a:extLst>
                </a:hlinkClick>
              </a:rPr>
              <a:t> Accessed Dec 2022</a:t>
            </a:r>
            <a:r>
              <a:rPr lang="en-GB" sz="1100" dirty="0">
                <a:solidFill>
                  <a:schemeClr val="tx2"/>
                </a:solidFill>
              </a:rPr>
              <a:t>); </a:t>
            </a:r>
            <a:r>
              <a:rPr lang="en-US" sz="1100" dirty="0">
                <a:solidFill>
                  <a:schemeClr val="tx2"/>
                </a:solidFill>
              </a:rPr>
              <a:t>4. National Comprehensive Cancer Network. Prostate Cancer (Version 1.2023). https://www.nccn.org/professionals/physician_gls/pdf/prostate.pdf. Accessed Oct 2022; </a:t>
            </a:r>
            <a:r>
              <a:rPr lang="en-US" sz="1100" dirty="0"/>
              <a:t>5. </a:t>
            </a:r>
            <a:r>
              <a:rPr lang="en-GB" sz="1100" dirty="0"/>
              <a:t>Lowrance WT, et al. J Urol. 2021; 205(1):22-9</a:t>
            </a:r>
          </a:p>
          <a:p>
            <a:endParaRPr lang="en-GB" sz="1100" dirty="0"/>
          </a:p>
        </p:txBody>
      </p:sp>
    </p:spTree>
    <p:extLst>
      <p:ext uri="{BB962C8B-B14F-4D97-AF65-F5344CB8AC3E}">
        <p14:creationId xmlns:p14="http://schemas.microsoft.com/office/powerpoint/2010/main" val="390256390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9200" y="246566"/>
            <a:ext cx="8740800" cy="807285"/>
          </a:xfrm>
        </p:spPr>
        <p:txBody>
          <a:bodyPr/>
          <a:lstStyle/>
          <a:p>
            <a:r>
              <a:rPr lang="en-GB"/>
              <a:t>Guideline recommendations for genetic testing</a:t>
            </a:r>
            <a:endParaRPr lang="en-GB" dirty="0"/>
          </a:p>
        </p:txBody>
      </p:sp>
      <p:sp>
        <p:nvSpPr>
          <p:cNvPr id="4" name="Slide Number Placeholder 3">
            <a:extLst>
              <a:ext uri="{FF2B5EF4-FFF2-40B4-BE49-F238E27FC236}">
                <a16:creationId xmlns:a16="http://schemas.microsoft.com/office/drawing/2014/main" id="{CEB06AB7-B0DF-4041-AC34-A34821426BCF}"/>
              </a:ext>
            </a:extLst>
          </p:cNvPr>
          <p:cNvSpPr>
            <a:spLocks noGrp="1"/>
          </p:cNvSpPr>
          <p:nvPr>
            <p:ph type="sldNum" sz="quarter" idx="4"/>
          </p:nvPr>
        </p:nvSpPr>
        <p:spPr/>
        <p:txBody>
          <a:bodyPr/>
          <a:lstStyle/>
          <a:p>
            <a:fld id="{FCE43C0F-8A7B-3A4B-9DB5-B3472E36E833}" type="slidenum">
              <a:rPr lang="en-GB" smtClean="0"/>
              <a:pPr/>
              <a:t>16</a:t>
            </a:fld>
            <a:endParaRPr lang="en-GB" dirty="0"/>
          </a:p>
        </p:txBody>
      </p:sp>
      <p:graphicFrame>
        <p:nvGraphicFramePr>
          <p:cNvPr id="20" name="Table 19"/>
          <p:cNvGraphicFramePr>
            <a:graphicFrameLocks noGrp="1"/>
          </p:cNvGraphicFramePr>
          <p:nvPr>
            <p:extLst>
              <p:ext uri="{D42A27DB-BD31-4B8C-83A1-F6EECF244321}">
                <p14:modId xmlns:p14="http://schemas.microsoft.com/office/powerpoint/2010/main" val="228682982"/>
              </p:ext>
            </p:extLst>
          </p:nvPr>
        </p:nvGraphicFramePr>
        <p:xfrm>
          <a:off x="619200" y="1113083"/>
          <a:ext cx="10963200" cy="4761897"/>
        </p:xfrm>
        <a:graphic>
          <a:graphicData uri="http://schemas.openxmlformats.org/drawingml/2006/table">
            <a:tbl>
              <a:tblPr firstRow="1" bandRow="1">
                <a:tableStyleId>{5C22544A-7EE6-4342-B048-85BDC9FD1C3A}</a:tableStyleId>
              </a:tblPr>
              <a:tblGrid>
                <a:gridCol w="2740800">
                  <a:extLst>
                    <a:ext uri="{9D8B030D-6E8A-4147-A177-3AD203B41FA5}">
                      <a16:colId xmlns:a16="http://schemas.microsoft.com/office/drawing/2014/main" val="20000"/>
                    </a:ext>
                  </a:extLst>
                </a:gridCol>
                <a:gridCol w="2740800">
                  <a:extLst>
                    <a:ext uri="{9D8B030D-6E8A-4147-A177-3AD203B41FA5}">
                      <a16:colId xmlns:a16="http://schemas.microsoft.com/office/drawing/2014/main" val="950916574"/>
                    </a:ext>
                  </a:extLst>
                </a:gridCol>
                <a:gridCol w="2740800">
                  <a:extLst>
                    <a:ext uri="{9D8B030D-6E8A-4147-A177-3AD203B41FA5}">
                      <a16:colId xmlns:a16="http://schemas.microsoft.com/office/drawing/2014/main" val="2456204913"/>
                    </a:ext>
                  </a:extLst>
                </a:gridCol>
                <a:gridCol w="2740800">
                  <a:extLst>
                    <a:ext uri="{9D8B030D-6E8A-4147-A177-3AD203B41FA5}">
                      <a16:colId xmlns:a16="http://schemas.microsoft.com/office/drawing/2014/main" val="20002"/>
                    </a:ext>
                  </a:extLst>
                </a:gridCol>
              </a:tblGrid>
              <a:tr h="388797">
                <a:tc gridSpan="4">
                  <a:txBody>
                    <a:bodyPr/>
                    <a:lstStyle>
                      <a:lvl1pPr defTabSz="457200" eaLnBrk="0" hangingPunct="0">
                        <a:spcBef>
                          <a:spcPct val="20000"/>
                        </a:spcBef>
                        <a:buClr>
                          <a:srgbClr val="304F4D"/>
                        </a:buClr>
                        <a:defRPr sz="2000">
                          <a:solidFill>
                            <a:schemeClr val="tx1"/>
                          </a:solidFill>
                          <a:latin typeface="Calibri" pitchFamily="34" charset="0"/>
                          <a:ea typeface="MS PGothic" pitchFamily="34" charset="-128"/>
                        </a:defRPr>
                      </a:lvl1pPr>
                      <a:lvl2pPr marL="742950" indent="-285750" defTabSz="457200" eaLnBrk="0" hangingPunct="0">
                        <a:spcBef>
                          <a:spcPct val="20000"/>
                        </a:spcBef>
                        <a:buClr>
                          <a:srgbClr val="304F4D"/>
                        </a:buClr>
                        <a:defRPr sz="2000">
                          <a:solidFill>
                            <a:schemeClr val="tx1"/>
                          </a:solidFill>
                          <a:latin typeface="Calibri" pitchFamily="34" charset="0"/>
                          <a:ea typeface="MS PGothic" pitchFamily="34" charset="-128"/>
                        </a:defRPr>
                      </a:lvl2pPr>
                      <a:lvl3pPr marL="1143000" indent="-228600" defTabSz="457200" eaLnBrk="0" hangingPunct="0">
                        <a:spcBef>
                          <a:spcPct val="20000"/>
                        </a:spcBef>
                        <a:buClr>
                          <a:srgbClr val="304F4D"/>
                        </a:buClr>
                        <a:defRPr sz="1600">
                          <a:solidFill>
                            <a:schemeClr val="tx1"/>
                          </a:solidFill>
                          <a:latin typeface="Calibri" pitchFamily="34" charset="0"/>
                          <a:ea typeface="MS PGothic" pitchFamily="34" charset="-128"/>
                        </a:defRPr>
                      </a:lvl3pPr>
                      <a:lvl4pPr marL="1600200" indent="-228600" defTabSz="457200" eaLnBrk="0" hangingPunct="0">
                        <a:spcBef>
                          <a:spcPct val="20000"/>
                        </a:spcBef>
                        <a:buClr>
                          <a:srgbClr val="304F4D"/>
                        </a:buClr>
                        <a:defRPr sz="1600">
                          <a:solidFill>
                            <a:schemeClr val="tx1"/>
                          </a:solidFill>
                          <a:latin typeface="Calibri" pitchFamily="34" charset="0"/>
                          <a:ea typeface="MS PGothic" pitchFamily="34" charset="-128"/>
                        </a:defRPr>
                      </a:lvl4pPr>
                      <a:lvl5pPr marL="2057400" indent="-228600" defTabSz="457200" eaLnBrk="0" hangingPunct="0">
                        <a:spcBef>
                          <a:spcPct val="20000"/>
                        </a:spcBef>
                        <a:buClr>
                          <a:srgbClr val="304F4D"/>
                        </a:buClr>
                        <a:defRPr sz="16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GB" altLang="en-US" sz="1100" b="1" i="0" u="none" strike="noStrike" cap="none" normalizeH="0" baseline="0" noProof="0" dirty="0">
                          <a:ln>
                            <a:noFill/>
                          </a:ln>
                          <a:solidFill>
                            <a:schemeClr val="bg1"/>
                          </a:solidFill>
                          <a:effectLst/>
                          <a:latin typeface="Arial" panose="020B0604020202020204" pitchFamily="34" charset="0"/>
                          <a:ea typeface="ヒラギノ角ゴ Pro W3" charset="-128"/>
                          <a:cs typeface="Arial" panose="020B0604020202020204" pitchFamily="34" charset="0"/>
                        </a:rPr>
                        <a:t>INTERNATIONAL GUIDELINE RECOMMENDATIONS FOR GENETIC TESTING</a:t>
                      </a:r>
                    </a:p>
                  </a:txBody>
                  <a:tcPr marL="121917" marR="121917" marT="81720" marB="81720" anchor="ctr" horzOverflow="overflow">
                    <a:solidFill>
                      <a:schemeClr val="accent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noProof="0" dirty="0">
                        <a:ln>
                          <a:noFill/>
                        </a:ln>
                        <a:solidFill>
                          <a:schemeClr val="bg1"/>
                        </a:solidFill>
                        <a:effectLst/>
                        <a:latin typeface="Arial" panose="020B0604020202020204" pitchFamily="34" charset="0"/>
                        <a:ea typeface="ヒラギノ角ゴ Pro W3" charset="-128"/>
                        <a:cs typeface="Arial" panose="020B0604020202020204" pitchFamily="34" charset="0"/>
                      </a:endParaRPr>
                    </a:p>
                  </a:txBody>
                  <a:tcPr marL="121917" marR="121917" marT="81720" marB="81720" anchor="ctr" horzOverflow="overflow"/>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noProof="0" dirty="0">
                        <a:ln>
                          <a:noFill/>
                        </a:ln>
                        <a:solidFill>
                          <a:schemeClr val="bg1"/>
                        </a:solidFill>
                        <a:effectLst/>
                        <a:latin typeface="Arial" panose="020B0604020202020204" pitchFamily="34" charset="0"/>
                        <a:ea typeface="ヒラギノ角ゴ Pro W3" charset="-128"/>
                        <a:cs typeface="Arial" panose="020B0604020202020204" pitchFamily="34" charset="0"/>
                      </a:endParaRPr>
                    </a:p>
                  </a:txBody>
                  <a:tcPr marL="121917" marR="121917" marT="81720" marB="81720" anchor="ctr" horzOverflow="overflow"/>
                </a:tc>
                <a:tc hMerge="1">
                  <a:txBody>
                    <a:bodyPr/>
                    <a:lstStyle>
                      <a:lvl1pPr defTabSz="457200" eaLnBrk="0" hangingPunct="0">
                        <a:spcBef>
                          <a:spcPct val="20000"/>
                        </a:spcBef>
                        <a:buClr>
                          <a:srgbClr val="304F4D"/>
                        </a:buClr>
                        <a:defRPr sz="2000">
                          <a:solidFill>
                            <a:schemeClr val="tx1"/>
                          </a:solidFill>
                          <a:latin typeface="Calibri" pitchFamily="34" charset="0"/>
                          <a:ea typeface="MS PGothic" pitchFamily="34" charset="-128"/>
                        </a:defRPr>
                      </a:lvl1pPr>
                      <a:lvl2pPr marL="742950" indent="-285750" defTabSz="457200" eaLnBrk="0" hangingPunct="0">
                        <a:spcBef>
                          <a:spcPct val="20000"/>
                        </a:spcBef>
                        <a:buClr>
                          <a:srgbClr val="304F4D"/>
                        </a:buClr>
                        <a:defRPr sz="2000">
                          <a:solidFill>
                            <a:schemeClr val="tx1"/>
                          </a:solidFill>
                          <a:latin typeface="Calibri" pitchFamily="34" charset="0"/>
                          <a:ea typeface="MS PGothic" pitchFamily="34" charset="-128"/>
                        </a:defRPr>
                      </a:lvl2pPr>
                      <a:lvl3pPr marL="1143000" indent="-228600" defTabSz="457200" eaLnBrk="0" hangingPunct="0">
                        <a:spcBef>
                          <a:spcPct val="20000"/>
                        </a:spcBef>
                        <a:buClr>
                          <a:srgbClr val="304F4D"/>
                        </a:buClr>
                        <a:defRPr sz="1600">
                          <a:solidFill>
                            <a:schemeClr val="tx1"/>
                          </a:solidFill>
                          <a:latin typeface="Calibri" pitchFamily="34" charset="0"/>
                          <a:ea typeface="MS PGothic" pitchFamily="34" charset="-128"/>
                        </a:defRPr>
                      </a:lvl3pPr>
                      <a:lvl4pPr marL="1600200" indent="-228600" defTabSz="457200" eaLnBrk="0" hangingPunct="0">
                        <a:spcBef>
                          <a:spcPct val="20000"/>
                        </a:spcBef>
                        <a:buClr>
                          <a:srgbClr val="304F4D"/>
                        </a:buClr>
                        <a:defRPr sz="1600">
                          <a:solidFill>
                            <a:schemeClr val="tx1"/>
                          </a:solidFill>
                          <a:latin typeface="Calibri" pitchFamily="34" charset="0"/>
                          <a:ea typeface="MS PGothic" pitchFamily="34" charset="-128"/>
                        </a:defRPr>
                      </a:lvl4pPr>
                      <a:lvl5pPr marL="2057400" indent="-228600" defTabSz="457200" eaLnBrk="0" hangingPunct="0">
                        <a:spcBef>
                          <a:spcPct val="20000"/>
                        </a:spcBef>
                        <a:buClr>
                          <a:srgbClr val="304F4D"/>
                        </a:buClr>
                        <a:defRPr sz="16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noProof="0" dirty="0">
                        <a:ln>
                          <a:noFill/>
                        </a:ln>
                        <a:solidFill>
                          <a:schemeClr val="bg1"/>
                        </a:solidFill>
                        <a:effectLst/>
                        <a:latin typeface="Arial" panose="020B0604020202020204" pitchFamily="34" charset="0"/>
                        <a:ea typeface="ヒラギノ角ゴ Pro W3" charset="-128"/>
                        <a:cs typeface="Arial" panose="020B0604020202020204" pitchFamily="34" charset="0"/>
                      </a:endParaRPr>
                    </a:p>
                  </a:txBody>
                  <a:tcPr marL="121917" marR="121917" marT="81720" marB="81720" anchor="ctr" horzOverflow="overflow"/>
                </a:tc>
                <a:extLst>
                  <a:ext uri="{0D108BD9-81ED-4DB2-BD59-A6C34878D82A}">
                    <a16:rowId xmlns:a16="http://schemas.microsoft.com/office/drawing/2014/main" val="10000"/>
                  </a:ext>
                </a:extLst>
              </a:tr>
              <a:tr h="355145">
                <a:tc>
                  <a:txBody>
                    <a:bodyPr/>
                    <a:lstStyle/>
                    <a:p>
                      <a:pPr marL="0" lvl="1" indent="0" algn="ctr" defTabSz="1155700">
                        <a:spcBef>
                          <a:spcPts val="0"/>
                        </a:spcBef>
                        <a:spcAft>
                          <a:spcPts val="300"/>
                        </a:spcAft>
                        <a:buClr>
                          <a:schemeClr val="accent1"/>
                        </a:buClr>
                        <a:buFont typeface="Arial" panose="020B0604020202020204" pitchFamily="34" charset="0"/>
                        <a:buNone/>
                        <a:tabLst/>
                        <a:defRPr/>
                      </a:pPr>
                      <a:r>
                        <a:rPr lang="en-GB" sz="1100" b="1" noProof="0" dirty="0">
                          <a:solidFill>
                            <a:schemeClr val="bg1"/>
                          </a:solidFill>
                          <a:latin typeface="Arial" panose="020B0604020202020204" pitchFamily="34" charset="0"/>
                          <a:cs typeface="Arial" panose="020B0604020202020204" pitchFamily="34" charset="0"/>
                        </a:rPr>
                        <a:t>ESMO</a:t>
                      </a:r>
                      <a:r>
                        <a:rPr lang="en-GB" sz="1100" b="1" baseline="30000" noProof="0" dirty="0">
                          <a:solidFill>
                            <a:schemeClr val="bg1"/>
                          </a:solidFill>
                          <a:latin typeface="Arial" panose="020B0604020202020204" pitchFamily="34" charset="0"/>
                          <a:cs typeface="Arial" panose="020B0604020202020204" pitchFamily="34" charset="0"/>
                        </a:rPr>
                        <a:t>1</a:t>
                      </a:r>
                    </a:p>
                  </a:txBody>
                  <a:tcPr marL="121920" marR="121917" marT="81720" marB="81720" horzOverflow="overflow">
                    <a:solidFill>
                      <a:schemeClr val="accent1"/>
                    </a:solidFill>
                  </a:tcPr>
                </a:tc>
                <a:tc>
                  <a:txBody>
                    <a:bodyPr/>
                    <a:lstStyle/>
                    <a:p>
                      <a:pPr marL="0" lvl="1" indent="0" algn="ctr" defTabSz="1155700">
                        <a:spcBef>
                          <a:spcPts val="0"/>
                        </a:spcBef>
                        <a:spcAft>
                          <a:spcPts val="300"/>
                        </a:spcAft>
                        <a:buClr>
                          <a:schemeClr val="accent1"/>
                        </a:buClr>
                        <a:buFont typeface="Arial" panose="020B0604020202020204" pitchFamily="34" charset="0"/>
                        <a:buNone/>
                        <a:tabLst/>
                        <a:defRPr/>
                      </a:pPr>
                      <a:r>
                        <a:rPr kumimoji="0" lang="en-GB" sz="1100" b="1" i="0" u="none" strike="noStrike" kern="1200" cap="none" normalizeH="0" baseline="0" dirty="0">
                          <a:ln>
                            <a:noFill/>
                          </a:ln>
                          <a:solidFill>
                            <a:schemeClr val="bg1"/>
                          </a:solidFill>
                          <a:effectLst/>
                          <a:latin typeface="Arial" panose="020B0604020202020204" pitchFamily="34" charset="0"/>
                          <a:ea typeface="ヒラギノ角ゴ Pro W3" charset="-128"/>
                          <a:cs typeface="Arial" panose="020B0604020202020204" pitchFamily="34" charset="0"/>
                        </a:rPr>
                        <a:t>EAU-EANM-ESTRO-ESUR-ISUP-SIOG</a:t>
                      </a:r>
                      <a:r>
                        <a:rPr kumimoji="0" lang="en-GB" sz="1100" b="1" i="0" u="none" strike="noStrike" kern="1200" cap="none" normalizeH="0" baseline="30000" dirty="0">
                          <a:ln>
                            <a:noFill/>
                          </a:ln>
                          <a:solidFill>
                            <a:schemeClr val="bg1"/>
                          </a:solidFill>
                          <a:effectLst/>
                          <a:latin typeface="Arial" panose="020B0604020202020204" pitchFamily="34" charset="0"/>
                          <a:ea typeface="ヒラギノ角ゴ Pro W3" charset="-128"/>
                          <a:cs typeface="Arial" panose="020B0604020202020204" pitchFamily="34" charset="0"/>
                        </a:rPr>
                        <a:t>2</a:t>
                      </a:r>
                      <a:endParaRPr kumimoji="0" lang="en-GB" sz="1100" b="1" i="0" u="none" strike="noStrike" kern="1200" cap="none" normalizeH="0" baseline="30000" noProof="0" dirty="0">
                        <a:ln>
                          <a:noFill/>
                        </a:ln>
                        <a:solidFill>
                          <a:schemeClr val="bg1"/>
                        </a:solidFill>
                        <a:effectLst/>
                        <a:latin typeface="Arial" panose="020B0604020202020204" pitchFamily="34" charset="0"/>
                        <a:ea typeface="ヒラギノ角ゴ Pro W3" charset="-128"/>
                        <a:cs typeface="Arial" panose="020B0604020202020204" pitchFamily="34" charset="0"/>
                      </a:endParaRPr>
                    </a:p>
                  </a:txBody>
                  <a:tcPr marL="121920" marR="121917" marT="81720" marB="81720" horzOverflow="overflow">
                    <a:solidFill>
                      <a:schemeClr val="accent1"/>
                    </a:solidFill>
                  </a:tcPr>
                </a:tc>
                <a:tc>
                  <a:txBody>
                    <a:bodyPr/>
                    <a:lstStyle/>
                    <a:p>
                      <a:pPr marL="0" lvl="1" indent="0" algn="ctr" defTabSz="1155700">
                        <a:spcBef>
                          <a:spcPts val="0"/>
                        </a:spcBef>
                        <a:spcAft>
                          <a:spcPts val="300"/>
                        </a:spcAft>
                        <a:buClr>
                          <a:schemeClr val="accent1"/>
                        </a:buClr>
                        <a:buFont typeface="Arial" panose="020B0604020202020204" pitchFamily="34" charset="0"/>
                        <a:buNone/>
                        <a:tabLst/>
                        <a:defRPr/>
                      </a:pPr>
                      <a:r>
                        <a:rPr lang="en-GB" sz="1100" b="1" noProof="0" dirty="0">
                          <a:solidFill>
                            <a:schemeClr val="bg1"/>
                          </a:solidFill>
                          <a:latin typeface="Arial" panose="020B0604020202020204" pitchFamily="34" charset="0"/>
                          <a:cs typeface="Arial" panose="020B0604020202020204" pitchFamily="34" charset="0"/>
                        </a:rPr>
                        <a:t>NCCN</a:t>
                      </a:r>
                      <a:r>
                        <a:rPr lang="en-GB" sz="1100" b="1" baseline="30000" noProof="0" dirty="0">
                          <a:solidFill>
                            <a:schemeClr val="bg1"/>
                          </a:solidFill>
                          <a:latin typeface="Arial" panose="020B0604020202020204" pitchFamily="34" charset="0"/>
                          <a:cs typeface="Arial" panose="020B0604020202020204" pitchFamily="34" charset="0"/>
                        </a:rPr>
                        <a:t>3</a:t>
                      </a:r>
                    </a:p>
                  </a:txBody>
                  <a:tcPr marL="121920" marR="121917" marT="81720" marB="81720" horzOverflow="overflow">
                    <a:solidFill>
                      <a:schemeClr val="accent1"/>
                    </a:solidFill>
                  </a:tcPr>
                </a:tc>
                <a:tc>
                  <a:txBody>
                    <a:bodyPr/>
                    <a:lstStyle/>
                    <a:p>
                      <a:pPr marL="0" lvl="1" indent="0" algn="ctr" defTabSz="1155700">
                        <a:spcBef>
                          <a:spcPts val="0"/>
                        </a:spcBef>
                        <a:spcAft>
                          <a:spcPts val="900"/>
                        </a:spcAft>
                        <a:buClr>
                          <a:schemeClr val="accent1"/>
                        </a:buClr>
                        <a:buFont typeface="Arial" panose="020B0604020202020204" pitchFamily="34" charset="0"/>
                        <a:buNone/>
                        <a:tabLst/>
                        <a:defRPr/>
                      </a:pPr>
                      <a:r>
                        <a:rPr lang="en-GB" sz="1100" b="1" noProof="0" dirty="0">
                          <a:solidFill>
                            <a:schemeClr val="bg1"/>
                          </a:solidFill>
                          <a:latin typeface="Arial" panose="020B0604020202020204" pitchFamily="34" charset="0"/>
                          <a:cs typeface="Arial" panose="020B0604020202020204" pitchFamily="34" charset="0"/>
                        </a:rPr>
                        <a:t>AUA/ASTRO/SUO</a:t>
                      </a:r>
                      <a:r>
                        <a:rPr lang="en-GB" sz="1100" b="1" baseline="30000" noProof="0" dirty="0">
                          <a:solidFill>
                            <a:schemeClr val="bg1"/>
                          </a:solidFill>
                          <a:latin typeface="Arial" panose="020B0604020202020204" pitchFamily="34" charset="0"/>
                          <a:cs typeface="Arial" panose="020B0604020202020204" pitchFamily="34" charset="0"/>
                        </a:rPr>
                        <a:t>4</a:t>
                      </a:r>
                    </a:p>
                  </a:txBody>
                  <a:tcPr marL="121920" marR="121917" marT="81720" marB="81720" horzOverflow="overflow">
                    <a:solidFill>
                      <a:schemeClr val="accent1"/>
                    </a:solidFill>
                  </a:tcPr>
                </a:tc>
                <a:extLst>
                  <a:ext uri="{0D108BD9-81ED-4DB2-BD59-A6C34878D82A}">
                    <a16:rowId xmlns:a16="http://schemas.microsoft.com/office/drawing/2014/main" val="2371735500"/>
                  </a:ext>
                </a:extLst>
              </a:tr>
              <a:tr h="3379481">
                <a:tc>
                  <a:txBody>
                    <a:bodyPr/>
                    <a:lstStyle>
                      <a:lvl1pPr defTabSz="457200" eaLnBrk="0" hangingPunct="0">
                        <a:spcBef>
                          <a:spcPct val="20000"/>
                        </a:spcBef>
                        <a:buClr>
                          <a:srgbClr val="304F4D"/>
                        </a:buClr>
                        <a:defRPr sz="2000">
                          <a:solidFill>
                            <a:schemeClr val="tx1"/>
                          </a:solidFill>
                          <a:latin typeface="Calibri" pitchFamily="34" charset="0"/>
                          <a:ea typeface="MS PGothic" pitchFamily="34" charset="-128"/>
                        </a:defRPr>
                      </a:lvl1pPr>
                      <a:lvl2pPr marL="742950" indent="-285750" defTabSz="457200" eaLnBrk="0" hangingPunct="0">
                        <a:spcBef>
                          <a:spcPct val="20000"/>
                        </a:spcBef>
                        <a:buClr>
                          <a:srgbClr val="304F4D"/>
                        </a:buClr>
                        <a:defRPr sz="2000">
                          <a:solidFill>
                            <a:schemeClr val="tx1"/>
                          </a:solidFill>
                          <a:latin typeface="Calibri" pitchFamily="34" charset="0"/>
                          <a:ea typeface="MS PGothic" pitchFamily="34" charset="-128"/>
                        </a:defRPr>
                      </a:lvl2pPr>
                      <a:lvl3pPr marL="1143000" indent="-228600" defTabSz="457200" eaLnBrk="0" hangingPunct="0">
                        <a:spcBef>
                          <a:spcPct val="20000"/>
                        </a:spcBef>
                        <a:buClr>
                          <a:srgbClr val="304F4D"/>
                        </a:buClr>
                        <a:defRPr sz="1600">
                          <a:solidFill>
                            <a:schemeClr val="tx1"/>
                          </a:solidFill>
                          <a:latin typeface="Calibri" pitchFamily="34" charset="0"/>
                          <a:ea typeface="MS PGothic" pitchFamily="34" charset="-128"/>
                        </a:defRPr>
                      </a:lvl3pPr>
                      <a:lvl4pPr marL="1600200" indent="-228600" defTabSz="457200" eaLnBrk="0" hangingPunct="0">
                        <a:spcBef>
                          <a:spcPct val="20000"/>
                        </a:spcBef>
                        <a:buClr>
                          <a:srgbClr val="304F4D"/>
                        </a:buClr>
                        <a:defRPr sz="1600">
                          <a:solidFill>
                            <a:schemeClr val="tx1"/>
                          </a:solidFill>
                          <a:latin typeface="Calibri" pitchFamily="34" charset="0"/>
                          <a:ea typeface="MS PGothic" pitchFamily="34" charset="-128"/>
                        </a:defRPr>
                      </a:lvl4pPr>
                      <a:lvl5pPr marL="2057400" indent="-228600" defTabSz="457200" eaLnBrk="0" hangingPunct="0">
                        <a:spcBef>
                          <a:spcPct val="20000"/>
                        </a:spcBef>
                        <a:buClr>
                          <a:srgbClr val="304F4D"/>
                        </a:buClr>
                        <a:defRPr sz="16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9pPr>
                    </a:lstStyle>
                    <a:p>
                      <a:pPr marL="0" lvl="1" indent="0" algn="l" defTabSz="1155700">
                        <a:spcBef>
                          <a:spcPts val="0"/>
                        </a:spcBef>
                        <a:spcAft>
                          <a:spcPts val="300"/>
                        </a:spcAft>
                        <a:buClr>
                          <a:schemeClr val="accent1"/>
                        </a:buClr>
                        <a:buFont typeface="Arial" panose="020B0604020202020204" pitchFamily="34" charset="0"/>
                        <a:buNone/>
                        <a:tabLst/>
                        <a:defRPr/>
                      </a:pPr>
                      <a:r>
                        <a:rPr lang="en-US" sz="1100" b="1" i="0" kern="1200" dirty="0">
                          <a:solidFill>
                            <a:schemeClr val="tx1"/>
                          </a:solidFill>
                          <a:effectLst/>
                          <a:latin typeface="Arial" panose="020B0604020202020204" pitchFamily="34" charset="0"/>
                          <a:ea typeface="MS PGothic" pitchFamily="34" charset="-128"/>
                          <a:cs typeface="Arial" panose="020B0604020202020204" pitchFamily="34" charset="0"/>
                        </a:rPr>
                        <a:t>Somatic</a:t>
                      </a:r>
                      <a:r>
                        <a:rPr lang="en-US" sz="1100" b="0" i="0" kern="1200" dirty="0">
                          <a:solidFill>
                            <a:schemeClr val="tx1"/>
                          </a:solidFill>
                          <a:effectLst/>
                          <a:latin typeface="Arial" panose="020B0604020202020204" pitchFamily="34" charset="0"/>
                          <a:ea typeface="MS PGothic" pitchFamily="34" charset="-128"/>
                          <a:cs typeface="Arial" panose="020B0604020202020204" pitchFamily="34" charset="0"/>
                        </a:rPr>
                        <a:t> testing for HRR and MMR defects (or MSI) in patients with </a:t>
                      </a:r>
                      <a:r>
                        <a:rPr lang="en-US" sz="1100" b="0" i="0" kern="1200" dirty="0" err="1">
                          <a:solidFill>
                            <a:schemeClr val="tx1"/>
                          </a:solidFill>
                          <a:effectLst/>
                          <a:latin typeface="Arial" panose="020B0604020202020204" pitchFamily="34" charset="0"/>
                          <a:ea typeface="MS PGothic" pitchFamily="34" charset="-128"/>
                          <a:cs typeface="Arial" panose="020B0604020202020204" pitchFamily="34" charset="0"/>
                        </a:rPr>
                        <a:t>mCRPC</a:t>
                      </a:r>
                      <a:endParaRPr lang="en-US" sz="1100" b="0" i="0" kern="1200" dirty="0">
                        <a:solidFill>
                          <a:schemeClr val="tx1"/>
                        </a:solidFill>
                        <a:effectLst/>
                        <a:latin typeface="Arial" panose="020B0604020202020204" pitchFamily="34" charset="0"/>
                        <a:ea typeface="MS PGothic" pitchFamily="34" charset="-128"/>
                        <a:cs typeface="Arial" panose="020B0604020202020204" pitchFamily="34" charset="0"/>
                      </a:endParaRPr>
                    </a:p>
                    <a:p>
                      <a:pPr marL="0" lvl="1" indent="0" algn="l" defTabSz="1155700">
                        <a:spcBef>
                          <a:spcPts val="0"/>
                        </a:spcBef>
                        <a:spcAft>
                          <a:spcPts val="300"/>
                        </a:spcAft>
                        <a:buClr>
                          <a:schemeClr val="accent1"/>
                        </a:buClr>
                        <a:buFont typeface="Arial" panose="020B0604020202020204" pitchFamily="34" charset="0"/>
                        <a:buNone/>
                        <a:tabLst/>
                        <a:defRPr/>
                      </a:pPr>
                      <a:r>
                        <a:rPr lang="en-US" sz="1100" b="0" i="0" kern="1200" dirty="0">
                          <a:solidFill>
                            <a:schemeClr val="tx1"/>
                          </a:solidFill>
                          <a:effectLst/>
                          <a:latin typeface="Arial" panose="020B0604020202020204" pitchFamily="34" charset="0"/>
                          <a:ea typeface="MS PGothic" pitchFamily="34" charset="-128"/>
                          <a:cs typeface="Arial" panose="020B0604020202020204" pitchFamily="34" charset="0"/>
                        </a:rPr>
                        <a:t> </a:t>
                      </a:r>
                    </a:p>
                    <a:p>
                      <a:pPr marL="0" lvl="1" indent="0" algn="l" defTabSz="1155700">
                        <a:spcBef>
                          <a:spcPts val="0"/>
                        </a:spcBef>
                        <a:spcAft>
                          <a:spcPts val="300"/>
                        </a:spcAft>
                        <a:buClr>
                          <a:schemeClr val="accent1"/>
                        </a:buClr>
                        <a:buFont typeface="Arial" panose="020B0604020202020204" pitchFamily="34" charset="0"/>
                        <a:buNone/>
                        <a:tabLst/>
                        <a:defRPr/>
                      </a:pPr>
                      <a:r>
                        <a:rPr lang="en-US" sz="1100" b="1" i="0" kern="1200" dirty="0">
                          <a:solidFill>
                            <a:schemeClr val="tx1"/>
                          </a:solidFill>
                          <a:effectLst/>
                          <a:latin typeface="Arial" panose="020B0604020202020204" pitchFamily="34" charset="0"/>
                          <a:ea typeface="MS PGothic" pitchFamily="34" charset="-128"/>
                          <a:cs typeface="Arial" panose="020B0604020202020204" pitchFamily="34" charset="0"/>
                        </a:rPr>
                        <a:t>Germline</a:t>
                      </a:r>
                      <a:r>
                        <a:rPr lang="en-US" sz="1100" b="0" i="0" kern="1200" dirty="0">
                          <a:solidFill>
                            <a:schemeClr val="tx1"/>
                          </a:solidFill>
                          <a:effectLst/>
                          <a:latin typeface="Arial" panose="020B0604020202020204" pitchFamily="34" charset="0"/>
                          <a:ea typeface="MS PGothic" pitchFamily="34" charset="-128"/>
                          <a:cs typeface="Arial" panose="020B0604020202020204" pitchFamily="34" charset="0"/>
                        </a:rPr>
                        <a:t> testing for </a:t>
                      </a:r>
                      <a:r>
                        <a:rPr lang="en-US" sz="1100" b="0" i="1" kern="1200" dirty="0">
                          <a:solidFill>
                            <a:schemeClr val="tx1"/>
                          </a:solidFill>
                          <a:effectLst/>
                          <a:latin typeface="Arial" panose="020B0604020202020204" pitchFamily="34" charset="0"/>
                          <a:ea typeface="MS PGothic" pitchFamily="34" charset="-128"/>
                          <a:cs typeface="Arial" panose="020B0604020202020204" pitchFamily="34" charset="0"/>
                        </a:rPr>
                        <a:t>BRCA2</a:t>
                      </a:r>
                      <a:r>
                        <a:rPr lang="en-US" sz="1100" b="0" i="0" kern="1200" dirty="0">
                          <a:solidFill>
                            <a:schemeClr val="tx1"/>
                          </a:solidFill>
                          <a:effectLst/>
                          <a:latin typeface="Arial" panose="020B0604020202020204" pitchFamily="34" charset="0"/>
                          <a:ea typeface="MS PGothic" pitchFamily="34" charset="-128"/>
                          <a:cs typeface="Arial" panose="020B0604020202020204" pitchFamily="34" charset="0"/>
                        </a:rPr>
                        <a:t> and other DDR genes associated with cancer predisposition syndromes is recommended in patients with a family history of cancer and should be considered in all patients with metastatic prostate cancer</a:t>
                      </a:r>
                      <a:endParaRPr lang="en-GB" sz="1100" b="0" i="0" kern="1200" noProof="0" dirty="0">
                        <a:solidFill>
                          <a:schemeClr val="tx1"/>
                        </a:solidFill>
                        <a:effectLst/>
                        <a:latin typeface="Arial" panose="020B0604020202020204" pitchFamily="34" charset="0"/>
                        <a:ea typeface="MS PGothic" pitchFamily="34" charset="-128"/>
                        <a:cs typeface="Arial" panose="020B0604020202020204" pitchFamily="34" charset="0"/>
                      </a:endParaRPr>
                    </a:p>
                  </a:txBody>
                  <a:tcPr marL="121920" marR="121917" marT="81720" marB="81720" horzOverflow="overflow"/>
                </a:tc>
                <a:tc>
                  <a:txBody>
                    <a:bodyPr/>
                    <a:lstStyle/>
                    <a:p>
                      <a:pPr marL="0" marR="0" lvl="1" indent="0" algn="l" defTabSz="1155700" rtl="0" eaLnBrk="1" fontAlgn="auto" latinLnBrk="0" hangingPunct="1">
                        <a:lnSpc>
                          <a:spcPct val="100000"/>
                        </a:lnSpc>
                        <a:spcBef>
                          <a:spcPts val="0"/>
                        </a:spcBef>
                        <a:spcAft>
                          <a:spcPts val="300"/>
                        </a:spcAft>
                        <a:buClr>
                          <a:schemeClr val="accent1"/>
                        </a:buClr>
                        <a:buSzTx/>
                        <a:buFont typeface="Arial" panose="020B0604020202020204" pitchFamily="34" charset="0"/>
                        <a:buNone/>
                        <a:tabLst/>
                        <a:defRPr/>
                      </a:pPr>
                      <a:r>
                        <a:rPr lang="en-US" sz="1100" b="1" i="0" kern="1200" dirty="0">
                          <a:solidFill>
                            <a:schemeClr val="dk1"/>
                          </a:solidFill>
                          <a:effectLst/>
                          <a:latin typeface="Arial" panose="020B0604020202020204" pitchFamily="34" charset="0"/>
                          <a:ea typeface="+mn-ea"/>
                          <a:cs typeface="Arial" panose="020B0604020202020204" pitchFamily="34" charset="0"/>
                        </a:rPr>
                        <a:t>Somatic</a:t>
                      </a:r>
                      <a:r>
                        <a:rPr lang="en-US" sz="1100" b="0" i="0" kern="1200" dirty="0">
                          <a:solidFill>
                            <a:schemeClr val="dk1"/>
                          </a:solidFill>
                          <a:effectLst/>
                          <a:latin typeface="Arial" panose="020B0604020202020204" pitchFamily="34" charset="0"/>
                          <a:ea typeface="+mn-ea"/>
                          <a:cs typeface="Arial" panose="020B0604020202020204" pitchFamily="34" charset="0"/>
                        </a:rPr>
                        <a:t> testing for homologous repair and MMR defects should be offered to all metastatic patients should be offered somatic genomic testing</a:t>
                      </a:r>
                    </a:p>
                    <a:p>
                      <a:pPr marL="0" lvl="1" indent="0" algn="l" defTabSz="1155700">
                        <a:spcBef>
                          <a:spcPts val="0"/>
                        </a:spcBef>
                        <a:spcAft>
                          <a:spcPts val="300"/>
                        </a:spcAft>
                        <a:buClr>
                          <a:schemeClr val="accent1"/>
                        </a:buClr>
                        <a:buFont typeface="Arial" panose="020B0604020202020204" pitchFamily="34" charset="0"/>
                        <a:buNone/>
                        <a:tabLst/>
                        <a:defRPr/>
                      </a:pPr>
                      <a:r>
                        <a:rPr lang="en-US" sz="1100" b="1" i="0" kern="1200" dirty="0">
                          <a:solidFill>
                            <a:schemeClr val="dk1"/>
                          </a:solidFill>
                          <a:effectLst/>
                          <a:latin typeface="Arial" panose="020B0604020202020204" pitchFamily="34" charset="0"/>
                          <a:ea typeface="+mn-ea"/>
                          <a:cs typeface="Arial" panose="020B0604020202020204" pitchFamily="34" charset="0"/>
                        </a:rPr>
                        <a:t>Germline</a:t>
                      </a:r>
                      <a:r>
                        <a:rPr lang="en-US" sz="1100" b="0" i="0" kern="1200" dirty="0">
                          <a:solidFill>
                            <a:schemeClr val="dk1"/>
                          </a:solidFill>
                          <a:effectLst/>
                          <a:latin typeface="Arial" panose="020B0604020202020204" pitchFamily="34" charset="0"/>
                          <a:ea typeface="+mn-ea"/>
                          <a:cs typeface="Arial" panose="020B0604020202020204" pitchFamily="34" charset="0"/>
                        </a:rPr>
                        <a:t> testing should be considered for men with a personal or family history of </a:t>
                      </a:r>
                      <a:r>
                        <a:rPr lang="en-US" sz="1100" b="0" i="0" kern="1200" dirty="0" err="1">
                          <a:solidFill>
                            <a:schemeClr val="dk1"/>
                          </a:solidFill>
                          <a:effectLst/>
                          <a:latin typeface="Arial" panose="020B0604020202020204" pitchFamily="34" charset="0"/>
                          <a:ea typeface="+mn-ea"/>
                          <a:cs typeface="Arial" panose="020B0604020202020204" pitchFamily="34" charset="0"/>
                        </a:rPr>
                        <a:t>PCa</a:t>
                      </a:r>
                      <a:r>
                        <a:rPr lang="en-US" sz="1100" b="0" i="0" kern="1200" dirty="0">
                          <a:solidFill>
                            <a:schemeClr val="dk1"/>
                          </a:solidFill>
                          <a:effectLst/>
                          <a:latin typeface="Arial" panose="020B0604020202020204" pitchFamily="34" charset="0"/>
                          <a:ea typeface="+mn-ea"/>
                          <a:cs typeface="Arial" panose="020B0604020202020204" pitchFamily="34" charset="0"/>
                        </a:rPr>
                        <a:t> or other cancer types arising from DNA repair gene mutations </a:t>
                      </a:r>
                      <a:r>
                        <a:rPr lang="en-US" sz="1100" b="0" i="1" kern="1200" dirty="0">
                          <a:solidFill>
                            <a:schemeClr val="dk1"/>
                          </a:solidFill>
                          <a:effectLst/>
                          <a:latin typeface="Arial" panose="020B0604020202020204" pitchFamily="34" charset="0"/>
                          <a:ea typeface="+mn-ea"/>
                          <a:cs typeface="Arial" panose="020B0604020202020204" pitchFamily="34" charset="0"/>
                        </a:rPr>
                        <a:t>(strength rating “weak”)</a:t>
                      </a:r>
                      <a:r>
                        <a:rPr lang="en-US" sz="1100" b="0" i="0" kern="1200" dirty="0">
                          <a:solidFill>
                            <a:schemeClr val="dk1"/>
                          </a:solidFill>
                          <a:effectLst/>
                          <a:latin typeface="Arial" panose="020B0604020202020204" pitchFamily="34" charset="0"/>
                          <a:ea typeface="+mn-ea"/>
                          <a:cs typeface="Arial" panose="020B0604020202020204" pitchFamily="34" charset="0"/>
                        </a:rPr>
                        <a:t>: </a:t>
                      </a:r>
                    </a:p>
                    <a:p>
                      <a:pPr marL="274638" lvl="1" indent="-274638" algn="l" defTabSz="1155700">
                        <a:spcBef>
                          <a:spcPts val="0"/>
                        </a:spcBef>
                        <a:spcAft>
                          <a:spcPts val="300"/>
                        </a:spcAft>
                        <a:buClr>
                          <a:schemeClr val="accent1"/>
                        </a:buClr>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Men with </a:t>
                      </a:r>
                      <a:r>
                        <a:rPr lang="en-US" sz="1100" b="0" i="0" kern="1200" dirty="0" err="1">
                          <a:solidFill>
                            <a:schemeClr val="dk1"/>
                          </a:solidFill>
                          <a:effectLst/>
                          <a:latin typeface="Arial" panose="020B0604020202020204" pitchFamily="34" charset="0"/>
                          <a:ea typeface="+mn-ea"/>
                          <a:cs typeface="Arial" panose="020B0604020202020204" pitchFamily="34" charset="0"/>
                        </a:rPr>
                        <a:t>mPCa</a:t>
                      </a:r>
                      <a:endParaRPr lang="en-US" sz="1100" b="0" i="0" kern="1200" dirty="0">
                        <a:solidFill>
                          <a:schemeClr val="dk1"/>
                        </a:solidFill>
                        <a:effectLst/>
                        <a:latin typeface="Arial" panose="020B0604020202020204" pitchFamily="34" charset="0"/>
                        <a:ea typeface="+mn-ea"/>
                        <a:cs typeface="Arial" panose="020B0604020202020204" pitchFamily="34" charset="0"/>
                      </a:endParaRPr>
                    </a:p>
                    <a:p>
                      <a:pPr marL="274638" lvl="1" indent="-274638" algn="l" defTabSz="1155700">
                        <a:spcBef>
                          <a:spcPts val="0"/>
                        </a:spcBef>
                        <a:spcAft>
                          <a:spcPts val="300"/>
                        </a:spcAft>
                        <a:buClr>
                          <a:schemeClr val="accent1"/>
                        </a:buClr>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Men with high-risk </a:t>
                      </a:r>
                      <a:r>
                        <a:rPr lang="en-US" sz="1100" b="0" i="0" kern="1200" dirty="0" err="1">
                          <a:solidFill>
                            <a:schemeClr val="dk1"/>
                          </a:solidFill>
                          <a:effectLst/>
                          <a:latin typeface="Arial" panose="020B0604020202020204" pitchFamily="34" charset="0"/>
                          <a:ea typeface="+mn-ea"/>
                          <a:cs typeface="Arial" panose="020B0604020202020204" pitchFamily="34" charset="0"/>
                        </a:rPr>
                        <a:t>PCa</a:t>
                      </a:r>
                      <a:r>
                        <a:rPr lang="en-US" sz="1100" b="0" i="0" kern="1200" dirty="0">
                          <a:solidFill>
                            <a:schemeClr val="dk1"/>
                          </a:solidFill>
                          <a:effectLst/>
                          <a:latin typeface="Arial" panose="020B0604020202020204" pitchFamily="34" charset="0"/>
                          <a:ea typeface="+mn-ea"/>
                          <a:cs typeface="Arial" panose="020B0604020202020204" pitchFamily="34" charset="0"/>
                        </a:rPr>
                        <a:t> and a family member diagnosed with </a:t>
                      </a:r>
                      <a:r>
                        <a:rPr lang="en-US" sz="1100" b="0" i="0" kern="1200" dirty="0" err="1">
                          <a:solidFill>
                            <a:schemeClr val="dk1"/>
                          </a:solidFill>
                          <a:effectLst/>
                          <a:latin typeface="Arial" panose="020B0604020202020204" pitchFamily="34" charset="0"/>
                          <a:ea typeface="+mn-ea"/>
                          <a:cs typeface="Arial" panose="020B0604020202020204" pitchFamily="34" charset="0"/>
                        </a:rPr>
                        <a:t>PCa</a:t>
                      </a:r>
                      <a:r>
                        <a:rPr lang="en-US" sz="1100" b="0" i="0" kern="1200" dirty="0">
                          <a:solidFill>
                            <a:schemeClr val="dk1"/>
                          </a:solidFill>
                          <a:effectLst/>
                          <a:latin typeface="Arial" panose="020B0604020202020204" pitchFamily="34" charset="0"/>
                          <a:ea typeface="+mn-ea"/>
                          <a:cs typeface="Arial" panose="020B0604020202020204" pitchFamily="34" charset="0"/>
                        </a:rPr>
                        <a:t> at age &lt; 60 years</a:t>
                      </a:r>
                    </a:p>
                    <a:p>
                      <a:pPr marL="274638" lvl="1" indent="-274638" algn="l" defTabSz="1155700">
                        <a:spcBef>
                          <a:spcPts val="0"/>
                        </a:spcBef>
                        <a:spcAft>
                          <a:spcPts val="300"/>
                        </a:spcAft>
                        <a:buClr>
                          <a:schemeClr val="accent1"/>
                        </a:buClr>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Men with multiple family members diagnosed with clinically significant </a:t>
                      </a:r>
                      <a:r>
                        <a:rPr lang="en-US" sz="1100" b="0" i="0" kern="1200" dirty="0" err="1">
                          <a:solidFill>
                            <a:schemeClr val="dk1"/>
                          </a:solidFill>
                          <a:effectLst/>
                          <a:latin typeface="Arial" panose="020B0604020202020204" pitchFamily="34" charset="0"/>
                          <a:ea typeface="+mn-ea"/>
                          <a:cs typeface="Arial" panose="020B0604020202020204" pitchFamily="34" charset="0"/>
                        </a:rPr>
                        <a:t>PCa</a:t>
                      </a:r>
                      <a:r>
                        <a:rPr lang="en-US" sz="1100" b="0" i="0" kern="1200" dirty="0">
                          <a:solidFill>
                            <a:schemeClr val="dk1"/>
                          </a:solidFill>
                          <a:effectLst/>
                          <a:latin typeface="Arial" panose="020B0604020202020204" pitchFamily="34" charset="0"/>
                          <a:ea typeface="+mn-ea"/>
                          <a:cs typeface="Arial" panose="020B0604020202020204" pitchFamily="34" charset="0"/>
                        </a:rPr>
                        <a:t> at age &lt; 60 years or a family member who died from </a:t>
                      </a:r>
                      <a:r>
                        <a:rPr lang="en-US" sz="1100" b="0" i="0" kern="1200" dirty="0" err="1">
                          <a:solidFill>
                            <a:schemeClr val="dk1"/>
                          </a:solidFill>
                          <a:effectLst/>
                          <a:latin typeface="Arial" panose="020B0604020202020204" pitchFamily="34" charset="0"/>
                          <a:ea typeface="+mn-ea"/>
                          <a:cs typeface="Arial" panose="020B0604020202020204" pitchFamily="34" charset="0"/>
                        </a:rPr>
                        <a:t>PCa</a:t>
                      </a:r>
                      <a:r>
                        <a:rPr lang="en-US" sz="1100" b="0" i="0" kern="1200" dirty="0">
                          <a:solidFill>
                            <a:schemeClr val="dk1"/>
                          </a:solidFill>
                          <a:effectLst/>
                          <a:latin typeface="Arial" panose="020B0604020202020204" pitchFamily="34" charset="0"/>
                          <a:ea typeface="+mn-ea"/>
                          <a:cs typeface="Arial" panose="020B0604020202020204" pitchFamily="34" charset="0"/>
                        </a:rPr>
                        <a:t> cancer</a:t>
                      </a:r>
                    </a:p>
                    <a:p>
                      <a:pPr marL="274638" lvl="1" indent="-274638" algn="l" defTabSz="1155700">
                        <a:spcBef>
                          <a:spcPts val="0"/>
                        </a:spcBef>
                        <a:spcAft>
                          <a:spcPts val="300"/>
                        </a:spcAft>
                        <a:buClr>
                          <a:schemeClr val="accent1"/>
                        </a:buClr>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Men with a family history of high-risk germline mutations or a family history of multiple cancers on the same side of the family</a:t>
                      </a:r>
                      <a:endParaRPr lang="en-GB" sz="1100" b="0" i="0" kern="1200" noProof="0" dirty="0">
                        <a:solidFill>
                          <a:schemeClr val="dk1"/>
                        </a:solidFill>
                        <a:effectLst/>
                        <a:latin typeface="Arial" panose="020B0604020202020204" pitchFamily="34" charset="0"/>
                        <a:ea typeface="+mn-ea"/>
                        <a:cs typeface="Arial" panose="020B0604020202020204" pitchFamily="34" charset="0"/>
                      </a:endParaRPr>
                    </a:p>
                  </a:txBody>
                  <a:tcPr marL="121920" marR="121917" marT="81720" marB="81720" horzOverflow="overflow"/>
                </a:tc>
                <a:tc>
                  <a:txBody>
                    <a:bodyPr/>
                    <a:lstStyle/>
                    <a:p>
                      <a:pPr marL="0" indent="0">
                        <a:buFont typeface="Arial" panose="020B0604020202020204" pitchFamily="34" charset="0"/>
                        <a:buNone/>
                      </a:pPr>
                      <a:r>
                        <a:rPr lang="en-US" sz="1100" b="1" i="0" kern="1200" dirty="0">
                          <a:solidFill>
                            <a:schemeClr val="dk1"/>
                          </a:solidFill>
                          <a:effectLst/>
                          <a:latin typeface="Arial" panose="020B0604020202020204" pitchFamily="34" charset="0"/>
                          <a:ea typeface="+mn-ea"/>
                          <a:cs typeface="Arial" panose="020B0604020202020204" pitchFamily="34" charset="0"/>
                        </a:rPr>
                        <a:t>Somatic </a:t>
                      </a:r>
                      <a:r>
                        <a:rPr lang="en-US" sz="1100" b="0" i="0" kern="1200" dirty="0">
                          <a:solidFill>
                            <a:schemeClr val="dk1"/>
                          </a:solidFill>
                          <a:effectLst/>
                          <a:latin typeface="Arial" panose="020B0604020202020204" pitchFamily="34" charset="0"/>
                          <a:ea typeface="+mn-ea"/>
                          <a:cs typeface="Arial" panose="020B0604020202020204" pitchFamily="34" charset="0"/>
                        </a:rPr>
                        <a:t>testing</a:t>
                      </a:r>
                      <a:r>
                        <a:rPr lang="en-US" sz="1100" b="1" i="0" kern="1200" dirty="0">
                          <a:solidFill>
                            <a:schemeClr val="dk1"/>
                          </a:solidFill>
                          <a:effectLst/>
                          <a:latin typeface="Arial" panose="020B0604020202020204" pitchFamily="34" charset="0"/>
                          <a:ea typeface="+mn-ea"/>
                          <a:cs typeface="Arial" panose="020B0604020202020204" pitchFamily="34" charset="0"/>
                        </a:rPr>
                        <a:t> </a:t>
                      </a:r>
                      <a:r>
                        <a:rPr lang="en-US" sz="1100" b="0" i="0" kern="1200" dirty="0">
                          <a:solidFill>
                            <a:schemeClr val="dk1"/>
                          </a:solidFill>
                          <a:effectLst/>
                          <a:latin typeface="Arial" panose="020B0604020202020204" pitchFamily="34" charset="0"/>
                          <a:ea typeface="+mn-ea"/>
                          <a:cs typeface="Arial" panose="020B0604020202020204" pitchFamily="34" charset="0"/>
                        </a:rPr>
                        <a:t>in </a:t>
                      </a:r>
                      <a:r>
                        <a:rPr lang="en-US" sz="1100" b="0" i="0" kern="1200" dirty="0" err="1">
                          <a:solidFill>
                            <a:schemeClr val="dk1"/>
                          </a:solidFill>
                          <a:effectLst/>
                          <a:latin typeface="Arial" panose="020B0604020202020204" pitchFamily="34" charset="0"/>
                          <a:ea typeface="+mn-ea"/>
                          <a:cs typeface="Arial" panose="020B0604020202020204" pitchFamily="34" charset="0"/>
                        </a:rPr>
                        <a:t>mPCa</a:t>
                      </a:r>
                      <a:r>
                        <a:rPr lang="en-US" sz="1100" b="0" i="0" kern="1200" dirty="0">
                          <a:solidFill>
                            <a:schemeClr val="dk1"/>
                          </a:solidFill>
                          <a:effectLst/>
                          <a:latin typeface="Arial" panose="020B0604020202020204" pitchFamily="34" charset="0"/>
                          <a:ea typeface="+mn-ea"/>
                          <a:cs typeface="Arial" panose="020B0604020202020204" pitchFamily="34" charset="0"/>
                        </a:rPr>
                        <a:t> patients to identify alterations in HRR genes. May be considered in patients with regional </a:t>
                      </a:r>
                      <a:r>
                        <a:rPr lang="en-US" sz="1100" b="0" i="0" kern="1200" dirty="0" err="1">
                          <a:solidFill>
                            <a:schemeClr val="dk1"/>
                          </a:solidFill>
                          <a:effectLst/>
                          <a:latin typeface="Arial" panose="020B0604020202020204" pitchFamily="34" charset="0"/>
                          <a:ea typeface="+mn-ea"/>
                          <a:cs typeface="Arial" panose="020B0604020202020204" pitchFamily="34" charset="0"/>
                        </a:rPr>
                        <a:t>PCa</a:t>
                      </a:r>
                      <a:r>
                        <a:rPr lang="en-US" sz="1100" b="0" i="0" kern="1200" dirty="0">
                          <a:solidFill>
                            <a:schemeClr val="dk1"/>
                          </a:solidFill>
                          <a:effectLst/>
                          <a:latin typeface="Arial" panose="020B0604020202020204" pitchFamily="34" charset="0"/>
                          <a:ea typeface="+mn-ea"/>
                          <a:cs typeface="Arial" panose="020B0604020202020204" pitchFamily="34" charset="0"/>
                        </a:rPr>
                        <a:t>.</a:t>
                      </a:r>
                    </a:p>
                    <a:p>
                      <a:pPr marL="0" indent="0">
                        <a:buFont typeface="Arial" panose="020B0604020202020204" pitchFamily="34" charset="0"/>
                        <a:buNone/>
                      </a:pPr>
                      <a:endParaRPr lang="en-US" sz="1100" b="1" i="0" kern="1200" dirty="0">
                        <a:solidFill>
                          <a:schemeClr val="dk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r>
                        <a:rPr lang="en-US" sz="1100" b="1" i="0" kern="1200" dirty="0">
                          <a:solidFill>
                            <a:schemeClr val="dk1"/>
                          </a:solidFill>
                          <a:effectLst/>
                          <a:latin typeface="Arial" panose="020B0604020202020204" pitchFamily="34" charset="0"/>
                          <a:ea typeface="+mn-ea"/>
                          <a:cs typeface="Arial" panose="020B0604020202020204" pitchFamily="34" charset="0"/>
                        </a:rPr>
                        <a:t>Germline</a:t>
                      </a:r>
                      <a:r>
                        <a:rPr lang="en-US" sz="1100" b="0" i="0" kern="1200" dirty="0">
                          <a:solidFill>
                            <a:schemeClr val="dk1"/>
                          </a:solidFill>
                          <a:effectLst/>
                          <a:latin typeface="Arial" panose="020B0604020202020204" pitchFamily="34" charset="0"/>
                          <a:ea typeface="+mn-ea"/>
                          <a:cs typeface="Arial" panose="020B0604020202020204" pitchFamily="34" charset="0"/>
                        </a:rPr>
                        <a:t> testing recommended for patients with prostate cancer and any of the following:</a:t>
                      </a:r>
                    </a:p>
                    <a:p>
                      <a:pPr marL="285750" lvl="0" indent="-2857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Very-high-risk localized or high-risk </a:t>
                      </a:r>
                      <a:r>
                        <a:rPr lang="en-US" sz="1100" b="0" i="0" kern="1200" dirty="0" err="1">
                          <a:solidFill>
                            <a:schemeClr val="tx1"/>
                          </a:solidFill>
                          <a:effectLst/>
                          <a:latin typeface="Arial" panose="020B0604020202020204" pitchFamily="34" charset="0"/>
                          <a:ea typeface="+mn-ea"/>
                          <a:cs typeface="Arial" panose="020B0604020202020204" pitchFamily="34" charset="0"/>
                        </a:rPr>
                        <a:t>localised</a:t>
                      </a:r>
                      <a:r>
                        <a:rPr lang="en-US" sz="1100" b="0" i="0" kern="1200" dirty="0">
                          <a:solidFill>
                            <a:schemeClr val="tx1"/>
                          </a:solidFill>
                          <a:effectLst/>
                          <a:latin typeface="Arial" panose="020B0604020202020204" pitchFamily="34" charset="0"/>
                          <a:ea typeface="+mn-ea"/>
                          <a:cs typeface="Arial" panose="020B0604020202020204" pitchFamily="34" charset="0"/>
                        </a:rPr>
                        <a:t> , very high-risk, regional, or </a:t>
                      </a:r>
                      <a:r>
                        <a:rPr lang="en-US" sz="1100" b="0" i="0" kern="1200" dirty="0" err="1">
                          <a:solidFill>
                            <a:schemeClr val="tx1"/>
                          </a:solidFill>
                          <a:effectLst/>
                          <a:latin typeface="Arial" panose="020B0604020202020204" pitchFamily="34" charset="0"/>
                          <a:ea typeface="+mn-ea"/>
                          <a:cs typeface="Arial" panose="020B0604020202020204" pitchFamily="34" charset="0"/>
                        </a:rPr>
                        <a:t>mPCa</a:t>
                      </a: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Family history of certain cancers</a:t>
                      </a:r>
                    </a:p>
                    <a:p>
                      <a:pPr marL="285750" lvl="0" indent="-2857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Ashkenazi Jewish ancestry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A known family history of a familial cancer risk mutation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Personal history of breast cancer</a:t>
                      </a:r>
                    </a:p>
                  </a:txBody>
                  <a:tcPr marL="121920" marR="121917" marT="81720" marB="81720" horzOverflow="overflow"/>
                </a:tc>
                <a:tc>
                  <a:txBody>
                    <a:bodyPr/>
                    <a:lstStyle>
                      <a:lvl1pPr defTabSz="457200" eaLnBrk="0" hangingPunct="0">
                        <a:spcBef>
                          <a:spcPct val="20000"/>
                        </a:spcBef>
                        <a:buClr>
                          <a:srgbClr val="304F4D"/>
                        </a:buClr>
                        <a:defRPr sz="2000">
                          <a:solidFill>
                            <a:schemeClr val="tx1"/>
                          </a:solidFill>
                          <a:latin typeface="Calibri" pitchFamily="34" charset="0"/>
                          <a:ea typeface="MS PGothic" pitchFamily="34" charset="-128"/>
                        </a:defRPr>
                      </a:lvl1pPr>
                      <a:lvl2pPr marL="742950" indent="-285750" defTabSz="457200" eaLnBrk="0" hangingPunct="0">
                        <a:spcBef>
                          <a:spcPct val="20000"/>
                        </a:spcBef>
                        <a:buClr>
                          <a:srgbClr val="304F4D"/>
                        </a:buClr>
                        <a:defRPr sz="2000">
                          <a:solidFill>
                            <a:schemeClr val="tx1"/>
                          </a:solidFill>
                          <a:latin typeface="Calibri" pitchFamily="34" charset="0"/>
                          <a:ea typeface="MS PGothic" pitchFamily="34" charset="-128"/>
                        </a:defRPr>
                      </a:lvl2pPr>
                      <a:lvl3pPr marL="1143000" indent="-228600" defTabSz="457200" eaLnBrk="0" hangingPunct="0">
                        <a:spcBef>
                          <a:spcPct val="20000"/>
                        </a:spcBef>
                        <a:buClr>
                          <a:srgbClr val="304F4D"/>
                        </a:buClr>
                        <a:defRPr sz="1600">
                          <a:solidFill>
                            <a:schemeClr val="tx1"/>
                          </a:solidFill>
                          <a:latin typeface="Calibri" pitchFamily="34" charset="0"/>
                          <a:ea typeface="MS PGothic" pitchFamily="34" charset="-128"/>
                        </a:defRPr>
                      </a:lvl3pPr>
                      <a:lvl4pPr marL="1600200" indent="-228600" defTabSz="457200" eaLnBrk="0" hangingPunct="0">
                        <a:spcBef>
                          <a:spcPct val="20000"/>
                        </a:spcBef>
                        <a:buClr>
                          <a:srgbClr val="304F4D"/>
                        </a:buClr>
                        <a:defRPr sz="1600">
                          <a:solidFill>
                            <a:schemeClr val="tx1"/>
                          </a:solidFill>
                          <a:latin typeface="Calibri" pitchFamily="34" charset="0"/>
                          <a:ea typeface="MS PGothic" pitchFamily="34" charset="-128"/>
                        </a:defRPr>
                      </a:lvl4pPr>
                      <a:lvl5pPr marL="2057400" indent="-228600" defTabSz="457200" eaLnBrk="0" hangingPunct="0">
                        <a:spcBef>
                          <a:spcPct val="20000"/>
                        </a:spcBef>
                        <a:buClr>
                          <a:srgbClr val="304F4D"/>
                        </a:buClr>
                        <a:defRPr sz="16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304F4D"/>
                        </a:buClr>
                        <a:defRPr sz="1600">
                          <a:solidFill>
                            <a:schemeClr val="tx1"/>
                          </a:solidFill>
                          <a:latin typeface="Calibri" pitchFamily="34" charset="0"/>
                          <a:ea typeface="MS PGothic" pitchFamily="34" charset="-128"/>
                        </a:defRPr>
                      </a:lvl9pPr>
                    </a:lstStyle>
                    <a:p>
                      <a:pPr marL="0" lvl="1" indent="0" algn="l" defTabSz="1155700" rtl="0" eaLnBrk="1" latinLnBrk="0" hangingPunct="1">
                        <a:spcBef>
                          <a:spcPts val="0"/>
                        </a:spcBef>
                        <a:spcAft>
                          <a:spcPts val="300"/>
                        </a:spcAft>
                        <a:buClr>
                          <a:schemeClr val="accent1"/>
                        </a:buClr>
                        <a:buFont typeface="Arial" panose="020B0604020202020204" pitchFamily="34" charset="0"/>
                        <a:buNone/>
                        <a:tabLst/>
                        <a:defRPr/>
                      </a:pPr>
                      <a:r>
                        <a:rPr lang="en-US" sz="1100" b="1" i="0" kern="1200" dirty="0">
                          <a:solidFill>
                            <a:schemeClr val="dk1"/>
                          </a:solidFill>
                          <a:effectLst/>
                          <a:latin typeface="Arial" panose="020B0604020202020204" pitchFamily="34" charset="0"/>
                          <a:ea typeface="+mn-ea"/>
                          <a:cs typeface="Arial" panose="020B0604020202020204" pitchFamily="34" charset="0"/>
                        </a:rPr>
                        <a:t>Germline</a:t>
                      </a:r>
                      <a:r>
                        <a:rPr lang="en-US" sz="1100" b="0" i="0" kern="1200" dirty="0">
                          <a:solidFill>
                            <a:schemeClr val="dk1"/>
                          </a:solidFill>
                          <a:effectLst/>
                          <a:latin typeface="Arial" panose="020B0604020202020204" pitchFamily="34" charset="0"/>
                          <a:ea typeface="+mn-ea"/>
                          <a:cs typeface="Arial" panose="020B0604020202020204" pitchFamily="34" charset="0"/>
                        </a:rPr>
                        <a:t> and </a:t>
                      </a:r>
                      <a:r>
                        <a:rPr lang="en-US" sz="1100" b="1" i="0" kern="1200" dirty="0">
                          <a:solidFill>
                            <a:schemeClr val="dk1"/>
                          </a:solidFill>
                          <a:effectLst/>
                          <a:latin typeface="Arial" panose="020B0604020202020204" pitchFamily="34" charset="0"/>
                          <a:ea typeface="+mn-ea"/>
                          <a:cs typeface="Arial" panose="020B0604020202020204" pitchFamily="34" charset="0"/>
                        </a:rPr>
                        <a:t>somatic </a:t>
                      </a:r>
                      <a:r>
                        <a:rPr lang="en-US" sz="1100" b="0" i="0" kern="1200" dirty="0" err="1">
                          <a:solidFill>
                            <a:schemeClr val="dk1"/>
                          </a:solidFill>
                          <a:effectLst/>
                          <a:latin typeface="Arial" panose="020B0604020202020204" pitchFamily="34" charset="0"/>
                          <a:ea typeface="+mn-ea"/>
                          <a:cs typeface="Arial" panose="020B0604020202020204" pitchFamily="34" charset="0"/>
                        </a:rPr>
                        <a:t>tumour</a:t>
                      </a:r>
                      <a:r>
                        <a:rPr lang="en-US" sz="1100" b="0" i="0" kern="1200" dirty="0">
                          <a:solidFill>
                            <a:schemeClr val="dk1"/>
                          </a:solidFill>
                          <a:effectLst/>
                          <a:latin typeface="Arial" panose="020B0604020202020204" pitchFamily="34" charset="0"/>
                          <a:ea typeface="+mn-ea"/>
                          <a:cs typeface="Arial" panose="020B0604020202020204" pitchFamily="34" charset="0"/>
                        </a:rPr>
                        <a:t> genetic testing should be offered to identify DNA repair deficiency mutations and MSI status that may inform prognosis in patients with </a:t>
                      </a:r>
                      <a:r>
                        <a:rPr lang="en-US" sz="1100" b="0" i="0" kern="1200" dirty="0" err="1">
                          <a:solidFill>
                            <a:schemeClr val="dk1"/>
                          </a:solidFill>
                          <a:effectLst/>
                          <a:latin typeface="Arial" panose="020B0604020202020204" pitchFamily="34" charset="0"/>
                          <a:ea typeface="+mn-ea"/>
                          <a:cs typeface="Arial" panose="020B0604020202020204" pitchFamily="34" charset="0"/>
                        </a:rPr>
                        <a:t>mCRPC</a:t>
                      </a:r>
                      <a:r>
                        <a:rPr lang="en-US" sz="1100" b="0" i="0" kern="1200" dirty="0">
                          <a:solidFill>
                            <a:schemeClr val="dk1"/>
                          </a:solidFill>
                          <a:effectLst/>
                          <a:latin typeface="Arial" panose="020B0604020202020204" pitchFamily="34" charset="0"/>
                          <a:ea typeface="+mn-ea"/>
                          <a:cs typeface="Arial" panose="020B0604020202020204" pitchFamily="34" charset="0"/>
                        </a:rPr>
                        <a:t> and counselling regarding family risk as well as potential targeted therapies</a:t>
                      </a:r>
                    </a:p>
                    <a:p>
                      <a:pPr marL="0" lvl="1" indent="0" algn="l" defTabSz="1155700" rtl="0" eaLnBrk="1" latinLnBrk="0" hangingPunct="1">
                        <a:spcBef>
                          <a:spcPts val="0"/>
                        </a:spcBef>
                        <a:spcAft>
                          <a:spcPts val="300"/>
                        </a:spcAft>
                        <a:buClr>
                          <a:schemeClr val="accent1"/>
                        </a:buClr>
                        <a:buFont typeface="Arial" panose="020B0604020202020204" pitchFamily="34" charset="0"/>
                        <a:buNone/>
                        <a:tabLst/>
                        <a:defRPr/>
                      </a:pPr>
                      <a:endParaRPr lang="en-US" sz="1100" b="0" i="0" kern="1200" noProof="0" dirty="0">
                        <a:solidFill>
                          <a:schemeClr val="dk1"/>
                        </a:solidFill>
                        <a:effectLst/>
                        <a:latin typeface="Arial" panose="020B0604020202020204" pitchFamily="34" charset="0"/>
                        <a:ea typeface="+mn-ea"/>
                        <a:cs typeface="Arial" panose="020B0604020202020204" pitchFamily="34" charset="0"/>
                      </a:endParaRPr>
                    </a:p>
                  </a:txBody>
                  <a:tcPr marL="121920" marR="121917" marT="81720" marB="81720" horzOverflow="overflow"/>
                </a:tc>
                <a:extLst>
                  <a:ext uri="{0D108BD9-81ED-4DB2-BD59-A6C34878D82A}">
                    <a16:rowId xmlns:a16="http://schemas.microsoft.com/office/drawing/2014/main" val="10001"/>
                  </a:ext>
                </a:extLst>
              </a:tr>
            </a:tbl>
          </a:graphicData>
        </a:graphic>
      </p:graphicFrame>
      <p:sp>
        <p:nvSpPr>
          <p:cNvPr id="7" name="Content Placeholder 1">
            <a:extLst>
              <a:ext uri="{FF2B5EF4-FFF2-40B4-BE49-F238E27FC236}">
                <a16:creationId xmlns:a16="http://schemas.microsoft.com/office/drawing/2014/main" id="{66AFF6DA-51FE-FD86-CC9D-9D4A6CF2BCF5}"/>
              </a:ext>
            </a:extLst>
          </p:cNvPr>
          <p:cNvSpPr>
            <a:spLocks noGrp="1"/>
          </p:cNvSpPr>
          <p:nvPr>
            <p:ph sz="quarter" idx="15"/>
          </p:nvPr>
        </p:nvSpPr>
        <p:spPr>
          <a:xfrm>
            <a:off x="620713" y="6309320"/>
            <a:ext cx="10875887" cy="365125"/>
          </a:xfrm>
        </p:spPr>
        <p:txBody>
          <a:bodyPr/>
          <a:lstStyle/>
          <a:p>
            <a:pPr>
              <a:lnSpc>
                <a:spcPct val="80000"/>
              </a:lnSpc>
              <a:spcBef>
                <a:spcPts val="200"/>
              </a:spcBef>
            </a:pPr>
            <a:r>
              <a:rPr lang="en-GB" sz="850" dirty="0">
                <a:solidFill>
                  <a:schemeClr val="tx2"/>
                </a:solidFill>
              </a:rPr>
              <a:t>ASTRO, American Society for Radiation Oncology; AUA, American Urological Association; BRCA, breast cancer gene; EANM, European Association of Nuclear Medicine; EAU, European Association of Urology; ESMO, European Society for Medical Oncology; ESTRO, European Society for Radiotherapy and Oncology; ESUR, European Society of Urogenital Radiology; HRR, homologous recombination repair; </a:t>
            </a:r>
            <a:r>
              <a:rPr lang="en-GB" sz="850" dirty="0" err="1">
                <a:solidFill>
                  <a:schemeClr val="tx2"/>
                </a:solidFill>
              </a:rPr>
              <a:t>mCRPC</a:t>
            </a:r>
            <a:r>
              <a:rPr lang="en-GB" sz="850" dirty="0">
                <a:solidFill>
                  <a:schemeClr val="tx2"/>
                </a:solidFill>
              </a:rPr>
              <a:t>, metastatic castration-resistant prostate cancer; MMR, mismatch repair; </a:t>
            </a:r>
            <a:r>
              <a:rPr lang="en-GB" sz="850" dirty="0" err="1">
                <a:solidFill>
                  <a:schemeClr val="tx2"/>
                </a:solidFill>
              </a:rPr>
              <a:t>mPCa</a:t>
            </a:r>
            <a:r>
              <a:rPr lang="en-GB" sz="850" dirty="0">
                <a:solidFill>
                  <a:schemeClr val="tx2"/>
                </a:solidFill>
              </a:rPr>
              <a:t>, metastatic prostate cancer; MSI, microsatellite instability; NCCN, National Comprehensive Cancer Network; PARP, poly-ADP ribose polymerase; SIOG, International Society of Geriatric Oncology; SUO, Society of Urologic Oncology</a:t>
            </a:r>
          </a:p>
          <a:p>
            <a:pPr>
              <a:lnSpc>
                <a:spcPct val="80000"/>
              </a:lnSpc>
              <a:spcBef>
                <a:spcPts val="200"/>
              </a:spcBef>
            </a:pPr>
            <a:r>
              <a:rPr lang="en-US" sz="850" dirty="0">
                <a:solidFill>
                  <a:schemeClr val="tx2"/>
                </a:solidFill>
              </a:rPr>
              <a:t>1. </a:t>
            </a:r>
            <a:r>
              <a:rPr lang="en-GB" sz="850" dirty="0">
                <a:solidFill>
                  <a:schemeClr val="tx2"/>
                </a:solidFill>
              </a:rPr>
              <a:t>Parker C, et al. Ann Oncol. 2020;31(9):1119-34; </a:t>
            </a:r>
            <a:r>
              <a:rPr lang="en-US" sz="850" dirty="0">
                <a:solidFill>
                  <a:schemeClr val="tx2"/>
                </a:solidFill>
              </a:rPr>
              <a:t>2. </a:t>
            </a:r>
            <a:r>
              <a:rPr lang="en-GB" sz="850" dirty="0" err="1">
                <a:solidFill>
                  <a:schemeClr val="tx2"/>
                </a:solidFill>
              </a:rPr>
              <a:t>Mottet</a:t>
            </a:r>
            <a:r>
              <a:rPr lang="en-GB" sz="850" dirty="0">
                <a:solidFill>
                  <a:schemeClr val="tx2"/>
                </a:solidFill>
              </a:rPr>
              <a:t> N, et al. Guidelines on prostate cancer 2022: EAU-EANM-ESTRO-ESUR-ISUP-SIOG-Guidelines-on-Prostate-Cancer-2022_2022-04-25-063938_yfos.pdf (d56bochluxqnz.cloudfront.net); </a:t>
            </a:r>
            <a:r>
              <a:rPr lang="en-US" sz="850" dirty="0">
                <a:solidFill>
                  <a:schemeClr val="tx2"/>
                </a:solidFill>
              </a:rPr>
              <a:t>3.National Comprehensive Cancer Network. Prostate Cancer (Version 1.2023). https://</a:t>
            </a:r>
            <a:r>
              <a:rPr lang="en-US" sz="850" dirty="0" err="1">
                <a:solidFill>
                  <a:schemeClr val="tx2"/>
                </a:solidFill>
              </a:rPr>
              <a:t>www.nccn.org</a:t>
            </a:r>
            <a:r>
              <a:rPr lang="en-US" sz="850" dirty="0">
                <a:solidFill>
                  <a:schemeClr val="tx2"/>
                </a:solidFill>
              </a:rPr>
              <a:t>/professionals/</a:t>
            </a:r>
            <a:r>
              <a:rPr lang="en-US" sz="850" dirty="0" err="1">
                <a:solidFill>
                  <a:schemeClr val="tx2"/>
                </a:solidFill>
              </a:rPr>
              <a:t>physician_gls</a:t>
            </a:r>
            <a:r>
              <a:rPr lang="en-US" sz="850" dirty="0">
                <a:solidFill>
                  <a:schemeClr val="tx2"/>
                </a:solidFill>
              </a:rPr>
              <a:t>/pdf/</a:t>
            </a:r>
            <a:r>
              <a:rPr lang="en-US" sz="850" dirty="0" err="1">
                <a:solidFill>
                  <a:schemeClr val="tx2"/>
                </a:solidFill>
              </a:rPr>
              <a:t>prostate.pdf</a:t>
            </a:r>
            <a:r>
              <a:rPr lang="en-US" sz="850" dirty="0">
                <a:solidFill>
                  <a:schemeClr val="tx2"/>
                </a:solidFill>
              </a:rPr>
              <a:t>. Accessed Oct 2022; </a:t>
            </a:r>
            <a:br>
              <a:rPr lang="en-US" sz="850" dirty="0"/>
            </a:br>
            <a:r>
              <a:rPr lang="en-US" sz="850" dirty="0"/>
              <a:t>4. </a:t>
            </a:r>
            <a:r>
              <a:rPr lang="en-GB" sz="850" dirty="0"/>
              <a:t>Lowrance WT, et al. J Urol. 2021; 205(1):22-9</a:t>
            </a:r>
          </a:p>
        </p:txBody>
      </p:sp>
    </p:spTree>
    <p:extLst>
      <p:ext uri="{BB962C8B-B14F-4D97-AF65-F5344CB8AC3E}">
        <p14:creationId xmlns:p14="http://schemas.microsoft.com/office/powerpoint/2010/main" val="209152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D60B4D4-C95E-4E37-A0ED-78A6E02C01CD}"/>
              </a:ext>
            </a:extLst>
          </p:cNvPr>
          <p:cNvSpPr txBox="1"/>
          <p:nvPr/>
        </p:nvSpPr>
        <p:spPr>
          <a:xfrm>
            <a:off x="491716" y="3353564"/>
            <a:ext cx="2029125" cy="2653224"/>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defTabSz="914377" fontAlgn="auto">
              <a:lnSpc>
                <a:spcPct val="100000"/>
              </a:lnSpc>
              <a:spcBef>
                <a:spcPts val="0"/>
              </a:spcBef>
              <a:spcAft>
                <a:spcPts val="0"/>
              </a:spcAft>
              <a:buClrTx/>
              <a:buSzTx/>
              <a:buFontTx/>
              <a:buNone/>
              <a:tabLst/>
              <a:defRPr kumimoji="0" sz="110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solidFill>
                  <a:schemeClr val="tx1"/>
                </a:solidFill>
              </a:rPr>
              <a:t>Several large retrospective studies have found an association between </a:t>
            </a:r>
            <a:r>
              <a:rPr lang="en-GB" i="1" dirty="0" err="1">
                <a:solidFill>
                  <a:schemeClr val="tx1"/>
                </a:solidFill>
              </a:rPr>
              <a:t>BRCA</a:t>
            </a:r>
            <a:r>
              <a:rPr lang="en-GB" dirty="0" err="1">
                <a:solidFill>
                  <a:schemeClr val="tx1"/>
                </a:solidFill>
              </a:rPr>
              <a:t>m</a:t>
            </a:r>
            <a:r>
              <a:rPr lang="en-GB" dirty="0">
                <a:solidFill>
                  <a:schemeClr val="tx1"/>
                </a:solidFill>
              </a:rPr>
              <a:t> and aggressive disease and rapid progression to metastatic disease</a:t>
            </a:r>
            <a:r>
              <a:rPr lang="en-GB" baseline="30000" dirty="0">
                <a:solidFill>
                  <a:schemeClr val="tx1"/>
                </a:solidFill>
              </a:rPr>
              <a:t>1–3</a:t>
            </a:r>
            <a:br>
              <a:rPr lang="en-GB" dirty="0">
                <a:solidFill>
                  <a:schemeClr val="tx1"/>
                </a:solidFill>
              </a:rPr>
            </a:br>
            <a:endParaRPr lang="en-GB" dirty="0">
              <a:solidFill>
                <a:schemeClr val="tx1"/>
              </a:solidFill>
            </a:endParaRPr>
          </a:p>
          <a:p>
            <a:r>
              <a:rPr lang="en-GB" i="1" dirty="0">
                <a:solidFill>
                  <a:schemeClr val="tx1"/>
                </a:solidFill>
              </a:rPr>
              <a:t>BRCA2</a:t>
            </a:r>
            <a:r>
              <a:rPr lang="en-GB" dirty="0">
                <a:solidFill>
                  <a:schemeClr val="tx1"/>
                </a:solidFill>
              </a:rPr>
              <a:t>m tumours are also more likely to show a pattern of intraductal carcinoma which correlates with poor prognosis</a:t>
            </a:r>
            <a:r>
              <a:rPr lang="en-GB" baseline="30000" dirty="0">
                <a:solidFill>
                  <a:schemeClr val="tx1"/>
                </a:solidFill>
              </a:rPr>
              <a:t>2</a:t>
            </a:r>
          </a:p>
        </p:txBody>
      </p:sp>
      <p:sp>
        <p:nvSpPr>
          <p:cNvPr id="21" name="Rectangle: Diagonal Corners Rounded 12">
            <a:extLst>
              <a:ext uri="{FF2B5EF4-FFF2-40B4-BE49-F238E27FC236}">
                <a16:creationId xmlns:a16="http://schemas.microsoft.com/office/drawing/2014/main" id="{D6B1C28D-E537-43A6-83BC-0CCB32646082}"/>
              </a:ext>
            </a:extLst>
          </p:cNvPr>
          <p:cNvSpPr/>
          <p:nvPr/>
        </p:nvSpPr>
        <p:spPr>
          <a:xfrm>
            <a:off x="515099" y="1645588"/>
            <a:ext cx="2029125" cy="1121793"/>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HRRm</a:t>
            </a:r>
            <a:r>
              <a:rPr kumimoji="0" lang="en-GB" sz="11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is associated with an aggressive phenotype</a:t>
            </a:r>
            <a:r>
              <a:rPr kumimoji="0" lang="en-GB" sz="110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with most data assessing </a:t>
            </a:r>
            <a:r>
              <a:rPr kumimoji="0" lang="en-GB" sz="1100" i="1"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BRCA</a:t>
            </a:r>
            <a:r>
              <a:rPr kumimoji="0" lang="en-GB" sz="110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m</a:t>
            </a:r>
            <a:r>
              <a:rPr kumimoji="0" lang="en-GB" sz="1100" i="0" u="none" strike="noStrike" kern="1200" cap="none" spc="0" normalizeH="0" baseline="30000" noProof="0" dirty="0">
                <a:ln>
                  <a:noFill/>
                </a:ln>
                <a:solidFill>
                  <a:schemeClr val="tx1"/>
                </a:solidFill>
                <a:effectLst/>
                <a:uLnTx/>
                <a:uFillTx/>
                <a:latin typeface="Arial" panose="020B0604020202020204" pitchFamily="34" charset="0"/>
                <a:cs typeface="Arial" panose="020B0604020202020204" pitchFamily="34" charset="0"/>
              </a:rPr>
              <a:t>1–3</a:t>
            </a:r>
            <a:r>
              <a:rPr kumimoji="0" lang="en-GB" sz="110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4951A00F-79FA-6B49-BF73-B18EF8708A10}"/>
              </a:ext>
            </a:extLst>
          </p:cNvPr>
          <p:cNvSpPr>
            <a:spLocks noGrp="1"/>
          </p:cNvSpPr>
          <p:nvPr>
            <p:ph type="title"/>
          </p:nvPr>
        </p:nvSpPr>
        <p:spPr/>
        <p:txBody>
          <a:bodyPr/>
          <a:lstStyle/>
          <a:p>
            <a:r>
              <a:rPr lang="en-GB" i="1" dirty="0" err="1"/>
              <a:t>BRCA</a:t>
            </a:r>
            <a:r>
              <a:rPr lang="en-GB" cap="none" dirty="0" err="1"/>
              <a:t>m</a:t>
            </a:r>
            <a:r>
              <a:rPr lang="en-GB" dirty="0"/>
              <a:t> are associated with poor clinical outcomes </a:t>
            </a:r>
            <a:endParaRPr lang="en-US" dirty="0"/>
          </a:p>
        </p:txBody>
      </p:sp>
      <p:sp>
        <p:nvSpPr>
          <p:cNvPr id="22" name="Slide Number Placeholder 21"/>
          <p:cNvSpPr>
            <a:spLocks noGrp="1"/>
          </p:cNvSpPr>
          <p:nvPr>
            <p:ph type="sldNum" sz="quarter" idx="4"/>
          </p:nvPr>
        </p:nvSpPr>
        <p:spPr/>
        <p:txBody>
          <a:bodyPr/>
          <a:lstStyle/>
          <a:p>
            <a:fld id="{F4AA5DCF-66B2-472F-B195-E86DECBE6A06}" type="slidenum">
              <a:rPr lang="en-GB" smtClean="0"/>
              <a:pPr/>
              <a:t>17</a:t>
            </a:fld>
            <a:endParaRPr lang="en-GB"/>
          </a:p>
        </p:txBody>
      </p:sp>
      <p:sp>
        <p:nvSpPr>
          <p:cNvPr id="9" name="Content Placeholder 8">
            <a:extLst>
              <a:ext uri="{FF2B5EF4-FFF2-40B4-BE49-F238E27FC236}">
                <a16:creationId xmlns:a16="http://schemas.microsoft.com/office/drawing/2014/main" id="{E6DC967A-25EA-EC41-BBC9-7B33F9B35C29}"/>
              </a:ext>
            </a:extLst>
          </p:cNvPr>
          <p:cNvSpPr>
            <a:spLocks noGrp="1"/>
          </p:cNvSpPr>
          <p:nvPr>
            <p:ph sz="quarter" idx="15"/>
          </p:nvPr>
        </p:nvSpPr>
        <p:spPr>
          <a:xfrm>
            <a:off x="620183" y="6309320"/>
            <a:ext cx="10648269" cy="365125"/>
          </a:xfrm>
        </p:spPr>
        <p:txBody>
          <a:bodyPr/>
          <a:lstStyle/>
          <a:p>
            <a:r>
              <a:rPr lang="en-GB" dirty="0"/>
              <a:t>BRCA1/2, breast cancer gene 1/2; </a:t>
            </a:r>
            <a:r>
              <a:rPr lang="en-GB" dirty="0" err="1"/>
              <a:t>BRCA</a:t>
            </a:r>
            <a:r>
              <a:rPr lang="en-GB" cap="none" dirty="0" err="1"/>
              <a:t>m</a:t>
            </a:r>
            <a:r>
              <a:rPr lang="en-GB" cap="none" dirty="0"/>
              <a:t>, BRCA mutated; </a:t>
            </a:r>
            <a:r>
              <a:rPr lang="en-GB" dirty="0">
                <a:solidFill>
                  <a:schemeClr val="tx2"/>
                </a:solidFill>
              </a:rPr>
              <a:t>(g)BRCA2m, (germline) BRCA2 mutation; (g)BRCA1/2m, (germline) breast cancer gene 1/2 mutation; </a:t>
            </a:r>
            <a:r>
              <a:rPr lang="en-GB" dirty="0" err="1">
                <a:solidFill>
                  <a:schemeClr val="tx2"/>
                </a:solidFill>
              </a:rPr>
              <a:t>HRRm</a:t>
            </a:r>
            <a:r>
              <a:rPr lang="en-GB" dirty="0">
                <a:solidFill>
                  <a:schemeClr val="tx2"/>
                </a:solidFill>
              </a:rPr>
              <a:t>, homologous recombination repair mutation; MFS, metastasis-free survival; PC, prostate cancer</a:t>
            </a:r>
          </a:p>
          <a:p>
            <a:r>
              <a:rPr lang="da-DK" dirty="0"/>
              <a:t>1. Castro E, et al. </a:t>
            </a:r>
            <a:r>
              <a:rPr lang="da-DK" dirty="0" err="1"/>
              <a:t>Eur</a:t>
            </a:r>
            <a:r>
              <a:rPr lang="da-DK" dirty="0"/>
              <a:t> </a:t>
            </a:r>
            <a:r>
              <a:rPr lang="da-DK" dirty="0" err="1"/>
              <a:t>Urol</a:t>
            </a:r>
            <a:r>
              <a:rPr lang="da-DK" dirty="0"/>
              <a:t>. 2015;68:186-93; 2. Taylor RA, et al. Nat Commun. 2017;8:13671; 3.</a:t>
            </a:r>
            <a:r>
              <a:rPr lang="it-IT" dirty="0"/>
              <a:t> Castro E, et al. </a:t>
            </a:r>
            <a:r>
              <a:rPr lang="it-IT" dirty="0" err="1"/>
              <a:t>J</a:t>
            </a:r>
            <a:r>
              <a:rPr lang="it-IT" dirty="0"/>
              <a:t> </a:t>
            </a:r>
            <a:r>
              <a:rPr lang="it-IT" dirty="0" err="1"/>
              <a:t>Clin</a:t>
            </a:r>
            <a:r>
              <a:rPr lang="it-IT" dirty="0"/>
              <a:t> </a:t>
            </a:r>
            <a:r>
              <a:rPr lang="it-IT" dirty="0" err="1"/>
              <a:t>Oncol</a:t>
            </a:r>
            <a:r>
              <a:rPr lang="it-IT" dirty="0"/>
              <a:t>. 2013;</a:t>
            </a:r>
            <a:r>
              <a:rPr lang="en-GB" dirty="0"/>
              <a:t>31(14):1748-57</a:t>
            </a:r>
            <a:r>
              <a:rPr lang="da-DK" dirty="0"/>
              <a:t> </a:t>
            </a:r>
            <a:endParaRPr lang="en-US" dirty="0"/>
          </a:p>
        </p:txBody>
      </p:sp>
      <p:graphicFrame>
        <p:nvGraphicFramePr>
          <p:cNvPr id="14" name="Chart 13">
            <a:extLst>
              <a:ext uri="{FF2B5EF4-FFF2-40B4-BE49-F238E27FC236}">
                <a16:creationId xmlns:a16="http://schemas.microsoft.com/office/drawing/2014/main" id="{DC21C5F8-4EF3-BA4D-BD56-24217CC517AF}"/>
              </a:ext>
            </a:extLst>
          </p:cNvPr>
          <p:cNvGraphicFramePr/>
          <p:nvPr>
            <p:extLst>
              <p:ext uri="{D42A27DB-BD31-4B8C-83A1-F6EECF244321}">
                <p14:modId xmlns:p14="http://schemas.microsoft.com/office/powerpoint/2010/main" val="4182824841"/>
              </p:ext>
            </p:extLst>
          </p:nvPr>
        </p:nvGraphicFramePr>
        <p:xfrm>
          <a:off x="2870718" y="1240971"/>
          <a:ext cx="5616624" cy="2381904"/>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39E34DE9-B928-C044-8549-0E2E1EB9E8DA}"/>
              </a:ext>
            </a:extLst>
          </p:cNvPr>
          <p:cNvSpPr/>
          <p:nvPr/>
        </p:nvSpPr>
        <p:spPr>
          <a:xfrm>
            <a:off x="3307950" y="1209738"/>
            <a:ext cx="2336779"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Tumour size (p&lt;0.02)</a:t>
            </a:r>
            <a:r>
              <a:rPr lang="en-GB" sz="1200" b="1" baseline="30000" dirty="0">
                <a:solidFill>
                  <a:schemeClr val="tx1"/>
                </a:solidFill>
                <a:latin typeface="Arial" panose="020B0604020202020204" pitchFamily="34" charset="0"/>
                <a:cs typeface="Arial" panose="020B0604020202020204" pitchFamily="34" charset="0"/>
              </a:rPr>
              <a:t>1</a:t>
            </a:r>
          </a:p>
        </p:txBody>
      </p:sp>
      <p:sp>
        <p:nvSpPr>
          <p:cNvPr id="25" name="Rectangle 24">
            <a:extLst>
              <a:ext uri="{FF2B5EF4-FFF2-40B4-BE49-F238E27FC236}">
                <a16:creationId xmlns:a16="http://schemas.microsoft.com/office/drawing/2014/main" id="{A1AAD1C1-08F4-4F42-A4DA-F031BBC1E6A9}"/>
              </a:ext>
            </a:extLst>
          </p:cNvPr>
          <p:cNvSpPr/>
          <p:nvPr/>
        </p:nvSpPr>
        <p:spPr>
          <a:xfrm rot="16200000">
            <a:off x="1792843" y="2164083"/>
            <a:ext cx="2016225" cy="2255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Percent of patients</a:t>
            </a:r>
          </a:p>
        </p:txBody>
      </p:sp>
      <p:sp>
        <p:nvSpPr>
          <p:cNvPr id="27" name="TextBox 26">
            <a:extLst>
              <a:ext uri="{FF2B5EF4-FFF2-40B4-BE49-F238E27FC236}">
                <a16:creationId xmlns:a16="http://schemas.microsoft.com/office/drawing/2014/main" id="{2BF7061A-9016-6343-9558-05F66E30A9A8}"/>
              </a:ext>
            </a:extLst>
          </p:cNvPr>
          <p:cNvSpPr txBox="1"/>
          <p:nvPr/>
        </p:nvSpPr>
        <p:spPr>
          <a:xfrm>
            <a:off x="7243269" y="1574060"/>
            <a:ext cx="1219886" cy="268984"/>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g</a:t>
            </a:r>
            <a:r>
              <a:rPr lang="en-US" sz="800" i="1" dirty="0">
                <a:latin typeface="Arial" panose="020B0604020202020204" pitchFamily="34" charset="0"/>
                <a:ea typeface="Aileron" charset="0"/>
                <a:cs typeface="Arial" panose="020B0604020202020204" pitchFamily="34" charset="0"/>
              </a:rPr>
              <a:t>BRCA1/2</a:t>
            </a:r>
            <a:r>
              <a:rPr lang="en-US" sz="800" dirty="0">
                <a:latin typeface="Arial" panose="020B0604020202020204" pitchFamily="34" charset="0"/>
                <a:ea typeface="Aileron" charset="0"/>
                <a:cs typeface="Arial" panose="020B0604020202020204" pitchFamily="34" charset="0"/>
              </a:rPr>
              <a:t>m carrier (n=67)</a:t>
            </a:r>
          </a:p>
          <a:p>
            <a:pPr>
              <a:lnSpc>
                <a:spcPct val="114000"/>
              </a:lnSpc>
            </a:pPr>
            <a:r>
              <a:rPr lang="en-US" sz="800" dirty="0">
                <a:latin typeface="Arial" panose="020B0604020202020204" pitchFamily="34" charset="0"/>
                <a:ea typeface="Aileron" charset="0"/>
                <a:cs typeface="Arial" panose="020B0604020202020204" pitchFamily="34" charset="0"/>
              </a:rPr>
              <a:t>Non-carrier (n=1,235)</a:t>
            </a:r>
          </a:p>
        </p:txBody>
      </p:sp>
      <p:sp>
        <p:nvSpPr>
          <p:cNvPr id="28" name="Rectangle 27">
            <a:extLst>
              <a:ext uri="{FF2B5EF4-FFF2-40B4-BE49-F238E27FC236}">
                <a16:creationId xmlns:a16="http://schemas.microsoft.com/office/drawing/2014/main" id="{91ECFDF1-6207-F14A-AFF4-BB07E4A3D1AD}"/>
              </a:ext>
            </a:extLst>
          </p:cNvPr>
          <p:cNvSpPr/>
          <p:nvPr/>
        </p:nvSpPr>
        <p:spPr>
          <a:xfrm>
            <a:off x="5964065" y="1209738"/>
            <a:ext cx="2336779"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Gleason score (p&lt;0.001)</a:t>
            </a:r>
            <a:r>
              <a:rPr lang="en-GB" sz="1200" b="1" baseline="30000" dirty="0">
                <a:solidFill>
                  <a:schemeClr val="tx1"/>
                </a:solidFill>
                <a:latin typeface="Arial" panose="020B0604020202020204" pitchFamily="34" charset="0"/>
                <a:cs typeface="Arial" panose="020B0604020202020204" pitchFamily="34" charset="0"/>
              </a:rPr>
              <a:t>1</a:t>
            </a:r>
          </a:p>
        </p:txBody>
      </p:sp>
      <p:cxnSp>
        <p:nvCxnSpPr>
          <p:cNvPr id="29" name="Straight Connector 28">
            <a:extLst>
              <a:ext uri="{FF2B5EF4-FFF2-40B4-BE49-F238E27FC236}">
                <a16:creationId xmlns:a16="http://schemas.microsoft.com/office/drawing/2014/main" id="{F6B2193D-19E1-1442-94E6-08DC3FEE13FA}"/>
              </a:ext>
            </a:extLst>
          </p:cNvPr>
          <p:cNvCxnSpPr>
            <a:cxnSpLocks/>
          </p:cNvCxnSpPr>
          <p:nvPr/>
        </p:nvCxnSpPr>
        <p:spPr>
          <a:xfrm>
            <a:off x="5772250" y="1308100"/>
            <a:ext cx="0" cy="2009775"/>
          </a:xfrm>
          <a:prstGeom prst="line">
            <a:avLst/>
          </a:prstGeom>
          <a:ln w="95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45FBD85-2582-1A40-AB25-4F2A0C59CA18}"/>
              </a:ext>
            </a:extLst>
          </p:cNvPr>
          <p:cNvCxnSpPr>
            <a:cxnSpLocks/>
          </p:cNvCxnSpPr>
          <p:nvPr/>
        </p:nvCxnSpPr>
        <p:spPr>
          <a:xfrm>
            <a:off x="15123078" y="1308100"/>
            <a:ext cx="0" cy="2009775"/>
          </a:xfrm>
          <a:prstGeom prst="line">
            <a:avLst/>
          </a:prstGeom>
          <a:ln w="95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AB95C8B4-1B67-DC47-A9FA-48BADD0435C1}"/>
              </a:ext>
            </a:extLst>
          </p:cNvPr>
          <p:cNvSpPr/>
          <p:nvPr/>
        </p:nvSpPr>
        <p:spPr>
          <a:xfrm>
            <a:off x="7079347" y="1597447"/>
            <a:ext cx="88478" cy="884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F337DCD-E238-8B40-BECA-88DFD7F87964}"/>
              </a:ext>
            </a:extLst>
          </p:cNvPr>
          <p:cNvSpPr/>
          <p:nvPr/>
        </p:nvSpPr>
        <p:spPr>
          <a:xfrm>
            <a:off x="7079347" y="1733972"/>
            <a:ext cx="88478" cy="8847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Diagonal Corners Rounded 12">
            <a:extLst>
              <a:ext uri="{FF2B5EF4-FFF2-40B4-BE49-F238E27FC236}">
                <a16:creationId xmlns:a16="http://schemas.microsoft.com/office/drawing/2014/main" id="{FC97D614-81FE-734F-BA4B-778DFC9937FA}"/>
              </a:ext>
            </a:extLst>
          </p:cNvPr>
          <p:cNvSpPr/>
          <p:nvPr/>
        </p:nvSpPr>
        <p:spPr>
          <a:xfrm>
            <a:off x="8565749" y="2795264"/>
            <a:ext cx="3024503" cy="601079"/>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g</a:t>
            </a:r>
            <a:r>
              <a:rPr kumimoji="0" lang="en-GB" sz="11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BRCA2</a:t>
            </a:r>
            <a:r>
              <a:rPr kumimoji="0" lang="en-GB" sz="11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 tumours are also more likely to show a pattern of ultra-ductal carcinoma which correlates with poor prognosis</a:t>
            </a:r>
            <a:r>
              <a:rPr kumimoji="0" lang="en-GB" sz="1100" i="0" u="none" strike="noStrike" kern="1200" cap="none" spc="0" normalizeH="0" baseline="30000" noProof="0" dirty="0">
                <a:ln>
                  <a:noFill/>
                </a:ln>
                <a:solidFill>
                  <a:schemeClr val="tx1"/>
                </a:solidFill>
                <a:effectLst/>
                <a:uLnTx/>
                <a:uFillTx/>
                <a:latin typeface="Arial" panose="020B0604020202020204" pitchFamily="34" charset="0"/>
                <a:cs typeface="Arial" panose="020B0604020202020204" pitchFamily="34" charset="0"/>
              </a:rPr>
              <a:t>2</a:t>
            </a:r>
          </a:p>
        </p:txBody>
      </p:sp>
      <p:sp>
        <p:nvSpPr>
          <p:cNvPr id="35" name="TextBox 34">
            <a:extLst>
              <a:ext uri="{FF2B5EF4-FFF2-40B4-BE49-F238E27FC236}">
                <a16:creationId xmlns:a16="http://schemas.microsoft.com/office/drawing/2014/main" id="{80DDFE06-ADAB-C143-AA70-0060DAE3B12A}"/>
              </a:ext>
            </a:extLst>
          </p:cNvPr>
          <p:cNvSpPr txBox="1"/>
          <p:nvPr/>
        </p:nvSpPr>
        <p:spPr>
          <a:xfrm>
            <a:off x="9572811" y="2390489"/>
            <a:ext cx="1219886" cy="268984"/>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g</a:t>
            </a:r>
            <a:r>
              <a:rPr lang="en-US" sz="800" i="1" dirty="0">
                <a:latin typeface="Arial" panose="020B0604020202020204" pitchFamily="34" charset="0"/>
                <a:ea typeface="Aileron" charset="0"/>
                <a:cs typeface="Arial" panose="020B0604020202020204" pitchFamily="34" charset="0"/>
              </a:rPr>
              <a:t>BRCA1/2</a:t>
            </a:r>
            <a:r>
              <a:rPr lang="en-US" sz="800" dirty="0">
                <a:latin typeface="Arial" panose="020B0604020202020204" pitchFamily="34" charset="0"/>
                <a:ea typeface="Aileron" charset="0"/>
                <a:cs typeface="Arial" panose="020B0604020202020204" pitchFamily="34" charset="0"/>
              </a:rPr>
              <a:t>m carrier (n=67)</a:t>
            </a:r>
          </a:p>
          <a:p>
            <a:pPr>
              <a:lnSpc>
                <a:spcPct val="114000"/>
              </a:lnSpc>
            </a:pPr>
            <a:r>
              <a:rPr lang="en-US" sz="800" dirty="0">
                <a:latin typeface="Arial" panose="020B0604020202020204" pitchFamily="34" charset="0"/>
                <a:ea typeface="Aileron" charset="0"/>
                <a:cs typeface="Arial" panose="020B0604020202020204" pitchFamily="34" charset="0"/>
              </a:rPr>
              <a:t>Non-carrier (n=1,235)</a:t>
            </a:r>
          </a:p>
        </p:txBody>
      </p:sp>
      <p:sp>
        <p:nvSpPr>
          <p:cNvPr id="36" name="Rectangle 35">
            <a:extLst>
              <a:ext uri="{FF2B5EF4-FFF2-40B4-BE49-F238E27FC236}">
                <a16:creationId xmlns:a16="http://schemas.microsoft.com/office/drawing/2014/main" id="{F63B9C94-5821-754F-B459-EFCC74C6A6A6}"/>
              </a:ext>
            </a:extLst>
          </p:cNvPr>
          <p:cNvSpPr/>
          <p:nvPr/>
        </p:nvSpPr>
        <p:spPr>
          <a:xfrm>
            <a:off x="9408889" y="2413876"/>
            <a:ext cx="88478" cy="884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47EC484-C2FE-8149-97C6-061B91C7E0E8}"/>
              </a:ext>
            </a:extLst>
          </p:cNvPr>
          <p:cNvSpPr/>
          <p:nvPr/>
        </p:nvSpPr>
        <p:spPr>
          <a:xfrm>
            <a:off x="9408889" y="2550401"/>
            <a:ext cx="88478" cy="8847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D638019-4350-3C49-B732-491C1B1BF467}"/>
              </a:ext>
            </a:extLst>
          </p:cNvPr>
          <p:cNvSpPr/>
          <p:nvPr/>
        </p:nvSpPr>
        <p:spPr>
          <a:xfrm>
            <a:off x="7692752" y="3669910"/>
            <a:ext cx="3926229"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Patients who developed metastases within 5 years </a:t>
            </a:r>
            <a:r>
              <a:rPr lang="en-GB" sz="1200" dirty="0">
                <a:solidFill>
                  <a:schemeClr val="tx1"/>
                </a:solidFill>
                <a:latin typeface="Arial" panose="020B0604020202020204" pitchFamily="34" charset="0"/>
                <a:cs typeface="Arial" panose="020B0604020202020204" pitchFamily="34" charset="0"/>
              </a:rPr>
              <a:t>(based on 5-year MFS in localised PC patients)</a:t>
            </a:r>
            <a:r>
              <a:rPr lang="en-GB" sz="1200" baseline="30000" dirty="0">
                <a:solidFill>
                  <a:schemeClr val="tx1"/>
                </a:solidFill>
                <a:latin typeface="Arial" panose="020B0604020202020204" pitchFamily="34" charset="0"/>
                <a:cs typeface="Arial" panose="020B0604020202020204" pitchFamily="34" charset="0"/>
              </a:rPr>
              <a:t>3</a:t>
            </a:r>
          </a:p>
        </p:txBody>
      </p:sp>
      <p:sp>
        <p:nvSpPr>
          <p:cNvPr id="39" name="Oval 38">
            <a:extLst>
              <a:ext uri="{FF2B5EF4-FFF2-40B4-BE49-F238E27FC236}">
                <a16:creationId xmlns:a16="http://schemas.microsoft.com/office/drawing/2014/main" id="{292F3F65-F361-6D4B-8CA4-FF4DC5FA4D9D}"/>
              </a:ext>
            </a:extLst>
          </p:cNvPr>
          <p:cNvSpPr/>
          <p:nvPr/>
        </p:nvSpPr>
        <p:spPr>
          <a:xfrm>
            <a:off x="9067800" y="1590463"/>
            <a:ext cx="881743" cy="684651"/>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latin typeface="Arial" panose="020B0604020202020204" pitchFamily="34" charset="0"/>
                <a:cs typeface="Arial" panose="020B0604020202020204" pitchFamily="34" charset="0"/>
              </a:rPr>
              <a:t>6.0%</a:t>
            </a:r>
          </a:p>
        </p:txBody>
      </p:sp>
      <p:sp>
        <p:nvSpPr>
          <p:cNvPr id="40" name="Oval 39">
            <a:extLst>
              <a:ext uri="{FF2B5EF4-FFF2-40B4-BE49-F238E27FC236}">
                <a16:creationId xmlns:a16="http://schemas.microsoft.com/office/drawing/2014/main" id="{AF9AC56F-4773-384C-8B0B-BA22398CFAA8}"/>
              </a:ext>
            </a:extLst>
          </p:cNvPr>
          <p:cNvSpPr/>
          <p:nvPr/>
        </p:nvSpPr>
        <p:spPr>
          <a:xfrm>
            <a:off x="10086804" y="1821643"/>
            <a:ext cx="450850" cy="3431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b="1" dirty="0">
                <a:latin typeface="Arial" panose="020B0604020202020204" pitchFamily="34" charset="0"/>
                <a:cs typeface="Arial" panose="020B0604020202020204" pitchFamily="34" charset="0"/>
              </a:rPr>
              <a:t>1.6%</a:t>
            </a:r>
          </a:p>
        </p:txBody>
      </p:sp>
      <p:graphicFrame>
        <p:nvGraphicFramePr>
          <p:cNvPr id="42" name="Chart 41">
            <a:extLst>
              <a:ext uri="{FF2B5EF4-FFF2-40B4-BE49-F238E27FC236}">
                <a16:creationId xmlns:a16="http://schemas.microsoft.com/office/drawing/2014/main" id="{5BD6B632-D7CC-8947-90D5-567C2157F9ED}"/>
              </a:ext>
            </a:extLst>
          </p:cNvPr>
          <p:cNvGraphicFramePr/>
          <p:nvPr>
            <p:extLst>
              <p:ext uri="{D42A27DB-BD31-4B8C-83A1-F6EECF244321}">
                <p14:modId xmlns:p14="http://schemas.microsoft.com/office/powerpoint/2010/main" val="727362283"/>
              </p:ext>
            </p:extLst>
          </p:nvPr>
        </p:nvGraphicFramePr>
        <p:xfrm>
          <a:off x="2870718" y="3657599"/>
          <a:ext cx="4737450" cy="2381904"/>
        </p:xfrm>
        <a:graphic>
          <a:graphicData uri="http://schemas.openxmlformats.org/drawingml/2006/chart">
            <c:chart xmlns:c="http://schemas.openxmlformats.org/drawingml/2006/chart" xmlns:r="http://schemas.openxmlformats.org/officeDocument/2006/relationships" r:id="rId4"/>
          </a:graphicData>
        </a:graphic>
      </p:graphicFrame>
      <p:sp>
        <p:nvSpPr>
          <p:cNvPr id="43" name="Rectangle 42">
            <a:extLst>
              <a:ext uri="{FF2B5EF4-FFF2-40B4-BE49-F238E27FC236}">
                <a16:creationId xmlns:a16="http://schemas.microsoft.com/office/drawing/2014/main" id="{E536444C-C6AB-D544-9E9A-D94B7AE008F9}"/>
              </a:ext>
            </a:extLst>
          </p:cNvPr>
          <p:cNvSpPr/>
          <p:nvPr/>
        </p:nvSpPr>
        <p:spPr>
          <a:xfrm>
            <a:off x="4172811" y="3582823"/>
            <a:ext cx="2336779"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Stage at diagnosis (p=0.001)</a:t>
            </a:r>
            <a:r>
              <a:rPr lang="en-GB" sz="1200" b="1" baseline="30000" dirty="0">
                <a:solidFill>
                  <a:schemeClr val="tx1"/>
                </a:solidFill>
                <a:latin typeface="Arial" panose="020B0604020202020204" pitchFamily="34" charset="0"/>
                <a:cs typeface="Arial" panose="020B0604020202020204" pitchFamily="34" charset="0"/>
              </a:rPr>
              <a:t>3</a:t>
            </a:r>
          </a:p>
        </p:txBody>
      </p:sp>
      <p:sp>
        <p:nvSpPr>
          <p:cNvPr id="44" name="Rectangle 43">
            <a:extLst>
              <a:ext uri="{FF2B5EF4-FFF2-40B4-BE49-F238E27FC236}">
                <a16:creationId xmlns:a16="http://schemas.microsoft.com/office/drawing/2014/main" id="{FB941E12-7CF7-844A-8BE6-512507298CC7}"/>
              </a:ext>
            </a:extLst>
          </p:cNvPr>
          <p:cNvSpPr/>
          <p:nvPr/>
        </p:nvSpPr>
        <p:spPr>
          <a:xfrm rot="16200000">
            <a:off x="1761587" y="4670105"/>
            <a:ext cx="2078738" cy="2255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Proportion of patients (%)</a:t>
            </a:r>
          </a:p>
        </p:txBody>
      </p:sp>
      <p:sp>
        <p:nvSpPr>
          <p:cNvPr id="45" name="TextBox 44">
            <a:extLst>
              <a:ext uri="{FF2B5EF4-FFF2-40B4-BE49-F238E27FC236}">
                <a16:creationId xmlns:a16="http://schemas.microsoft.com/office/drawing/2014/main" id="{8E2D9DC5-3161-6F4E-8A01-C5C4B0500162}"/>
              </a:ext>
            </a:extLst>
          </p:cNvPr>
          <p:cNvSpPr txBox="1"/>
          <p:nvPr/>
        </p:nvSpPr>
        <p:spPr>
          <a:xfrm>
            <a:off x="3509469" y="3937248"/>
            <a:ext cx="1077218" cy="268984"/>
          </a:xfrm>
          <a:prstGeom prst="rect">
            <a:avLst/>
          </a:prstGeom>
          <a:solidFill>
            <a:schemeClr val="bg1"/>
          </a:solidFill>
        </p:spPr>
        <p:txBody>
          <a:bodyPr wrap="none" lIns="0" tIns="0" rIns="0" bIns="0" rtlCol="0">
            <a:spAutoFit/>
          </a:bodyPr>
          <a:lstStyle/>
          <a:p>
            <a:pPr>
              <a:lnSpc>
                <a:spcPct val="114000"/>
              </a:lnSpc>
            </a:pPr>
            <a:r>
              <a:rPr lang="en-US" sz="800" i="1" dirty="0">
                <a:latin typeface="Arial" panose="020B0604020202020204" pitchFamily="34" charset="0"/>
                <a:ea typeface="Aileron" charset="0"/>
                <a:cs typeface="Arial" panose="020B0604020202020204" pitchFamily="34" charset="0"/>
              </a:rPr>
              <a:t>BRCA1/2</a:t>
            </a:r>
            <a:r>
              <a:rPr lang="en-US" sz="800" dirty="0">
                <a:latin typeface="Arial" panose="020B0604020202020204" pitchFamily="34" charset="0"/>
                <a:ea typeface="Aileron" charset="0"/>
                <a:cs typeface="Arial" panose="020B0604020202020204" pitchFamily="34" charset="0"/>
              </a:rPr>
              <a:t> carrier (n=79)</a:t>
            </a:r>
          </a:p>
          <a:p>
            <a:pPr>
              <a:lnSpc>
                <a:spcPct val="114000"/>
              </a:lnSpc>
            </a:pPr>
            <a:r>
              <a:rPr lang="en-US" sz="800" dirty="0">
                <a:latin typeface="Arial" panose="020B0604020202020204" pitchFamily="34" charset="0"/>
                <a:ea typeface="Aileron" charset="0"/>
                <a:cs typeface="Arial" panose="020B0604020202020204" pitchFamily="34" charset="0"/>
              </a:rPr>
              <a:t>Non-carrier (n=1,940)</a:t>
            </a:r>
          </a:p>
        </p:txBody>
      </p:sp>
      <p:sp>
        <p:nvSpPr>
          <p:cNvPr id="48" name="Rectangle 47">
            <a:extLst>
              <a:ext uri="{FF2B5EF4-FFF2-40B4-BE49-F238E27FC236}">
                <a16:creationId xmlns:a16="http://schemas.microsoft.com/office/drawing/2014/main" id="{B23365F5-3210-5144-A593-AD93BF7A4680}"/>
              </a:ext>
            </a:extLst>
          </p:cNvPr>
          <p:cNvSpPr/>
          <p:nvPr/>
        </p:nvSpPr>
        <p:spPr>
          <a:xfrm>
            <a:off x="3345547" y="3960635"/>
            <a:ext cx="88478" cy="884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00A6143-D918-674B-ADE5-58B57BB3ADDE}"/>
              </a:ext>
            </a:extLst>
          </p:cNvPr>
          <p:cNvSpPr/>
          <p:nvPr/>
        </p:nvSpPr>
        <p:spPr>
          <a:xfrm>
            <a:off x="3345547" y="4097160"/>
            <a:ext cx="88478" cy="8847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0" name="Chart 49">
            <a:extLst>
              <a:ext uri="{FF2B5EF4-FFF2-40B4-BE49-F238E27FC236}">
                <a16:creationId xmlns:a16="http://schemas.microsoft.com/office/drawing/2014/main" id="{6952D866-5BF0-0846-9A68-346281B58DBF}"/>
              </a:ext>
            </a:extLst>
          </p:cNvPr>
          <p:cNvGraphicFramePr/>
          <p:nvPr>
            <p:extLst>
              <p:ext uri="{D42A27DB-BD31-4B8C-83A1-F6EECF244321}">
                <p14:modId xmlns:p14="http://schemas.microsoft.com/office/powerpoint/2010/main" val="2487342666"/>
              </p:ext>
            </p:extLst>
          </p:nvPr>
        </p:nvGraphicFramePr>
        <p:xfrm>
          <a:off x="8074090" y="4014029"/>
          <a:ext cx="3646791" cy="1656866"/>
        </p:xfrm>
        <a:graphic>
          <a:graphicData uri="http://schemas.openxmlformats.org/drawingml/2006/chart">
            <c:chart xmlns:c="http://schemas.openxmlformats.org/drawingml/2006/chart" xmlns:r="http://schemas.openxmlformats.org/officeDocument/2006/relationships" r:id="rId5"/>
          </a:graphicData>
        </a:graphic>
      </p:graphicFrame>
      <p:sp>
        <p:nvSpPr>
          <p:cNvPr id="51" name="Rectangle 50">
            <a:extLst>
              <a:ext uri="{FF2B5EF4-FFF2-40B4-BE49-F238E27FC236}">
                <a16:creationId xmlns:a16="http://schemas.microsoft.com/office/drawing/2014/main" id="{3BFEBF44-FB6B-0C49-8484-F5E6C5A72421}"/>
              </a:ext>
            </a:extLst>
          </p:cNvPr>
          <p:cNvSpPr/>
          <p:nvPr/>
        </p:nvSpPr>
        <p:spPr>
          <a:xfrm rot="16200000">
            <a:off x="7196321" y="4694407"/>
            <a:ext cx="1420072" cy="2255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Proportion of</a:t>
            </a:r>
            <a:br>
              <a:rPr lang="en-GB" sz="1200" b="1" dirty="0">
                <a:solidFill>
                  <a:schemeClr val="tx1"/>
                </a:solidFill>
                <a:latin typeface="Arial" panose="020B0604020202020204" pitchFamily="34" charset="0"/>
                <a:cs typeface="Arial" panose="020B0604020202020204" pitchFamily="34" charset="0"/>
              </a:rPr>
            </a:br>
            <a:r>
              <a:rPr lang="en-GB" sz="1200" b="1" dirty="0">
                <a:solidFill>
                  <a:schemeClr val="tx1"/>
                </a:solidFill>
                <a:latin typeface="Arial" panose="020B0604020202020204" pitchFamily="34" charset="0"/>
                <a:cs typeface="Arial" panose="020B0604020202020204" pitchFamily="34" charset="0"/>
              </a:rPr>
              <a:t>patients (%)</a:t>
            </a:r>
          </a:p>
        </p:txBody>
      </p:sp>
      <p:sp>
        <p:nvSpPr>
          <p:cNvPr id="52" name="Rectangle 51">
            <a:extLst>
              <a:ext uri="{FF2B5EF4-FFF2-40B4-BE49-F238E27FC236}">
                <a16:creationId xmlns:a16="http://schemas.microsoft.com/office/drawing/2014/main" id="{99ED05EA-7500-D042-A359-82E6F34B3BC4}"/>
              </a:ext>
            </a:extLst>
          </p:cNvPr>
          <p:cNvSpPr/>
          <p:nvPr/>
        </p:nvSpPr>
        <p:spPr>
          <a:xfrm>
            <a:off x="8609295" y="5672881"/>
            <a:ext cx="1170000"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000" b="1" i="1" dirty="0">
                <a:solidFill>
                  <a:schemeClr val="tx1"/>
                </a:solidFill>
                <a:latin typeface="Arial" panose="020B0604020202020204" pitchFamily="34" charset="0"/>
                <a:cs typeface="Arial" panose="020B0604020202020204" pitchFamily="34" charset="0"/>
              </a:rPr>
              <a:t>BRCA1/2</a:t>
            </a:r>
            <a:r>
              <a:rPr lang="en-GB" sz="1000" b="1" dirty="0">
                <a:solidFill>
                  <a:schemeClr val="tx1"/>
                </a:solidFill>
                <a:latin typeface="Arial" panose="020B0604020202020204" pitchFamily="34" charset="0"/>
                <a:cs typeface="Arial" panose="020B0604020202020204" pitchFamily="34" charset="0"/>
              </a:rPr>
              <a:t>m</a:t>
            </a:r>
            <a:br>
              <a:rPr lang="en-GB" sz="1000" b="1" dirty="0">
                <a:solidFill>
                  <a:schemeClr val="tx1"/>
                </a:solidFill>
                <a:latin typeface="Arial" panose="020B0604020202020204" pitchFamily="34" charset="0"/>
                <a:cs typeface="Arial" panose="020B0604020202020204" pitchFamily="34" charset="0"/>
              </a:rPr>
            </a:br>
            <a:r>
              <a:rPr lang="en-GB" sz="1000" b="1" dirty="0">
                <a:solidFill>
                  <a:schemeClr val="tx1"/>
                </a:solidFill>
                <a:latin typeface="Arial" panose="020B0604020202020204" pitchFamily="34" charset="0"/>
                <a:cs typeface="Arial" panose="020B0604020202020204" pitchFamily="34" charset="0"/>
              </a:rPr>
              <a:t>non-carrier</a:t>
            </a:r>
            <a:br>
              <a:rPr lang="en-GB" sz="1000" b="1" dirty="0">
                <a:solidFill>
                  <a:schemeClr val="tx1"/>
                </a:solidFill>
                <a:latin typeface="Arial" panose="020B0604020202020204" pitchFamily="34" charset="0"/>
                <a:cs typeface="Arial" panose="020B0604020202020204" pitchFamily="34" charset="0"/>
              </a:rPr>
            </a:br>
            <a:r>
              <a:rPr lang="en-GB" sz="1000" b="1" dirty="0">
                <a:solidFill>
                  <a:schemeClr val="tx1"/>
                </a:solidFill>
                <a:latin typeface="Arial" panose="020B0604020202020204" pitchFamily="34" charset="0"/>
                <a:cs typeface="Arial" panose="020B0604020202020204" pitchFamily="34" charset="0"/>
              </a:rPr>
              <a:t>(n=1,940)</a:t>
            </a:r>
            <a:endParaRPr lang="en-GB" sz="1000" b="1" baseline="30000" dirty="0">
              <a:solidFill>
                <a:schemeClr val="tx1"/>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3D4EC536-84AF-534A-8788-2FF0534F9AE7}"/>
              </a:ext>
            </a:extLst>
          </p:cNvPr>
          <p:cNvSpPr/>
          <p:nvPr/>
        </p:nvSpPr>
        <p:spPr>
          <a:xfrm>
            <a:off x="10220381" y="5672881"/>
            <a:ext cx="1170000"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000" b="1" i="1" dirty="0">
                <a:solidFill>
                  <a:schemeClr val="tx1"/>
                </a:solidFill>
                <a:latin typeface="Arial" panose="020B0604020202020204" pitchFamily="34" charset="0"/>
                <a:cs typeface="Arial" panose="020B0604020202020204" pitchFamily="34" charset="0"/>
              </a:rPr>
              <a:t>BRCA1/2</a:t>
            </a:r>
            <a:r>
              <a:rPr lang="en-GB" sz="1000" b="1" dirty="0">
                <a:solidFill>
                  <a:schemeClr val="tx1"/>
                </a:solidFill>
                <a:latin typeface="Arial" panose="020B0604020202020204" pitchFamily="34" charset="0"/>
                <a:cs typeface="Arial" panose="020B0604020202020204" pitchFamily="34" charset="0"/>
              </a:rPr>
              <a:t>m</a:t>
            </a:r>
            <a:br>
              <a:rPr lang="en-GB" sz="1000" b="1" dirty="0">
                <a:solidFill>
                  <a:schemeClr val="tx1"/>
                </a:solidFill>
                <a:latin typeface="Arial" panose="020B0604020202020204" pitchFamily="34" charset="0"/>
                <a:cs typeface="Arial" panose="020B0604020202020204" pitchFamily="34" charset="0"/>
              </a:rPr>
            </a:br>
            <a:r>
              <a:rPr lang="en-GB" sz="1000" b="1" dirty="0">
                <a:solidFill>
                  <a:schemeClr val="tx1"/>
                </a:solidFill>
                <a:latin typeface="Arial" panose="020B0604020202020204" pitchFamily="34" charset="0"/>
                <a:cs typeface="Arial" panose="020B0604020202020204" pitchFamily="34" charset="0"/>
              </a:rPr>
              <a:t>carrier</a:t>
            </a:r>
            <a:br>
              <a:rPr lang="en-GB" sz="1000" b="1" dirty="0">
                <a:solidFill>
                  <a:schemeClr val="tx1"/>
                </a:solidFill>
                <a:latin typeface="Arial" panose="020B0604020202020204" pitchFamily="34" charset="0"/>
                <a:cs typeface="Arial" panose="020B0604020202020204" pitchFamily="34" charset="0"/>
              </a:rPr>
            </a:br>
            <a:r>
              <a:rPr lang="en-GB" sz="1000" b="1" dirty="0">
                <a:solidFill>
                  <a:schemeClr val="tx1"/>
                </a:solidFill>
                <a:latin typeface="Arial" panose="020B0604020202020204" pitchFamily="34" charset="0"/>
                <a:cs typeface="Arial" panose="020B0604020202020204" pitchFamily="34" charset="0"/>
              </a:rPr>
              <a:t>(n=79)</a:t>
            </a:r>
            <a:endParaRPr lang="en-GB" sz="1000" b="1" baseline="30000" dirty="0">
              <a:solidFill>
                <a:schemeClr val="tx1"/>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F6417084-05B4-244E-8128-E9BEC3887D79}"/>
              </a:ext>
            </a:extLst>
          </p:cNvPr>
          <p:cNvSpPr/>
          <p:nvPr/>
        </p:nvSpPr>
        <p:spPr>
          <a:xfrm>
            <a:off x="9425724" y="3985595"/>
            <a:ext cx="1170000" cy="3033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000" b="1" dirty="0">
                <a:solidFill>
                  <a:schemeClr val="tx1"/>
                </a:solidFill>
                <a:latin typeface="Arial" panose="020B0604020202020204" pitchFamily="34" charset="0"/>
                <a:cs typeface="Arial" panose="020B0604020202020204" pitchFamily="34" charset="0"/>
              </a:rPr>
              <a:t>p=0.0001</a:t>
            </a:r>
            <a:endParaRPr lang="en-GB" sz="1000" b="1" baseline="30000" dirty="0">
              <a:solidFill>
                <a:schemeClr val="tx1"/>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1A81494B-9AC0-054B-AA66-DA3788200172}"/>
              </a:ext>
            </a:extLst>
          </p:cNvPr>
          <p:cNvSpPr/>
          <p:nvPr/>
        </p:nvSpPr>
        <p:spPr>
          <a:xfrm>
            <a:off x="8909611" y="1209738"/>
            <a:ext cx="2336779"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Nodal involvement (p=0.009)</a:t>
            </a:r>
            <a:r>
              <a:rPr lang="en-GB" sz="1200" b="1" baseline="30000" dirty="0">
                <a:solidFill>
                  <a:schemeClr val="tx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954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21A6CA-2C43-CCE5-4789-8868F2D6237B}"/>
              </a:ext>
            </a:extLst>
          </p:cNvPr>
          <p:cNvSpPr>
            <a:spLocks noGrp="1"/>
          </p:cNvSpPr>
          <p:nvPr>
            <p:ph type="title"/>
          </p:nvPr>
        </p:nvSpPr>
        <p:spPr/>
        <p:txBody>
          <a:bodyPr/>
          <a:lstStyle/>
          <a:p>
            <a:r>
              <a:rPr lang="en-US" dirty="0" err="1"/>
              <a:t>PARPi</a:t>
            </a:r>
            <a:r>
              <a:rPr lang="en-US" dirty="0"/>
              <a:t> monotherapy in </a:t>
            </a:r>
            <a:r>
              <a:rPr lang="en-US" cap="none" dirty="0" err="1"/>
              <a:t>m</a:t>
            </a:r>
            <a:r>
              <a:rPr lang="en-US" dirty="0" err="1"/>
              <a:t>CRPC</a:t>
            </a:r>
            <a:r>
              <a:rPr lang="en-US" dirty="0"/>
              <a:t>:</a:t>
            </a:r>
            <a:br>
              <a:rPr lang="en-US" dirty="0"/>
            </a:br>
            <a:r>
              <a:rPr lang="en-US" dirty="0"/>
              <a:t> non-registrational studies</a:t>
            </a:r>
            <a:br>
              <a:rPr lang="en-US" dirty="0"/>
            </a:br>
            <a:endParaRPr lang="en-GB" dirty="0"/>
          </a:p>
        </p:txBody>
      </p:sp>
      <p:sp>
        <p:nvSpPr>
          <p:cNvPr id="4" name="Slide Number Placeholder 3">
            <a:extLst>
              <a:ext uri="{FF2B5EF4-FFF2-40B4-BE49-F238E27FC236}">
                <a16:creationId xmlns:a16="http://schemas.microsoft.com/office/drawing/2014/main" id="{5EC91E07-6618-F34B-EBF9-0135754C1DF1}"/>
              </a:ext>
            </a:extLst>
          </p:cNvPr>
          <p:cNvSpPr>
            <a:spLocks noGrp="1"/>
          </p:cNvSpPr>
          <p:nvPr>
            <p:ph type="sldNum" sz="quarter" idx="4"/>
          </p:nvPr>
        </p:nvSpPr>
        <p:spPr/>
        <p:txBody>
          <a:bodyPr/>
          <a:lstStyle/>
          <a:p>
            <a:fld id="{FCE43C0F-8A7B-3A4B-9DB5-B3472E36E833}" type="slidenum">
              <a:rPr lang="en-GB" smtClean="0"/>
              <a:pPr/>
              <a:t>18</a:t>
            </a:fld>
            <a:endParaRPr lang="en-GB" dirty="0"/>
          </a:p>
        </p:txBody>
      </p:sp>
      <p:sp>
        <p:nvSpPr>
          <p:cNvPr id="2" name="TextBox 1">
            <a:extLst>
              <a:ext uri="{FF2B5EF4-FFF2-40B4-BE49-F238E27FC236}">
                <a16:creationId xmlns:a16="http://schemas.microsoft.com/office/drawing/2014/main" id="{FA5AB8BD-442A-E99D-187A-D49C5A88AC15}"/>
              </a:ext>
            </a:extLst>
          </p:cNvPr>
          <p:cNvSpPr txBox="1"/>
          <p:nvPr/>
        </p:nvSpPr>
        <p:spPr>
          <a:xfrm>
            <a:off x="407368" y="6309320"/>
            <a:ext cx="7056996" cy="276999"/>
          </a:xfrm>
          <a:prstGeom prst="rect">
            <a:avLst/>
          </a:prstGeom>
          <a:noFill/>
        </p:spPr>
        <p:txBody>
          <a:bodyPr wrap="none" rtlCol="0">
            <a:spAutoFit/>
          </a:bodyPr>
          <a:lstStyle/>
          <a:p>
            <a:r>
              <a:rPr lang="en-GB" sz="1200" dirty="0" err="1">
                <a:solidFill>
                  <a:schemeClr val="bg1"/>
                </a:solidFill>
                <a:latin typeface="Arial" panose="020B0604020202020204" pitchFamily="34" charset="0"/>
                <a:cs typeface="Arial" panose="020B0604020202020204" pitchFamily="34" charset="0"/>
              </a:rPr>
              <a:t>mCRPC</a:t>
            </a:r>
            <a:r>
              <a:rPr lang="en-GB" sz="1200" dirty="0">
                <a:solidFill>
                  <a:schemeClr val="bg1"/>
                </a:solidFill>
                <a:latin typeface="Arial" panose="020B0604020202020204" pitchFamily="34" charset="0"/>
                <a:cs typeface="Arial" panose="020B0604020202020204" pitchFamily="34" charset="0"/>
              </a:rPr>
              <a:t>, metastatic castration resistant prostate cancer; </a:t>
            </a:r>
            <a:r>
              <a:rPr lang="en-GB" sz="1200" dirty="0" err="1">
                <a:solidFill>
                  <a:schemeClr val="bg1"/>
                </a:solidFill>
                <a:latin typeface="Arial" panose="020B0604020202020204" pitchFamily="34"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poly-ADP ribose polymerase inhibitor</a:t>
            </a:r>
          </a:p>
        </p:txBody>
      </p:sp>
    </p:spTree>
    <p:extLst>
      <p:ext uri="{BB962C8B-B14F-4D97-AF65-F5344CB8AC3E}">
        <p14:creationId xmlns:p14="http://schemas.microsoft.com/office/powerpoint/2010/main" val="255396949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A441B4A-B7EE-44F0-944B-10F13495BBE1}"/>
              </a:ext>
            </a:extLst>
          </p:cNvPr>
          <p:cNvSpPr>
            <a:spLocks noGrp="1"/>
          </p:cNvSpPr>
          <p:nvPr>
            <p:ph type="title"/>
          </p:nvPr>
        </p:nvSpPr>
        <p:spPr/>
        <p:txBody>
          <a:bodyPr/>
          <a:lstStyle/>
          <a:p>
            <a:r>
              <a:rPr lang="en-GB" dirty="0"/>
              <a:t>Phase 2/3 PARP inhibitor monotherapy trials in </a:t>
            </a:r>
            <a:r>
              <a:rPr lang="en-GB" cap="none" dirty="0"/>
              <a:t>m</a:t>
            </a:r>
            <a:r>
              <a:rPr lang="en-GB" dirty="0"/>
              <a:t>CRPC</a:t>
            </a:r>
          </a:p>
        </p:txBody>
      </p:sp>
      <p:sp>
        <p:nvSpPr>
          <p:cNvPr id="3" name="Slide Number Placeholder 2">
            <a:extLst>
              <a:ext uri="{FF2B5EF4-FFF2-40B4-BE49-F238E27FC236}">
                <a16:creationId xmlns:a16="http://schemas.microsoft.com/office/drawing/2014/main" id="{9AFA2527-2729-2CAF-A1DE-9CBD4A97CD68}"/>
              </a:ext>
            </a:extLst>
          </p:cNvPr>
          <p:cNvSpPr>
            <a:spLocks noGrp="1"/>
          </p:cNvSpPr>
          <p:nvPr>
            <p:ph type="sldNum" sz="quarter" idx="4"/>
          </p:nvPr>
        </p:nvSpPr>
        <p:spPr/>
        <p:txBody>
          <a:bodyPr/>
          <a:lstStyle/>
          <a:p>
            <a:fld id="{18DA6CFC-1861-4C15-81E1-7D7871A33D94}" type="slidenum">
              <a:rPr lang="en-GB" smtClean="0"/>
              <a:pPr/>
              <a:t>19</a:t>
            </a:fld>
            <a:endParaRPr lang="en-GB" dirty="0"/>
          </a:p>
        </p:txBody>
      </p:sp>
      <p:sp>
        <p:nvSpPr>
          <p:cNvPr id="11" name="Content Placeholder 10">
            <a:extLst>
              <a:ext uri="{FF2B5EF4-FFF2-40B4-BE49-F238E27FC236}">
                <a16:creationId xmlns:a16="http://schemas.microsoft.com/office/drawing/2014/main" id="{D3764067-2F65-DC44-B169-5C0B30C84884}"/>
              </a:ext>
            </a:extLst>
          </p:cNvPr>
          <p:cNvSpPr>
            <a:spLocks noGrp="1"/>
          </p:cNvSpPr>
          <p:nvPr>
            <p:ph sz="quarter" idx="15"/>
          </p:nvPr>
        </p:nvSpPr>
        <p:spPr>
          <a:xfrm>
            <a:off x="620184" y="5909096"/>
            <a:ext cx="11127868" cy="365125"/>
          </a:xfrm>
          <a:solidFill>
            <a:schemeClr val="bg1"/>
          </a:solidFill>
        </p:spPr>
        <p:txBody>
          <a:bodyPr/>
          <a:lstStyle/>
          <a:p>
            <a:pPr lvl="0"/>
            <a:r>
              <a:rPr lang="en-GB" sz="1050" dirty="0"/>
              <a:t>EMA, European Medicines Agency; FDA, United States Food and Drug Administration; HRR, homologous recombination repair; mCRPC, metastatic castration-resistant prostate cancer; P, phase; </a:t>
            </a:r>
            <a:br>
              <a:rPr lang="en-GB" sz="1050" dirty="0"/>
            </a:br>
            <a:r>
              <a:rPr lang="en-GB" sz="1050" dirty="0"/>
              <a:t>PARP, poly-ADP ribose polymerase; Q, quarter</a:t>
            </a:r>
          </a:p>
          <a:p>
            <a:pPr lvl="0"/>
            <a:r>
              <a:rPr lang="en-GB" sz="1050" dirty="0"/>
              <a:t>1. NCT02987543; 2. de Bono J, et al. N Engl J Med. 2020;382:2091-102; 3. FDA approves olaparib for HRR gene-mutated metastatic castration-resistant prostate cancer. www.fda.gov/drugs/drug-approvals-and-databases/fda-approves-olaparib-hrr-gene-mutated-metastatic-castration-resistant-prostate-cancer; 4. Lynparza SmPC; 5. Mateo J, et al. N Engl J Med. 2015;373:1697-708; </a:t>
            </a:r>
            <a:br>
              <a:rPr lang="en-GB" sz="1050" dirty="0"/>
            </a:br>
            <a:r>
              <a:rPr lang="en-GB" sz="1050" dirty="0"/>
              <a:t>6. Mateo J, et al. Lancet Oncol. 2020;21:162-74; 7. NCT02975934; 8. NCT02952534; 9. FDA grants accelerated approval to rucaparib for BRCA-mutated metastatic castration-resistant prostate cancer. www.fda.gov/drugs/fda-grants-accelerated-approval-rucaparib-brca-mutated-metastatic-castration-resistant-prostate; 10. Abida W, et al. J Clin Oncol. 2020;38:3763-72; 11. NCT02854436; </a:t>
            </a:r>
            <a:br>
              <a:rPr lang="en-GB" sz="1050" dirty="0"/>
            </a:br>
            <a:r>
              <a:rPr lang="en-GB" sz="1050" dirty="0"/>
              <a:t>12. NCT03148795; 13. de Bono JS, et al. Lancet Oncol. 2022;9:1250-64. All accessed August 2022.</a:t>
            </a:r>
          </a:p>
        </p:txBody>
      </p:sp>
      <p:grpSp>
        <p:nvGrpSpPr>
          <p:cNvPr id="2" name="Group 1">
            <a:extLst>
              <a:ext uri="{FF2B5EF4-FFF2-40B4-BE49-F238E27FC236}">
                <a16:creationId xmlns:a16="http://schemas.microsoft.com/office/drawing/2014/main" id="{E0AEA49C-AEDB-45C9-B12E-CCADA9368EEE}"/>
              </a:ext>
            </a:extLst>
          </p:cNvPr>
          <p:cNvGrpSpPr/>
          <p:nvPr/>
        </p:nvGrpSpPr>
        <p:grpSpPr>
          <a:xfrm>
            <a:off x="502906" y="1267889"/>
            <a:ext cx="11156164" cy="3975372"/>
            <a:chOff x="1117835" y="1435754"/>
            <a:chExt cx="9843695" cy="4372910"/>
          </a:xfrm>
        </p:grpSpPr>
        <p:cxnSp>
          <p:nvCxnSpPr>
            <p:cNvPr id="40" name="Straight Connector 39">
              <a:extLst>
                <a:ext uri="{FF2B5EF4-FFF2-40B4-BE49-F238E27FC236}">
                  <a16:creationId xmlns:a16="http://schemas.microsoft.com/office/drawing/2014/main" id="{CFEA7222-67BE-4C80-A868-0B2B99DB7C70}"/>
                </a:ext>
              </a:extLst>
            </p:cNvPr>
            <p:cNvCxnSpPr/>
            <p:nvPr/>
          </p:nvCxnSpPr>
          <p:spPr bwMode="auto">
            <a:xfrm flipH="1">
              <a:off x="7863502" y="2331288"/>
              <a:ext cx="0" cy="392805"/>
            </a:xfrm>
            <a:prstGeom prst="line">
              <a:avLst/>
            </a:prstGeom>
            <a:solidFill>
              <a:srgbClr val="00ADD0"/>
            </a:solidFill>
            <a:ln w="19050" cap="flat" cmpd="sng" algn="ctr">
              <a:solidFill>
                <a:schemeClr val="accent6"/>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97CDB289-2162-44FC-86A4-1955D8BFFE88}"/>
                </a:ext>
              </a:extLst>
            </p:cNvPr>
            <p:cNvCxnSpPr/>
            <p:nvPr/>
          </p:nvCxnSpPr>
          <p:spPr bwMode="auto">
            <a:xfrm flipH="1">
              <a:off x="7525377" y="2175414"/>
              <a:ext cx="0" cy="392805"/>
            </a:xfrm>
            <a:prstGeom prst="line">
              <a:avLst/>
            </a:prstGeom>
            <a:solidFill>
              <a:srgbClr val="00ADD0"/>
            </a:solidFill>
            <a:ln w="19050" cap="flat" cmpd="sng" algn="ctr">
              <a:solidFill>
                <a:schemeClr val="accent6"/>
              </a:solidFill>
              <a:prstDash val="solid"/>
              <a:round/>
              <a:headEnd type="none" w="med" len="med"/>
              <a:tailEnd type="none" w="med" len="med"/>
            </a:ln>
            <a:effectLst/>
          </p:spPr>
        </p:cxnSp>
        <p:sp>
          <p:nvSpPr>
            <p:cNvPr id="70" name="Round Diagonal Corner Rectangle 6">
              <a:extLst>
                <a:ext uri="{FF2B5EF4-FFF2-40B4-BE49-F238E27FC236}">
                  <a16:creationId xmlns:a16="http://schemas.microsoft.com/office/drawing/2014/main" id="{85FA051E-5AAB-4E87-8A97-E0505C2AAA05}"/>
                </a:ext>
              </a:extLst>
            </p:cNvPr>
            <p:cNvSpPr/>
            <p:nvPr/>
          </p:nvSpPr>
          <p:spPr bwMode="auto">
            <a:xfrm>
              <a:off x="2853167" y="1435754"/>
              <a:ext cx="1452285" cy="80467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Q1 2017</a:t>
              </a:r>
              <a:r>
                <a:rPr kumimoji="0" lang="en-GB" sz="110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PROfound </a:t>
              </a:r>
              <a:b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study initiated</a:t>
              </a:r>
            </a:p>
          </p:txBody>
        </p:sp>
        <p:sp>
          <p:nvSpPr>
            <p:cNvPr id="71" name="Round Diagonal Corner Rectangle 14">
              <a:extLst>
                <a:ext uri="{FF2B5EF4-FFF2-40B4-BE49-F238E27FC236}">
                  <a16:creationId xmlns:a16="http://schemas.microsoft.com/office/drawing/2014/main" id="{B43900B3-0AC1-4316-BC4D-2781A84A2847}"/>
                </a:ext>
              </a:extLst>
            </p:cNvPr>
            <p:cNvSpPr/>
            <p:nvPr/>
          </p:nvSpPr>
          <p:spPr bwMode="auto">
            <a:xfrm>
              <a:off x="4824547" y="1435754"/>
              <a:ext cx="1452285" cy="80467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Q2 2020</a:t>
              </a:r>
              <a:r>
                <a:rPr kumimoji="0" lang="en-GB" sz="110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2</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PROfound </a:t>
              </a:r>
              <a:b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study </a:t>
              </a: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published</a:t>
              </a:r>
            </a:p>
          </p:txBody>
        </p:sp>
        <p:sp>
          <p:nvSpPr>
            <p:cNvPr id="72" name="Triangle 65">
              <a:extLst>
                <a:ext uri="{FF2B5EF4-FFF2-40B4-BE49-F238E27FC236}">
                  <a16:creationId xmlns:a16="http://schemas.microsoft.com/office/drawing/2014/main" id="{F8234D7A-0BD7-4BC7-A48F-9470446A7235}"/>
                </a:ext>
              </a:extLst>
            </p:cNvPr>
            <p:cNvSpPr/>
            <p:nvPr/>
          </p:nvSpPr>
          <p:spPr bwMode="auto">
            <a:xfrm rot="5400000">
              <a:off x="10406133" y="2438510"/>
              <a:ext cx="693677" cy="417116"/>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a16="http://schemas.microsoft.com/office/drawing/2014/main" id="{E939A5DE-44AF-4875-A852-0C5FD3595771}"/>
                </a:ext>
              </a:extLst>
            </p:cNvPr>
            <p:cNvCxnSpPr>
              <a:cxnSpLocks/>
              <a:stCxn id="70" idx="1"/>
            </p:cNvCxnSpPr>
            <p:nvPr/>
          </p:nvCxnSpPr>
          <p:spPr bwMode="auto">
            <a:xfrm>
              <a:off x="3579309" y="2240426"/>
              <a:ext cx="1" cy="310801"/>
            </a:xfrm>
            <a:prstGeom prst="line">
              <a:avLst/>
            </a:prstGeom>
            <a:solidFill>
              <a:srgbClr val="00ADD0"/>
            </a:solidFill>
            <a:ln w="19050" cap="flat" cmpd="sng" algn="ctr">
              <a:solidFill>
                <a:schemeClr val="accent6"/>
              </a:solidFill>
              <a:prstDash val="solid"/>
              <a:round/>
              <a:headEnd type="none" w="med" len="med"/>
              <a:tailEnd type="none" w="med" len="med"/>
            </a:ln>
            <a:effectLst/>
          </p:spPr>
        </p:cxnSp>
        <p:sp>
          <p:nvSpPr>
            <p:cNvPr id="74" name="Right Arrow 69">
              <a:extLst>
                <a:ext uri="{FF2B5EF4-FFF2-40B4-BE49-F238E27FC236}">
                  <a16:creationId xmlns:a16="http://schemas.microsoft.com/office/drawing/2014/main" id="{C2B48EFD-FE12-4E6B-BD37-6A210B03A595}"/>
                </a:ext>
              </a:extLst>
            </p:cNvPr>
            <p:cNvSpPr/>
            <p:nvPr/>
          </p:nvSpPr>
          <p:spPr bwMode="auto">
            <a:xfrm>
              <a:off x="6328406" y="1692431"/>
              <a:ext cx="279046" cy="223659"/>
            </a:xfrm>
            <a:prstGeom prst="rightArrow">
              <a:avLst/>
            </a:prstGeom>
            <a:solidFill>
              <a:schemeClr val="accent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5" name="Connector: Elbow 89">
              <a:extLst>
                <a:ext uri="{FF2B5EF4-FFF2-40B4-BE49-F238E27FC236}">
                  <a16:creationId xmlns:a16="http://schemas.microsoft.com/office/drawing/2014/main" id="{84C6F9DC-4401-4E64-AA41-8F4237435014}"/>
                </a:ext>
              </a:extLst>
            </p:cNvPr>
            <p:cNvCxnSpPr>
              <a:cxnSpLocks/>
              <a:stCxn id="83" idx="0"/>
            </p:cNvCxnSpPr>
            <p:nvPr/>
          </p:nvCxnSpPr>
          <p:spPr bwMode="auto">
            <a:xfrm flipV="1">
              <a:off x="3368808" y="2874677"/>
              <a:ext cx="193086" cy="1493900"/>
            </a:xfrm>
            <a:prstGeom prst="bentConnector2">
              <a:avLst/>
            </a:prstGeom>
            <a:solidFill>
              <a:srgbClr val="00ADD0"/>
            </a:solidFill>
            <a:ln w="19050" cap="flat" cmpd="sng" algn="ctr">
              <a:solidFill>
                <a:schemeClr val="accent6"/>
              </a:solidFill>
              <a:prstDash val="solid"/>
              <a:round/>
              <a:headEnd type="none" w="med" len="med"/>
              <a:tailEnd type="none" w="med" len="med"/>
            </a:ln>
            <a:effectLst/>
          </p:spPr>
        </p:cxnSp>
        <p:cxnSp>
          <p:nvCxnSpPr>
            <p:cNvPr id="76" name="Connector: Elbow 93">
              <a:extLst>
                <a:ext uri="{FF2B5EF4-FFF2-40B4-BE49-F238E27FC236}">
                  <a16:creationId xmlns:a16="http://schemas.microsoft.com/office/drawing/2014/main" id="{50B040F3-15FE-49A2-90C7-69BD6ED3E882}"/>
                </a:ext>
              </a:extLst>
            </p:cNvPr>
            <p:cNvCxnSpPr>
              <a:cxnSpLocks/>
            </p:cNvCxnSpPr>
            <p:nvPr/>
          </p:nvCxnSpPr>
          <p:spPr bwMode="auto">
            <a:xfrm rot="10800000">
              <a:off x="4213445" y="2874677"/>
              <a:ext cx="71313" cy="2409588"/>
            </a:xfrm>
            <a:prstGeom prst="bentConnector2">
              <a:avLst/>
            </a:prstGeom>
            <a:solidFill>
              <a:srgbClr val="00ADD0"/>
            </a:solidFill>
            <a:ln w="19050" cap="flat" cmpd="sng" algn="ctr">
              <a:solidFill>
                <a:schemeClr val="accent6"/>
              </a:solidFill>
              <a:prstDash val="solid"/>
              <a:round/>
              <a:headEnd type="none" w="med" len="med"/>
              <a:tailEnd type="none" w="med" len="med"/>
            </a:ln>
            <a:effectLst/>
          </p:spPr>
        </p:cxnSp>
        <p:cxnSp>
          <p:nvCxnSpPr>
            <p:cNvPr id="77" name="Connector: Elbow 97">
              <a:extLst>
                <a:ext uri="{FF2B5EF4-FFF2-40B4-BE49-F238E27FC236}">
                  <a16:creationId xmlns:a16="http://schemas.microsoft.com/office/drawing/2014/main" id="{0C47FAB5-425C-44B0-ACE3-C0FB814AE34A}"/>
                </a:ext>
              </a:extLst>
            </p:cNvPr>
            <p:cNvCxnSpPr>
              <a:cxnSpLocks/>
            </p:cNvCxnSpPr>
            <p:nvPr/>
          </p:nvCxnSpPr>
          <p:spPr bwMode="auto">
            <a:xfrm rot="16200000" flipV="1">
              <a:off x="8325712" y="3511174"/>
              <a:ext cx="2146244" cy="873252"/>
            </a:xfrm>
            <a:prstGeom prst="bentConnector3">
              <a:avLst>
                <a:gd name="adj1" fmla="val 54360"/>
              </a:avLst>
            </a:prstGeom>
            <a:solidFill>
              <a:srgbClr val="00ADD0"/>
            </a:solidFill>
            <a:ln w="19050" cap="flat" cmpd="sng" algn="ctr">
              <a:solidFill>
                <a:schemeClr val="accent6"/>
              </a:solidFill>
              <a:prstDash val="solid"/>
              <a:round/>
              <a:headEnd type="none" w="med" len="med"/>
              <a:tailEnd type="none" w="med" len="med"/>
            </a:ln>
            <a:effectLst/>
          </p:spPr>
        </p:cxnSp>
        <p:cxnSp>
          <p:nvCxnSpPr>
            <p:cNvPr id="78" name="Connector: Elbow 100">
              <a:extLst>
                <a:ext uri="{FF2B5EF4-FFF2-40B4-BE49-F238E27FC236}">
                  <a16:creationId xmlns:a16="http://schemas.microsoft.com/office/drawing/2014/main" id="{B462A38D-6E87-4230-9CD7-E18019BA0E3B}"/>
                </a:ext>
              </a:extLst>
            </p:cNvPr>
            <p:cNvCxnSpPr>
              <a:cxnSpLocks/>
              <a:stCxn id="86" idx="0"/>
            </p:cNvCxnSpPr>
            <p:nvPr/>
          </p:nvCxnSpPr>
          <p:spPr bwMode="auto">
            <a:xfrm flipV="1">
              <a:off x="2598405" y="2686226"/>
              <a:ext cx="560623" cy="2635496"/>
            </a:xfrm>
            <a:prstGeom prst="bentConnector2">
              <a:avLst/>
            </a:prstGeom>
            <a:solidFill>
              <a:srgbClr val="00ADD0"/>
            </a:solidFill>
            <a:ln w="19050" cap="flat" cmpd="sng" algn="ctr">
              <a:solidFill>
                <a:schemeClr val="accent6"/>
              </a:solidFill>
              <a:prstDash val="solid"/>
              <a:round/>
              <a:headEnd type="none" w="med" len="med"/>
              <a:tailEnd type="none" w="med" len="med"/>
            </a:ln>
            <a:effectLst/>
          </p:spPr>
        </p:cxnSp>
        <p:cxnSp>
          <p:nvCxnSpPr>
            <p:cNvPr id="79" name="Connector: Elbow 104">
              <a:extLst>
                <a:ext uri="{FF2B5EF4-FFF2-40B4-BE49-F238E27FC236}">
                  <a16:creationId xmlns:a16="http://schemas.microsoft.com/office/drawing/2014/main" id="{2DC68EA6-C390-4F86-88FE-BCF9735221F8}"/>
                </a:ext>
              </a:extLst>
            </p:cNvPr>
            <p:cNvCxnSpPr>
              <a:cxnSpLocks/>
            </p:cNvCxnSpPr>
            <p:nvPr/>
          </p:nvCxnSpPr>
          <p:spPr bwMode="auto">
            <a:xfrm rot="16200000" flipV="1">
              <a:off x="7546544" y="3678827"/>
              <a:ext cx="2105552" cy="578155"/>
            </a:xfrm>
            <a:prstGeom prst="bentConnector3">
              <a:avLst>
                <a:gd name="adj1" fmla="val 54999"/>
              </a:avLst>
            </a:prstGeom>
            <a:solidFill>
              <a:srgbClr val="00ADD0"/>
            </a:solidFill>
            <a:ln w="19050" cap="flat" cmpd="sng" algn="ctr">
              <a:solidFill>
                <a:schemeClr val="accent6"/>
              </a:solidFill>
              <a:prstDash val="solid"/>
              <a:round/>
              <a:headEnd type="none" w="med" len="med"/>
              <a:tailEnd type="none" w="med" len="med"/>
            </a:ln>
            <a:effectLst/>
          </p:spPr>
        </p:cxnSp>
        <p:sp>
          <p:nvSpPr>
            <p:cNvPr id="82" name="Round Diagonal Corner Rectangle 17">
              <a:extLst>
                <a:ext uri="{FF2B5EF4-FFF2-40B4-BE49-F238E27FC236}">
                  <a16:creationId xmlns:a16="http://schemas.microsoft.com/office/drawing/2014/main" id="{E5BC1BC6-06FC-430A-A75B-F35336425CCD}"/>
                </a:ext>
              </a:extLst>
            </p:cNvPr>
            <p:cNvSpPr/>
            <p:nvPr/>
          </p:nvSpPr>
          <p:spPr bwMode="auto">
            <a:xfrm>
              <a:off x="4003215" y="3984642"/>
              <a:ext cx="1452285" cy="767869"/>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Q2 2017</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7</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P3 rucaparib study initiated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(TRITON3)</a:t>
              </a:r>
            </a:p>
          </p:txBody>
        </p:sp>
        <p:sp>
          <p:nvSpPr>
            <p:cNvPr id="83" name="Round Diagonal Corner Rectangle 17">
              <a:extLst>
                <a:ext uri="{FF2B5EF4-FFF2-40B4-BE49-F238E27FC236}">
                  <a16:creationId xmlns:a16="http://schemas.microsoft.com/office/drawing/2014/main" id="{645A6ADC-4779-4355-8CC3-14494DB488DF}"/>
                </a:ext>
              </a:extLst>
            </p:cNvPr>
            <p:cNvSpPr/>
            <p:nvPr/>
          </p:nvSpPr>
          <p:spPr bwMode="auto">
            <a:xfrm>
              <a:off x="1916522" y="3984642"/>
              <a:ext cx="1452285" cy="767869"/>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Q1 2017</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8</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rucaparib study initiated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(TRITON2)</a:t>
              </a:r>
            </a:p>
          </p:txBody>
        </p:sp>
        <p:sp>
          <p:nvSpPr>
            <p:cNvPr id="85" name="Round Diagonal Corner Rectangle 20">
              <a:extLst>
                <a:ext uri="{FF2B5EF4-FFF2-40B4-BE49-F238E27FC236}">
                  <a16:creationId xmlns:a16="http://schemas.microsoft.com/office/drawing/2014/main" id="{DFECD4A8-68DC-42CA-8925-52D7AF280366}"/>
                </a:ext>
              </a:extLst>
            </p:cNvPr>
            <p:cNvSpPr/>
            <p:nvPr/>
          </p:nvSpPr>
          <p:spPr bwMode="auto">
            <a:xfrm>
              <a:off x="7885860" y="4834779"/>
              <a:ext cx="1452285" cy="973884"/>
            </a:xfrm>
            <a:prstGeom prst="round2Diag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Q1 2021</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11</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niraparib study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primary completion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(GALAHAD)</a:t>
              </a:r>
            </a:p>
          </p:txBody>
        </p:sp>
        <p:sp>
          <p:nvSpPr>
            <p:cNvPr id="86" name="Round Diagonal Corner Rectangle 20">
              <a:extLst>
                <a:ext uri="{FF2B5EF4-FFF2-40B4-BE49-F238E27FC236}">
                  <a16:creationId xmlns:a16="http://schemas.microsoft.com/office/drawing/2014/main" id="{B9A361F4-C070-42D0-A36A-3277545A9CC3}"/>
                </a:ext>
              </a:extLst>
            </p:cNvPr>
            <p:cNvSpPr/>
            <p:nvPr/>
          </p:nvSpPr>
          <p:spPr bwMode="auto">
            <a:xfrm>
              <a:off x="1146120" y="4937787"/>
              <a:ext cx="1452285" cy="767869"/>
            </a:xfrm>
            <a:prstGeom prst="round2Diag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Q3 2016</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11</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niraparib study initiated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(GALAHAD)</a:t>
              </a:r>
            </a:p>
          </p:txBody>
        </p:sp>
        <p:sp>
          <p:nvSpPr>
            <p:cNvPr id="87" name="Round Diagonal Corner Rectangle 20">
              <a:extLst>
                <a:ext uri="{FF2B5EF4-FFF2-40B4-BE49-F238E27FC236}">
                  <a16:creationId xmlns:a16="http://schemas.microsoft.com/office/drawing/2014/main" id="{4DC1D654-612D-4DD5-9DC8-BFFD5CC32EF3}"/>
                </a:ext>
              </a:extLst>
            </p:cNvPr>
            <p:cNvSpPr/>
            <p:nvPr/>
          </p:nvSpPr>
          <p:spPr bwMode="auto">
            <a:xfrm>
              <a:off x="3884470" y="4937787"/>
              <a:ext cx="1452285" cy="767869"/>
            </a:xfrm>
            <a:prstGeom prst="round2DiagRect">
              <a:avLst/>
            </a:prstGeom>
            <a:solidFill>
              <a:schemeClr val="tx2">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Q3 2017</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12</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talazoparib study initiated</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(TALAPRO-1)</a:t>
              </a:r>
            </a:p>
          </p:txBody>
        </p:sp>
        <p:cxnSp>
          <p:nvCxnSpPr>
            <p:cNvPr id="88" name="Connector: Elbow 111">
              <a:extLst>
                <a:ext uri="{FF2B5EF4-FFF2-40B4-BE49-F238E27FC236}">
                  <a16:creationId xmlns:a16="http://schemas.microsoft.com/office/drawing/2014/main" id="{2345EE41-D09C-40D0-AFFD-589F42C74E9C}"/>
                </a:ext>
              </a:extLst>
            </p:cNvPr>
            <p:cNvCxnSpPr>
              <a:cxnSpLocks/>
            </p:cNvCxnSpPr>
            <p:nvPr/>
          </p:nvCxnSpPr>
          <p:spPr bwMode="auto">
            <a:xfrm rot="5400000" flipH="1" flipV="1">
              <a:off x="1975105" y="2911429"/>
              <a:ext cx="188243" cy="114905"/>
            </a:xfrm>
            <a:prstGeom prst="bentConnector3">
              <a:avLst>
                <a:gd name="adj1" fmla="val 50000"/>
              </a:avLst>
            </a:prstGeom>
            <a:solidFill>
              <a:srgbClr val="00ADD0"/>
            </a:solidFill>
            <a:ln w="19050" cap="flat" cmpd="sng" algn="ctr">
              <a:solidFill>
                <a:schemeClr val="accent6"/>
              </a:solidFill>
              <a:prstDash val="solid"/>
              <a:round/>
              <a:headEnd type="none" w="med" len="med"/>
              <a:tailEnd type="none" w="med" len="med"/>
            </a:ln>
            <a:effectLst/>
          </p:spPr>
        </p:cxnSp>
        <p:cxnSp>
          <p:nvCxnSpPr>
            <p:cNvPr id="89" name="Connector: Elbow 114">
              <a:extLst>
                <a:ext uri="{FF2B5EF4-FFF2-40B4-BE49-F238E27FC236}">
                  <a16:creationId xmlns:a16="http://schemas.microsoft.com/office/drawing/2014/main" id="{0B48B609-9C96-4B2C-B24D-5C59CA9B5C48}"/>
                </a:ext>
              </a:extLst>
            </p:cNvPr>
            <p:cNvCxnSpPr>
              <a:cxnSpLocks/>
            </p:cNvCxnSpPr>
            <p:nvPr/>
          </p:nvCxnSpPr>
          <p:spPr bwMode="auto">
            <a:xfrm rot="5400000" flipH="1" flipV="1">
              <a:off x="6467027" y="2868104"/>
              <a:ext cx="346962" cy="204029"/>
            </a:xfrm>
            <a:prstGeom prst="bentConnector3">
              <a:avLst>
                <a:gd name="adj1" fmla="val 50000"/>
              </a:avLst>
            </a:prstGeom>
            <a:solidFill>
              <a:srgbClr val="00ADD0"/>
            </a:solidFill>
            <a:ln w="19050" cap="flat" cmpd="sng" algn="ctr">
              <a:solidFill>
                <a:schemeClr val="accent6"/>
              </a:solidFill>
              <a:prstDash val="solid"/>
              <a:round/>
              <a:headEnd type="none" w="med" len="med"/>
              <a:tailEnd type="none" w="med" len="med"/>
            </a:ln>
            <a:effectLst/>
          </p:spPr>
        </p:cxnSp>
        <p:sp>
          <p:nvSpPr>
            <p:cNvPr id="90" name="Round Diagonal Corner Rectangle 24">
              <a:extLst>
                <a:ext uri="{FF2B5EF4-FFF2-40B4-BE49-F238E27FC236}">
                  <a16:creationId xmlns:a16="http://schemas.microsoft.com/office/drawing/2014/main" id="{72CF7AA2-795E-4B6E-A6DA-9BC026C8FF0A}"/>
                </a:ext>
              </a:extLst>
            </p:cNvPr>
            <p:cNvSpPr/>
            <p:nvPr/>
          </p:nvSpPr>
          <p:spPr bwMode="auto">
            <a:xfrm>
              <a:off x="9479138" y="4834780"/>
              <a:ext cx="1452285" cy="973884"/>
            </a:xfrm>
            <a:prstGeom prst="round2DiagRect">
              <a:avLst/>
            </a:prstGeom>
            <a:solidFill>
              <a:schemeClr val="tx2">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Q3 2021</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13</a:t>
              </a:r>
              <a:endPar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talazoparib study publication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(TALAPRO-1)</a:t>
              </a:r>
              <a:endPar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91" name="Connector: Elbow 86">
              <a:extLst>
                <a:ext uri="{FF2B5EF4-FFF2-40B4-BE49-F238E27FC236}">
                  <a16:creationId xmlns:a16="http://schemas.microsoft.com/office/drawing/2014/main" id="{5616564F-E8E4-437C-A9A8-DE9AA7709379}"/>
                </a:ext>
              </a:extLst>
            </p:cNvPr>
            <p:cNvCxnSpPr>
              <a:cxnSpLocks/>
              <a:stCxn id="82" idx="2"/>
            </p:cNvCxnSpPr>
            <p:nvPr/>
          </p:nvCxnSpPr>
          <p:spPr bwMode="auto">
            <a:xfrm rot="10800000">
              <a:off x="3721645" y="2863100"/>
              <a:ext cx="281571" cy="1505478"/>
            </a:xfrm>
            <a:prstGeom prst="bentConnector2">
              <a:avLst/>
            </a:prstGeom>
            <a:solidFill>
              <a:srgbClr val="00ADD0"/>
            </a:solidFill>
            <a:ln w="19050" cap="flat" cmpd="sng" algn="ctr">
              <a:solidFill>
                <a:schemeClr val="accent6"/>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671E7252-6091-4FA7-AF9B-D6C5C4C102F8}"/>
                </a:ext>
              </a:extLst>
            </p:cNvPr>
            <p:cNvCxnSpPr>
              <a:cxnSpLocks/>
            </p:cNvCxnSpPr>
            <p:nvPr/>
          </p:nvCxnSpPr>
          <p:spPr bwMode="auto">
            <a:xfrm>
              <a:off x="8037055" y="2907744"/>
              <a:ext cx="8008" cy="1114563"/>
            </a:xfrm>
            <a:prstGeom prst="line">
              <a:avLst/>
            </a:prstGeom>
            <a:solidFill>
              <a:srgbClr val="00ADD0"/>
            </a:solidFill>
            <a:ln w="19050" cap="flat" cmpd="sng" algn="ctr">
              <a:solidFill>
                <a:schemeClr val="accent6"/>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2BBE62D3-4A46-41F1-87E9-49FA32917BCE}"/>
                </a:ext>
              </a:extLst>
            </p:cNvPr>
            <p:cNvCxnSpPr>
              <a:cxnSpLocks/>
            </p:cNvCxnSpPr>
            <p:nvPr/>
          </p:nvCxnSpPr>
          <p:spPr bwMode="auto">
            <a:xfrm>
              <a:off x="9547937" y="2874677"/>
              <a:ext cx="0" cy="773666"/>
            </a:xfrm>
            <a:prstGeom prst="line">
              <a:avLst/>
            </a:prstGeom>
            <a:solidFill>
              <a:srgbClr val="00ADD0"/>
            </a:solidFill>
            <a:ln w="19050" cap="flat" cmpd="sng" algn="ctr">
              <a:solidFill>
                <a:schemeClr val="accent6"/>
              </a:solidFill>
              <a:prstDash val="solid"/>
              <a:round/>
              <a:headEnd type="none" w="med" len="med"/>
              <a:tailEnd type="none" w="med" len="med"/>
            </a:ln>
            <a:effectLst/>
          </p:spPr>
        </p:cxnSp>
        <p:sp>
          <p:nvSpPr>
            <p:cNvPr id="94" name="Round Diagonal Corner Rectangle 19">
              <a:extLst>
                <a:ext uri="{FF2B5EF4-FFF2-40B4-BE49-F238E27FC236}">
                  <a16:creationId xmlns:a16="http://schemas.microsoft.com/office/drawing/2014/main" id="{203E0E00-3B0C-4FC1-98A9-2352AD884EC7}"/>
                </a:ext>
              </a:extLst>
            </p:cNvPr>
            <p:cNvSpPr/>
            <p:nvPr/>
          </p:nvSpPr>
          <p:spPr bwMode="auto">
            <a:xfrm>
              <a:off x="9358639" y="2922316"/>
              <a:ext cx="1452285" cy="973884"/>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Q1 2022</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7</a:t>
              </a:r>
              <a:endPar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P3 rucaparib study primary completion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(TRITON3)</a:t>
              </a:r>
            </a:p>
          </p:txBody>
        </p:sp>
        <p:sp>
          <p:nvSpPr>
            <p:cNvPr id="95" name="Round Diagonal Corner Rectangle 14">
              <a:extLst>
                <a:ext uri="{FF2B5EF4-FFF2-40B4-BE49-F238E27FC236}">
                  <a16:creationId xmlns:a16="http://schemas.microsoft.com/office/drawing/2014/main" id="{A6141E8E-F3D0-4C3B-AB64-5E919E0A4F7D}"/>
                </a:ext>
              </a:extLst>
            </p:cNvPr>
            <p:cNvSpPr/>
            <p:nvPr/>
          </p:nvSpPr>
          <p:spPr bwMode="auto">
            <a:xfrm>
              <a:off x="6649338" y="1435754"/>
              <a:ext cx="1452285" cy="80467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Q2 2020</a:t>
              </a:r>
              <a:r>
                <a:rPr kumimoji="0" lang="en-GB" sz="110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FDA approval </a:t>
              </a:r>
              <a:b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of olaparib</a:t>
              </a:r>
            </a:p>
          </p:txBody>
        </p:sp>
        <p:cxnSp>
          <p:nvCxnSpPr>
            <p:cNvPr id="96" name="Connector: Elbow 95">
              <a:extLst>
                <a:ext uri="{FF2B5EF4-FFF2-40B4-BE49-F238E27FC236}">
                  <a16:creationId xmlns:a16="http://schemas.microsoft.com/office/drawing/2014/main" id="{D157BE28-D8A1-4EEA-999F-CD41A121AD27}"/>
                </a:ext>
              </a:extLst>
            </p:cNvPr>
            <p:cNvCxnSpPr>
              <a:cxnSpLocks/>
              <a:endCxn id="97" idx="1"/>
            </p:cNvCxnSpPr>
            <p:nvPr/>
          </p:nvCxnSpPr>
          <p:spPr bwMode="auto">
            <a:xfrm flipV="1">
              <a:off x="7863502" y="2240426"/>
              <a:ext cx="1174842" cy="90862"/>
            </a:xfrm>
            <a:prstGeom prst="bentConnector2">
              <a:avLst/>
            </a:prstGeom>
            <a:ln w="19050">
              <a:solidFill>
                <a:schemeClr val="accent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7" name="Round Diagonal Corner Rectangle 14">
              <a:extLst>
                <a:ext uri="{FF2B5EF4-FFF2-40B4-BE49-F238E27FC236}">
                  <a16:creationId xmlns:a16="http://schemas.microsoft.com/office/drawing/2014/main" id="{2539097A-624F-43E4-A965-CB7395A12380}"/>
                </a:ext>
              </a:extLst>
            </p:cNvPr>
            <p:cNvSpPr/>
            <p:nvPr/>
          </p:nvSpPr>
          <p:spPr bwMode="auto">
            <a:xfrm>
              <a:off x="8312201" y="1435754"/>
              <a:ext cx="1452285" cy="80467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Q4 2020</a:t>
              </a:r>
              <a:r>
                <a:rPr kumimoji="0" lang="en-GB" sz="110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4</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EMA approval of olaparib</a:t>
              </a:r>
            </a:p>
          </p:txBody>
        </p:sp>
        <p:sp>
          <p:nvSpPr>
            <p:cNvPr id="98" name="Round Diagonal Corner Rectangle 17">
              <a:extLst>
                <a:ext uri="{FF2B5EF4-FFF2-40B4-BE49-F238E27FC236}">
                  <a16:creationId xmlns:a16="http://schemas.microsoft.com/office/drawing/2014/main" id="{FA4C1F30-F79F-4E97-95D5-659CCF8A39D9}"/>
                </a:ext>
              </a:extLst>
            </p:cNvPr>
            <p:cNvSpPr/>
            <p:nvPr/>
          </p:nvSpPr>
          <p:spPr bwMode="auto">
            <a:xfrm>
              <a:off x="5927189" y="3984643"/>
              <a:ext cx="1452285" cy="767869"/>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Q2 2020</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9</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FDA accelerated approval of rucaparib</a:t>
              </a:r>
              <a:endPar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99" name="Connector: Elbow 89">
              <a:extLst>
                <a:ext uri="{FF2B5EF4-FFF2-40B4-BE49-F238E27FC236}">
                  <a16:creationId xmlns:a16="http://schemas.microsoft.com/office/drawing/2014/main" id="{6D5DEFB1-B1F9-474A-9A49-6AC489524CF2}"/>
                </a:ext>
              </a:extLst>
            </p:cNvPr>
            <p:cNvCxnSpPr>
              <a:cxnSpLocks/>
              <a:stCxn id="98" idx="3"/>
            </p:cNvCxnSpPr>
            <p:nvPr/>
          </p:nvCxnSpPr>
          <p:spPr bwMode="auto">
            <a:xfrm rot="5400000" flipH="1" flipV="1">
              <a:off x="6428539" y="3121467"/>
              <a:ext cx="1087969" cy="638382"/>
            </a:xfrm>
            <a:prstGeom prst="bentConnector3">
              <a:avLst>
                <a:gd name="adj1" fmla="val 50000"/>
              </a:avLst>
            </a:prstGeom>
            <a:solidFill>
              <a:srgbClr val="00ADD0"/>
            </a:solidFill>
            <a:ln w="19050" cap="flat" cmpd="sng" algn="ctr">
              <a:solidFill>
                <a:schemeClr val="accent6"/>
              </a:solidFill>
              <a:prstDash val="solid"/>
              <a:round/>
              <a:headEnd type="none" w="med" len="med"/>
              <a:tailEnd type="none" w="med" len="med"/>
            </a:ln>
            <a:effectLst/>
          </p:spPr>
        </p:cxnSp>
        <p:cxnSp>
          <p:nvCxnSpPr>
            <p:cNvPr id="100" name="Connector: Elbow 99">
              <a:extLst>
                <a:ext uri="{FF2B5EF4-FFF2-40B4-BE49-F238E27FC236}">
                  <a16:creationId xmlns:a16="http://schemas.microsoft.com/office/drawing/2014/main" id="{EF06F151-D256-4FE0-A9E0-E843FDDBF918}"/>
                </a:ext>
              </a:extLst>
            </p:cNvPr>
            <p:cNvCxnSpPr>
              <a:cxnSpLocks/>
              <a:stCxn id="71" idx="1"/>
            </p:cNvCxnSpPr>
            <p:nvPr/>
          </p:nvCxnSpPr>
          <p:spPr bwMode="auto">
            <a:xfrm rot="16200000" flipH="1">
              <a:off x="6467267" y="1323847"/>
              <a:ext cx="93634" cy="1926790"/>
            </a:xfrm>
            <a:prstGeom prst="bentConnector2">
              <a:avLst/>
            </a:prstGeom>
            <a:ln w="19050">
              <a:solidFill>
                <a:schemeClr val="accent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01" name="Straight Connector 100">
              <a:extLst>
                <a:ext uri="{FF2B5EF4-FFF2-40B4-BE49-F238E27FC236}">
                  <a16:creationId xmlns:a16="http://schemas.microsoft.com/office/drawing/2014/main" id="{275DE133-2976-4E18-A2E5-09675F7080D4}"/>
                </a:ext>
              </a:extLst>
            </p:cNvPr>
            <p:cNvCxnSpPr>
              <a:cxnSpLocks/>
            </p:cNvCxnSpPr>
            <p:nvPr/>
          </p:nvCxnSpPr>
          <p:spPr bwMode="auto">
            <a:xfrm>
              <a:off x="7467015" y="2331289"/>
              <a:ext cx="0" cy="95905"/>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sp>
          <p:nvSpPr>
            <p:cNvPr id="81" name="Round Diagonal Corner Rectangle 21">
              <a:extLst>
                <a:ext uri="{FF2B5EF4-FFF2-40B4-BE49-F238E27FC236}">
                  <a16:creationId xmlns:a16="http://schemas.microsoft.com/office/drawing/2014/main" id="{71A99982-AFE4-45CD-8BC9-FD92B7D80620}"/>
                </a:ext>
              </a:extLst>
            </p:cNvPr>
            <p:cNvSpPr/>
            <p:nvPr/>
          </p:nvSpPr>
          <p:spPr bwMode="auto">
            <a:xfrm>
              <a:off x="1117835" y="3025324"/>
              <a:ext cx="1452285" cy="767869"/>
            </a:xfrm>
            <a:prstGeom prst="round2DiagRect">
              <a:avLst/>
            </a:prstGeom>
            <a:solidFill>
              <a:schemeClr val="tx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Q4 2015</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5</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TOPARP-A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data published</a:t>
              </a:r>
            </a:p>
          </p:txBody>
        </p:sp>
        <p:sp>
          <p:nvSpPr>
            <p:cNvPr id="80" name="Round Diagonal Corner Rectangle 12">
              <a:extLst>
                <a:ext uri="{FF2B5EF4-FFF2-40B4-BE49-F238E27FC236}">
                  <a16:creationId xmlns:a16="http://schemas.microsoft.com/office/drawing/2014/main" id="{D464857F-7B69-49D9-A052-21A379E24215}"/>
                </a:ext>
              </a:extLst>
            </p:cNvPr>
            <p:cNvSpPr/>
            <p:nvPr/>
          </p:nvSpPr>
          <p:spPr bwMode="auto">
            <a:xfrm>
              <a:off x="5113286" y="3025324"/>
              <a:ext cx="1452285" cy="767869"/>
            </a:xfrm>
            <a:prstGeom prst="round2DiagRect">
              <a:avLst/>
            </a:prstGeom>
            <a:solidFill>
              <a:schemeClr val="tx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Q4 2019</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6</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TOPARP-B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data published</a:t>
              </a:r>
            </a:p>
          </p:txBody>
        </p:sp>
        <p:sp>
          <p:nvSpPr>
            <p:cNvPr id="84" name="Round Diagonal Corner Rectangle 17">
              <a:extLst>
                <a:ext uri="{FF2B5EF4-FFF2-40B4-BE49-F238E27FC236}">
                  <a16:creationId xmlns:a16="http://schemas.microsoft.com/office/drawing/2014/main" id="{4BA913DC-4A6C-42BB-A40E-6A7A92C97FA6}"/>
                </a:ext>
              </a:extLst>
            </p:cNvPr>
            <p:cNvSpPr/>
            <p:nvPr/>
          </p:nvSpPr>
          <p:spPr bwMode="auto">
            <a:xfrm>
              <a:off x="7407793" y="3984643"/>
              <a:ext cx="1452285" cy="767869"/>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a:t>
              </a:r>
              <a:r>
                <a:rPr lang="en-GB" sz="1100" kern="0" dirty="0">
                  <a:solidFill>
                    <a:prstClr val="white"/>
                  </a:solidFill>
                  <a:latin typeface="Arial" panose="020B0604020202020204" pitchFamily="34" charset="0"/>
                  <a:cs typeface="Arial" panose="020B0604020202020204" pitchFamily="34" charset="0"/>
                </a:rPr>
                <a:t>3</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2020</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10</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rucaparib study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published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(TRITON2)</a:t>
              </a:r>
            </a:p>
          </p:txBody>
        </p:sp>
      </p:grpSp>
      <p:graphicFrame>
        <p:nvGraphicFramePr>
          <p:cNvPr id="102" name="Table 101">
            <a:extLst>
              <a:ext uri="{FF2B5EF4-FFF2-40B4-BE49-F238E27FC236}">
                <a16:creationId xmlns:a16="http://schemas.microsoft.com/office/drawing/2014/main" id="{C8ABCD43-8A83-4C4C-90D4-FA243D4FCF5A}"/>
              </a:ext>
            </a:extLst>
          </p:cNvPr>
          <p:cNvGraphicFramePr>
            <a:graphicFrameLocks noGrp="1"/>
          </p:cNvGraphicFramePr>
          <p:nvPr/>
        </p:nvGraphicFramePr>
        <p:xfrm>
          <a:off x="466291" y="2130490"/>
          <a:ext cx="10734176" cy="482621"/>
        </p:xfrm>
        <a:graphic>
          <a:graphicData uri="http://schemas.openxmlformats.org/drawingml/2006/table">
            <a:tbl>
              <a:tblPr firstRow="1" bandRow="1"/>
              <a:tblGrid>
                <a:gridCol w="1341772">
                  <a:extLst>
                    <a:ext uri="{9D8B030D-6E8A-4147-A177-3AD203B41FA5}">
                      <a16:colId xmlns:a16="http://schemas.microsoft.com/office/drawing/2014/main" val="962695431"/>
                    </a:ext>
                  </a:extLst>
                </a:gridCol>
                <a:gridCol w="1341772">
                  <a:extLst>
                    <a:ext uri="{9D8B030D-6E8A-4147-A177-3AD203B41FA5}">
                      <a16:colId xmlns:a16="http://schemas.microsoft.com/office/drawing/2014/main" val="2966533795"/>
                    </a:ext>
                  </a:extLst>
                </a:gridCol>
                <a:gridCol w="1341772">
                  <a:extLst>
                    <a:ext uri="{9D8B030D-6E8A-4147-A177-3AD203B41FA5}">
                      <a16:colId xmlns:a16="http://schemas.microsoft.com/office/drawing/2014/main" val="3288574179"/>
                    </a:ext>
                  </a:extLst>
                </a:gridCol>
                <a:gridCol w="1341772">
                  <a:extLst>
                    <a:ext uri="{9D8B030D-6E8A-4147-A177-3AD203B41FA5}">
                      <a16:colId xmlns:a16="http://schemas.microsoft.com/office/drawing/2014/main" val="1512705033"/>
                    </a:ext>
                  </a:extLst>
                </a:gridCol>
                <a:gridCol w="1341772">
                  <a:extLst>
                    <a:ext uri="{9D8B030D-6E8A-4147-A177-3AD203B41FA5}">
                      <a16:colId xmlns:a16="http://schemas.microsoft.com/office/drawing/2014/main" val="1719266827"/>
                    </a:ext>
                  </a:extLst>
                </a:gridCol>
                <a:gridCol w="1341772">
                  <a:extLst>
                    <a:ext uri="{9D8B030D-6E8A-4147-A177-3AD203B41FA5}">
                      <a16:colId xmlns:a16="http://schemas.microsoft.com/office/drawing/2014/main" val="595880254"/>
                    </a:ext>
                  </a:extLst>
                </a:gridCol>
                <a:gridCol w="1341772">
                  <a:extLst>
                    <a:ext uri="{9D8B030D-6E8A-4147-A177-3AD203B41FA5}">
                      <a16:colId xmlns:a16="http://schemas.microsoft.com/office/drawing/2014/main" val="359190171"/>
                    </a:ext>
                  </a:extLst>
                </a:gridCol>
                <a:gridCol w="1341772">
                  <a:extLst>
                    <a:ext uri="{9D8B030D-6E8A-4147-A177-3AD203B41FA5}">
                      <a16:colId xmlns:a16="http://schemas.microsoft.com/office/drawing/2014/main" val="3027688605"/>
                    </a:ext>
                  </a:extLst>
                </a:gridCol>
              </a:tblGrid>
              <a:tr h="482621">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2015</a:t>
                      </a:r>
                    </a:p>
                  </a:txBody>
                  <a:tcPr marL="138176" marR="138176" marT="55418" marB="55418" anchor="ctr">
                    <a:lnL w="3175" cap="flat" cmpd="sng" algn="ctr">
                      <a:noFill/>
                      <a:prstDash val="solid"/>
                      <a:round/>
                      <a:headEnd type="none" w="med" len="med"/>
                      <a:tailEnd type="none" w="med" len="med"/>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2016</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2017</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2018</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2019</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2020</a:t>
                      </a:r>
                    </a:p>
                  </a:txBody>
                  <a:tcPr marL="138176" marR="138176" marT="55418" marB="55418" anchor="ctr">
                    <a:lnL w="12700" cap="flat" cmpd="sng" algn="ctr">
                      <a:solidFill>
                        <a:srgbClr val="FFFFFF"/>
                      </a:solidFill>
                      <a:prstDash val="solid"/>
                      <a:round/>
                      <a:headEnd type="none" w="med" len="med"/>
                      <a:tailEnd type="none" w="med" len="med"/>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2021</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2022</a:t>
                      </a:r>
                    </a:p>
                  </a:txBody>
                  <a:tcPr marL="138176" marR="138176" marT="55418" marB="55418" anchor="ctr">
                    <a:lnL w="12700" cmpd="sng">
                      <a:solidFill>
                        <a:srgbClr val="FFFFFF"/>
                      </a:solid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14871689"/>
                  </a:ext>
                </a:extLst>
              </a:tr>
            </a:tbl>
          </a:graphicData>
        </a:graphic>
      </p:graphicFrame>
    </p:spTree>
    <p:extLst>
      <p:ext uri="{BB962C8B-B14F-4D97-AF65-F5344CB8AC3E}">
        <p14:creationId xmlns:p14="http://schemas.microsoft.com/office/powerpoint/2010/main" val="84680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DFC1-14C9-46EB-AAE1-4ED58FD77AA7}"/>
              </a:ext>
            </a:extLst>
          </p:cNvPr>
          <p:cNvSpPr>
            <a:spLocks noGrp="1"/>
          </p:cNvSpPr>
          <p:nvPr>
            <p:ph type="title"/>
          </p:nvPr>
        </p:nvSpPr>
        <p:spPr/>
        <p:txBody>
          <a:bodyPr>
            <a:normAutofit fontScale="90000"/>
          </a:bodyPr>
          <a:lstStyle/>
          <a:p>
            <a:pPr>
              <a:lnSpc>
                <a:spcPct val="107000"/>
              </a:lnSpc>
              <a:spcAft>
                <a:spcPts val="800"/>
              </a:spcAft>
            </a:pPr>
            <a:r>
              <a:rPr lang="en-GB" sz="3600" dirty="0"/>
              <a:t>GU CONNECT MICRO E-Learning</a:t>
            </a:r>
            <a:br>
              <a:rPr lang="en-GB" sz="3600" dirty="0"/>
            </a:br>
            <a:br>
              <a:rPr lang="en-GB" dirty="0"/>
            </a:br>
            <a:br>
              <a:rPr lang="en-GB" dirty="0"/>
            </a:br>
            <a:r>
              <a:rPr lang="en-GB" sz="3600" dirty="0"/>
              <a:t>The use of PARP inhibitors in prostate cancer treatment and the rationale behind combination treatment</a:t>
            </a:r>
            <a:br>
              <a:rPr lang="en-GB" sz="3600" dirty="0"/>
            </a:br>
            <a:br>
              <a:rPr lang="en-GB" sz="3600" dirty="0"/>
            </a:br>
            <a:r>
              <a:rPr lang="en-GB" sz="3600" dirty="0"/>
              <a:t>module one</a:t>
            </a:r>
            <a:br>
              <a:rPr lang="en-GB" sz="3600" dirty="0"/>
            </a:br>
            <a:br>
              <a:rPr lang="en-GB" sz="3600" dirty="0"/>
            </a:br>
            <a:br>
              <a:rPr lang="en-GB" sz="1800" dirty="0">
                <a:effectLst/>
                <a:ea typeface="Calibri" panose="020F0502020204030204" pitchFamily="34" charset="0"/>
              </a:rPr>
            </a:br>
            <a:br>
              <a:rPr lang="en-GB" sz="1800" dirty="0">
                <a:effectLst/>
                <a:ea typeface="Calibri" panose="020F0502020204030204" pitchFamily="34" charset="0"/>
              </a:rPr>
            </a:br>
            <a:r>
              <a:rPr lang="en-GB" sz="2400" cap="none" dirty="0">
                <a:effectLst/>
                <a:ea typeface="Calibri" panose="020F0502020204030204" pitchFamily="34" charset="0"/>
              </a:rPr>
              <a:t>DECEMB</a:t>
            </a:r>
            <a:r>
              <a:rPr lang="en-GB" sz="2400" cap="none" dirty="0"/>
              <a:t>ER 2022</a:t>
            </a:r>
          </a:p>
        </p:txBody>
      </p:sp>
      <p:sp>
        <p:nvSpPr>
          <p:cNvPr id="4" name="TextBox 3">
            <a:extLst>
              <a:ext uri="{FF2B5EF4-FFF2-40B4-BE49-F238E27FC236}">
                <a16:creationId xmlns:a16="http://schemas.microsoft.com/office/drawing/2014/main" id="{F0E20365-C3C1-40B4-A6DE-D8972F9AB818}"/>
              </a:ext>
            </a:extLst>
          </p:cNvPr>
          <p:cNvSpPr txBox="1"/>
          <p:nvPr/>
        </p:nvSpPr>
        <p:spPr>
          <a:xfrm>
            <a:off x="619200" y="6400899"/>
            <a:ext cx="3307572" cy="276999"/>
          </a:xfrm>
          <a:prstGeom prst="rect">
            <a:avLst/>
          </a:prstGeom>
          <a:noFill/>
        </p:spPr>
        <p:txBody>
          <a:bodyPr wrap="non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3C74F"/>
                </a:solidFill>
                <a:effectLst/>
                <a:uLnTx/>
                <a:uFillTx/>
                <a:latin typeface="Arial" panose="020B0604020202020204" pitchFamily="34" charset="0"/>
                <a:ea typeface="+mn-ea"/>
                <a:cs typeface="Arial" panose="020B0604020202020204" pitchFamily="34" charset="0"/>
              </a:rPr>
              <a:t>PARPi</a:t>
            </a:r>
            <a:r>
              <a:rPr kumimoji="0" lang="en-GB" sz="1200" b="0"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t>, poly-ADP ribose polymerase inhibitor</a:t>
            </a:r>
          </a:p>
        </p:txBody>
      </p:sp>
      <p:sp>
        <p:nvSpPr>
          <p:cNvPr id="5" name="Slide Number Placeholder 4">
            <a:extLst>
              <a:ext uri="{FF2B5EF4-FFF2-40B4-BE49-F238E27FC236}">
                <a16:creationId xmlns:a16="http://schemas.microsoft.com/office/drawing/2014/main" id="{7DE1A25A-CE70-1A4E-9535-E7C00803839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02372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6B9D5F7-F6AF-EC87-7A7C-E3394E1D8763}"/>
              </a:ext>
            </a:extLst>
          </p:cNvPr>
          <p:cNvSpPr>
            <a:spLocks noGrp="1"/>
          </p:cNvSpPr>
          <p:nvPr>
            <p:ph sz="quarter" idx="16"/>
          </p:nvPr>
        </p:nvSpPr>
        <p:spPr>
          <a:xfrm>
            <a:off x="620184" y="1438877"/>
            <a:ext cx="5186755" cy="4361800"/>
          </a:xfrm>
        </p:spPr>
        <p:txBody>
          <a:bodyPr/>
          <a:lstStyle/>
          <a:p>
            <a:pPr marL="0" indent="0">
              <a:spcBef>
                <a:spcPts val="0"/>
              </a:spcBef>
              <a:buNone/>
            </a:pPr>
            <a:r>
              <a:rPr lang="en-GB" sz="1800" b="1" dirty="0">
                <a:solidFill>
                  <a:schemeClr val="accent1"/>
                </a:solidFill>
              </a:rPr>
              <a:t>TOPARP A – UNSELECTED PTS </a:t>
            </a:r>
          </a:p>
          <a:p>
            <a:pPr marL="0" indent="0">
              <a:spcBef>
                <a:spcPts val="0"/>
              </a:spcBef>
              <a:buNone/>
            </a:pPr>
            <a:r>
              <a:rPr lang="en-GB" sz="1800" b="1" dirty="0">
                <a:solidFill>
                  <a:schemeClr val="accent1"/>
                </a:solidFill>
              </a:rPr>
              <a:t>(TEST SET)</a:t>
            </a:r>
            <a:r>
              <a:rPr lang="en-GB" sz="1800" b="1" baseline="30000" dirty="0">
                <a:solidFill>
                  <a:schemeClr val="accent1"/>
                </a:solidFill>
              </a:rPr>
              <a:t>1</a:t>
            </a:r>
          </a:p>
          <a:p>
            <a:r>
              <a:rPr lang="en-GB" sz="1600" dirty="0">
                <a:solidFill>
                  <a:schemeClr val="tx1"/>
                </a:solidFill>
              </a:rPr>
              <a:t>Olaparib 400 mg bid</a:t>
            </a:r>
          </a:p>
          <a:p>
            <a:r>
              <a:rPr lang="en-GB" sz="1600" b="1" dirty="0">
                <a:solidFill>
                  <a:schemeClr val="accent1"/>
                </a:solidFill>
              </a:rPr>
              <a:t>33% response rate </a:t>
            </a:r>
            <a:r>
              <a:rPr lang="en-GB" sz="1600" dirty="0">
                <a:solidFill>
                  <a:schemeClr val="tx1"/>
                </a:solidFill>
              </a:rPr>
              <a:t>(n=16/49) (95% CI: 20-48%)</a:t>
            </a:r>
          </a:p>
          <a:p>
            <a:r>
              <a:rPr lang="en-GB" sz="1600" dirty="0">
                <a:solidFill>
                  <a:schemeClr val="tx1"/>
                </a:solidFill>
              </a:rPr>
              <a:t>Genomic analysis of prospectively obtained tumour samples revealed:</a:t>
            </a:r>
          </a:p>
          <a:p>
            <a:pPr lvl="1"/>
            <a:r>
              <a:rPr lang="en-GB" sz="1600" b="1" dirty="0">
                <a:solidFill>
                  <a:schemeClr val="accent1"/>
                </a:solidFill>
              </a:rPr>
              <a:t>33% were biomarker positive </a:t>
            </a:r>
            <a:r>
              <a:rPr lang="en-GB" sz="1600" dirty="0">
                <a:solidFill>
                  <a:schemeClr val="tx1"/>
                </a:solidFill>
              </a:rPr>
              <a:t>(n=16/49) </a:t>
            </a:r>
          </a:p>
          <a:p>
            <a:pPr lvl="2"/>
            <a:r>
              <a:rPr lang="en-GB" dirty="0">
                <a:solidFill>
                  <a:schemeClr val="tx1"/>
                </a:solidFill>
              </a:rPr>
              <a:t>mutations in </a:t>
            </a:r>
            <a:r>
              <a:rPr lang="en-GB" b="1" i="1" dirty="0">
                <a:solidFill>
                  <a:schemeClr val="accent1"/>
                </a:solidFill>
              </a:rPr>
              <a:t>ATM</a:t>
            </a:r>
            <a:r>
              <a:rPr lang="en-GB" b="1" dirty="0">
                <a:solidFill>
                  <a:schemeClr val="accent1"/>
                </a:solidFill>
              </a:rPr>
              <a:t>, </a:t>
            </a:r>
            <a:r>
              <a:rPr lang="en-GB" b="1" i="1" dirty="0">
                <a:solidFill>
                  <a:schemeClr val="accent1"/>
                </a:solidFill>
              </a:rPr>
              <a:t>BRCA2</a:t>
            </a:r>
            <a:r>
              <a:rPr lang="en-GB" b="1" dirty="0">
                <a:solidFill>
                  <a:schemeClr val="accent1"/>
                </a:solidFill>
              </a:rPr>
              <a:t> and others</a:t>
            </a:r>
          </a:p>
          <a:p>
            <a:pPr lvl="2"/>
            <a:r>
              <a:rPr lang="en-GB" dirty="0">
                <a:solidFill>
                  <a:schemeClr val="tx1"/>
                </a:solidFill>
              </a:rPr>
              <a:t>14 of these patients responded to treatment</a:t>
            </a:r>
          </a:p>
          <a:p>
            <a:pPr lvl="1"/>
            <a:r>
              <a:rPr lang="en-GB" sz="1600" b="1" dirty="0">
                <a:solidFill>
                  <a:schemeClr val="accent1"/>
                </a:solidFill>
              </a:rPr>
              <a:t>67% were biomarker negative </a:t>
            </a:r>
            <a:r>
              <a:rPr lang="en-GB" sz="1600" dirty="0">
                <a:solidFill>
                  <a:schemeClr val="tx1"/>
                </a:solidFill>
              </a:rPr>
              <a:t>(n=33/49) </a:t>
            </a:r>
          </a:p>
          <a:p>
            <a:pPr lvl="2"/>
            <a:r>
              <a:rPr lang="en-GB" dirty="0">
                <a:solidFill>
                  <a:schemeClr val="tx1"/>
                </a:solidFill>
              </a:rPr>
              <a:t>2 of these patients responded</a:t>
            </a:r>
          </a:p>
          <a:p>
            <a:pPr algn="l"/>
            <a:r>
              <a:rPr lang="en-GB" sz="1600" dirty="0">
                <a:solidFill>
                  <a:schemeClr val="tx1"/>
                </a:solidFill>
              </a:rPr>
              <a:t>TOPARP A</a:t>
            </a:r>
            <a:r>
              <a:rPr lang="en-GB" sz="1600" dirty="0">
                <a:solidFill>
                  <a:srgbClr val="00B050"/>
                </a:solidFill>
              </a:rPr>
              <a:t>: </a:t>
            </a:r>
            <a:r>
              <a:rPr lang="en-GB" sz="1600" b="1" dirty="0">
                <a:solidFill>
                  <a:schemeClr val="accent1"/>
                </a:solidFill>
              </a:rPr>
              <a:t>identified an association between </a:t>
            </a:r>
            <a:r>
              <a:rPr lang="en-GB" sz="1600" dirty="0">
                <a:solidFill>
                  <a:schemeClr val="tx1"/>
                </a:solidFill>
              </a:rPr>
              <a:t>somatic alterations in </a:t>
            </a:r>
            <a:r>
              <a:rPr lang="en-GB" sz="1600" b="1" dirty="0">
                <a:solidFill>
                  <a:schemeClr val="accent1"/>
                </a:solidFill>
              </a:rPr>
              <a:t>DDR genes and antitumour activity of </a:t>
            </a:r>
            <a:r>
              <a:rPr lang="en-GB" sz="1600" b="1" dirty="0" err="1">
                <a:solidFill>
                  <a:schemeClr val="accent1"/>
                </a:solidFill>
              </a:rPr>
              <a:t>olaparib</a:t>
            </a:r>
            <a:r>
              <a:rPr lang="en-GB" sz="1600" b="1" dirty="0">
                <a:solidFill>
                  <a:schemeClr val="accent1"/>
                </a:solidFill>
              </a:rPr>
              <a:t> </a:t>
            </a:r>
            <a:r>
              <a:rPr lang="en-GB" sz="1600" dirty="0">
                <a:solidFill>
                  <a:schemeClr val="tx1"/>
                </a:solidFill>
              </a:rPr>
              <a:t>in </a:t>
            </a:r>
            <a:r>
              <a:rPr lang="en-GB" sz="1600" dirty="0" err="1">
                <a:solidFill>
                  <a:schemeClr val="tx1"/>
                </a:solidFill>
              </a:rPr>
              <a:t>mCRPC</a:t>
            </a:r>
            <a:r>
              <a:rPr lang="en-GB" sz="1600" dirty="0">
                <a:solidFill>
                  <a:schemeClr val="tx1"/>
                </a:solidFill>
              </a:rPr>
              <a:t> patients</a:t>
            </a:r>
          </a:p>
          <a:p>
            <a:pPr marL="576000" lvl="2" indent="0">
              <a:buNone/>
            </a:pPr>
            <a:endParaRPr lang="en-GB" dirty="0">
              <a:solidFill>
                <a:schemeClr val="tx1"/>
              </a:solidFill>
            </a:endParaRPr>
          </a:p>
          <a:p>
            <a:endParaRPr lang="en-GB" sz="1600" b="1" dirty="0">
              <a:solidFill>
                <a:srgbClr val="00B050"/>
              </a:solidFill>
            </a:endParaRPr>
          </a:p>
        </p:txBody>
      </p:sp>
      <p:sp>
        <p:nvSpPr>
          <p:cNvPr id="8" name="Content Placeholder 7">
            <a:extLst>
              <a:ext uri="{FF2B5EF4-FFF2-40B4-BE49-F238E27FC236}">
                <a16:creationId xmlns:a16="http://schemas.microsoft.com/office/drawing/2014/main" id="{89B08746-AED2-225F-2C34-5880044CC7DD}"/>
              </a:ext>
            </a:extLst>
          </p:cNvPr>
          <p:cNvSpPr>
            <a:spLocks noGrp="1"/>
          </p:cNvSpPr>
          <p:nvPr>
            <p:ph sz="quarter" idx="17"/>
          </p:nvPr>
        </p:nvSpPr>
        <p:spPr>
          <a:xfrm>
            <a:off x="6194316" y="1443463"/>
            <a:ext cx="5186755" cy="4361801"/>
          </a:xfrm>
        </p:spPr>
        <p:txBody>
          <a:bodyPr/>
          <a:lstStyle/>
          <a:p>
            <a:pPr marL="0" indent="0">
              <a:buNone/>
            </a:pPr>
            <a:r>
              <a:rPr lang="en-GB" sz="1800" b="1" dirty="0">
                <a:solidFill>
                  <a:schemeClr val="accent1"/>
                </a:solidFill>
              </a:rPr>
              <a:t>TOPARP B – BIOMARKER SELECTED PTS (VALIDATION SET)</a:t>
            </a:r>
            <a:r>
              <a:rPr lang="en-GB" sz="1800" b="1" baseline="30000" dirty="0">
                <a:solidFill>
                  <a:schemeClr val="accent1"/>
                </a:solidFill>
              </a:rPr>
              <a:t>2</a:t>
            </a:r>
            <a:r>
              <a:rPr lang="en-GB" sz="1800" b="1" dirty="0">
                <a:solidFill>
                  <a:schemeClr val="accent1"/>
                </a:solidFill>
              </a:rPr>
              <a:t> </a:t>
            </a:r>
          </a:p>
          <a:p>
            <a:r>
              <a:rPr lang="en-GB" sz="1600" dirty="0">
                <a:solidFill>
                  <a:schemeClr val="tx1"/>
                </a:solidFill>
              </a:rPr>
              <a:t>Olaparib 300 mg or 400 mg bid</a:t>
            </a:r>
          </a:p>
          <a:p>
            <a:pPr algn="l"/>
            <a:r>
              <a:rPr lang="en-GB" sz="1600" b="0" i="0" u="none" strike="noStrike" baseline="0" dirty="0">
                <a:solidFill>
                  <a:schemeClr val="tx1"/>
                </a:solidFill>
              </a:rPr>
              <a:t>First prospective clinical trial </a:t>
            </a:r>
            <a:r>
              <a:rPr lang="en-US" sz="1600" b="0" i="0" u="none" strike="noStrike" baseline="0" dirty="0">
                <a:solidFill>
                  <a:schemeClr val="tx1"/>
                </a:solidFill>
              </a:rPr>
              <a:t>in a </a:t>
            </a:r>
            <a:r>
              <a:rPr lang="en-US" sz="1600" b="0" i="0" u="none" strike="noStrike" baseline="0" dirty="0" err="1">
                <a:solidFill>
                  <a:schemeClr val="tx1"/>
                </a:solidFill>
              </a:rPr>
              <a:t>genomically</a:t>
            </a:r>
            <a:r>
              <a:rPr lang="en-US" sz="1600" b="0" i="0" u="none" strike="noStrike" baseline="0" dirty="0">
                <a:solidFill>
                  <a:schemeClr val="tx1"/>
                </a:solidFill>
              </a:rPr>
              <a:t> defined population of patients with </a:t>
            </a:r>
            <a:r>
              <a:rPr lang="en-GB" sz="1600" b="0" i="0" u="none" strike="noStrike" baseline="0" dirty="0" err="1">
                <a:solidFill>
                  <a:schemeClr val="tx1"/>
                </a:solidFill>
              </a:rPr>
              <a:t>mPC</a:t>
            </a:r>
            <a:endParaRPr lang="en-GB" sz="1600" b="0" i="0" u="none" strike="noStrike" baseline="0" dirty="0">
              <a:solidFill>
                <a:schemeClr val="tx1"/>
              </a:solidFill>
            </a:endParaRPr>
          </a:p>
          <a:p>
            <a:pPr algn="l"/>
            <a:r>
              <a:rPr lang="en-GB" sz="1600" dirty="0">
                <a:solidFill>
                  <a:schemeClr val="tx1"/>
                </a:solidFill>
              </a:rPr>
              <a:t>Distribution of DDR mutations in screened patients:</a:t>
            </a:r>
          </a:p>
          <a:p>
            <a:pPr lvl="1"/>
            <a:r>
              <a:rPr lang="en-GB" sz="1400" dirty="0">
                <a:solidFill>
                  <a:schemeClr val="tx1"/>
                </a:solidFill>
              </a:rPr>
              <a:t>32.7% </a:t>
            </a:r>
            <a:r>
              <a:rPr lang="en-GB" sz="1400" i="1" dirty="0">
                <a:solidFill>
                  <a:schemeClr val="tx1"/>
                </a:solidFill>
              </a:rPr>
              <a:t>BRCA1/2</a:t>
            </a:r>
          </a:p>
          <a:p>
            <a:pPr lvl="1"/>
            <a:r>
              <a:rPr lang="en-GB" sz="1400" dirty="0">
                <a:solidFill>
                  <a:schemeClr val="tx1"/>
                </a:solidFill>
              </a:rPr>
              <a:t>21.4% </a:t>
            </a:r>
            <a:r>
              <a:rPr lang="en-GB" sz="1400" i="1" dirty="0">
                <a:solidFill>
                  <a:schemeClr val="tx1"/>
                </a:solidFill>
              </a:rPr>
              <a:t>ATM</a:t>
            </a:r>
          </a:p>
          <a:p>
            <a:pPr lvl="1"/>
            <a:r>
              <a:rPr lang="en-GB" sz="1400" dirty="0">
                <a:solidFill>
                  <a:schemeClr val="tx1"/>
                </a:solidFill>
              </a:rPr>
              <a:t>21.4% </a:t>
            </a:r>
            <a:r>
              <a:rPr lang="en-GB" sz="1400" i="1" dirty="0">
                <a:solidFill>
                  <a:schemeClr val="tx1"/>
                </a:solidFill>
              </a:rPr>
              <a:t>CDK12</a:t>
            </a:r>
          </a:p>
          <a:p>
            <a:pPr lvl="1"/>
            <a:r>
              <a:rPr lang="en-GB" sz="1400" dirty="0">
                <a:solidFill>
                  <a:schemeClr val="tx1"/>
                </a:solidFill>
              </a:rPr>
              <a:t>7.1% </a:t>
            </a:r>
            <a:r>
              <a:rPr lang="en-GB" sz="1400" i="1" dirty="0">
                <a:solidFill>
                  <a:schemeClr val="tx1"/>
                </a:solidFill>
              </a:rPr>
              <a:t>PALB2</a:t>
            </a:r>
          </a:p>
          <a:p>
            <a:pPr lvl="1"/>
            <a:r>
              <a:rPr lang="en-GB" sz="1400" dirty="0">
                <a:solidFill>
                  <a:schemeClr val="tx1"/>
                </a:solidFill>
              </a:rPr>
              <a:t>21.4% Other</a:t>
            </a:r>
          </a:p>
          <a:p>
            <a:pPr algn="l"/>
            <a:r>
              <a:rPr lang="en-GB" sz="1600" b="1" dirty="0">
                <a:solidFill>
                  <a:schemeClr val="accent1"/>
                </a:solidFill>
              </a:rPr>
              <a:t>Study </a:t>
            </a:r>
            <a:r>
              <a:rPr lang="en-US" sz="1600" b="1" dirty="0">
                <a:solidFill>
                  <a:schemeClr val="accent1"/>
                </a:solidFill>
              </a:rPr>
              <a:t>confirmed the </a:t>
            </a:r>
            <a:r>
              <a:rPr lang="en-US" sz="1600" b="1" dirty="0" err="1">
                <a:solidFill>
                  <a:schemeClr val="accent1"/>
                </a:solidFill>
              </a:rPr>
              <a:t>antitumour</a:t>
            </a:r>
            <a:r>
              <a:rPr lang="en-US" sz="1600" b="1" dirty="0">
                <a:solidFill>
                  <a:schemeClr val="accent1"/>
                </a:solidFill>
              </a:rPr>
              <a:t> activity of </a:t>
            </a:r>
            <a:r>
              <a:rPr lang="en-US" sz="1600" b="1" dirty="0" err="1">
                <a:solidFill>
                  <a:schemeClr val="accent1"/>
                </a:solidFill>
              </a:rPr>
              <a:t>olaparib</a:t>
            </a:r>
            <a:r>
              <a:rPr lang="en-US" sz="1600" b="1" dirty="0">
                <a:solidFill>
                  <a:schemeClr val="accent1"/>
                </a:solidFill>
              </a:rPr>
              <a:t> </a:t>
            </a:r>
            <a:r>
              <a:rPr lang="en-US" sz="1600" dirty="0">
                <a:solidFill>
                  <a:schemeClr val="tx1"/>
                </a:solidFill>
              </a:rPr>
              <a:t>against </a:t>
            </a:r>
            <a:r>
              <a:rPr lang="en-US" sz="1600" dirty="0" err="1">
                <a:solidFill>
                  <a:schemeClr val="tx1"/>
                </a:solidFill>
              </a:rPr>
              <a:t>mCRPC</a:t>
            </a:r>
            <a:r>
              <a:rPr lang="en-US" sz="1600" dirty="0">
                <a:solidFill>
                  <a:schemeClr val="tx1"/>
                </a:solidFill>
              </a:rPr>
              <a:t> with germline or somatic alterations in </a:t>
            </a:r>
            <a:r>
              <a:rPr lang="en-US" sz="1600" b="1" dirty="0">
                <a:solidFill>
                  <a:schemeClr val="accent1"/>
                </a:solidFill>
              </a:rPr>
              <a:t>DDR genes</a:t>
            </a:r>
            <a:endParaRPr lang="en-GB" sz="1600" b="1" dirty="0">
              <a:solidFill>
                <a:schemeClr val="accent1"/>
              </a:solidFill>
            </a:endParaRPr>
          </a:p>
          <a:p>
            <a:pPr marL="0" indent="0">
              <a:buNone/>
            </a:pPr>
            <a:endParaRPr lang="en-GB" b="1" dirty="0">
              <a:solidFill>
                <a:srgbClr val="00B050"/>
              </a:solidFill>
            </a:endParaRPr>
          </a:p>
        </p:txBody>
      </p:sp>
      <p:sp>
        <p:nvSpPr>
          <p:cNvPr id="3" name="Title 2">
            <a:extLst>
              <a:ext uri="{FF2B5EF4-FFF2-40B4-BE49-F238E27FC236}">
                <a16:creationId xmlns:a16="http://schemas.microsoft.com/office/drawing/2014/main" id="{C968B926-05CF-C125-9FD1-E198F951992D}"/>
              </a:ext>
            </a:extLst>
          </p:cNvPr>
          <p:cNvSpPr>
            <a:spLocks noGrp="1"/>
          </p:cNvSpPr>
          <p:nvPr>
            <p:ph type="title"/>
          </p:nvPr>
        </p:nvSpPr>
        <p:spPr/>
        <p:txBody>
          <a:bodyPr/>
          <a:lstStyle/>
          <a:p>
            <a:r>
              <a:rPr lang="en-GB" dirty="0" err="1"/>
              <a:t>Toparp</a:t>
            </a:r>
            <a:r>
              <a:rPr lang="en-GB" dirty="0"/>
              <a:t> trials: phase 2 trials of Olaparib in heavily pre-treated </a:t>
            </a:r>
            <a:r>
              <a:rPr lang="en-GB" cap="none" dirty="0" err="1"/>
              <a:t>m</a:t>
            </a:r>
            <a:r>
              <a:rPr lang="en-GB" dirty="0" err="1"/>
              <a:t>Crpc</a:t>
            </a:r>
            <a:r>
              <a:rPr lang="en-GB" dirty="0"/>
              <a:t> patients</a:t>
            </a:r>
          </a:p>
        </p:txBody>
      </p:sp>
      <p:sp>
        <p:nvSpPr>
          <p:cNvPr id="4" name="Slide Number Placeholder 3">
            <a:extLst>
              <a:ext uri="{FF2B5EF4-FFF2-40B4-BE49-F238E27FC236}">
                <a16:creationId xmlns:a16="http://schemas.microsoft.com/office/drawing/2014/main" id="{0261ED72-8A5C-AD66-54B4-D818290C5D80}"/>
              </a:ext>
            </a:extLst>
          </p:cNvPr>
          <p:cNvSpPr>
            <a:spLocks noGrp="1"/>
          </p:cNvSpPr>
          <p:nvPr>
            <p:ph type="sldNum" sz="quarter" idx="4"/>
          </p:nvPr>
        </p:nvSpPr>
        <p:spPr/>
        <p:txBody>
          <a:bodyPr/>
          <a:lstStyle/>
          <a:p>
            <a:fld id="{FCE43C0F-8A7B-3A4B-9DB5-B3472E36E833}" type="slidenum">
              <a:rPr lang="en-GB" smtClean="0"/>
              <a:pPr/>
              <a:t>20</a:t>
            </a:fld>
            <a:endParaRPr lang="en-GB" dirty="0"/>
          </a:p>
        </p:txBody>
      </p:sp>
      <p:sp>
        <p:nvSpPr>
          <p:cNvPr id="6" name="Content Placeholder 5">
            <a:extLst>
              <a:ext uri="{FF2B5EF4-FFF2-40B4-BE49-F238E27FC236}">
                <a16:creationId xmlns:a16="http://schemas.microsoft.com/office/drawing/2014/main" id="{70F82B15-E545-8336-F212-D4830BF26302}"/>
              </a:ext>
            </a:extLst>
          </p:cNvPr>
          <p:cNvSpPr>
            <a:spLocks noGrp="1"/>
          </p:cNvSpPr>
          <p:nvPr>
            <p:ph sz="quarter" idx="15"/>
          </p:nvPr>
        </p:nvSpPr>
        <p:spPr>
          <a:xfrm>
            <a:off x="620184" y="6356351"/>
            <a:ext cx="10588384" cy="437133"/>
          </a:xfrm>
        </p:spPr>
        <p:txBody>
          <a:bodyPr/>
          <a:lstStyle/>
          <a:p>
            <a:r>
              <a:rPr lang="en-GB" sz="1200" dirty="0">
                <a:solidFill>
                  <a:schemeClr val="tx2"/>
                </a:solidFill>
              </a:rPr>
              <a:t>ATM, ataxia telangiectasia mutated; </a:t>
            </a:r>
            <a:r>
              <a:rPr lang="en-GB" dirty="0">
                <a:solidFill>
                  <a:schemeClr val="tx2"/>
                </a:solidFill>
              </a:rPr>
              <a:t>BRCA1/2, breast cancer gene 1/2; CDK12, cyclin-dependent kinase 12; CI, confidence interval; DDR, DNA damage repair; </a:t>
            </a:r>
            <a:r>
              <a:rPr lang="en-GB" dirty="0" err="1">
                <a:solidFill>
                  <a:schemeClr val="tx2"/>
                </a:solidFill>
              </a:rPr>
              <a:t>mCRPC</a:t>
            </a:r>
            <a:r>
              <a:rPr lang="en-GB" dirty="0">
                <a:solidFill>
                  <a:schemeClr val="tx2"/>
                </a:solidFill>
              </a:rPr>
              <a:t>, metastatic castration-resistant prostate cancer; </a:t>
            </a:r>
            <a:r>
              <a:rPr lang="en-GB" dirty="0" err="1">
                <a:solidFill>
                  <a:schemeClr val="tx2"/>
                </a:solidFill>
              </a:rPr>
              <a:t>mPC</a:t>
            </a:r>
            <a:r>
              <a:rPr lang="en-GB" dirty="0">
                <a:solidFill>
                  <a:schemeClr val="tx2"/>
                </a:solidFill>
              </a:rPr>
              <a:t>, metastatic prostate cancer; PALB2, partner and localizer of BRCA2; Pts, patients </a:t>
            </a:r>
          </a:p>
          <a:p>
            <a:r>
              <a:rPr lang="en-GB" dirty="0"/>
              <a:t>1. Mateo J, et al. N </a:t>
            </a:r>
            <a:r>
              <a:rPr lang="en-GB" dirty="0" err="1"/>
              <a:t>Engl</a:t>
            </a:r>
            <a:r>
              <a:rPr lang="en-GB" dirty="0"/>
              <a:t> J Med. 2015;373:1697-1708; 2. Mateo J, et al. Lancet Oncol. 2020;21:162-74</a:t>
            </a:r>
          </a:p>
          <a:p>
            <a:r>
              <a:rPr lang="en-GB" dirty="0"/>
              <a:t> </a:t>
            </a:r>
          </a:p>
        </p:txBody>
      </p:sp>
    </p:spTree>
    <p:extLst>
      <p:ext uri="{BB962C8B-B14F-4D97-AF65-F5344CB8AC3E}">
        <p14:creationId xmlns:p14="http://schemas.microsoft.com/office/powerpoint/2010/main" val="209623549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quarter" idx="12"/>
          </p:nvPr>
        </p:nvSpPr>
        <p:spPr>
          <a:xfrm>
            <a:off x="692265" y="1832724"/>
            <a:ext cx="5547824" cy="1076151"/>
          </a:xfrm>
        </p:spPr>
        <p:txBody>
          <a:bodyPr/>
          <a:lstStyle/>
          <a:p>
            <a:pPr algn="l"/>
            <a:r>
              <a:rPr lang="en-US" sz="1800" b="0" i="0" u="none" strike="noStrike" baseline="0" dirty="0">
                <a:latin typeface="ScalaLancetPro"/>
              </a:rPr>
              <a:t>Despite </a:t>
            </a:r>
            <a:r>
              <a:rPr lang="en-US" sz="1800" b="0" i="0" u="none" strike="noStrike" baseline="0" dirty="0" err="1">
                <a:latin typeface="ScalaLancetPro"/>
              </a:rPr>
              <a:t>randomisation</a:t>
            </a:r>
            <a:r>
              <a:rPr lang="en-US" sz="1800" b="0" i="0" u="none" strike="noStrike" baseline="0" dirty="0">
                <a:latin typeface="ScalaLancetPro"/>
              </a:rPr>
              <a:t>, </a:t>
            </a:r>
            <a:r>
              <a:rPr lang="en-US" sz="1800" b="1" i="1" u="none" strike="noStrike" baseline="0" dirty="0">
                <a:solidFill>
                  <a:schemeClr val="accent1"/>
                </a:solidFill>
                <a:latin typeface="ScalaLancetPro-Italic"/>
              </a:rPr>
              <a:t>CDK12 </a:t>
            </a:r>
            <a:r>
              <a:rPr lang="en-US" sz="1800" b="1" i="0" u="none" strike="noStrike" baseline="0" dirty="0">
                <a:solidFill>
                  <a:schemeClr val="accent1"/>
                </a:solidFill>
                <a:latin typeface="ScalaLancetPro"/>
              </a:rPr>
              <a:t>aberrations were imbalanced</a:t>
            </a:r>
            <a:r>
              <a:rPr lang="en-US" sz="1800" b="1" i="0" u="none" strike="noStrike" baseline="0" dirty="0">
                <a:solidFill>
                  <a:srgbClr val="00B050"/>
                </a:solidFill>
                <a:latin typeface="ScalaLancetPro"/>
              </a:rPr>
              <a:t> </a:t>
            </a:r>
            <a:r>
              <a:rPr lang="en-US" sz="1800" b="0" i="0" u="none" strike="noStrike" baseline="0" dirty="0">
                <a:latin typeface="ScalaLancetPro"/>
              </a:rPr>
              <a:t>between the cohorts, which </a:t>
            </a:r>
            <a:r>
              <a:rPr lang="en-US" sz="1800" b="1" i="0" u="none" strike="noStrike" baseline="0" dirty="0">
                <a:solidFill>
                  <a:schemeClr val="accent1"/>
                </a:solidFill>
                <a:latin typeface="ScalaLancetPro"/>
              </a:rPr>
              <a:t>might explain the inferior response in the 300 mg </a:t>
            </a:r>
            <a:r>
              <a:rPr lang="en-GB" sz="1800" b="1" i="0" u="none" strike="noStrike" baseline="0" dirty="0">
                <a:solidFill>
                  <a:schemeClr val="accent1"/>
                </a:solidFill>
                <a:latin typeface="ScalaLancetPro"/>
              </a:rPr>
              <a:t>cohort</a:t>
            </a:r>
            <a:endParaRPr lang="en-GB" b="1" dirty="0">
              <a:solidFill>
                <a:schemeClr val="accent1"/>
              </a:solidFill>
            </a:endParaRPr>
          </a:p>
        </p:txBody>
      </p:sp>
      <p:sp>
        <p:nvSpPr>
          <p:cNvPr id="10" name="Title 9">
            <a:extLst>
              <a:ext uri="{FF2B5EF4-FFF2-40B4-BE49-F238E27FC236}">
                <a16:creationId xmlns:a16="http://schemas.microsoft.com/office/drawing/2014/main" id="{1CEE2E5F-8332-0A45-A2DE-ECBB3254A0CA}"/>
              </a:ext>
            </a:extLst>
          </p:cNvPr>
          <p:cNvSpPr>
            <a:spLocks noGrp="1"/>
          </p:cNvSpPr>
          <p:nvPr>
            <p:ph type="title"/>
          </p:nvPr>
        </p:nvSpPr>
        <p:spPr>
          <a:xfrm>
            <a:off x="619200" y="246566"/>
            <a:ext cx="8740800" cy="807285"/>
          </a:xfrm>
        </p:spPr>
        <p:txBody>
          <a:bodyPr/>
          <a:lstStyle/>
          <a:p>
            <a:r>
              <a:rPr lang="en-GB" dirty="0"/>
              <a:t>TOPARP-B results: Olaparib has antitumour activity against </a:t>
            </a:r>
            <a:r>
              <a:rPr lang="en-GB" cap="none" dirty="0" err="1"/>
              <a:t>m</a:t>
            </a:r>
            <a:r>
              <a:rPr lang="en-GB" dirty="0" err="1"/>
              <a:t>crpc</a:t>
            </a:r>
            <a:r>
              <a:rPr lang="en-GB" dirty="0"/>
              <a:t> with </a:t>
            </a:r>
            <a:r>
              <a:rPr lang="en-GB" dirty="0" err="1"/>
              <a:t>ddr</a:t>
            </a:r>
            <a:r>
              <a:rPr lang="en-GB" dirty="0"/>
              <a:t> gene alterations</a:t>
            </a:r>
            <a:endParaRPr lang="en-US" dirty="0"/>
          </a:p>
        </p:txBody>
      </p:sp>
      <p:sp>
        <p:nvSpPr>
          <p:cNvPr id="4" name="Slide Number Placeholder 3"/>
          <p:cNvSpPr>
            <a:spLocks noGrp="1"/>
          </p:cNvSpPr>
          <p:nvPr>
            <p:ph type="sldNum" sz="quarter" idx="4"/>
          </p:nvPr>
        </p:nvSpPr>
        <p:spPr/>
        <p:txBody>
          <a:bodyPr/>
          <a:lstStyle/>
          <a:p>
            <a:fld id="{B9B2A88A-9ECB-DF45-A377-2575079D0564}" type="slidenum">
              <a:rPr lang="en-GB" smtClean="0"/>
              <a:pPr/>
              <a:t>21</a:t>
            </a:fld>
            <a:endParaRPr lang="en-GB"/>
          </a:p>
        </p:txBody>
      </p:sp>
      <p:sp>
        <p:nvSpPr>
          <p:cNvPr id="12" name="Content Placeholder 11">
            <a:extLst>
              <a:ext uri="{FF2B5EF4-FFF2-40B4-BE49-F238E27FC236}">
                <a16:creationId xmlns:a16="http://schemas.microsoft.com/office/drawing/2014/main" id="{7A01E771-7482-3F42-8D1B-EE3C54FE4B5D}"/>
              </a:ext>
            </a:extLst>
          </p:cNvPr>
          <p:cNvSpPr>
            <a:spLocks noGrp="1"/>
          </p:cNvSpPr>
          <p:nvPr>
            <p:ph sz="quarter" idx="15"/>
          </p:nvPr>
        </p:nvSpPr>
        <p:spPr>
          <a:xfrm>
            <a:off x="620184" y="6309320"/>
            <a:ext cx="9940312" cy="365125"/>
          </a:xfrm>
        </p:spPr>
        <p:txBody>
          <a:bodyPr/>
          <a:lstStyle/>
          <a:p>
            <a:r>
              <a:rPr lang="en-GB" sz="1200" dirty="0">
                <a:solidFill>
                  <a:schemeClr val="tx2"/>
                </a:solidFill>
              </a:rPr>
              <a:t>ATM, ataxia telangiectasia mutated; </a:t>
            </a:r>
            <a:r>
              <a:rPr lang="en-GB" dirty="0"/>
              <a:t>BRCA1/2, breast cancer gene 1/2; CI, confidence interval; CTC, circulating tumour counts; PSA, prostate-specific antigen; RECIST, Response Evaluation Criteria in Solid Tumours </a:t>
            </a:r>
          </a:p>
          <a:p>
            <a:r>
              <a:rPr lang="en-GB" dirty="0"/>
              <a:t>Mateo J, et al. Lancet Oncol. 2020;21:162-74</a:t>
            </a:r>
          </a:p>
        </p:txBody>
      </p:sp>
      <p:graphicFrame>
        <p:nvGraphicFramePr>
          <p:cNvPr id="17" name="Table 16">
            <a:extLst>
              <a:ext uri="{FF2B5EF4-FFF2-40B4-BE49-F238E27FC236}">
                <a16:creationId xmlns:a16="http://schemas.microsoft.com/office/drawing/2014/main" id="{1035463A-DF6D-AB4A-A55E-2901905A11E0}"/>
              </a:ext>
            </a:extLst>
          </p:cNvPr>
          <p:cNvGraphicFramePr>
            <a:graphicFrameLocks noGrp="1"/>
          </p:cNvGraphicFramePr>
          <p:nvPr>
            <p:extLst>
              <p:ext uri="{D42A27DB-BD31-4B8C-83A1-F6EECF244321}">
                <p14:modId xmlns:p14="http://schemas.microsoft.com/office/powerpoint/2010/main" val="2126512749"/>
              </p:ext>
            </p:extLst>
          </p:nvPr>
        </p:nvGraphicFramePr>
        <p:xfrm>
          <a:off x="619200" y="3328808"/>
          <a:ext cx="10963206" cy="2568240"/>
        </p:xfrm>
        <a:graphic>
          <a:graphicData uri="http://schemas.openxmlformats.org/drawingml/2006/table">
            <a:tbl>
              <a:tblPr firstRow="1" bandRow="1">
                <a:tableStyleId>{5C22544A-7EE6-4342-B048-85BDC9FD1C3A}</a:tableStyleId>
              </a:tblPr>
              <a:tblGrid>
                <a:gridCol w="3100536">
                  <a:extLst>
                    <a:ext uri="{9D8B030D-6E8A-4147-A177-3AD203B41FA5}">
                      <a16:colId xmlns:a16="http://schemas.microsoft.com/office/drawing/2014/main" val="94499280"/>
                    </a:ext>
                  </a:extLst>
                </a:gridCol>
                <a:gridCol w="873630">
                  <a:extLst>
                    <a:ext uri="{9D8B030D-6E8A-4147-A177-3AD203B41FA5}">
                      <a16:colId xmlns:a16="http://schemas.microsoft.com/office/drawing/2014/main" val="2480445797"/>
                    </a:ext>
                  </a:extLst>
                </a:gridCol>
                <a:gridCol w="873630">
                  <a:extLst>
                    <a:ext uri="{9D8B030D-6E8A-4147-A177-3AD203B41FA5}">
                      <a16:colId xmlns:a16="http://schemas.microsoft.com/office/drawing/2014/main" val="3635021340"/>
                    </a:ext>
                  </a:extLst>
                </a:gridCol>
                <a:gridCol w="873630">
                  <a:extLst>
                    <a:ext uri="{9D8B030D-6E8A-4147-A177-3AD203B41FA5}">
                      <a16:colId xmlns:a16="http://schemas.microsoft.com/office/drawing/2014/main" val="886906945"/>
                    </a:ext>
                  </a:extLst>
                </a:gridCol>
                <a:gridCol w="873630">
                  <a:extLst>
                    <a:ext uri="{9D8B030D-6E8A-4147-A177-3AD203B41FA5}">
                      <a16:colId xmlns:a16="http://schemas.microsoft.com/office/drawing/2014/main" val="4217544334"/>
                    </a:ext>
                  </a:extLst>
                </a:gridCol>
                <a:gridCol w="873630">
                  <a:extLst>
                    <a:ext uri="{9D8B030D-6E8A-4147-A177-3AD203B41FA5}">
                      <a16:colId xmlns:a16="http://schemas.microsoft.com/office/drawing/2014/main" val="2649086922"/>
                    </a:ext>
                  </a:extLst>
                </a:gridCol>
                <a:gridCol w="873630">
                  <a:extLst>
                    <a:ext uri="{9D8B030D-6E8A-4147-A177-3AD203B41FA5}">
                      <a16:colId xmlns:a16="http://schemas.microsoft.com/office/drawing/2014/main" val="1891803019"/>
                    </a:ext>
                  </a:extLst>
                </a:gridCol>
                <a:gridCol w="873630">
                  <a:extLst>
                    <a:ext uri="{9D8B030D-6E8A-4147-A177-3AD203B41FA5}">
                      <a16:colId xmlns:a16="http://schemas.microsoft.com/office/drawing/2014/main" val="3740569310"/>
                    </a:ext>
                  </a:extLst>
                </a:gridCol>
                <a:gridCol w="873630">
                  <a:extLst>
                    <a:ext uri="{9D8B030D-6E8A-4147-A177-3AD203B41FA5}">
                      <a16:colId xmlns:a16="http://schemas.microsoft.com/office/drawing/2014/main" val="1195620176"/>
                    </a:ext>
                  </a:extLst>
                </a:gridCol>
                <a:gridCol w="873630">
                  <a:extLst>
                    <a:ext uri="{9D8B030D-6E8A-4147-A177-3AD203B41FA5}">
                      <a16:colId xmlns:a16="http://schemas.microsoft.com/office/drawing/2014/main" val="540766935"/>
                    </a:ext>
                  </a:extLst>
                </a:gridCol>
              </a:tblGrid>
              <a:tr h="215182">
                <a:tc>
                  <a:txBody>
                    <a:bodyPr/>
                    <a:lstStyle/>
                    <a:p>
                      <a:endParaRPr lang="en-US" sz="1400" dirty="0">
                        <a:latin typeface="Arial" panose="020B0604020202020204" pitchFamily="34" charset="0"/>
                        <a:cs typeface="Arial" panose="020B0604020202020204" pitchFamily="34" charset="0"/>
                      </a:endParaRPr>
                    </a:p>
                  </a:txBody>
                  <a:tcPr marT="36000" marB="36000">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tcPr>
                </a:tc>
                <a:tc rowSpan="2" gridSpan="3">
                  <a:txBody>
                    <a:bodyPr/>
                    <a:lstStyle/>
                    <a:p>
                      <a:pPr algn="ctr"/>
                      <a:r>
                        <a:rPr lang="en-US" sz="1400" dirty="0">
                          <a:latin typeface="Arial" panose="020B0604020202020204" pitchFamily="34" charset="0"/>
                          <a:cs typeface="Arial" panose="020B0604020202020204" pitchFamily="34" charset="0"/>
                        </a:rPr>
                        <a:t>Total (N=92</a:t>
                      </a:r>
                      <a:r>
                        <a:rPr lang="en-US" sz="1400" baseline="30000" dirty="0">
                          <a:latin typeface="Arial" panose="020B0604020202020204" pitchFamily="34" charset="0"/>
                          <a:cs typeface="Arial" panose="020B0604020202020204" pitchFamily="34" charset="0"/>
                        </a:rPr>
                        <a:t>a</a:t>
                      </a:r>
                      <a:r>
                        <a:rPr lang="en-US" sz="1400" dirty="0">
                          <a:latin typeface="Arial" panose="020B0604020202020204" pitchFamily="34" charset="0"/>
                          <a:cs typeface="Arial" panose="020B0604020202020204" pitchFamily="34" charset="0"/>
                        </a:rPr>
                        <a:t>)</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rowSpan="2"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tc rowSpan="2"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tc gridSpan="6">
                  <a:txBody>
                    <a:bodyPr/>
                    <a:lstStyle/>
                    <a:p>
                      <a:pPr algn="ctr"/>
                      <a:r>
                        <a:rPr lang="en-US" sz="1400" dirty="0">
                          <a:latin typeface="Arial" panose="020B0604020202020204" pitchFamily="34" charset="0"/>
                          <a:cs typeface="Arial" panose="020B0604020202020204" pitchFamily="34" charset="0"/>
                        </a:rPr>
                        <a:t>Dose group</a:t>
                      </a:r>
                    </a:p>
                  </a:txBody>
                  <a:tcPr marT="36000" marB="3600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7885273"/>
                  </a:ext>
                </a:extLst>
              </a:tr>
              <a:tr h="215182">
                <a:tc>
                  <a:txBody>
                    <a:bodyPr/>
                    <a:lstStyle/>
                    <a:p>
                      <a:endParaRPr lang="en-US" sz="1400" b="1" dirty="0">
                        <a:latin typeface="Arial" panose="020B0604020202020204" pitchFamily="34" charset="0"/>
                        <a:cs typeface="Arial" panose="020B0604020202020204" pitchFamily="34" charset="0"/>
                      </a:endParaRPr>
                    </a:p>
                  </a:txBody>
                  <a:tcPr marT="36000" marB="36000">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gridSpan="3" v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tc hMerge="1" v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tc hMerge="1" v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tc gridSpan="3">
                  <a:txBody>
                    <a:bodyPr/>
                    <a:lstStyle/>
                    <a:p>
                      <a:pPr algn="ctr"/>
                      <a:r>
                        <a:rPr lang="en-US" sz="1400" b="1" dirty="0">
                          <a:solidFill>
                            <a:schemeClr val="bg1"/>
                          </a:solidFill>
                          <a:latin typeface="Arial" panose="020B0604020202020204" pitchFamily="34" charset="0"/>
                          <a:cs typeface="Arial" panose="020B0604020202020204" pitchFamily="34" charset="0"/>
                        </a:rPr>
                        <a:t>300 mg (n=46)</a:t>
                      </a:r>
                    </a:p>
                  </a:txBody>
                  <a:tcPr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h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tc h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400 mg (n=46)</a:t>
                      </a:r>
                    </a:p>
                  </a:txBody>
                  <a:tcPr marT="36000" marB="36000">
                    <a:lnT w="12700" cap="flat" cmpd="sng" algn="ctr">
                      <a:solidFill>
                        <a:schemeClr val="bg1"/>
                      </a:solidFill>
                      <a:prstDash val="solid"/>
                      <a:round/>
                      <a:headEnd type="none" w="med" len="med"/>
                      <a:tailEnd type="none" w="med" len="med"/>
                    </a:lnT>
                    <a:solidFill>
                      <a:schemeClr val="accent1"/>
                    </a:solidFill>
                  </a:tcPr>
                </a:tc>
                <a:tc h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tc h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2433056700"/>
                  </a:ext>
                </a:extLst>
              </a:tr>
              <a:tr h="215182">
                <a:tc>
                  <a:txBody>
                    <a:bodyPr/>
                    <a:lstStyle/>
                    <a:p>
                      <a:endParaRPr lang="en-US" sz="1400" b="1" dirty="0">
                        <a:solidFill>
                          <a:schemeClr val="bg1"/>
                        </a:solidFill>
                        <a:latin typeface="Arial" panose="020B0604020202020204" pitchFamily="34" charset="0"/>
                        <a:cs typeface="Arial" panose="020B0604020202020204" pitchFamily="34" charset="0"/>
                      </a:endParaRPr>
                    </a:p>
                  </a:txBody>
                  <a:tcPr marT="36000" marB="36000">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Resp/N</a:t>
                      </a:r>
                    </a:p>
                  </a:txBody>
                  <a:tcPr marL="19440" marR="19440" marT="36000" marB="36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a:t>
                      </a:r>
                    </a:p>
                  </a:txBody>
                  <a:tcPr marL="19440" marR="19440" marT="36000" marB="36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95% CI</a:t>
                      </a:r>
                    </a:p>
                  </a:txBody>
                  <a:tcPr marL="19440" marR="19440" marT="36000" marB="36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err="1">
                          <a:solidFill>
                            <a:schemeClr val="bg1"/>
                          </a:solidFill>
                          <a:latin typeface="Arial" panose="020B0604020202020204" pitchFamily="34" charset="0"/>
                          <a:cs typeface="Arial" panose="020B0604020202020204" pitchFamily="34" charset="0"/>
                        </a:rPr>
                        <a:t>Resp</a:t>
                      </a:r>
                      <a:r>
                        <a:rPr lang="en-US" sz="1400" b="1" dirty="0">
                          <a:solidFill>
                            <a:schemeClr val="bg1"/>
                          </a:solidFill>
                          <a:latin typeface="Arial" panose="020B0604020202020204" pitchFamily="34" charset="0"/>
                          <a:cs typeface="Arial" panose="020B0604020202020204" pitchFamily="34" charset="0"/>
                        </a:rPr>
                        <a:t>/n</a:t>
                      </a:r>
                    </a:p>
                  </a:txBody>
                  <a:tcPr marL="19440" marR="19440" marT="36000" marB="36000">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a:t>
                      </a:r>
                    </a:p>
                  </a:txBody>
                  <a:tcPr marL="19440" marR="19440" marT="36000" marB="36000">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95% CI</a:t>
                      </a:r>
                    </a:p>
                  </a:txBody>
                  <a:tcPr marL="19440" marR="19440" marT="36000" marB="36000">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err="1">
                          <a:solidFill>
                            <a:schemeClr val="bg1"/>
                          </a:solidFill>
                          <a:latin typeface="Arial" panose="020B0604020202020204" pitchFamily="34" charset="0"/>
                          <a:cs typeface="Arial" panose="020B0604020202020204" pitchFamily="34" charset="0"/>
                        </a:rPr>
                        <a:t>Resp</a:t>
                      </a:r>
                      <a:r>
                        <a:rPr lang="en-US" sz="1400" b="1" dirty="0">
                          <a:solidFill>
                            <a:schemeClr val="bg1"/>
                          </a:solidFill>
                          <a:latin typeface="Arial" panose="020B0604020202020204" pitchFamily="34" charset="0"/>
                          <a:cs typeface="Arial" panose="020B0604020202020204" pitchFamily="34" charset="0"/>
                        </a:rPr>
                        <a:t>/n</a:t>
                      </a:r>
                    </a:p>
                  </a:txBody>
                  <a:tcPr marL="19440" marR="19440" marT="36000" marB="36000">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a:t>
                      </a:r>
                    </a:p>
                  </a:txBody>
                  <a:tcPr marL="19440" marR="19440" marT="36000" marB="36000">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95% CI</a:t>
                      </a:r>
                    </a:p>
                  </a:txBody>
                  <a:tcPr marL="19440" marR="19440" marT="36000" marB="36000">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881592618"/>
                  </a:ext>
                </a:extLst>
              </a:tr>
              <a:tr h="215182">
                <a:tc>
                  <a:txBody>
                    <a:bodyPr/>
                    <a:lstStyle/>
                    <a:p>
                      <a:r>
                        <a:rPr lang="en-US" sz="1400" b="1" dirty="0">
                          <a:latin typeface="Arial" panose="020B0604020202020204" pitchFamily="34" charset="0"/>
                          <a:cs typeface="Arial" panose="020B0604020202020204" pitchFamily="34" charset="0"/>
                        </a:rPr>
                        <a:t>Composite response (confirmed)</a:t>
                      </a:r>
                    </a:p>
                  </a:txBody>
                  <a:tcPr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43/92</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46.7%</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36.3-57.4</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18/46</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39.1%</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25.1-54.6</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25/46</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54.3%</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39.0-69.1</a:t>
                      </a:r>
                    </a:p>
                  </a:txBody>
                  <a:tcPr marL="19440" marR="19440" marT="36000" marB="3600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61864125"/>
                  </a:ext>
                </a:extLst>
              </a:tr>
              <a:tr h="215182">
                <a:tc>
                  <a:txBody>
                    <a:bodyPr/>
                    <a:lstStyle/>
                    <a:p>
                      <a:pPr marL="0" indent="179388">
                        <a:tabLst/>
                      </a:pPr>
                      <a:r>
                        <a:rPr lang="en-US" sz="1400" dirty="0">
                          <a:latin typeface="Arial" panose="020B0604020202020204" pitchFamily="34" charset="0"/>
                          <a:cs typeface="Arial" panose="020B0604020202020204" pitchFamily="34" charset="0"/>
                        </a:rPr>
                        <a:t>RECIST 1.1 objective response</a:t>
                      </a:r>
                    </a:p>
                  </a:txBody>
                  <a:tcPr marT="36000" marB="36000"/>
                </a:tc>
                <a:tc>
                  <a:txBody>
                    <a:bodyPr/>
                    <a:lstStyle/>
                    <a:p>
                      <a:pPr algn="ctr"/>
                      <a:r>
                        <a:rPr lang="en-US" sz="1400" dirty="0">
                          <a:latin typeface="Arial" panose="020B0604020202020204" pitchFamily="34" charset="0"/>
                          <a:cs typeface="Arial" panose="020B0604020202020204" pitchFamily="34" charset="0"/>
                        </a:rPr>
                        <a:t>14/70</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20.0%</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11.4-31.3</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6/37</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16.2%</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6.2-32.0</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8/33</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24.2%</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11.1-42.3</a:t>
                      </a:r>
                    </a:p>
                  </a:txBody>
                  <a:tcPr marL="19440" marR="19440" marT="36000" marB="36000"/>
                </a:tc>
                <a:extLst>
                  <a:ext uri="{0D108BD9-81ED-4DB2-BD59-A6C34878D82A}">
                    <a16:rowId xmlns:a16="http://schemas.microsoft.com/office/drawing/2014/main" val="709779571"/>
                  </a:ext>
                </a:extLst>
              </a:tr>
              <a:tr h="215182">
                <a:tc>
                  <a:txBody>
                    <a:bodyPr/>
                    <a:lstStyle/>
                    <a:p>
                      <a:pPr marL="0" indent="179388">
                        <a:tabLst/>
                      </a:pPr>
                      <a:r>
                        <a:rPr lang="en-US" sz="1400" dirty="0">
                          <a:latin typeface="Arial" panose="020B0604020202020204" pitchFamily="34" charset="0"/>
                          <a:cs typeface="Arial" panose="020B0604020202020204" pitchFamily="34" charset="0"/>
                        </a:rPr>
                        <a:t>PSA response ≥50%</a:t>
                      </a:r>
                    </a:p>
                  </a:txBody>
                  <a:tcPr marT="36000" marB="36000"/>
                </a:tc>
                <a:tc>
                  <a:txBody>
                    <a:bodyPr/>
                    <a:lstStyle/>
                    <a:p>
                      <a:pPr algn="ctr"/>
                      <a:r>
                        <a:rPr lang="en-US" sz="1400" dirty="0">
                          <a:latin typeface="Arial" panose="020B0604020202020204" pitchFamily="34" charset="0"/>
                          <a:cs typeface="Arial" panose="020B0604020202020204" pitchFamily="34" charset="0"/>
                        </a:rPr>
                        <a:t>30/89</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33.7%</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24.0-44.5</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13/43</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30.2%</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17.2-46.1</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17/46</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37.0%</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23.2-52.5</a:t>
                      </a:r>
                    </a:p>
                  </a:txBody>
                  <a:tcPr marL="19440" marR="19440" marT="36000" marB="36000"/>
                </a:tc>
                <a:extLst>
                  <a:ext uri="{0D108BD9-81ED-4DB2-BD59-A6C34878D82A}">
                    <a16:rowId xmlns:a16="http://schemas.microsoft.com/office/drawing/2014/main" val="1190175415"/>
                  </a:ext>
                </a:extLst>
              </a:tr>
              <a:tr h="215182">
                <a:tc>
                  <a:txBody>
                    <a:bodyPr/>
                    <a:lstStyle/>
                    <a:p>
                      <a:pPr marL="0" indent="179388">
                        <a:tabLst/>
                      </a:pPr>
                      <a:r>
                        <a:rPr lang="en-US" sz="1400" dirty="0">
                          <a:latin typeface="Arial" panose="020B0604020202020204" pitchFamily="34" charset="0"/>
                          <a:cs typeface="Arial" panose="020B0604020202020204" pitchFamily="34" charset="0"/>
                        </a:rPr>
                        <a:t>CTC conversion</a:t>
                      </a:r>
                    </a:p>
                  </a:txBody>
                  <a:tcPr marT="36000" marB="36000"/>
                </a:tc>
                <a:tc>
                  <a:txBody>
                    <a:bodyPr/>
                    <a:lstStyle/>
                    <a:p>
                      <a:pPr algn="ctr"/>
                      <a:r>
                        <a:rPr lang="en-US" sz="1400" dirty="0">
                          <a:latin typeface="Arial" panose="020B0604020202020204" pitchFamily="34" charset="0"/>
                          <a:cs typeface="Arial" panose="020B0604020202020204" pitchFamily="34" charset="0"/>
                        </a:rPr>
                        <a:t>28/55</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50.9%</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37.1-64.6</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13/27</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48.1%</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28.7-68.1</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15/28</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53.6%</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33.9-72.5</a:t>
                      </a:r>
                    </a:p>
                  </a:txBody>
                  <a:tcPr marL="19440" marR="19440" marT="36000" marB="36000"/>
                </a:tc>
                <a:extLst>
                  <a:ext uri="{0D108BD9-81ED-4DB2-BD59-A6C34878D82A}">
                    <a16:rowId xmlns:a16="http://schemas.microsoft.com/office/drawing/2014/main" val="1578102151"/>
                  </a:ext>
                </a:extLst>
              </a:tr>
              <a:tr h="215182">
                <a:tc>
                  <a:txBody>
                    <a:bodyPr/>
                    <a:lstStyle/>
                    <a:p>
                      <a:endParaRPr lang="en-US" sz="1400" dirty="0">
                        <a:latin typeface="Arial" panose="020B0604020202020204" pitchFamily="34" charset="0"/>
                        <a:cs typeface="Arial" panose="020B0604020202020204" pitchFamily="34" charset="0"/>
                      </a:endParaRPr>
                    </a:p>
                  </a:txBody>
                  <a:tcPr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extLst>
                  <a:ext uri="{0D108BD9-81ED-4DB2-BD59-A6C34878D82A}">
                    <a16:rowId xmlns:a16="http://schemas.microsoft.com/office/drawing/2014/main" val="3314847821"/>
                  </a:ext>
                </a:extLst>
              </a:tr>
              <a:tr h="215182">
                <a:tc>
                  <a:txBody>
                    <a:bodyPr/>
                    <a:lstStyle/>
                    <a:p>
                      <a:pPr marL="0" marR="0" lvl="0" indent="179388"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RECIST or </a:t>
                      </a:r>
                      <a:r>
                        <a:rPr lang="en-US" sz="1400" dirty="0">
                          <a:latin typeface="Arial" panose="020B0604020202020204" pitchFamily="34" charset="0"/>
                          <a:cs typeface="Arial" panose="020B0604020202020204" pitchFamily="34" charset="0"/>
                        </a:rPr>
                        <a:t>PSA response</a:t>
                      </a:r>
                    </a:p>
                  </a:txBody>
                  <a:tcPr marT="36000" marB="36000"/>
                </a:tc>
                <a:tc>
                  <a:txBody>
                    <a:bodyPr/>
                    <a:lstStyle/>
                    <a:p>
                      <a:pPr algn="ctr"/>
                      <a:r>
                        <a:rPr lang="en-US" sz="1400" dirty="0">
                          <a:latin typeface="Arial" panose="020B0604020202020204" pitchFamily="34" charset="0"/>
                          <a:cs typeface="Arial" panose="020B0604020202020204" pitchFamily="34" charset="0"/>
                        </a:rPr>
                        <a:t>32/92</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34.8%</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25.1-45.4</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13/46</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28.3%</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16.0-43.5</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19/46</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41.3%</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27.0-56.8</a:t>
                      </a:r>
                    </a:p>
                  </a:txBody>
                  <a:tcPr marL="19440" marR="19440" marT="36000" marB="36000"/>
                </a:tc>
                <a:extLst>
                  <a:ext uri="{0D108BD9-81ED-4DB2-BD59-A6C34878D82A}">
                    <a16:rowId xmlns:a16="http://schemas.microsoft.com/office/drawing/2014/main" val="2816611898"/>
                  </a:ext>
                </a:extLst>
              </a:tr>
            </a:tbl>
          </a:graphicData>
        </a:graphic>
      </p:graphicFrame>
      <p:graphicFrame>
        <p:nvGraphicFramePr>
          <p:cNvPr id="21" name="Table 20">
            <a:extLst>
              <a:ext uri="{FF2B5EF4-FFF2-40B4-BE49-F238E27FC236}">
                <a16:creationId xmlns:a16="http://schemas.microsoft.com/office/drawing/2014/main" id="{09C4811E-99C7-124A-A4FA-C519B731E3E9}"/>
              </a:ext>
            </a:extLst>
          </p:cNvPr>
          <p:cNvGraphicFramePr>
            <a:graphicFrameLocks noGrp="1"/>
          </p:cNvGraphicFramePr>
          <p:nvPr>
            <p:extLst>
              <p:ext uri="{D42A27DB-BD31-4B8C-83A1-F6EECF244321}">
                <p14:modId xmlns:p14="http://schemas.microsoft.com/office/powerpoint/2010/main" val="2366796042"/>
              </p:ext>
            </p:extLst>
          </p:nvPr>
        </p:nvGraphicFramePr>
        <p:xfrm>
          <a:off x="6456040" y="1580016"/>
          <a:ext cx="5116760" cy="1632960"/>
        </p:xfrm>
        <a:graphic>
          <a:graphicData uri="http://schemas.openxmlformats.org/drawingml/2006/table">
            <a:tbl>
              <a:tblPr firstRow="1" bandRow="1">
                <a:tableStyleId>{5C22544A-7EE6-4342-B048-85BDC9FD1C3A}</a:tableStyleId>
              </a:tblPr>
              <a:tblGrid>
                <a:gridCol w="2000083">
                  <a:extLst>
                    <a:ext uri="{9D8B030D-6E8A-4147-A177-3AD203B41FA5}">
                      <a16:colId xmlns:a16="http://schemas.microsoft.com/office/drawing/2014/main" val="94499280"/>
                    </a:ext>
                  </a:extLst>
                </a:gridCol>
                <a:gridCol w="740413">
                  <a:extLst>
                    <a:ext uri="{9D8B030D-6E8A-4147-A177-3AD203B41FA5}">
                      <a16:colId xmlns:a16="http://schemas.microsoft.com/office/drawing/2014/main" val="2480445797"/>
                    </a:ext>
                  </a:extLst>
                </a:gridCol>
                <a:gridCol w="1188132">
                  <a:extLst>
                    <a:ext uri="{9D8B030D-6E8A-4147-A177-3AD203B41FA5}">
                      <a16:colId xmlns:a16="http://schemas.microsoft.com/office/drawing/2014/main" val="3635021340"/>
                    </a:ext>
                  </a:extLst>
                </a:gridCol>
                <a:gridCol w="1188132">
                  <a:extLst>
                    <a:ext uri="{9D8B030D-6E8A-4147-A177-3AD203B41FA5}">
                      <a16:colId xmlns:a16="http://schemas.microsoft.com/office/drawing/2014/main" val="886906945"/>
                    </a:ext>
                  </a:extLst>
                </a:gridCol>
              </a:tblGrid>
              <a:tr h="0">
                <a:tc>
                  <a:txBody>
                    <a:bodyPr/>
                    <a:lstStyle/>
                    <a:p>
                      <a:r>
                        <a:rPr lang="en-US" sz="1200" dirty="0">
                          <a:latin typeface="Arial" panose="020B0604020202020204" pitchFamily="34" charset="0"/>
                          <a:cs typeface="Arial" panose="020B0604020202020204" pitchFamily="34" charset="0"/>
                        </a:rPr>
                        <a:t>Baseline characteristics</a:t>
                      </a:r>
                    </a:p>
                  </a:txBody>
                  <a:tcPr marT="25200" marB="25200">
                    <a:lnB w="12700" cap="flat" cmpd="sng" algn="ctr">
                      <a:noFill/>
                      <a:prstDash val="solid"/>
                      <a:round/>
                      <a:headEnd type="none" w="med" len="med"/>
                      <a:tailEnd type="none" w="med" len="med"/>
                    </a:lnB>
                  </a:tcPr>
                </a:tc>
                <a:tc rowSpan="2">
                  <a:txBody>
                    <a:bodyPr/>
                    <a:lstStyle/>
                    <a:p>
                      <a:pPr algn="ctr"/>
                      <a:r>
                        <a:rPr lang="en-US" sz="1200" dirty="0">
                          <a:latin typeface="Arial" panose="020B0604020202020204" pitchFamily="34" charset="0"/>
                          <a:cs typeface="Arial" panose="020B0604020202020204" pitchFamily="34" charset="0"/>
                        </a:rPr>
                        <a:t>Total</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(N=98)</a:t>
                      </a:r>
                    </a:p>
                  </a:txBody>
                  <a:tcPr marT="25200" marB="25200">
                    <a:lnB w="38100" cap="flat" cmpd="sng" algn="ctr">
                      <a:solidFill>
                        <a:schemeClr val="bg1"/>
                      </a:solidFill>
                      <a:prstDash val="solid"/>
                      <a:round/>
                      <a:headEnd type="none" w="med" len="med"/>
                      <a:tailEnd type="none" w="med" len="med"/>
                    </a:lnB>
                  </a:tcPr>
                </a:tc>
                <a:tc gridSpan="2">
                  <a:txBody>
                    <a:bodyPr/>
                    <a:lstStyle/>
                    <a:p>
                      <a:pPr algn="ctr"/>
                      <a:r>
                        <a:rPr lang="en-US" sz="1200" dirty="0">
                          <a:latin typeface="Arial" panose="020B0604020202020204" pitchFamily="34" charset="0"/>
                          <a:cs typeface="Arial" panose="020B0604020202020204" pitchFamily="34" charset="0"/>
                        </a:rPr>
                        <a:t>Dose group</a:t>
                      </a:r>
                    </a:p>
                  </a:txBody>
                  <a:tcPr marT="25200" marB="25200">
                    <a:lnB w="12700"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7885273"/>
                  </a:ext>
                </a:extLst>
              </a:tr>
              <a:tr h="0">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marT="25200" marB="25200">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vMerge="1">
                  <a:txBody>
                    <a:bodyPr/>
                    <a:lstStyle/>
                    <a:p>
                      <a:pPr algn="ctr"/>
                      <a:endParaRPr lang="en-US" sz="1400" b="1" dirty="0">
                        <a:solidFill>
                          <a:schemeClr val="bg1"/>
                        </a:solidFill>
                        <a:latin typeface="Arial" panose="020B0604020202020204" pitchFamily="34" charset="0"/>
                        <a:cs typeface="Arial" panose="020B0604020202020204" pitchFamily="34" charset="0"/>
                      </a:endParaRPr>
                    </a:p>
                  </a:txBody>
                  <a:tcPr marL="19440" marR="1944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300 mg (n=49)</a:t>
                      </a:r>
                    </a:p>
                  </a:txBody>
                  <a:tcPr marL="19440" marR="19440" marT="25200" marB="252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400 mg (n=49)</a:t>
                      </a:r>
                    </a:p>
                  </a:txBody>
                  <a:tcPr marL="19440" marR="1944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881592618"/>
                  </a:ext>
                </a:extLst>
              </a:tr>
              <a:tr h="0">
                <a:tc>
                  <a:txBody>
                    <a:bodyPr/>
                    <a:lstStyle/>
                    <a:p>
                      <a:r>
                        <a:rPr lang="en-US" sz="1200" b="1" i="1" dirty="0">
                          <a:latin typeface="Arial" panose="020B0604020202020204" pitchFamily="34" charset="0"/>
                          <a:cs typeface="Arial" panose="020B0604020202020204" pitchFamily="34" charset="0"/>
                        </a:rPr>
                        <a:t>BRCA1/2</a:t>
                      </a:r>
                    </a:p>
                  </a:txBody>
                  <a:tcPr marT="25200" marB="25200">
                    <a:lnT w="38100" cap="flat" cmpd="sng" algn="ctr">
                      <a:solidFill>
                        <a:schemeClr val="bg1"/>
                      </a:solidFill>
                      <a:prstDash val="solid"/>
                      <a:round/>
                      <a:headEnd type="none" w="med" len="med"/>
                      <a:tailEnd type="none" w="med" len="med"/>
                    </a:lnT>
                  </a:tcPr>
                </a:tc>
                <a:tc>
                  <a:txBody>
                    <a:bodyPr/>
                    <a:lstStyle/>
                    <a:p>
                      <a:pPr algn="ctr"/>
                      <a:r>
                        <a:rPr lang="en-US" sz="1200" b="0" dirty="0">
                          <a:latin typeface="Arial" panose="020B0604020202020204" pitchFamily="34" charset="0"/>
                          <a:cs typeface="Arial" panose="020B0604020202020204" pitchFamily="34" charset="0"/>
                        </a:rPr>
                        <a:t>32 (33%)</a:t>
                      </a:r>
                    </a:p>
                  </a:txBody>
                  <a:tcPr marL="19440" marR="19440" marT="25200" marB="25200">
                    <a:lnT w="38100" cap="flat" cmpd="sng" algn="ctr">
                      <a:solidFill>
                        <a:schemeClr val="bg1"/>
                      </a:solidFill>
                      <a:prstDash val="solid"/>
                      <a:round/>
                      <a:headEnd type="none" w="med" len="med"/>
                      <a:tailEnd type="none" w="med" len="med"/>
                    </a:lnT>
                  </a:tcPr>
                </a:tc>
                <a:tc>
                  <a:txBody>
                    <a:bodyPr/>
                    <a:lstStyle/>
                    <a:p>
                      <a:pPr algn="ctr"/>
                      <a:r>
                        <a:rPr lang="en-US" sz="1200" b="0" dirty="0">
                          <a:solidFill>
                            <a:schemeClr val="tx1"/>
                          </a:solidFill>
                          <a:latin typeface="Arial" panose="020B0604020202020204" pitchFamily="34" charset="0"/>
                          <a:cs typeface="Arial" panose="020B0604020202020204" pitchFamily="34" charset="0"/>
                        </a:rPr>
                        <a:t>15 (31%)</a:t>
                      </a:r>
                    </a:p>
                  </a:txBody>
                  <a:tcPr marL="19440" marR="19440" marT="25200" marB="25200">
                    <a:lnT w="38100" cap="flat" cmpd="sng" algn="ctr">
                      <a:solidFill>
                        <a:schemeClr val="bg1"/>
                      </a:solidFill>
                      <a:prstDash val="solid"/>
                      <a:round/>
                      <a:headEnd type="none" w="med" len="med"/>
                      <a:tailEnd type="none" w="med" len="med"/>
                    </a:lnT>
                  </a:tcPr>
                </a:tc>
                <a:tc>
                  <a:txBody>
                    <a:bodyPr/>
                    <a:lstStyle/>
                    <a:p>
                      <a:pPr algn="ctr"/>
                      <a:r>
                        <a:rPr lang="en-US" sz="1200" b="0" dirty="0">
                          <a:latin typeface="Arial" panose="020B0604020202020204" pitchFamily="34" charset="0"/>
                          <a:cs typeface="Arial" panose="020B0604020202020204" pitchFamily="34" charset="0"/>
                        </a:rPr>
                        <a:t>17 (35%)</a:t>
                      </a:r>
                    </a:p>
                  </a:txBody>
                  <a:tcPr marL="19440" marR="19440" marT="25200" marB="2520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61864125"/>
                  </a:ext>
                </a:extLst>
              </a:tr>
              <a:tr h="0">
                <a:tc>
                  <a:txBody>
                    <a:bodyPr/>
                    <a:lstStyle/>
                    <a:p>
                      <a:pPr marL="0" indent="6350">
                        <a:tabLst/>
                      </a:pPr>
                      <a:r>
                        <a:rPr lang="en-US" sz="1200" b="1" i="1" dirty="0">
                          <a:latin typeface="Arial" panose="020B0604020202020204" pitchFamily="34" charset="0"/>
                          <a:cs typeface="Arial" panose="020B0604020202020204" pitchFamily="34" charset="0"/>
                        </a:rPr>
                        <a:t>ATM</a:t>
                      </a:r>
                    </a:p>
                  </a:txBody>
                  <a:tcPr marT="25200" marB="25200"/>
                </a:tc>
                <a:tc>
                  <a:txBody>
                    <a:bodyPr/>
                    <a:lstStyle/>
                    <a:p>
                      <a:pPr algn="ctr"/>
                      <a:r>
                        <a:rPr lang="en-US" sz="1200" dirty="0">
                          <a:latin typeface="Arial" panose="020B0604020202020204" pitchFamily="34" charset="0"/>
                          <a:cs typeface="Arial" panose="020B0604020202020204" pitchFamily="34" charset="0"/>
                        </a:rPr>
                        <a:t>21 (21%)</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10 (20%)</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11 (22%)</a:t>
                      </a:r>
                    </a:p>
                  </a:txBody>
                  <a:tcPr marL="19440" marR="19440" marT="25200" marB="25200"/>
                </a:tc>
                <a:extLst>
                  <a:ext uri="{0D108BD9-81ED-4DB2-BD59-A6C34878D82A}">
                    <a16:rowId xmlns:a16="http://schemas.microsoft.com/office/drawing/2014/main" val="709779571"/>
                  </a:ext>
                </a:extLst>
              </a:tr>
              <a:tr h="0">
                <a:tc>
                  <a:txBody>
                    <a:bodyPr/>
                    <a:lstStyle/>
                    <a:p>
                      <a:pPr marL="0" indent="6350">
                        <a:tabLst/>
                      </a:pPr>
                      <a:r>
                        <a:rPr lang="en-US" sz="1200" b="1" i="1" dirty="0">
                          <a:latin typeface="Arial" panose="020B0604020202020204" pitchFamily="34" charset="0"/>
                          <a:cs typeface="Arial" panose="020B0604020202020204" pitchFamily="34" charset="0"/>
                        </a:rPr>
                        <a:t>CDK12</a:t>
                      </a:r>
                    </a:p>
                  </a:txBody>
                  <a:tcPr marT="25200" marB="25200"/>
                </a:tc>
                <a:tc>
                  <a:txBody>
                    <a:bodyPr/>
                    <a:lstStyle/>
                    <a:p>
                      <a:pPr algn="ctr"/>
                      <a:r>
                        <a:rPr lang="en-US" sz="1200" dirty="0">
                          <a:latin typeface="Arial" panose="020B0604020202020204" pitchFamily="34" charset="0"/>
                          <a:cs typeface="Arial" panose="020B0604020202020204" pitchFamily="34" charset="0"/>
                        </a:rPr>
                        <a:t>21 (21%)</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15 (31%)</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6 (12%)</a:t>
                      </a:r>
                    </a:p>
                  </a:txBody>
                  <a:tcPr marL="19440" marR="19440" marT="25200" marB="25200"/>
                </a:tc>
                <a:extLst>
                  <a:ext uri="{0D108BD9-81ED-4DB2-BD59-A6C34878D82A}">
                    <a16:rowId xmlns:a16="http://schemas.microsoft.com/office/drawing/2014/main" val="3553503871"/>
                  </a:ext>
                </a:extLst>
              </a:tr>
              <a:tr h="0">
                <a:tc>
                  <a:txBody>
                    <a:bodyPr/>
                    <a:lstStyle/>
                    <a:p>
                      <a:pPr marL="0" indent="6350">
                        <a:tabLst/>
                      </a:pPr>
                      <a:r>
                        <a:rPr lang="en-US" sz="1200" b="1" i="1" dirty="0">
                          <a:latin typeface="Arial" panose="020B0604020202020204" pitchFamily="34" charset="0"/>
                          <a:cs typeface="Arial" panose="020B0604020202020204" pitchFamily="34" charset="0"/>
                        </a:rPr>
                        <a:t>PALB2</a:t>
                      </a:r>
                    </a:p>
                  </a:txBody>
                  <a:tcPr marT="25200" marB="25200"/>
                </a:tc>
                <a:tc>
                  <a:txBody>
                    <a:bodyPr/>
                    <a:lstStyle/>
                    <a:p>
                      <a:pPr algn="ctr"/>
                      <a:r>
                        <a:rPr lang="en-US" sz="1200" dirty="0">
                          <a:latin typeface="Arial" panose="020B0604020202020204" pitchFamily="34" charset="0"/>
                          <a:cs typeface="Arial" panose="020B0604020202020204" pitchFamily="34" charset="0"/>
                        </a:rPr>
                        <a:t>7 (7%)</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3 (6%)</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4 (8%)</a:t>
                      </a:r>
                    </a:p>
                  </a:txBody>
                  <a:tcPr marL="19440" marR="19440" marT="25200" marB="25200"/>
                </a:tc>
                <a:extLst>
                  <a:ext uri="{0D108BD9-81ED-4DB2-BD59-A6C34878D82A}">
                    <a16:rowId xmlns:a16="http://schemas.microsoft.com/office/drawing/2014/main" val="2152346287"/>
                  </a:ext>
                </a:extLst>
              </a:tr>
              <a:tr h="0">
                <a:tc>
                  <a:txBody>
                    <a:bodyPr/>
                    <a:lstStyle/>
                    <a:p>
                      <a:pPr marL="0" indent="6350">
                        <a:tabLst/>
                      </a:pPr>
                      <a:r>
                        <a:rPr lang="en-US" sz="1200" b="1" dirty="0">
                          <a:latin typeface="Arial" panose="020B0604020202020204" pitchFamily="34" charset="0"/>
                          <a:cs typeface="Arial" panose="020B0604020202020204" pitchFamily="34" charset="0"/>
                        </a:rPr>
                        <a:t>OTHER</a:t>
                      </a:r>
                    </a:p>
                  </a:txBody>
                  <a:tcPr marT="25200" marB="25200"/>
                </a:tc>
                <a:tc>
                  <a:txBody>
                    <a:bodyPr/>
                    <a:lstStyle/>
                    <a:p>
                      <a:pPr algn="ctr"/>
                      <a:r>
                        <a:rPr lang="en-US" sz="1200" dirty="0">
                          <a:latin typeface="Arial" panose="020B0604020202020204" pitchFamily="34" charset="0"/>
                          <a:cs typeface="Arial" panose="020B0604020202020204" pitchFamily="34" charset="0"/>
                        </a:rPr>
                        <a:t>21 (21%)</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10 (20%)</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11 (22%)</a:t>
                      </a:r>
                    </a:p>
                  </a:txBody>
                  <a:tcPr marL="19440" marR="19440" marT="25200" marB="25200"/>
                </a:tc>
                <a:extLst>
                  <a:ext uri="{0D108BD9-81ED-4DB2-BD59-A6C34878D82A}">
                    <a16:rowId xmlns:a16="http://schemas.microsoft.com/office/drawing/2014/main" val="709324246"/>
                  </a:ext>
                </a:extLst>
              </a:tr>
            </a:tbl>
          </a:graphicData>
        </a:graphic>
      </p:graphicFrame>
      <p:sp>
        <p:nvSpPr>
          <p:cNvPr id="8" name="Rectangle 7"/>
          <p:cNvSpPr/>
          <p:nvPr/>
        </p:nvSpPr>
        <p:spPr>
          <a:xfrm>
            <a:off x="4596803" y="4176409"/>
            <a:ext cx="864096" cy="171855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      </a:t>
            </a:r>
          </a:p>
        </p:txBody>
      </p:sp>
      <p:sp>
        <p:nvSpPr>
          <p:cNvPr id="6" name="Rectangle 5"/>
          <p:cNvSpPr/>
          <p:nvPr/>
        </p:nvSpPr>
        <p:spPr>
          <a:xfrm>
            <a:off x="8386198" y="2501751"/>
            <a:ext cx="3186596" cy="25605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C120214-E104-AF86-264B-204158E3232D}"/>
              </a:ext>
            </a:extLst>
          </p:cNvPr>
          <p:cNvSpPr txBox="1"/>
          <p:nvPr/>
        </p:nvSpPr>
        <p:spPr>
          <a:xfrm>
            <a:off x="6434650" y="1228770"/>
            <a:ext cx="5340501" cy="307777"/>
          </a:xfrm>
          <a:prstGeom prst="rect">
            <a:avLst/>
          </a:prstGeom>
          <a:noFill/>
        </p:spPr>
        <p:txBody>
          <a:bodyPr wrap="none" rtlCol="0">
            <a:spAutoFit/>
          </a:bodyPr>
          <a:lstStyle/>
          <a:p>
            <a:r>
              <a:rPr lang="en-GB" sz="1400" b="1" cap="all" dirty="0">
                <a:solidFill>
                  <a:schemeClr val="accent1"/>
                </a:solidFill>
                <a:latin typeface="Arial" panose="020B0604020202020204" pitchFamily="34" charset="0"/>
                <a:ea typeface="Aileron" charset="0"/>
                <a:cs typeface="Arial" panose="020B0604020202020204" pitchFamily="34" charset="0"/>
              </a:rPr>
              <a:t>DNA damage response gene aberration subgroup</a:t>
            </a:r>
          </a:p>
        </p:txBody>
      </p:sp>
      <p:sp>
        <p:nvSpPr>
          <p:cNvPr id="5" name="TextBox 4">
            <a:extLst>
              <a:ext uri="{FF2B5EF4-FFF2-40B4-BE49-F238E27FC236}">
                <a16:creationId xmlns:a16="http://schemas.microsoft.com/office/drawing/2014/main" id="{5B48F7BF-BE84-DE72-0E2E-BB0944E42DF9}"/>
              </a:ext>
            </a:extLst>
          </p:cNvPr>
          <p:cNvSpPr txBox="1"/>
          <p:nvPr/>
        </p:nvSpPr>
        <p:spPr>
          <a:xfrm>
            <a:off x="695400" y="5871714"/>
            <a:ext cx="8033426" cy="430887"/>
          </a:xfrm>
          <a:prstGeom prst="rect">
            <a:avLst/>
          </a:prstGeom>
          <a:noFill/>
        </p:spPr>
        <p:txBody>
          <a:bodyPr wrap="square" rtlCol="0">
            <a:spAutoFit/>
          </a:bodyPr>
          <a:lstStyle/>
          <a:p>
            <a:r>
              <a:rPr lang="en-US" sz="1100" baseline="30000" dirty="0">
                <a:latin typeface="Arial" panose="020B0604020202020204" pitchFamily="34" charset="0"/>
                <a:cs typeface="Arial" panose="020B0604020202020204" pitchFamily="34" charset="0"/>
              </a:rPr>
              <a:t>a </a:t>
            </a:r>
            <a:r>
              <a:rPr lang="en-US" sz="1100" dirty="0">
                <a:latin typeface="Arial" panose="020B0604020202020204" pitchFamily="34" charset="0"/>
                <a:cs typeface="Arial" panose="020B0604020202020204" pitchFamily="34" charset="0"/>
              </a:rPr>
              <a:t>98 </a:t>
            </a:r>
            <a:r>
              <a:rPr lang="en-US" sz="1100" dirty="0" err="1">
                <a:latin typeface="Arial" panose="020B0604020202020204" pitchFamily="34" charset="0"/>
                <a:cs typeface="Arial" panose="020B0604020202020204" pitchFamily="34" charset="0"/>
              </a:rPr>
              <a:t>randomised</a:t>
            </a:r>
            <a:r>
              <a:rPr lang="en-US" sz="1100" dirty="0">
                <a:latin typeface="Arial" panose="020B0604020202020204" pitchFamily="34" charset="0"/>
                <a:cs typeface="Arial" panose="020B0604020202020204" pitchFamily="34" charset="0"/>
              </a:rPr>
              <a:t>, 92 evaluable for primary endpoint analysis (6 found ineligible/not evaluable and excluded)</a:t>
            </a:r>
          </a:p>
          <a:p>
            <a:endParaRPr lang="en-GB" sz="1100" dirty="0">
              <a:solidFill>
                <a:srgbClr val="505050"/>
              </a:solidFill>
              <a:latin typeface="Arial" panose="020B0604020202020204" pitchFamily="34" charset="0"/>
              <a:ea typeface="Aileron" charset="0"/>
              <a:cs typeface="Arial" panose="020B0604020202020204" pitchFamily="34" charset="0"/>
            </a:endParaRPr>
          </a:p>
        </p:txBody>
      </p:sp>
      <p:sp>
        <p:nvSpPr>
          <p:cNvPr id="14" name="Rectangle 13">
            <a:extLst>
              <a:ext uri="{FF2B5EF4-FFF2-40B4-BE49-F238E27FC236}">
                <a16:creationId xmlns:a16="http://schemas.microsoft.com/office/drawing/2014/main" id="{EBCEAF32-094A-6849-9685-2DC819F307C1}"/>
              </a:ext>
            </a:extLst>
          </p:cNvPr>
          <p:cNvSpPr/>
          <p:nvPr/>
        </p:nvSpPr>
        <p:spPr>
          <a:xfrm>
            <a:off x="7216786" y="4176409"/>
            <a:ext cx="864096" cy="171855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      </a:t>
            </a:r>
          </a:p>
        </p:txBody>
      </p:sp>
      <p:sp>
        <p:nvSpPr>
          <p:cNvPr id="15" name="Rectangle 14">
            <a:extLst>
              <a:ext uri="{FF2B5EF4-FFF2-40B4-BE49-F238E27FC236}">
                <a16:creationId xmlns:a16="http://schemas.microsoft.com/office/drawing/2014/main" id="{61EB573F-73D5-4046-8387-AF78A44C2B19}"/>
              </a:ext>
            </a:extLst>
          </p:cNvPr>
          <p:cNvSpPr/>
          <p:nvPr/>
        </p:nvSpPr>
        <p:spPr>
          <a:xfrm>
            <a:off x="9830283" y="4176409"/>
            <a:ext cx="864096" cy="171855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      </a:t>
            </a:r>
          </a:p>
        </p:txBody>
      </p:sp>
    </p:spTree>
    <p:extLst>
      <p:ext uri="{BB962C8B-B14F-4D97-AF65-F5344CB8AC3E}">
        <p14:creationId xmlns:p14="http://schemas.microsoft.com/office/powerpoint/2010/main" val="2469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A628E2-F3C5-9FC0-7ADD-D999F3074FA3}"/>
              </a:ext>
            </a:extLst>
          </p:cNvPr>
          <p:cNvSpPr>
            <a:spLocks noGrp="1"/>
          </p:cNvSpPr>
          <p:nvPr>
            <p:ph type="title"/>
          </p:nvPr>
        </p:nvSpPr>
        <p:spPr>
          <a:xfrm>
            <a:off x="619200" y="246566"/>
            <a:ext cx="8740800" cy="807285"/>
          </a:xfrm>
        </p:spPr>
        <p:txBody>
          <a:bodyPr/>
          <a:lstStyle/>
          <a:p>
            <a:r>
              <a:rPr lang="en-GB" dirty="0" err="1"/>
              <a:t>Toparp</a:t>
            </a:r>
            <a:r>
              <a:rPr lang="en-GB" dirty="0"/>
              <a:t>-B: Olaparib side effects</a:t>
            </a:r>
          </a:p>
        </p:txBody>
      </p:sp>
      <p:sp>
        <p:nvSpPr>
          <p:cNvPr id="4" name="Slide Number Placeholder 3">
            <a:extLst>
              <a:ext uri="{FF2B5EF4-FFF2-40B4-BE49-F238E27FC236}">
                <a16:creationId xmlns:a16="http://schemas.microsoft.com/office/drawing/2014/main" id="{C96F0284-BF20-C293-59D4-4C29C166F148}"/>
              </a:ext>
            </a:extLst>
          </p:cNvPr>
          <p:cNvSpPr>
            <a:spLocks noGrp="1"/>
          </p:cNvSpPr>
          <p:nvPr>
            <p:ph type="sldNum" sz="quarter" idx="4"/>
          </p:nvPr>
        </p:nvSpPr>
        <p:spPr/>
        <p:txBody>
          <a:bodyPr/>
          <a:lstStyle/>
          <a:p>
            <a:fld id="{FCE43C0F-8A7B-3A4B-9DB5-B3472E36E833}" type="slidenum">
              <a:rPr lang="en-GB" smtClean="0"/>
              <a:pPr/>
              <a:t>22</a:t>
            </a:fld>
            <a:endParaRPr lang="en-GB" dirty="0"/>
          </a:p>
        </p:txBody>
      </p:sp>
      <p:sp>
        <p:nvSpPr>
          <p:cNvPr id="5" name="Content Placeholder 4">
            <a:extLst>
              <a:ext uri="{FF2B5EF4-FFF2-40B4-BE49-F238E27FC236}">
                <a16:creationId xmlns:a16="http://schemas.microsoft.com/office/drawing/2014/main" id="{57DA754C-2C21-4458-6997-D56BD06526EE}"/>
              </a:ext>
            </a:extLst>
          </p:cNvPr>
          <p:cNvSpPr>
            <a:spLocks noGrp="1"/>
          </p:cNvSpPr>
          <p:nvPr>
            <p:ph sz="quarter" idx="15"/>
          </p:nvPr>
        </p:nvSpPr>
        <p:spPr/>
        <p:txBody>
          <a:bodyPr/>
          <a:lstStyle/>
          <a:p>
            <a:r>
              <a:rPr lang="en-GB" dirty="0"/>
              <a:t>TEAE, treatment emergent adverse event</a:t>
            </a:r>
          </a:p>
          <a:p>
            <a:r>
              <a:rPr lang="en-GB" dirty="0"/>
              <a:t>Mateo J, et al. Lancet Oncol. 2020;21:162-74</a:t>
            </a:r>
          </a:p>
        </p:txBody>
      </p:sp>
      <p:sp>
        <p:nvSpPr>
          <p:cNvPr id="8" name="Text Placeholder 5">
            <a:extLst>
              <a:ext uri="{FF2B5EF4-FFF2-40B4-BE49-F238E27FC236}">
                <a16:creationId xmlns:a16="http://schemas.microsoft.com/office/drawing/2014/main" id="{10EBA857-87F5-BDAF-1ED2-2B757E113FCA}"/>
              </a:ext>
            </a:extLst>
          </p:cNvPr>
          <p:cNvSpPr txBox="1">
            <a:spLocks/>
          </p:cNvSpPr>
          <p:nvPr/>
        </p:nvSpPr>
        <p:spPr>
          <a:xfrm>
            <a:off x="479376" y="818791"/>
            <a:ext cx="10972800" cy="365125"/>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b="1" cap="all" dirty="0">
                <a:solidFill>
                  <a:schemeClr val="accent1"/>
                </a:solidFill>
              </a:rPr>
              <a:t>TOPARP-B study: TEAE</a:t>
            </a:r>
            <a:r>
              <a:rPr lang="en-GB" b="1" dirty="0">
                <a:solidFill>
                  <a:schemeClr val="accent1"/>
                </a:solidFill>
              </a:rPr>
              <a:t>s</a:t>
            </a:r>
            <a:r>
              <a:rPr lang="en-GB" b="1" cap="all" dirty="0">
                <a:solidFill>
                  <a:schemeClr val="accent1"/>
                </a:solidFill>
              </a:rPr>
              <a:t> incidence ≥10% (N=98)</a:t>
            </a:r>
          </a:p>
        </p:txBody>
      </p:sp>
      <p:graphicFrame>
        <p:nvGraphicFramePr>
          <p:cNvPr id="2" name="Table 1">
            <a:extLst>
              <a:ext uri="{FF2B5EF4-FFF2-40B4-BE49-F238E27FC236}">
                <a16:creationId xmlns:a16="http://schemas.microsoft.com/office/drawing/2014/main" id="{063E78EC-AE07-DF47-B413-6C9C9E6206BB}"/>
              </a:ext>
            </a:extLst>
          </p:cNvPr>
          <p:cNvGraphicFramePr>
            <a:graphicFrameLocks noGrp="1"/>
          </p:cNvGraphicFramePr>
          <p:nvPr>
            <p:extLst>
              <p:ext uri="{D42A27DB-BD31-4B8C-83A1-F6EECF244321}">
                <p14:modId xmlns:p14="http://schemas.microsoft.com/office/powerpoint/2010/main" val="1865975712"/>
              </p:ext>
            </p:extLst>
          </p:nvPr>
        </p:nvGraphicFramePr>
        <p:xfrm>
          <a:off x="619200" y="1199564"/>
          <a:ext cx="10963196" cy="5011200"/>
        </p:xfrm>
        <a:graphic>
          <a:graphicData uri="http://schemas.openxmlformats.org/drawingml/2006/table">
            <a:tbl>
              <a:tblPr firstRow="1" bandRow="1">
                <a:tableStyleId>{5C22544A-7EE6-4342-B048-85BDC9FD1C3A}</a:tableStyleId>
              </a:tblPr>
              <a:tblGrid>
                <a:gridCol w="2524472">
                  <a:extLst>
                    <a:ext uri="{9D8B030D-6E8A-4147-A177-3AD203B41FA5}">
                      <a16:colId xmlns:a16="http://schemas.microsoft.com/office/drawing/2014/main" val="1784801032"/>
                    </a:ext>
                  </a:extLst>
                </a:gridCol>
                <a:gridCol w="1406454">
                  <a:extLst>
                    <a:ext uri="{9D8B030D-6E8A-4147-A177-3AD203B41FA5}">
                      <a16:colId xmlns:a16="http://schemas.microsoft.com/office/drawing/2014/main" val="2049670415"/>
                    </a:ext>
                  </a:extLst>
                </a:gridCol>
                <a:gridCol w="1406454">
                  <a:extLst>
                    <a:ext uri="{9D8B030D-6E8A-4147-A177-3AD203B41FA5}">
                      <a16:colId xmlns:a16="http://schemas.microsoft.com/office/drawing/2014/main" val="2971248015"/>
                    </a:ext>
                  </a:extLst>
                </a:gridCol>
                <a:gridCol w="1406454">
                  <a:extLst>
                    <a:ext uri="{9D8B030D-6E8A-4147-A177-3AD203B41FA5}">
                      <a16:colId xmlns:a16="http://schemas.microsoft.com/office/drawing/2014/main" val="605056309"/>
                    </a:ext>
                  </a:extLst>
                </a:gridCol>
                <a:gridCol w="1406454">
                  <a:extLst>
                    <a:ext uri="{9D8B030D-6E8A-4147-A177-3AD203B41FA5}">
                      <a16:colId xmlns:a16="http://schemas.microsoft.com/office/drawing/2014/main" val="5015416"/>
                    </a:ext>
                  </a:extLst>
                </a:gridCol>
                <a:gridCol w="1406454">
                  <a:extLst>
                    <a:ext uri="{9D8B030D-6E8A-4147-A177-3AD203B41FA5}">
                      <a16:colId xmlns:a16="http://schemas.microsoft.com/office/drawing/2014/main" val="3297847106"/>
                    </a:ext>
                  </a:extLst>
                </a:gridCol>
                <a:gridCol w="1406454">
                  <a:extLst>
                    <a:ext uri="{9D8B030D-6E8A-4147-A177-3AD203B41FA5}">
                      <a16:colId xmlns:a16="http://schemas.microsoft.com/office/drawing/2014/main" val="94614955"/>
                    </a:ext>
                  </a:extLst>
                </a:gridCol>
              </a:tblGrid>
              <a:tr h="0">
                <a:tc>
                  <a:txBody>
                    <a:bodyPr/>
                    <a:lstStyle/>
                    <a:p>
                      <a:pPr>
                        <a:lnSpc>
                          <a:spcPct val="90000"/>
                        </a:lnSpc>
                      </a:pPr>
                      <a:r>
                        <a:rPr lang="en-GB" sz="1000" noProof="0" dirty="0">
                          <a:latin typeface="Arial" panose="020B0604020202020204" pitchFamily="34" charset="0"/>
                          <a:cs typeface="Arial" panose="020B0604020202020204" pitchFamily="34" charset="0"/>
                        </a:rPr>
                        <a:t>N, (%)</a:t>
                      </a:r>
                    </a:p>
                  </a:txBody>
                  <a:tcPr marL="55440" marR="55440" marT="9720" marB="9720" anchor="ctr">
                    <a:lnB w="12700" cap="flat" cmpd="sng" algn="ctr">
                      <a:solidFill>
                        <a:schemeClr val="bg1"/>
                      </a:solidFill>
                      <a:prstDash val="solid"/>
                      <a:round/>
                      <a:headEnd type="none" w="med" len="med"/>
                      <a:tailEnd type="none" w="med" len="med"/>
                    </a:lnB>
                  </a:tcPr>
                </a:tc>
                <a:tc gridSpan="3">
                  <a:txBody>
                    <a:bodyPr/>
                    <a:lstStyle/>
                    <a:p>
                      <a:pPr>
                        <a:lnSpc>
                          <a:spcPct val="90000"/>
                        </a:lnSpc>
                      </a:pPr>
                      <a:r>
                        <a:rPr lang="en-GB" sz="1000" noProof="0" dirty="0">
                          <a:latin typeface="Arial" panose="020B0604020202020204" pitchFamily="34" charset="0"/>
                          <a:cs typeface="Arial" panose="020B0604020202020204" pitchFamily="34" charset="0"/>
                        </a:rPr>
                        <a:t>300 mg (N=49)</a:t>
                      </a:r>
                    </a:p>
                  </a:txBody>
                  <a:tcPr marL="55440" marR="55440" marT="9720" marB="9720" anchor="ctr">
                    <a:lnB w="12700" cap="flat" cmpd="sng" algn="ctr">
                      <a:solidFill>
                        <a:schemeClr val="bg1"/>
                      </a:solidFill>
                      <a:prstDash val="solid"/>
                      <a:round/>
                      <a:headEnd type="none" w="med" len="med"/>
                      <a:tailEnd type="none" w="med" len="med"/>
                    </a:lnB>
                  </a:tcPr>
                </a:tc>
                <a:tc hMerge="1">
                  <a:txBody>
                    <a:bodyPr/>
                    <a:lstStyle/>
                    <a:p>
                      <a:endParaRPr lang="en-US" sz="1000" dirty="0">
                        <a:latin typeface="Arial" panose="020B0604020202020204" pitchFamily="34" charset="0"/>
                        <a:cs typeface="Arial" panose="020B0604020202020204" pitchFamily="34" charset="0"/>
                      </a:endParaRPr>
                    </a:p>
                  </a:txBody>
                  <a:tcPr marL="55440" marR="55440" marT="9720" marB="9720" anchor="ctr">
                    <a:lnB w="12700" cap="flat" cmpd="sng" algn="ctr">
                      <a:solidFill>
                        <a:schemeClr val="bg1"/>
                      </a:solidFill>
                      <a:prstDash val="solid"/>
                      <a:round/>
                      <a:headEnd type="none" w="med" len="med"/>
                      <a:tailEnd type="none" w="med" len="med"/>
                    </a:lnB>
                  </a:tcPr>
                </a:tc>
                <a:tc hMerge="1">
                  <a:txBody>
                    <a:bodyPr/>
                    <a:lstStyle/>
                    <a:p>
                      <a:endParaRPr lang="en-US" sz="1000" dirty="0">
                        <a:latin typeface="Arial" panose="020B0604020202020204" pitchFamily="34" charset="0"/>
                        <a:cs typeface="Arial" panose="020B0604020202020204" pitchFamily="34" charset="0"/>
                      </a:endParaRPr>
                    </a:p>
                  </a:txBody>
                  <a:tcPr marL="55440" marR="55440" marT="9720" marB="9720" anchor="ctr">
                    <a:lnB w="12700" cap="flat" cmpd="sng" algn="ctr">
                      <a:solidFill>
                        <a:schemeClr val="bg1"/>
                      </a:solidFill>
                      <a:prstDash val="solid"/>
                      <a:round/>
                      <a:headEnd type="none" w="med" len="med"/>
                      <a:tailEnd type="none" w="med" len="med"/>
                    </a:lnB>
                  </a:tcPr>
                </a:tc>
                <a:tc gridSpan="3">
                  <a:txBody>
                    <a:bodyPr/>
                    <a:lstStyle/>
                    <a:p>
                      <a:pPr>
                        <a:lnSpc>
                          <a:spcPct val="90000"/>
                        </a:lnSpc>
                      </a:pPr>
                      <a:r>
                        <a:rPr lang="en-GB" sz="1000" noProof="0" dirty="0">
                          <a:latin typeface="Arial" panose="020B0604020202020204" pitchFamily="34" charset="0"/>
                          <a:cs typeface="Arial" panose="020B0604020202020204" pitchFamily="34" charset="0"/>
                        </a:rPr>
                        <a:t>400 mg (N=49)</a:t>
                      </a:r>
                    </a:p>
                  </a:txBody>
                  <a:tcPr marL="55440" marR="55440" marT="9720" marB="9720" anchor="ctr">
                    <a:lnB w="12700" cap="flat" cmpd="sng" algn="ctr">
                      <a:solidFill>
                        <a:schemeClr val="bg1"/>
                      </a:solidFill>
                      <a:prstDash val="solid"/>
                      <a:round/>
                      <a:headEnd type="none" w="med" len="med"/>
                      <a:tailEnd type="none" w="med" len="med"/>
                    </a:lnB>
                  </a:tcPr>
                </a:tc>
                <a:tc hMerge="1">
                  <a:txBody>
                    <a:bodyPr/>
                    <a:lstStyle/>
                    <a:p>
                      <a:endParaRPr lang="en-US" sz="1000" dirty="0">
                        <a:latin typeface="Arial" panose="020B0604020202020204" pitchFamily="34" charset="0"/>
                        <a:cs typeface="Arial" panose="020B0604020202020204" pitchFamily="34" charset="0"/>
                      </a:endParaRPr>
                    </a:p>
                  </a:txBody>
                  <a:tcPr marL="55440" marR="55440" marT="9720" marB="9720" anchor="ctr">
                    <a:lnB w="12700" cap="flat" cmpd="sng" algn="ctr">
                      <a:solidFill>
                        <a:schemeClr val="bg1"/>
                      </a:solidFill>
                      <a:prstDash val="solid"/>
                      <a:round/>
                      <a:headEnd type="none" w="med" len="med"/>
                      <a:tailEnd type="none" w="med" len="med"/>
                    </a:lnB>
                  </a:tcPr>
                </a:tc>
                <a:tc hMerge="1">
                  <a:txBody>
                    <a:bodyPr/>
                    <a:lstStyle/>
                    <a:p>
                      <a:endParaRPr lang="en-US" sz="1000" dirty="0">
                        <a:latin typeface="Arial" panose="020B0604020202020204" pitchFamily="34" charset="0"/>
                        <a:cs typeface="Arial" panose="020B0604020202020204" pitchFamily="34" charset="0"/>
                      </a:endParaRPr>
                    </a:p>
                  </a:txBody>
                  <a:tcPr marL="55440" marR="55440" marT="9720" marB="972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48042642"/>
                  </a:ext>
                </a:extLst>
              </a:tr>
              <a:tr h="0">
                <a:tc>
                  <a:txBody>
                    <a:bodyPr/>
                    <a:lstStyle/>
                    <a:p>
                      <a:pPr>
                        <a:lnSpc>
                          <a:spcPct val="90000"/>
                        </a:lnSpc>
                      </a:pPr>
                      <a:endParaRPr lang="en-GB" sz="1000" noProof="0">
                        <a:solidFill>
                          <a:schemeClr val="bg1"/>
                        </a:solidFill>
                        <a:latin typeface="Arial" panose="020B0604020202020204" pitchFamily="34" charset="0"/>
                        <a:cs typeface="Arial" panose="020B0604020202020204" pitchFamily="34" charset="0"/>
                      </a:endParaRP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tc>
                  <a:txBody>
                    <a:bodyPr/>
                    <a:lstStyle/>
                    <a:p>
                      <a:pPr>
                        <a:lnSpc>
                          <a:spcPct val="90000"/>
                        </a:lnSpc>
                      </a:pPr>
                      <a:r>
                        <a:rPr lang="en-GB" sz="1000" b="1" noProof="0" dirty="0">
                          <a:solidFill>
                            <a:schemeClr val="bg1"/>
                          </a:solidFill>
                          <a:latin typeface="Arial" panose="020B0604020202020204" pitchFamily="34" charset="0"/>
                          <a:cs typeface="Arial" panose="020B0604020202020204" pitchFamily="34" charset="0"/>
                        </a:rPr>
                        <a:t>Grade 1-2</a:t>
                      </a: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tc>
                  <a:txBody>
                    <a:bodyPr/>
                    <a:lstStyle/>
                    <a:p>
                      <a:pPr>
                        <a:lnSpc>
                          <a:spcPct val="90000"/>
                        </a:lnSpc>
                      </a:pPr>
                      <a:r>
                        <a:rPr lang="en-GB" sz="1000" b="1" noProof="0" dirty="0">
                          <a:solidFill>
                            <a:schemeClr val="bg1"/>
                          </a:solidFill>
                          <a:latin typeface="Arial" panose="020B0604020202020204" pitchFamily="34" charset="0"/>
                          <a:cs typeface="Arial" panose="020B0604020202020204" pitchFamily="34" charset="0"/>
                        </a:rPr>
                        <a:t>Grade 3</a:t>
                      </a: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tc>
                  <a:txBody>
                    <a:bodyPr/>
                    <a:lstStyle/>
                    <a:p>
                      <a:pPr>
                        <a:lnSpc>
                          <a:spcPct val="90000"/>
                        </a:lnSpc>
                      </a:pPr>
                      <a:r>
                        <a:rPr lang="en-GB" sz="1000" b="1" noProof="0" dirty="0">
                          <a:solidFill>
                            <a:schemeClr val="bg1"/>
                          </a:solidFill>
                          <a:latin typeface="Arial" panose="020B0604020202020204" pitchFamily="34" charset="0"/>
                          <a:cs typeface="Arial" panose="020B0604020202020204" pitchFamily="34" charset="0"/>
                        </a:rPr>
                        <a:t>Grade 4</a:t>
                      </a: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tc>
                  <a:txBody>
                    <a:bodyPr/>
                    <a:lstStyle/>
                    <a:p>
                      <a:pPr>
                        <a:lnSpc>
                          <a:spcPct val="90000"/>
                        </a:lnSpc>
                      </a:pPr>
                      <a:r>
                        <a:rPr lang="en-GB" sz="1000" b="1" noProof="0" dirty="0">
                          <a:solidFill>
                            <a:schemeClr val="bg1"/>
                          </a:solidFill>
                          <a:latin typeface="Arial" panose="020B0604020202020204" pitchFamily="34" charset="0"/>
                          <a:cs typeface="Arial" panose="020B0604020202020204" pitchFamily="34" charset="0"/>
                        </a:rPr>
                        <a:t>Grade 1-2</a:t>
                      </a: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tc>
                  <a:txBody>
                    <a:bodyPr/>
                    <a:lstStyle/>
                    <a:p>
                      <a:pPr>
                        <a:lnSpc>
                          <a:spcPct val="90000"/>
                        </a:lnSpc>
                      </a:pPr>
                      <a:r>
                        <a:rPr lang="en-GB" sz="1000" b="1" noProof="0" dirty="0">
                          <a:solidFill>
                            <a:schemeClr val="bg1"/>
                          </a:solidFill>
                          <a:latin typeface="Arial" panose="020B0604020202020204" pitchFamily="34" charset="0"/>
                          <a:cs typeface="Arial" panose="020B0604020202020204" pitchFamily="34" charset="0"/>
                        </a:rPr>
                        <a:t>Grade 3</a:t>
                      </a: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tc>
                  <a:txBody>
                    <a:bodyPr/>
                    <a:lstStyle/>
                    <a:p>
                      <a:pPr>
                        <a:lnSpc>
                          <a:spcPct val="90000"/>
                        </a:lnSpc>
                      </a:pPr>
                      <a:r>
                        <a:rPr lang="en-GB" sz="1000" b="1" noProof="0" dirty="0">
                          <a:solidFill>
                            <a:schemeClr val="bg1"/>
                          </a:solidFill>
                          <a:latin typeface="Arial" panose="020B0604020202020204" pitchFamily="34" charset="0"/>
                          <a:cs typeface="Arial" panose="020B0604020202020204" pitchFamily="34" charset="0"/>
                        </a:rPr>
                        <a:t>Grade 4</a:t>
                      </a: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4096646577"/>
                  </a:ext>
                </a:extLst>
              </a:tr>
              <a:tr h="0">
                <a:tc>
                  <a:txBody>
                    <a:bodyPr/>
                    <a:lstStyle/>
                    <a:p>
                      <a:pPr>
                        <a:lnSpc>
                          <a:spcPct val="90000"/>
                        </a:lnSpc>
                      </a:pPr>
                      <a:r>
                        <a:rPr lang="en-GB" sz="1000" noProof="0">
                          <a:latin typeface="Arial" panose="020B0604020202020204" pitchFamily="34" charset="0"/>
                          <a:cs typeface="Arial" panose="020B0604020202020204" pitchFamily="34" charset="0"/>
                        </a:rPr>
                        <a:t>Anaemia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16 (33)</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14 (29)</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19 (39)</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18 (37)</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954259450"/>
                  </a:ext>
                </a:extLst>
              </a:tr>
              <a:tr h="0">
                <a:tc>
                  <a:txBody>
                    <a:bodyPr/>
                    <a:lstStyle/>
                    <a:p>
                      <a:pPr>
                        <a:lnSpc>
                          <a:spcPct val="90000"/>
                        </a:lnSpc>
                      </a:pPr>
                      <a:r>
                        <a:rPr lang="en-GB" sz="1000" noProof="0">
                          <a:latin typeface="Arial" panose="020B0604020202020204" pitchFamily="34" charset="0"/>
                          <a:cs typeface="Arial" panose="020B0604020202020204" pitchFamily="34" charset="0"/>
                        </a:rPr>
                        <a:t>Fatigue</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19 (39)</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27 (55)</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1219532262"/>
                  </a:ext>
                </a:extLst>
              </a:tr>
              <a:tr h="0">
                <a:tc>
                  <a:txBody>
                    <a:bodyPr/>
                    <a:lstStyle/>
                    <a:p>
                      <a:pPr>
                        <a:lnSpc>
                          <a:spcPct val="90000"/>
                        </a:lnSpc>
                      </a:pPr>
                      <a:r>
                        <a:rPr lang="en-GB" sz="1000" noProof="0">
                          <a:latin typeface="Arial" panose="020B0604020202020204" pitchFamily="34" charset="0"/>
                          <a:cs typeface="Arial" panose="020B0604020202020204" pitchFamily="34" charset="0"/>
                        </a:rPr>
                        <a:t>Back pain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13 (27)</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11 (22)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1093001707"/>
                  </a:ext>
                </a:extLst>
              </a:tr>
              <a:tr h="0">
                <a:tc>
                  <a:txBody>
                    <a:bodyPr/>
                    <a:lstStyle/>
                    <a:p>
                      <a:pPr>
                        <a:lnSpc>
                          <a:spcPct val="90000"/>
                        </a:lnSpc>
                      </a:pPr>
                      <a:r>
                        <a:rPr lang="en-GB" sz="1000" noProof="0">
                          <a:latin typeface="Arial" panose="020B0604020202020204" pitchFamily="34" charset="0"/>
                          <a:cs typeface="Arial" panose="020B0604020202020204" pitchFamily="34" charset="0"/>
                        </a:rPr>
                        <a:t>Nausea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17 (35)</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13 (27)</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4038133560"/>
                  </a:ext>
                </a:extLst>
              </a:tr>
              <a:tr h="0">
                <a:tc>
                  <a:txBody>
                    <a:bodyPr/>
                    <a:lstStyle/>
                    <a:p>
                      <a:pPr>
                        <a:lnSpc>
                          <a:spcPct val="90000"/>
                        </a:lnSpc>
                      </a:pPr>
                      <a:r>
                        <a:rPr lang="en-GB" sz="1000" noProof="0">
                          <a:latin typeface="Arial" panose="020B0604020202020204" pitchFamily="34" charset="0"/>
                          <a:cs typeface="Arial" panose="020B0604020202020204" pitchFamily="34" charset="0"/>
                        </a:rPr>
                        <a:t>Platelet count decreased</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12 (24)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1180913914"/>
                  </a:ext>
                </a:extLst>
              </a:tr>
              <a:tr h="0">
                <a:tc>
                  <a:txBody>
                    <a:bodyPr/>
                    <a:lstStyle/>
                    <a:p>
                      <a:pPr>
                        <a:lnSpc>
                          <a:spcPct val="90000"/>
                        </a:lnSpc>
                      </a:pPr>
                      <a:r>
                        <a:rPr lang="en-GB" sz="1000" noProof="0">
                          <a:latin typeface="Arial" panose="020B0604020202020204" pitchFamily="34" charset="0"/>
                          <a:cs typeface="Arial" panose="020B0604020202020204" pitchFamily="34" charset="0"/>
                        </a:rPr>
                        <a:t>Decreased appetite</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13 (27)</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10 (20)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194101118"/>
                  </a:ext>
                </a:extLst>
              </a:tr>
              <a:tr h="0">
                <a:tc>
                  <a:txBody>
                    <a:bodyPr/>
                    <a:lstStyle/>
                    <a:p>
                      <a:pPr>
                        <a:lnSpc>
                          <a:spcPct val="90000"/>
                        </a:lnSpc>
                      </a:pPr>
                      <a:r>
                        <a:rPr lang="en-GB" sz="1000" noProof="0">
                          <a:latin typeface="Arial" panose="020B0604020202020204" pitchFamily="34" charset="0"/>
                          <a:cs typeface="Arial" panose="020B0604020202020204" pitchFamily="34" charset="0"/>
                        </a:rPr>
                        <a:t>Vomiting</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10 (20)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15 (31)</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184829404"/>
                  </a:ext>
                </a:extLst>
              </a:tr>
              <a:tr h="0">
                <a:tc>
                  <a:txBody>
                    <a:bodyPr/>
                    <a:lstStyle/>
                    <a:p>
                      <a:pPr>
                        <a:lnSpc>
                          <a:spcPct val="90000"/>
                        </a:lnSpc>
                      </a:pPr>
                      <a:r>
                        <a:rPr lang="en-GB" sz="1000" noProof="0">
                          <a:latin typeface="Arial" panose="020B0604020202020204" pitchFamily="34" charset="0"/>
                          <a:cs typeface="Arial" panose="020B0604020202020204" pitchFamily="34" charset="0"/>
                        </a:rPr>
                        <a:t>Weight decreased</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15 (31)</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88971560"/>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Diarrhoea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8 (16)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10 (20)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499777300"/>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Arthralgia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8 (16)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802161951"/>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Hypertension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949832051"/>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Neutrophil count decreased</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extLst>
                  <a:ext uri="{0D108BD9-81ED-4DB2-BD59-A6C34878D82A}">
                    <a16:rowId xmlns:a16="http://schemas.microsoft.com/office/drawing/2014/main" val="581012570"/>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Dyspnoea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10 (20)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192073725"/>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Abdominal pain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extLst>
                  <a:ext uri="{0D108BD9-81ED-4DB2-BD59-A6C34878D82A}">
                    <a16:rowId xmlns:a16="http://schemas.microsoft.com/office/drawing/2014/main" val="685587904"/>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Blood creatinine increased</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730250290"/>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Oedema peripheral</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8 (16)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56854360"/>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Urinary tract infection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713338768"/>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Constipation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7 (14)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7 (14)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835532391"/>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Cough</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862106795"/>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Musculoskeletal chest pain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4294660928"/>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Musculoskeletal pain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1220627975"/>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Hypokalaemia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8 (16)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812284434"/>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Muscular weakness</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618505264"/>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White blood cell count decreased</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701880222"/>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Alkaline phosphatase increased</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728614734"/>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Dysgeusia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721734217"/>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Haematuria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040180742"/>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Influenza like illness</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169945647"/>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Muscle spasms</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006935959"/>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Spinal cord compression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1269242818"/>
                  </a:ext>
                </a:extLst>
              </a:tr>
            </a:tbl>
          </a:graphicData>
        </a:graphic>
      </p:graphicFrame>
    </p:spTree>
    <p:extLst>
      <p:ext uri="{BB962C8B-B14F-4D97-AF65-F5344CB8AC3E}">
        <p14:creationId xmlns:p14="http://schemas.microsoft.com/office/powerpoint/2010/main" val="410564136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B2D92D-CC25-E3A7-E67C-DA2F8FBB23D8}"/>
              </a:ext>
            </a:extLst>
          </p:cNvPr>
          <p:cNvSpPr>
            <a:spLocks noGrp="1"/>
          </p:cNvSpPr>
          <p:nvPr>
            <p:ph type="title"/>
          </p:nvPr>
        </p:nvSpPr>
        <p:spPr/>
        <p:txBody>
          <a:bodyPr/>
          <a:lstStyle/>
          <a:p>
            <a:r>
              <a:rPr lang="en-GB" dirty="0"/>
              <a:t>Galahad: </a:t>
            </a:r>
            <a:r>
              <a:rPr lang="en-US" dirty="0"/>
              <a:t>Phase 2 Study of Niraparib in pre-treated </a:t>
            </a:r>
            <a:r>
              <a:rPr lang="en-US" cap="none" dirty="0" err="1"/>
              <a:t>m</a:t>
            </a:r>
            <a:r>
              <a:rPr lang="en-US" dirty="0" err="1"/>
              <a:t>CRPC</a:t>
            </a:r>
            <a:r>
              <a:rPr lang="en-US" dirty="0"/>
              <a:t> patients with </a:t>
            </a:r>
            <a:r>
              <a:rPr lang="en-US" dirty="0" err="1"/>
              <a:t>DDR</a:t>
            </a:r>
            <a:r>
              <a:rPr lang="en-US" cap="none" dirty="0" err="1"/>
              <a:t>m</a:t>
            </a:r>
            <a:br>
              <a:rPr lang="en-US" dirty="0"/>
            </a:br>
            <a:endParaRPr lang="en-GB" dirty="0"/>
          </a:p>
        </p:txBody>
      </p:sp>
      <p:sp>
        <p:nvSpPr>
          <p:cNvPr id="4" name="Slide Number Placeholder 3">
            <a:extLst>
              <a:ext uri="{FF2B5EF4-FFF2-40B4-BE49-F238E27FC236}">
                <a16:creationId xmlns:a16="http://schemas.microsoft.com/office/drawing/2014/main" id="{942B8CA4-3247-74A9-013F-F0DBA8DBF2ED}"/>
              </a:ext>
            </a:extLst>
          </p:cNvPr>
          <p:cNvSpPr>
            <a:spLocks noGrp="1"/>
          </p:cNvSpPr>
          <p:nvPr>
            <p:ph type="sldNum" sz="quarter" idx="4"/>
          </p:nvPr>
        </p:nvSpPr>
        <p:spPr/>
        <p:txBody>
          <a:bodyPr/>
          <a:lstStyle/>
          <a:p>
            <a:fld id="{FCE43C0F-8A7B-3A4B-9DB5-B3472E36E833}" type="slidenum">
              <a:rPr lang="en-GB" smtClean="0"/>
              <a:pPr/>
              <a:t>23</a:t>
            </a:fld>
            <a:endParaRPr lang="en-GB" dirty="0"/>
          </a:p>
        </p:txBody>
      </p:sp>
      <p:sp>
        <p:nvSpPr>
          <p:cNvPr id="5" name="Content Placeholder 4">
            <a:extLst>
              <a:ext uri="{FF2B5EF4-FFF2-40B4-BE49-F238E27FC236}">
                <a16:creationId xmlns:a16="http://schemas.microsoft.com/office/drawing/2014/main" id="{A50FCB37-7A60-0DD3-C77C-FBB8E747A7CA}"/>
              </a:ext>
            </a:extLst>
          </p:cNvPr>
          <p:cNvSpPr>
            <a:spLocks noGrp="1"/>
          </p:cNvSpPr>
          <p:nvPr>
            <p:ph sz="quarter" idx="15"/>
          </p:nvPr>
        </p:nvSpPr>
        <p:spPr>
          <a:xfrm>
            <a:off x="620183" y="6294590"/>
            <a:ext cx="10959041" cy="365125"/>
          </a:xfrm>
        </p:spPr>
        <p:txBody>
          <a:bodyPr/>
          <a:lstStyle/>
          <a:p>
            <a:r>
              <a:rPr lang="en-GB" sz="1000" dirty="0">
                <a:solidFill>
                  <a:schemeClr val="tx2"/>
                </a:solidFill>
              </a:rPr>
              <a:t>AML, acute myeloid </a:t>
            </a:r>
            <a:r>
              <a:rPr lang="en-GB" sz="1000" dirty="0" err="1">
                <a:solidFill>
                  <a:schemeClr val="tx2"/>
                </a:solidFill>
              </a:rPr>
              <a:t>leuameia</a:t>
            </a:r>
            <a:r>
              <a:rPr lang="en-GB" sz="1000" dirty="0">
                <a:solidFill>
                  <a:schemeClr val="tx2"/>
                </a:solidFill>
              </a:rPr>
              <a:t>; ARSI, androgen signalling receptor inhibitors; BRCA, breast cancer gene; CTC, circulating tumour cell; </a:t>
            </a:r>
            <a:r>
              <a:rPr lang="en-GB" sz="1000" dirty="0" err="1">
                <a:solidFill>
                  <a:schemeClr val="tx2"/>
                </a:solidFill>
              </a:rPr>
              <a:t>CTx</a:t>
            </a:r>
            <a:r>
              <a:rPr lang="en-GB" sz="1000" dirty="0">
                <a:solidFill>
                  <a:schemeClr val="tx2"/>
                </a:solidFill>
              </a:rPr>
              <a:t>, chemotherapy; </a:t>
            </a:r>
            <a:r>
              <a:rPr lang="en-GB" sz="1000" dirty="0" err="1">
                <a:solidFill>
                  <a:schemeClr val="tx2"/>
                </a:solidFill>
              </a:rPr>
              <a:t>DDRm</a:t>
            </a:r>
            <a:r>
              <a:rPr lang="en-GB" sz="1000" dirty="0">
                <a:solidFill>
                  <a:schemeClr val="tx2"/>
                </a:solidFill>
              </a:rPr>
              <a:t>, DNA damage repair mutations; DRD, DNA repair deficiency; </a:t>
            </a:r>
            <a:r>
              <a:rPr lang="en-GB" sz="1000" dirty="0" err="1">
                <a:solidFill>
                  <a:schemeClr val="tx2"/>
                </a:solidFill>
              </a:rPr>
              <a:t>mCRPC</a:t>
            </a:r>
            <a:r>
              <a:rPr lang="en-GB" sz="1000" dirty="0">
                <a:solidFill>
                  <a:schemeClr val="tx2"/>
                </a:solidFill>
              </a:rPr>
              <a:t>; metastatic castration resistant prostate cancer; MDS, myelodysplastic syndrome; OS, overall survival; PARP, poly adenosine diphosphate-ribose polymerase; PCWG3, Prostate Cancer Working Group 3; PSA50, ≥50% decline in prostate-specific antigen; RECIST, Response Evaluation Criteria in Solid Tumours; </a:t>
            </a:r>
            <a:r>
              <a:rPr lang="en-GB" sz="1000" dirty="0" err="1">
                <a:solidFill>
                  <a:schemeClr val="tx2"/>
                </a:solidFill>
              </a:rPr>
              <a:t>rPFS</a:t>
            </a:r>
            <a:r>
              <a:rPr lang="en-GB" sz="1000" dirty="0">
                <a:solidFill>
                  <a:schemeClr val="tx2"/>
                </a:solidFill>
              </a:rPr>
              <a:t>, radiographic progression-free survival</a:t>
            </a:r>
          </a:p>
          <a:p>
            <a:r>
              <a:rPr lang="en-GB" sz="1000" dirty="0">
                <a:solidFill>
                  <a:schemeClr val="tx2"/>
                </a:solidFill>
              </a:rPr>
              <a:t>Smith M, et al. ESMO 2019, oral presentation</a:t>
            </a:r>
          </a:p>
        </p:txBody>
      </p:sp>
      <p:sp>
        <p:nvSpPr>
          <p:cNvPr id="8" name="TextBox 7">
            <a:extLst>
              <a:ext uri="{FF2B5EF4-FFF2-40B4-BE49-F238E27FC236}">
                <a16:creationId xmlns:a16="http://schemas.microsoft.com/office/drawing/2014/main" id="{53F33538-4FFC-215F-C773-C86989D98965}"/>
              </a:ext>
            </a:extLst>
          </p:cNvPr>
          <p:cNvSpPr txBox="1"/>
          <p:nvPr/>
        </p:nvSpPr>
        <p:spPr>
          <a:xfrm>
            <a:off x="1765619" y="5452103"/>
            <a:ext cx="8362829" cy="600164"/>
          </a:xfrm>
          <a:prstGeom prst="rect">
            <a:avLst/>
          </a:prstGeom>
          <a:noFill/>
        </p:spPr>
        <p:txBody>
          <a:bodyPr wrap="square" rtlCol="0">
            <a:spAutoFit/>
          </a:bodyPr>
          <a:lstStyle/>
          <a:p>
            <a:r>
              <a:rPr lang="en-GB" sz="1100" baseline="30000" dirty="0">
                <a:latin typeface="Arial" panose="020B0604020202020204" pitchFamily="34" charset="0"/>
                <a:ea typeface="Aileron" charset="0"/>
                <a:cs typeface="Arial" panose="020B0604020202020204" pitchFamily="34" charset="0"/>
              </a:rPr>
              <a:t>a </a:t>
            </a:r>
            <a:r>
              <a:rPr lang="en-GB" sz="1100" dirty="0">
                <a:latin typeface="Arial" panose="020B0604020202020204" pitchFamily="34" charset="0"/>
                <a:ea typeface="Aileron" charset="0"/>
                <a:cs typeface="Arial" panose="020B0604020202020204" pitchFamily="34" charset="0"/>
              </a:rPr>
              <a:t>Treatment continued until disease progression, unacceptable toxicity or death; </a:t>
            </a:r>
            <a:r>
              <a:rPr lang="en-GB" sz="1100" baseline="30000" dirty="0">
                <a:latin typeface="Arial" panose="020B0604020202020204" pitchFamily="34" charset="0"/>
                <a:ea typeface="Aileron" charset="0"/>
                <a:cs typeface="Arial" panose="020B0604020202020204" pitchFamily="34" charset="0"/>
              </a:rPr>
              <a:t>b </a:t>
            </a:r>
            <a:r>
              <a:rPr lang="en-GB" sz="1100" dirty="0">
                <a:latin typeface="Arial" panose="020B0604020202020204" pitchFamily="34" charset="0"/>
                <a:ea typeface="Aileron" charset="0"/>
                <a:cs typeface="Arial" panose="020B0604020202020204" pitchFamily="34" charset="0"/>
              </a:rPr>
              <a:t>Investigator assessed</a:t>
            </a:r>
            <a:br>
              <a:rPr lang="en-GB" sz="1100" dirty="0">
                <a:latin typeface="Arial" panose="020B0604020202020204" pitchFamily="34" charset="0"/>
                <a:ea typeface="Aileron" charset="0"/>
                <a:cs typeface="Arial" panose="020B0604020202020204" pitchFamily="34" charset="0"/>
              </a:rPr>
            </a:br>
            <a:r>
              <a:rPr lang="en-GB" sz="1100" dirty="0">
                <a:latin typeface="Arial" panose="020B0604020202020204" pitchFamily="34" charset="0"/>
                <a:cs typeface="Arial" panose="020B0604020202020204" pitchFamily="34" charset="0"/>
              </a:rPr>
              <a:t>Non-</a:t>
            </a:r>
            <a:r>
              <a:rPr lang="en-GB" sz="1100" i="1" dirty="0">
                <a:latin typeface="Arial" panose="020B0604020202020204" pitchFamily="34" charset="0"/>
                <a:cs typeface="Arial" panose="020B0604020202020204" pitchFamily="34" charset="0"/>
              </a:rPr>
              <a:t>BRCA</a:t>
            </a:r>
            <a:r>
              <a:rPr lang="en-GB" sz="1100" dirty="0">
                <a:latin typeface="Arial" panose="020B0604020202020204" pitchFamily="34" charset="0"/>
                <a:cs typeface="Arial" panose="020B0604020202020204" pitchFamily="34" charset="0"/>
              </a:rPr>
              <a:t>: </a:t>
            </a:r>
            <a:r>
              <a:rPr lang="en-GB" sz="1100" i="1" dirty="0">
                <a:latin typeface="Arial" panose="020B0604020202020204" pitchFamily="34" charset="0"/>
                <a:cs typeface="Arial" panose="020B0604020202020204" pitchFamily="34" charset="0"/>
              </a:rPr>
              <a:t>ATM, FANCA, PALB2, CHEK2, BRIP1 </a:t>
            </a:r>
            <a:r>
              <a:rPr lang="en-GB" sz="1100" dirty="0">
                <a:latin typeface="Arial" panose="020B0604020202020204" pitchFamily="34" charset="0"/>
                <a:cs typeface="Arial" panose="020B0604020202020204" pitchFamily="34" charset="0"/>
              </a:rPr>
              <a:t>or </a:t>
            </a:r>
            <a:r>
              <a:rPr lang="en-GB" sz="1100" i="1" dirty="0">
                <a:latin typeface="Arial" panose="020B0604020202020204" pitchFamily="34" charset="0"/>
                <a:cs typeface="Arial" panose="020B0604020202020204" pitchFamily="34" charset="0"/>
              </a:rPr>
              <a:t>HDAC2</a:t>
            </a:r>
          </a:p>
          <a:p>
            <a:endParaRPr lang="en-GB" sz="1100" dirty="0">
              <a:latin typeface="Arial" panose="020B0604020202020204" pitchFamily="34" charset="0"/>
              <a:ea typeface="Aileron" charset="0"/>
              <a:cs typeface="Arial" panose="020B0604020202020204" pitchFamily="34" charset="0"/>
            </a:endParaRPr>
          </a:p>
        </p:txBody>
      </p:sp>
      <p:sp>
        <p:nvSpPr>
          <p:cNvPr id="12" name="Line 5">
            <a:extLst>
              <a:ext uri="{FF2B5EF4-FFF2-40B4-BE49-F238E27FC236}">
                <a16:creationId xmlns:a16="http://schemas.microsoft.com/office/drawing/2014/main" id="{BE792FDB-361D-5648-851F-DC3A9CE78724}"/>
              </a:ext>
            </a:extLst>
          </p:cNvPr>
          <p:cNvSpPr>
            <a:spLocks noChangeShapeType="1"/>
          </p:cNvSpPr>
          <p:nvPr/>
        </p:nvSpPr>
        <p:spPr bwMode="auto">
          <a:xfrm>
            <a:off x="3824142" y="1757275"/>
            <a:ext cx="4325565"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032BEF67-4388-1F49-8469-E8088ECE1F51}"/>
              </a:ext>
            </a:extLst>
          </p:cNvPr>
          <p:cNvSpPr/>
          <p:nvPr/>
        </p:nvSpPr>
        <p:spPr>
          <a:xfrm>
            <a:off x="1765620" y="1454580"/>
            <a:ext cx="1584176" cy="605391"/>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100" b="1" dirty="0">
                <a:solidFill>
                  <a:srgbClr val="FFFFFF"/>
                </a:solidFill>
                <a:latin typeface="Arial" panose="020B0604020202020204" pitchFamily="34" charset="0"/>
                <a:cs typeface="Arial" panose="020B0604020202020204" pitchFamily="34" charset="0"/>
              </a:rPr>
              <a:t>Biomarker </a:t>
            </a:r>
            <a:br>
              <a:rPr lang="en-GB" sz="1100" b="1" dirty="0">
                <a:solidFill>
                  <a:srgbClr val="FFFFFF"/>
                </a:solidFill>
                <a:latin typeface="Arial" panose="020B0604020202020204" pitchFamily="34" charset="0"/>
                <a:cs typeface="Arial" panose="020B0604020202020204" pitchFamily="34" charset="0"/>
              </a:rPr>
            </a:br>
            <a:r>
              <a:rPr lang="en-GB" sz="1100" b="1" dirty="0">
                <a:solidFill>
                  <a:srgbClr val="FFFFFF"/>
                </a:solidFill>
                <a:latin typeface="Arial" panose="020B0604020202020204" pitchFamily="34" charset="0"/>
                <a:cs typeface="Arial" panose="020B0604020202020204" pitchFamily="34" charset="0"/>
              </a:rPr>
              <a:t>evaluation</a:t>
            </a:r>
            <a:br>
              <a:rPr lang="en-GB" sz="1100" b="1" dirty="0">
                <a:solidFill>
                  <a:srgbClr val="FFFFFF"/>
                </a:solidFill>
                <a:latin typeface="Arial" panose="020B0604020202020204" pitchFamily="34" charset="0"/>
                <a:cs typeface="Arial" panose="020B0604020202020204" pitchFamily="34" charset="0"/>
              </a:rPr>
            </a:br>
            <a:r>
              <a:rPr lang="en-GB" sz="1100" b="1" dirty="0">
                <a:solidFill>
                  <a:srgbClr val="FFFFFF"/>
                </a:solidFill>
                <a:latin typeface="Arial" panose="020B0604020202020204" pitchFamily="34" charset="0"/>
                <a:cs typeface="Arial" panose="020B0604020202020204" pitchFamily="34" charset="0"/>
              </a:rPr>
              <a:t>(pre-screening)</a:t>
            </a:r>
          </a:p>
        </p:txBody>
      </p:sp>
      <p:sp>
        <p:nvSpPr>
          <p:cNvPr id="14" name="Rounded Rectangle 13">
            <a:extLst>
              <a:ext uri="{FF2B5EF4-FFF2-40B4-BE49-F238E27FC236}">
                <a16:creationId xmlns:a16="http://schemas.microsoft.com/office/drawing/2014/main" id="{B24FCBD4-D9BB-154B-BB79-0EB3BAE34802}"/>
              </a:ext>
            </a:extLst>
          </p:cNvPr>
          <p:cNvSpPr/>
          <p:nvPr/>
        </p:nvSpPr>
        <p:spPr>
          <a:xfrm>
            <a:off x="3493812" y="1454580"/>
            <a:ext cx="1137320" cy="605391"/>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100" b="1" dirty="0">
                <a:solidFill>
                  <a:srgbClr val="FFFFFF"/>
                </a:solidFill>
                <a:latin typeface="Arial" panose="020B0604020202020204" pitchFamily="34" charset="0"/>
                <a:cs typeface="Arial" panose="020B0604020202020204" pitchFamily="34" charset="0"/>
              </a:rPr>
              <a:t>Screening</a:t>
            </a:r>
            <a:br>
              <a:rPr lang="en-GB" sz="1100" b="1" dirty="0">
                <a:solidFill>
                  <a:srgbClr val="FFFFFF"/>
                </a:solidFill>
                <a:latin typeface="Arial" panose="020B0604020202020204" pitchFamily="34" charset="0"/>
                <a:cs typeface="Arial" panose="020B0604020202020204" pitchFamily="34" charset="0"/>
              </a:rPr>
            </a:br>
            <a:r>
              <a:rPr lang="en-GB" sz="1100" b="1" dirty="0">
                <a:solidFill>
                  <a:srgbClr val="FFFFFF"/>
                </a:solidFill>
                <a:latin typeface="Arial" panose="020B0604020202020204" pitchFamily="34" charset="0"/>
                <a:cs typeface="Arial" panose="020B0604020202020204" pitchFamily="34" charset="0"/>
              </a:rPr>
              <a:t>phase</a:t>
            </a:r>
            <a:br>
              <a:rPr lang="en-GB" sz="1100" b="1" dirty="0">
                <a:solidFill>
                  <a:srgbClr val="FFFFFF"/>
                </a:solidFill>
                <a:latin typeface="Arial" panose="020B0604020202020204" pitchFamily="34" charset="0"/>
                <a:cs typeface="Arial" panose="020B0604020202020204" pitchFamily="34" charset="0"/>
              </a:rPr>
            </a:br>
            <a:r>
              <a:rPr lang="en-GB" sz="1100" b="1" dirty="0">
                <a:solidFill>
                  <a:srgbClr val="FFFFFF"/>
                </a:solidFill>
                <a:latin typeface="Arial" panose="020B0604020202020204" pitchFamily="34" charset="0"/>
                <a:cs typeface="Arial" panose="020B0604020202020204" pitchFamily="34" charset="0"/>
              </a:rPr>
              <a:t>(28 days)</a:t>
            </a:r>
          </a:p>
        </p:txBody>
      </p:sp>
      <p:sp>
        <p:nvSpPr>
          <p:cNvPr id="15" name="Rounded Rectangle 14">
            <a:extLst>
              <a:ext uri="{FF2B5EF4-FFF2-40B4-BE49-F238E27FC236}">
                <a16:creationId xmlns:a16="http://schemas.microsoft.com/office/drawing/2014/main" id="{1E5F2E67-E8C6-C04A-AAA7-5E4F2807CAB1}"/>
              </a:ext>
            </a:extLst>
          </p:cNvPr>
          <p:cNvSpPr/>
          <p:nvPr/>
        </p:nvSpPr>
        <p:spPr>
          <a:xfrm>
            <a:off x="4998356" y="1454580"/>
            <a:ext cx="2671919" cy="605391"/>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100" b="1" dirty="0">
                <a:solidFill>
                  <a:srgbClr val="FFFFFF"/>
                </a:solidFill>
                <a:latin typeface="Arial" panose="020B0604020202020204" pitchFamily="34" charset="0"/>
                <a:cs typeface="Arial" panose="020B0604020202020204" pitchFamily="34" charset="0"/>
              </a:rPr>
              <a:t>Treatment phase</a:t>
            </a:r>
            <a:br>
              <a:rPr lang="en-GB" sz="1100" b="1" dirty="0">
                <a:solidFill>
                  <a:srgbClr val="FFFFFF"/>
                </a:solidFill>
                <a:latin typeface="Arial" panose="020B0604020202020204" pitchFamily="34" charset="0"/>
                <a:cs typeface="Arial" panose="020B0604020202020204" pitchFamily="34" charset="0"/>
              </a:rPr>
            </a:br>
            <a:r>
              <a:rPr lang="en-GB" sz="1100" b="1" dirty="0">
                <a:solidFill>
                  <a:srgbClr val="FFFFFF"/>
                </a:solidFill>
                <a:latin typeface="Arial" panose="020B0604020202020204" pitchFamily="34" charset="0"/>
                <a:cs typeface="Arial" panose="020B0604020202020204" pitchFamily="34" charset="0"/>
              </a:rPr>
              <a:t>Niraparib 300 mg once daily</a:t>
            </a:r>
          </a:p>
        </p:txBody>
      </p:sp>
      <p:sp>
        <p:nvSpPr>
          <p:cNvPr id="16" name="Rounded Rectangle 15">
            <a:extLst>
              <a:ext uri="{FF2B5EF4-FFF2-40B4-BE49-F238E27FC236}">
                <a16:creationId xmlns:a16="http://schemas.microsoft.com/office/drawing/2014/main" id="{93721177-950F-4A4F-867A-9593EBEF05FB}"/>
              </a:ext>
            </a:extLst>
          </p:cNvPr>
          <p:cNvSpPr/>
          <p:nvPr/>
        </p:nvSpPr>
        <p:spPr>
          <a:xfrm>
            <a:off x="8175649" y="1454580"/>
            <a:ext cx="1952799" cy="605391"/>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100" b="1" dirty="0">
                <a:solidFill>
                  <a:srgbClr val="FFFFFF"/>
                </a:solidFill>
                <a:latin typeface="Arial" panose="020B0604020202020204" pitchFamily="34" charset="0"/>
                <a:cs typeface="Arial" panose="020B0604020202020204" pitchFamily="34" charset="0"/>
              </a:rPr>
              <a:t>Follow-up</a:t>
            </a:r>
            <a:br>
              <a:rPr lang="en-GB" sz="1100" b="1" dirty="0">
                <a:solidFill>
                  <a:srgbClr val="FFFFFF"/>
                </a:solidFill>
                <a:latin typeface="Arial" panose="020B0604020202020204" pitchFamily="34" charset="0"/>
                <a:cs typeface="Arial" panose="020B0604020202020204" pitchFamily="34" charset="0"/>
              </a:rPr>
            </a:br>
            <a:r>
              <a:rPr lang="en-GB" sz="1100" b="1" dirty="0">
                <a:solidFill>
                  <a:srgbClr val="FFFFFF"/>
                </a:solidFill>
                <a:latin typeface="Arial" panose="020B0604020202020204" pitchFamily="34" charset="0"/>
                <a:cs typeface="Arial" panose="020B0604020202020204" pitchFamily="34" charset="0"/>
              </a:rPr>
              <a:t>phase</a:t>
            </a:r>
          </a:p>
        </p:txBody>
      </p:sp>
      <p:sp>
        <p:nvSpPr>
          <p:cNvPr id="19" name="Rounded Rectangle 14">
            <a:extLst>
              <a:ext uri="{FF2B5EF4-FFF2-40B4-BE49-F238E27FC236}">
                <a16:creationId xmlns:a16="http://schemas.microsoft.com/office/drawing/2014/main" id="{CE64829F-CD85-C848-8857-316ED87F8ECB}"/>
              </a:ext>
            </a:extLst>
          </p:cNvPr>
          <p:cNvSpPr/>
          <p:nvPr/>
        </p:nvSpPr>
        <p:spPr>
          <a:xfrm>
            <a:off x="1765619" y="2492896"/>
            <a:ext cx="2849706" cy="1638906"/>
          </a:xfrm>
          <a:prstGeom prst="roundRect">
            <a:avLst>
              <a:gd name="adj" fmla="val 6747"/>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spcAft>
                <a:spcPts val="200"/>
              </a:spcAft>
              <a:buClr>
                <a:srgbClr val="03C74F"/>
              </a:buClr>
              <a:defRPr/>
            </a:pPr>
            <a:r>
              <a:rPr lang="en-GB" sz="1000" b="1" dirty="0">
                <a:solidFill>
                  <a:srgbClr val="03C74F"/>
                </a:solidFill>
                <a:latin typeface="Arial" panose="020B0604020202020204" pitchFamily="34" charset="0"/>
                <a:ea typeface="ＭＳ Ｐゴシック" charset="-128"/>
                <a:cs typeface="Arial" panose="020B0604020202020204" pitchFamily="34" charset="0"/>
              </a:rPr>
              <a:t>Key eligibility criteria</a:t>
            </a:r>
          </a:p>
          <a:p>
            <a:pPr marL="174625" indent="-174625">
              <a:spcAft>
                <a:spcPts val="200"/>
              </a:spcAft>
              <a:buClr>
                <a:srgbClr val="03C74F"/>
              </a:buClr>
              <a:buFont typeface="Arial"/>
              <a:buChar char="•"/>
              <a:defRPr/>
            </a:pPr>
            <a:r>
              <a:rPr lang="en-GB" sz="1000" dirty="0" err="1">
                <a:solidFill>
                  <a:srgbClr val="000000"/>
                </a:solidFill>
                <a:latin typeface="Arial" panose="020B0604020202020204" pitchFamily="34" charset="0"/>
                <a:ea typeface="ＭＳ Ｐゴシック" charset="-128"/>
                <a:cs typeface="Arial" panose="020B0604020202020204" pitchFamily="34" charset="0"/>
              </a:rPr>
              <a:t>mCRPC</a:t>
            </a:r>
            <a:r>
              <a:rPr lang="en-GB" sz="1000" dirty="0">
                <a:solidFill>
                  <a:srgbClr val="000000"/>
                </a:solidFill>
                <a:latin typeface="Arial" panose="020B0604020202020204" pitchFamily="34" charset="0"/>
                <a:ea typeface="ＭＳ Ｐゴシック" charset="-128"/>
                <a:cs typeface="Arial" panose="020B0604020202020204" pitchFamily="34" charset="0"/>
              </a:rPr>
              <a:t> </a:t>
            </a:r>
          </a:p>
          <a:p>
            <a:pPr marL="174625" indent="-174625">
              <a:spcAft>
                <a:spcPts val="200"/>
              </a:spcAft>
              <a:buClr>
                <a:srgbClr val="03C74F"/>
              </a:buClr>
              <a:buFont typeface="Arial"/>
              <a:buChar char="•"/>
              <a:defRPr/>
            </a:pPr>
            <a:r>
              <a:rPr lang="en-GB" sz="1000" dirty="0">
                <a:solidFill>
                  <a:srgbClr val="000000"/>
                </a:solidFill>
                <a:latin typeface="Arial" panose="020B0604020202020204" pitchFamily="34" charset="0"/>
                <a:ea typeface="ＭＳ Ｐゴシック" charset="-128"/>
                <a:cs typeface="Arial" panose="020B0604020202020204" pitchFamily="34" charset="0"/>
              </a:rPr>
              <a:t>Biomarker positive for DRD</a:t>
            </a:r>
          </a:p>
          <a:p>
            <a:pPr marL="174625" indent="-174625">
              <a:spcAft>
                <a:spcPts val="200"/>
              </a:spcAft>
              <a:buClr>
                <a:srgbClr val="03C74F"/>
              </a:buClr>
              <a:buFont typeface="Arial"/>
              <a:buChar char="•"/>
              <a:defRPr/>
            </a:pPr>
            <a:r>
              <a:rPr lang="en-GB" sz="1000" dirty="0">
                <a:solidFill>
                  <a:srgbClr val="000000"/>
                </a:solidFill>
                <a:latin typeface="Arial" panose="020B0604020202020204" pitchFamily="34" charset="0"/>
                <a:ea typeface="ＭＳ Ｐゴシック" charset="-128"/>
                <a:cs typeface="Arial" panose="020B0604020202020204" pitchFamily="34" charset="0"/>
              </a:rPr>
              <a:t>Progressed on ≥1 ARSI therapy and ≥1 </a:t>
            </a:r>
            <a:r>
              <a:rPr lang="en-GB" sz="1000" dirty="0" err="1">
                <a:solidFill>
                  <a:srgbClr val="000000"/>
                </a:solidFill>
                <a:latin typeface="Arial" panose="020B0604020202020204" pitchFamily="34" charset="0"/>
                <a:ea typeface="ＭＳ Ｐゴシック" charset="-128"/>
                <a:cs typeface="Arial" panose="020B0604020202020204" pitchFamily="34" charset="0"/>
              </a:rPr>
              <a:t>taxane</a:t>
            </a:r>
            <a:r>
              <a:rPr lang="en-GB" sz="1000" dirty="0">
                <a:solidFill>
                  <a:srgbClr val="000000"/>
                </a:solidFill>
                <a:latin typeface="Arial" panose="020B0604020202020204" pitchFamily="34" charset="0"/>
                <a:ea typeface="ＭＳ Ｐゴシック" charset="-128"/>
                <a:cs typeface="Arial" panose="020B0604020202020204" pitchFamily="34" charset="0"/>
              </a:rPr>
              <a:t>-based </a:t>
            </a:r>
            <a:r>
              <a:rPr lang="en-GB" sz="1000" dirty="0" err="1">
                <a:solidFill>
                  <a:srgbClr val="000000"/>
                </a:solidFill>
                <a:latin typeface="Arial" panose="020B0604020202020204" pitchFamily="34" charset="0"/>
                <a:ea typeface="ＭＳ Ｐゴシック" charset="-128"/>
                <a:cs typeface="Arial" panose="020B0604020202020204" pitchFamily="34" charset="0"/>
              </a:rPr>
              <a:t>CTx</a:t>
            </a:r>
            <a:endParaRPr lang="en-GB" sz="1000" dirty="0">
              <a:solidFill>
                <a:srgbClr val="000000"/>
              </a:solidFill>
              <a:latin typeface="Arial" panose="020B0604020202020204" pitchFamily="34" charset="0"/>
              <a:ea typeface="ＭＳ Ｐゴシック" charset="-128"/>
              <a:cs typeface="Arial" panose="020B0604020202020204" pitchFamily="34" charset="0"/>
            </a:endParaRPr>
          </a:p>
          <a:p>
            <a:pPr marL="174625" indent="-174625">
              <a:spcAft>
                <a:spcPts val="200"/>
              </a:spcAft>
              <a:buClr>
                <a:srgbClr val="03C74F"/>
              </a:buClr>
              <a:buFont typeface="Arial"/>
              <a:buChar char="•"/>
              <a:defRPr/>
            </a:pPr>
            <a:r>
              <a:rPr lang="en-GB" sz="1000" dirty="0">
                <a:solidFill>
                  <a:srgbClr val="000000"/>
                </a:solidFill>
                <a:latin typeface="Arial" panose="020B0604020202020204" pitchFamily="34" charset="0"/>
                <a:ea typeface="ＭＳ Ｐゴシック" charset="-128"/>
                <a:cs typeface="Arial" panose="020B0604020202020204" pitchFamily="34" charset="0"/>
              </a:rPr>
              <a:t>No prior PARP inhibitor or platinum-based </a:t>
            </a:r>
            <a:r>
              <a:rPr lang="en-GB" sz="1000" dirty="0" err="1">
                <a:solidFill>
                  <a:srgbClr val="000000"/>
                </a:solidFill>
                <a:latin typeface="Arial" panose="020B0604020202020204" pitchFamily="34" charset="0"/>
                <a:ea typeface="ＭＳ Ｐゴシック" charset="-128"/>
                <a:cs typeface="Arial" panose="020B0604020202020204" pitchFamily="34" charset="0"/>
              </a:rPr>
              <a:t>CTx</a:t>
            </a:r>
            <a:endParaRPr lang="en-GB" sz="1000" dirty="0">
              <a:solidFill>
                <a:srgbClr val="000000"/>
              </a:solidFill>
              <a:latin typeface="Arial" panose="020B0604020202020204" pitchFamily="34" charset="0"/>
              <a:ea typeface="ＭＳ Ｐゴシック" charset="-128"/>
              <a:cs typeface="Arial" panose="020B0604020202020204" pitchFamily="34" charset="0"/>
            </a:endParaRPr>
          </a:p>
          <a:p>
            <a:pPr marL="174625" indent="-174625">
              <a:spcAft>
                <a:spcPts val="200"/>
              </a:spcAft>
              <a:buClr>
                <a:srgbClr val="03C74F"/>
              </a:buClr>
              <a:buFont typeface="Arial"/>
              <a:buChar char="•"/>
              <a:defRPr/>
            </a:pPr>
            <a:r>
              <a:rPr lang="en-GB" sz="1000" dirty="0">
                <a:solidFill>
                  <a:srgbClr val="000000"/>
                </a:solidFill>
                <a:latin typeface="Arial" panose="020B0604020202020204" pitchFamily="34" charset="0"/>
                <a:ea typeface="ＭＳ Ｐゴシック" charset="-128"/>
                <a:cs typeface="Arial" panose="020B0604020202020204" pitchFamily="34" charset="0"/>
              </a:rPr>
              <a:t>No prior or current MDS/AML</a:t>
            </a:r>
          </a:p>
        </p:txBody>
      </p:sp>
      <p:sp>
        <p:nvSpPr>
          <p:cNvPr id="22" name="Rounded Rectangle 14">
            <a:extLst>
              <a:ext uri="{FF2B5EF4-FFF2-40B4-BE49-F238E27FC236}">
                <a16:creationId xmlns:a16="http://schemas.microsoft.com/office/drawing/2014/main" id="{EA01C18D-D456-BC4C-904F-AF8004F868A9}"/>
              </a:ext>
            </a:extLst>
          </p:cNvPr>
          <p:cNvSpPr/>
          <p:nvPr/>
        </p:nvSpPr>
        <p:spPr>
          <a:xfrm>
            <a:off x="4799856" y="3361901"/>
            <a:ext cx="5328592" cy="1989101"/>
          </a:xfrm>
          <a:prstGeom prst="roundRect">
            <a:avLst>
              <a:gd name="adj" fmla="val 6747"/>
            </a:avLst>
          </a:prstGeom>
          <a:solidFill>
            <a:schemeClr val="tx2">
              <a:lumMod val="20000"/>
              <a:lumOff val="80000"/>
            </a:schemeClr>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spcAft>
                <a:spcPts val="200"/>
              </a:spcAft>
              <a:buClr>
                <a:srgbClr val="03C74F"/>
              </a:buClr>
              <a:defRPr/>
            </a:pPr>
            <a:r>
              <a:rPr lang="en-GB" sz="1000" b="1" dirty="0">
                <a:solidFill>
                  <a:schemeClr val="tx2"/>
                </a:solidFill>
                <a:latin typeface="Arial" panose="020B0604020202020204" pitchFamily="34" charset="0"/>
                <a:ea typeface="ＭＳ Ｐゴシック" charset="-128"/>
                <a:cs typeface="Arial" panose="020B0604020202020204" pitchFamily="34" charset="0"/>
              </a:rPr>
              <a:t>Secondary endpoints</a:t>
            </a:r>
          </a:p>
          <a:p>
            <a:pPr marL="174625" indent="-174625">
              <a:spcAft>
                <a:spcPts val="200"/>
              </a:spcAft>
              <a:buClr>
                <a:srgbClr val="03C74F"/>
              </a:buClr>
              <a:buFont typeface="Arial"/>
              <a:buChar char="•"/>
              <a:defRPr/>
            </a:pPr>
            <a:r>
              <a:rPr lang="en-GB" sz="1000" b="1" dirty="0">
                <a:solidFill>
                  <a:srgbClr val="000000"/>
                </a:solidFill>
                <a:latin typeface="Arial" panose="020B0604020202020204" pitchFamily="34" charset="0"/>
                <a:ea typeface="ＭＳ Ｐゴシック" charset="-128"/>
                <a:cs typeface="Arial" panose="020B0604020202020204" pitchFamily="34" charset="0"/>
              </a:rPr>
              <a:t>ORR</a:t>
            </a:r>
            <a:r>
              <a:rPr lang="en-GB" sz="1000" dirty="0">
                <a:solidFill>
                  <a:srgbClr val="000000"/>
                </a:solidFill>
                <a:latin typeface="Arial" panose="020B0604020202020204" pitchFamily="34" charset="0"/>
                <a:ea typeface="ＭＳ Ｐゴシック" charset="-128"/>
                <a:cs typeface="Arial" panose="020B0604020202020204" pitchFamily="34" charset="0"/>
              </a:rPr>
              <a:t> (per RECIST 1.1 / PCWG3 criteria) in patients with </a:t>
            </a:r>
            <a:r>
              <a:rPr lang="en-GB" sz="1000" dirty="0" err="1">
                <a:solidFill>
                  <a:srgbClr val="000000"/>
                </a:solidFill>
                <a:latin typeface="Arial" panose="020B0604020202020204" pitchFamily="34" charset="0"/>
                <a:ea typeface="ＭＳ Ｐゴシック" charset="-128"/>
                <a:cs typeface="Arial" panose="020B0604020202020204" pitchFamily="34" charset="0"/>
              </a:rPr>
              <a:t>biallelic</a:t>
            </a:r>
            <a:r>
              <a:rPr lang="en-GB" sz="1000" dirty="0">
                <a:solidFill>
                  <a:srgbClr val="000000"/>
                </a:solidFill>
                <a:latin typeface="Arial" panose="020B0604020202020204" pitchFamily="34" charset="0"/>
                <a:ea typeface="ＭＳ Ｐゴシック" charset="-128"/>
                <a:cs typeface="Arial" panose="020B0604020202020204" pitchFamily="34" charset="0"/>
              </a:rPr>
              <a:t> non-</a:t>
            </a:r>
            <a:r>
              <a:rPr lang="en-GB" sz="1000" i="1" dirty="0">
                <a:solidFill>
                  <a:srgbClr val="000000"/>
                </a:solidFill>
                <a:latin typeface="Arial" panose="020B0604020202020204" pitchFamily="34" charset="0"/>
                <a:ea typeface="ＭＳ Ｐゴシック" charset="-128"/>
                <a:cs typeface="Arial" panose="020B0604020202020204" pitchFamily="34" charset="0"/>
              </a:rPr>
              <a:t>BRCA</a:t>
            </a:r>
          </a:p>
          <a:p>
            <a:pPr marL="174625" indent="-174625">
              <a:spcAft>
                <a:spcPts val="200"/>
              </a:spcAft>
              <a:buClr>
                <a:srgbClr val="03C74F"/>
              </a:buClr>
              <a:buFont typeface="Arial"/>
              <a:buChar char="•"/>
              <a:defRPr/>
            </a:pPr>
            <a:r>
              <a:rPr lang="en-GB" sz="1000" b="1" dirty="0">
                <a:solidFill>
                  <a:srgbClr val="000000"/>
                </a:solidFill>
                <a:latin typeface="Arial" panose="020B0604020202020204" pitchFamily="34" charset="0"/>
                <a:ea typeface="ＭＳ Ｐゴシック" charset="-128"/>
                <a:cs typeface="Arial" panose="020B0604020202020204" pitchFamily="34" charset="0"/>
              </a:rPr>
              <a:t>CTC response: </a:t>
            </a:r>
            <a:r>
              <a:rPr lang="en-GB" sz="1000" dirty="0">
                <a:solidFill>
                  <a:srgbClr val="000000"/>
                </a:solidFill>
                <a:latin typeface="Arial" panose="020B0604020202020204" pitchFamily="34" charset="0"/>
                <a:ea typeface="ＭＳ Ｐゴシック" charset="-128"/>
                <a:cs typeface="Arial" panose="020B0604020202020204" pitchFamily="34" charset="0"/>
              </a:rPr>
              <a:t>CTC=0 per 7.5 mL blood at 8 weeks post-baseline in patients with baseline CTC &gt;0</a:t>
            </a:r>
          </a:p>
          <a:p>
            <a:pPr marL="174625" indent="-174625">
              <a:spcAft>
                <a:spcPts val="200"/>
              </a:spcAft>
              <a:buClr>
                <a:srgbClr val="03C74F"/>
              </a:buClr>
              <a:buFont typeface="Arial"/>
              <a:buChar char="•"/>
              <a:defRPr/>
            </a:pPr>
            <a:r>
              <a:rPr lang="en-GB" sz="1000" b="1" dirty="0">
                <a:solidFill>
                  <a:srgbClr val="000000"/>
                </a:solidFill>
                <a:latin typeface="Arial" panose="020B0604020202020204" pitchFamily="34" charset="0"/>
                <a:ea typeface="ＭＳ Ｐゴシック" charset="-128"/>
                <a:cs typeface="Arial" panose="020B0604020202020204" pitchFamily="34" charset="0"/>
              </a:rPr>
              <a:t>OS: </a:t>
            </a:r>
            <a:r>
              <a:rPr lang="en-GB" sz="1000" dirty="0">
                <a:solidFill>
                  <a:srgbClr val="000000"/>
                </a:solidFill>
                <a:latin typeface="Arial" panose="020B0604020202020204" pitchFamily="34" charset="0"/>
                <a:ea typeface="ＭＳ Ｐゴシック" charset="-128"/>
                <a:cs typeface="Arial" panose="020B0604020202020204" pitchFamily="34" charset="0"/>
              </a:rPr>
              <a:t>time from enrolment to death from any cause</a:t>
            </a:r>
          </a:p>
          <a:p>
            <a:pPr marL="174625" indent="-174625">
              <a:spcAft>
                <a:spcPts val="200"/>
              </a:spcAft>
              <a:buClr>
                <a:srgbClr val="03C74F"/>
              </a:buClr>
              <a:buFont typeface="Arial"/>
              <a:buChar char="•"/>
              <a:defRPr/>
            </a:pPr>
            <a:r>
              <a:rPr lang="en-GB" sz="1000" b="1" dirty="0" err="1">
                <a:solidFill>
                  <a:srgbClr val="000000"/>
                </a:solidFill>
                <a:latin typeface="Arial" panose="020B0604020202020204" pitchFamily="34" charset="0"/>
                <a:ea typeface="ＭＳ Ｐゴシック" charset="-128"/>
                <a:cs typeface="Arial" panose="020B0604020202020204" pitchFamily="34" charset="0"/>
              </a:rPr>
              <a:t>rPFS</a:t>
            </a:r>
            <a:r>
              <a:rPr lang="en-GB" sz="1000" b="1" dirty="0">
                <a:solidFill>
                  <a:srgbClr val="000000"/>
                </a:solidFill>
                <a:latin typeface="Arial" panose="020B0604020202020204" pitchFamily="34" charset="0"/>
                <a:ea typeface="ＭＳ Ｐゴシック" charset="-128"/>
                <a:cs typeface="Arial" panose="020B0604020202020204" pitchFamily="34" charset="0"/>
              </a:rPr>
              <a:t>: </a:t>
            </a:r>
            <a:r>
              <a:rPr lang="en-GB" sz="1000" dirty="0">
                <a:solidFill>
                  <a:srgbClr val="000000"/>
                </a:solidFill>
                <a:latin typeface="Arial" panose="020B0604020202020204" pitchFamily="34" charset="0"/>
                <a:ea typeface="ＭＳ Ｐゴシック" charset="-128"/>
                <a:cs typeface="Arial" panose="020B0604020202020204" pitchFamily="34" charset="0"/>
              </a:rPr>
              <a:t>time from enrolment to radiographic progression or death from any cause, whichever occurs first</a:t>
            </a:r>
          </a:p>
          <a:p>
            <a:pPr marL="174625" indent="-174625">
              <a:spcAft>
                <a:spcPts val="200"/>
              </a:spcAft>
              <a:buClr>
                <a:srgbClr val="03C74F"/>
              </a:buClr>
              <a:buFont typeface="Arial"/>
              <a:buChar char="•"/>
              <a:defRPr/>
            </a:pPr>
            <a:r>
              <a:rPr lang="en-GB" sz="1000" b="1" dirty="0">
                <a:solidFill>
                  <a:srgbClr val="000000"/>
                </a:solidFill>
                <a:latin typeface="Arial" panose="020B0604020202020204" pitchFamily="34" charset="0"/>
                <a:ea typeface="ＭＳ Ｐゴシック" charset="-128"/>
                <a:cs typeface="Arial" panose="020B0604020202020204" pitchFamily="34" charset="0"/>
              </a:rPr>
              <a:t>Duration of objective response: </a:t>
            </a:r>
            <a:r>
              <a:rPr lang="en-GB" sz="1000" dirty="0">
                <a:solidFill>
                  <a:srgbClr val="000000"/>
                </a:solidFill>
                <a:latin typeface="Arial" panose="020B0604020202020204" pitchFamily="34" charset="0"/>
                <a:ea typeface="ＭＳ Ｐゴシック" charset="-128"/>
                <a:cs typeface="Arial" panose="020B0604020202020204" pitchFamily="34" charset="0"/>
              </a:rPr>
              <a:t>time from complete response (CR) or partial response (PR) to radiographic progression of disease, unequivocal clinical progression, or death, whichever occurs first</a:t>
            </a:r>
          </a:p>
          <a:p>
            <a:pPr marL="174625" indent="-174625">
              <a:spcAft>
                <a:spcPts val="200"/>
              </a:spcAft>
              <a:buClr>
                <a:srgbClr val="03C74F"/>
              </a:buClr>
              <a:buFont typeface="Arial"/>
              <a:buChar char="•"/>
              <a:defRPr/>
            </a:pPr>
            <a:r>
              <a:rPr lang="en-GB" sz="1000" b="1" dirty="0">
                <a:solidFill>
                  <a:srgbClr val="000000"/>
                </a:solidFill>
                <a:latin typeface="Arial" panose="020B0604020202020204" pitchFamily="34" charset="0"/>
                <a:ea typeface="ＭＳ Ｐゴシック" charset="-128"/>
                <a:cs typeface="Arial" panose="020B0604020202020204" pitchFamily="34" charset="0"/>
              </a:rPr>
              <a:t>Safety: </a:t>
            </a:r>
            <a:r>
              <a:rPr lang="en-GB" sz="1000" dirty="0">
                <a:solidFill>
                  <a:srgbClr val="000000"/>
                </a:solidFill>
                <a:latin typeface="Arial" panose="020B0604020202020204" pitchFamily="34" charset="0"/>
                <a:ea typeface="ＭＳ Ｐゴシック" charset="-128"/>
                <a:cs typeface="Arial" panose="020B0604020202020204" pitchFamily="34" charset="0"/>
              </a:rPr>
              <a:t>adverse events and laboratory tests</a:t>
            </a:r>
          </a:p>
        </p:txBody>
      </p:sp>
      <p:sp>
        <p:nvSpPr>
          <p:cNvPr id="23" name="Rounded Rectangle 14">
            <a:extLst>
              <a:ext uri="{FF2B5EF4-FFF2-40B4-BE49-F238E27FC236}">
                <a16:creationId xmlns:a16="http://schemas.microsoft.com/office/drawing/2014/main" id="{A5FBBAEB-1FEA-9C42-A88C-FF53FAE45F16}"/>
              </a:ext>
            </a:extLst>
          </p:cNvPr>
          <p:cNvSpPr/>
          <p:nvPr/>
        </p:nvSpPr>
        <p:spPr>
          <a:xfrm>
            <a:off x="4799856" y="2492896"/>
            <a:ext cx="5328592" cy="781956"/>
          </a:xfrm>
          <a:prstGeom prst="roundRect">
            <a:avLst>
              <a:gd name="adj" fmla="val 15041"/>
            </a:avLst>
          </a:prstGeom>
          <a:solidFill>
            <a:schemeClr val="tx2">
              <a:lumMod val="20000"/>
              <a:lumOff val="80000"/>
            </a:schemeClr>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spcAft>
                <a:spcPts val="200"/>
              </a:spcAft>
              <a:buClr>
                <a:srgbClr val="03C74F"/>
              </a:buClr>
              <a:defRPr/>
            </a:pPr>
            <a:r>
              <a:rPr lang="en-GB" sz="1000" b="1" dirty="0">
                <a:solidFill>
                  <a:schemeClr val="tx2"/>
                </a:solidFill>
                <a:latin typeface="Arial" panose="020B0604020202020204" pitchFamily="34" charset="0"/>
                <a:ea typeface="ＭＳ Ｐゴシック" charset="-128"/>
                <a:cs typeface="Arial" panose="020B0604020202020204" pitchFamily="34" charset="0"/>
              </a:rPr>
              <a:t>Primary endpoint</a:t>
            </a:r>
          </a:p>
          <a:p>
            <a:pPr marL="174625" indent="-174625">
              <a:spcAft>
                <a:spcPts val="200"/>
              </a:spcAft>
              <a:buClr>
                <a:srgbClr val="03C74F"/>
              </a:buClr>
              <a:buFont typeface="Arial"/>
              <a:buChar char="•"/>
              <a:defRPr/>
            </a:pPr>
            <a:r>
              <a:rPr lang="en-GB" sz="1000" b="1" dirty="0">
                <a:solidFill>
                  <a:srgbClr val="000000"/>
                </a:solidFill>
                <a:latin typeface="Arial" panose="020B0604020202020204" pitchFamily="34" charset="0"/>
                <a:ea typeface="ＭＳ Ｐゴシック" charset="-128"/>
                <a:cs typeface="Arial" panose="020B0604020202020204" pitchFamily="34" charset="0"/>
              </a:rPr>
              <a:t>Objective response rate </a:t>
            </a:r>
            <a:r>
              <a:rPr lang="en-GB" sz="1000" dirty="0">
                <a:solidFill>
                  <a:srgbClr val="000000"/>
                </a:solidFill>
                <a:latin typeface="Arial" panose="020B0604020202020204" pitchFamily="34" charset="0"/>
                <a:ea typeface="ＭＳ Ｐゴシック" charset="-128"/>
                <a:cs typeface="Arial" panose="020B0604020202020204" pitchFamily="34" charset="0"/>
              </a:rPr>
              <a:t>(ORR) of soft tissue (visceral or nodal disease), as defined by RECIST 1.1</a:t>
            </a:r>
            <a:r>
              <a:rPr lang="en-GB" sz="1000" baseline="30000" dirty="0">
                <a:solidFill>
                  <a:srgbClr val="000000"/>
                </a:solidFill>
                <a:latin typeface="Arial" panose="020B0604020202020204" pitchFamily="34" charset="0"/>
                <a:ea typeface="ＭＳ Ｐゴシック" charset="-128"/>
                <a:cs typeface="Arial" panose="020B0604020202020204" pitchFamily="34" charset="0"/>
              </a:rPr>
              <a:t>b</a:t>
            </a:r>
            <a:r>
              <a:rPr lang="en-GB" sz="1000" dirty="0">
                <a:solidFill>
                  <a:srgbClr val="000000"/>
                </a:solidFill>
                <a:latin typeface="Arial" panose="020B0604020202020204" pitchFamily="34" charset="0"/>
                <a:ea typeface="ＭＳ Ｐゴシック" charset="-128"/>
                <a:cs typeface="Arial" panose="020B0604020202020204" pitchFamily="34" charset="0"/>
              </a:rPr>
              <a:t> with no evidence of bone progression according to the PCWG3 criteria in patients with </a:t>
            </a:r>
            <a:r>
              <a:rPr lang="en-GB" sz="1000" dirty="0" err="1">
                <a:solidFill>
                  <a:srgbClr val="000000"/>
                </a:solidFill>
                <a:latin typeface="Arial" panose="020B0604020202020204" pitchFamily="34" charset="0"/>
                <a:ea typeface="ＭＳ Ｐゴシック" charset="-128"/>
                <a:cs typeface="Arial" panose="020B0604020202020204" pitchFamily="34" charset="0"/>
              </a:rPr>
              <a:t>biallelic</a:t>
            </a:r>
            <a:r>
              <a:rPr lang="en-GB" sz="1000" dirty="0">
                <a:solidFill>
                  <a:srgbClr val="000000"/>
                </a:solidFill>
                <a:latin typeface="Arial" panose="020B0604020202020204" pitchFamily="34" charset="0"/>
                <a:ea typeface="ＭＳ Ｐゴシック" charset="-128"/>
                <a:cs typeface="Arial" panose="020B0604020202020204" pitchFamily="34" charset="0"/>
              </a:rPr>
              <a:t> </a:t>
            </a:r>
            <a:r>
              <a:rPr lang="en-GB" sz="1000" i="1" dirty="0">
                <a:solidFill>
                  <a:srgbClr val="000000"/>
                </a:solidFill>
                <a:latin typeface="Arial" panose="020B0604020202020204" pitchFamily="34" charset="0"/>
                <a:ea typeface="ＭＳ Ｐゴシック" charset="-128"/>
                <a:cs typeface="Arial" panose="020B0604020202020204" pitchFamily="34" charset="0"/>
              </a:rPr>
              <a:t>BRCA</a:t>
            </a:r>
          </a:p>
        </p:txBody>
      </p:sp>
      <p:sp>
        <p:nvSpPr>
          <p:cNvPr id="25" name="TextBox 24">
            <a:extLst>
              <a:ext uri="{FF2B5EF4-FFF2-40B4-BE49-F238E27FC236}">
                <a16:creationId xmlns:a16="http://schemas.microsoft.com/office/drawing/2014/main" id="{64D283AF-D42F-F647-AFA4-790AD3613759}"/>
              </a:ext>
            </a:extLst>
          </p:cNvPr>
          <p:cNvSpPr txBox="1"/>
          <p:nvPr/>
        </p:nvSpPr>
        <p:spPr>
          <a:xfrm>
            <a:off x="5325225" y="2100014"/>
            <a:ext cx="2018181" cy="153888"/>
          </a:xfrm>
          <a:prstGeom prst="rect">
            <a:avLst/>
          </a:prstGeom>
          <a:noFill/>
        </p:spPr>
        <p:txBody>
          <a:bodyPr wrap="none" lIns="0" tIns="0" rIns="0" bIns="0" rtlCol="0">
            <a:spAutoFit/>
          </a:bodyPr>
          <a:lstStyle/>
          <a:p>
            <a:pPr algn="ctr"/>
            <a:r>
              <a:rPr lang="en-GB" sz="1000" dirty="0">
                <a:solidFill>
                  <a:srgbClr val="000000"/>
                </a:solidFill>
                <a:latin typeface="Arial" panose="020B0604020202020204" pitchFamily="34" charset="0"/>
                <a:ea typeface="PT Sans Narrow" charset="-52"/>
                <a:cs typeface="Arial" panose="020B0604020202020204" pitchFamily="34" charset="0"/>
              </a:rPr>
              <a:t>28-day cycle until end of </a:t>
            </a:r>
            <a:r>
              <a:rPr lang="en-GB" sz="1000" dirty="0" err="1">
                <a:solidFill>
                  <a:srgbClr val="000000"/>
                </a:solidFill>
                <a:latin typeface="Arial" panose="020B0604020202020204" pitchFamily="34" charset="0"/>
                <a:ea typeface="PT Sans Narrow" charset="-52"/>
                <a:cs typeface="Arial" panose="020B0604020202020204" pitchFamily="34" charset="0"/>
              </a:rPr>
              <a:t>treatment</a:t>
            </a:r>
            <a:r>
              <a:rPr lang="en-GB" sz="1000" baseline="30000" dirty="0" err="1">
                <a:solidFill>
                  <a:srgbClr val="000000"/>
                </a:solidFill>
                <a:latin typeface="Arial" panose="020B0604020202020204" pitchFamily="34" charset="0"/>
                <a:ea typeface="PT Sans Narrow" charset="-52"/>
                <a:cs typeface="Arial" panose="020B0604020202020204" pitchFamily="34" charset="0"/>
              </a:rPr>
              <a:t>a</a:t>
            </a:r>
            <a:endParaRPr lang="en-GB" sz="1000" baseline="30000" dirty="0">
              <a:solidFill>
                <a:srgbClr val="000000"/>
              </a:solidFill>
              <a:latin typeface="Arial" panose="020B0604020202020204" pitchFamily="34" charset="0"/>
              <a:ea typeface="PT Sans Narrow" charset="-52"/>
              <a:cs typeface="Arial" panose="020B0604020202020204" pitchFamily="34" charset="0"/>
            </a:endParaRPr>
          </a:p>
        </p:txBody>
      </p:sp>
      <p:sp>
        <p:nvSpPr>
          <p:cNvPr id="26" name="TextBox 25">
            <a:extLst>
              <a:ext uri="{FF2B5EF4-FFF2-40B4-BE49-F238E27FC236}">
                <a16:creationId xmlns:a16="http://schemas.microsoft.com/office/drawing/2014/main" id="{1964ED64-505E-E64D-ABCD-707C464E23D1}"/>
              </a:ext>
            </a:extLst>
          </p:cNvPr>
          <p:cNvSpPr txBox="1"/>
          <p:nvPr/>
        </p:nvSpPr>
        <p:spPr>
          <a:xfrm>
            <a:off x="8563746" y="2100014"/>
            <a:ext cx="1176604" cy="307777"/>
          </a:xfrm>
          <a:prstGeom prst="rect">
            <a:avLst/>
          </a:prstGeom>
          <a:noFill/>
        </p:spPr>
        <p:txBody>
          <a:bodyPr wrap="none" lIns="0" tIns="0" rIns="0" bIns="0" rtlCol="0">
            <a:spAutoFit/>
          </a:bodyPr>
          <a:lstStyle/>
          <a:p>
            <a:pPr algn="ctr"/>
            <a:r>
              <a:rPr lang="en-GB" sz="1000" dirty="0">
                <a:solidFill>
                  <a:srgbClr val="000000"/>
                </a:solidFill>
                <a:latin typeface="Arial" panose="020B0604020202020204" pitchFamily="34" charset="0"/>
                <a:ea typeface="PT Sans Narrow" charset="-52"/>
                <a:cs typeface="Arial" panose="020B0604020202020204" pitchFamily="34" charset="0"/>
              </a:rPr>
              <a:t>Every 3 months after</a:t>
            </a:r>
            <a:br>
              <a:rPr lang="en-GB" sz="1000" dirty="0">
                <a:solidFill>
                  <a:srgbClr val="000000"/>
                </a:solidFill>
                <a:latin typeface="Arial" panose="020B0604020202020204" pitchFamily="34" charset="0"/>
                <a:ea typeface="PT Sans Narrow" charset="-52"/>
                <a:cs typeface="Arial" panose="020B0604020202020204" pitchFamily="34" charset="0"/>
              </a:rPr>
            </a:br>
            <a:r>
              <a:rPr lang="en-GB" sz="1000" dirty="0">
                <a:solidFill>
                  <a:srgbClr val="000000"/>
                </a:solidFill>
                <a:latin typeface="Arial" panose="020B0604020202020204" pitchFamily="34" charset="0"/>
                <a:ea typeface="PT Sans Narrow" charset="-52"/>
                <a:cs typeface="Arial" panose="020B0604020202020204" pitchFamily="34" charset="0"/>
              </a:rPr>
              <a:t>end of treatment</a:t>
            </a:r>
          </a:p>
        </p:txBody>
      </p:sp>
    </p:spTree>
    <p:extLst>
      <p:ext uri="{BB962C8B-B14F-4D97-AF65-F5344CB8AC3E}">
        <p14:creationId xmlns:p14="http://schemas.microsoft.com/office/powerpoint/2010/main" val="197496903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3A5D4A-5410-4870-9E96-488829EFD120}"/>
              </a:ext>
            </a:extLst>
          </p:cNvPr>
          <p:cNvSpPr>
            <a:spLocks noGrp="1"/>
          </p:cNvSpPr>
          <p:nvPr>
            <p:ph type="title"/>
          </p:nvPr>
        </p:nvSpPr>
        <p:spPr>
          <a:xfrm>
            <a:off x="619200" y="246566"/>
            <a:ext cx="9331962" cy="810453"/>
          </a:xfrm>
        </p:spPr>
        <p:txBody>
          <a:bodyPr/>
          <a:lstStyle/>
          <a:p>
            <a:r>
              <a:rPr lang="en-GB" sz="2400" dirty="0"/>
              <a:t>GALAHAD: niraparib shows anti-tumour activity In </a:t>
            </a:r>
            <a:r>
              <a:rPr lang="en-GB" sz="2400" cap="none" dirty="0" err="1"/>
              <a:t>m</a:t>
            </a:r>
            <a:r>
              <a:rPr lang="en-GB" sz="2400" dirty="0" err="1"/>
              <a:t>crpc</a:t>
            </a:r>
            <a:r>
              <a:rPr lang="en-GB" sz="2400" dirty="0"/>
              <a:t> patients with </a:t>
            </a:r>
            <a:r>
              <a:rPr lang="en-GB" sz="2400" dirty="0" err="1"/>
              <a:t>DDR</a:t>
            </a:r>
            <a:r>
              <a:rPr lang="en-GB" sz="2400" cap="none" dirty="0" err="1"/>
              <a:t>m</a:t>
            </a:r>
            <a:r>
              <a:rPr lang="en-GB" sz="2400" dirty="0"/>
              <a:t>, particularly </a:t>
            </a:r>
            <a:r>
              <a:rPr lang="en-GB" sz="2400" i="1" dirty="0"/>
              <a:t>brca1/2</a:t>
            </a:r>
            <a:endParaRPr lang="en-GB" sz="2400" dirty="0"/>
          </a:p>
        </p:txBody>
      </p:sp>
      <p:sp>
        <p:nvSpPr>
          <p:cNvPr id="4" name="Slide Number Placeholder 3">
            <a:extLst>
              <a:ext uri="{FF2B5EF4-FFF2-40B4-BE49-F238E27FC236}">
                <a16:creationId xmlns:a16="http://schemas.microsoft.com/office/drawing/2014/main" id="{FB48477F-F338-4F13-AB10-5948F1C8CBFF}"/>
              </a:ext>
            </a:extLst>
          </p:cNvPr>
          <p:cNvSpPr>
            <a:spLocks noGrp="1"/>
          </p:cNvSpPr>
          <p:nvPr>
            <p:ph type="sldNum" sz="quarter" idx="4"/>
          </p:nvPr>
        </p:nvSpPr>
        <p:spPr/>
        <p:txBody>
          <a:bodyPr/>
          <a:lstStyle/>
          <a:p>
            <a:fld id="{FCE43C0F-8A7B-3A4B-9DB5-B3472E36E833}" type="slidenum">
              <a:rPr lang="en-GB" smtClean="0"/>
              <a:pPr/>
              <a:t>24</a:t>
            </a:fld>
            <a:endParaRPr lang="en-GB" dirty="0"/>
          </a:p>
        </p:txBody>
      </p:sp>
      <p:sp>
        <p:nvSpPr>
          <p:cNvPr id="5" name="Content Placeholder 4">
            <a:extLst>
              <a:ext uri="{FF2B5EF4-FFF2-40B4-BE49-F238E27FC236}">
                <a16:creationId xmlns:a16="http://schemas.microsoft.com/office/drawing/2014/main" id="{98D58ECA-2BD3-4700-B32E-20D466611A76}"/>
              </a:ext>
            </a:extLst>
          </p:cNvPr>
          <p:cNvSpPr>
            <a:spLocks noGrp="1"/>
          </p:cNvSpPr>
          <p:nvPr>
            <p:ph sz="quarter" idx="15"/>
          </p:nvPr>
        </p:nvSpPr>
        <p:spPr>
          <a:xfrm>
            <a:off x="620184" y="6304235"/>
            <a:ext cx="8116800" cy="365125"/>
          </a:xfrm>
        </p:spPr>
        <p:txBody>
          <a:bodyPr/>
          <a:lstStyle/>
          <a:p>
            <a:r>
              <a:rPr lang="en-GB" dirty="0"/>
              <a:t>CI, confidence interval; </a:t>
            </a:r>
            <a:r>
              <a:rPr lang="en-GB" sz="1200" dirty="0" err="1"/>
              <a:t>DDRm</a:t>
            </a:r>
            <a:r>
              <a:rPr lang="en-GB" sz="1200" dirty="0"/>
              <a:t>, DNA damage repair mutations; </a:t>
            </a:r>
            <a:r>
              <a:rPr lang="en-GB" sz="1200" dirty="0" err="1"/>
              <a:t>mCRPC</a:t>
            </a:r>
            <a:r>
              <a:rPr lang="en-GB" sz="1200" dirty="0"/>
              <a:t>, metastatic castration resistant prostate cancer</a:t>
            </a:r>
            <a:endParaRPr lang="en-GB" dirty="0"/>
          </a:p>
          <a:p>
            <a:r>
              <a:rPr lang="en-GB" dirty="0"/>
              <a:t>Smith M, et al. Lancet Oncol. 2022;23:362-73</a:t>
            </a:r>
          </a:p>
        </p:txBody>
      </p:sp>
      <p:sp>
        <p:nvSpPr>
          <p:cNvPr id="13" name="TextBox 12">
            <a:extLst>
              <a:ext uri="{FF2B5EF4-FFF2-40B4-BE49-F238E27FC236}">
                <a16:creationId xmlns:a16="http://schemas.microsoft.com/office/drawing/2014/main" id="{82720D66-CD25-4477-9052-CC312A67BA38}"/>
              </a:ext>
            </a:extLst>
          </p:cNvPr>
          <p:cNvSpPr txBox="1"/>
          <p:nvPr/>
        </p:nvSpPr>
        <p:spPr>
          <a:xfrm>
            <a:off x="1163937" y="2356789"/>
            <a:ext cx="4276235" cy="193899"/>
          </a:xfrm>
          <a:prstGeom prst="rect">
            <a:avLst/>
          </a:prstGeom>
          <a:noFill/>
        </p:spPr>
        <p:txBody>
          <a:bodyPr wrap="none" lIns="0" tIns="0" rIns="0" bIns="0" rtlCol="0">
            <a:spAutoFit/>
          </a:bodyPr>
          <a:lstStyle/>
          <a:p>
            <a:pPr>
              <a:lnSpc>
                <a:spcPct val="90000"/>
              </a:lnSpc>
            </a:pPr>
            <a:r>
              <a:rPr lang="en-GB" sz="1400" b="1" dirty="0">
                <a:solidFill>
                  <a:schemeClr val="accent1"/>
                </a:solidFill>
                <a:latin typeface="Arial" panose="020B0604020202020204" pitchFamily="34" charset="0"/>
                <a:ea typeface="Aileron" charset="0"/>
                <a:cs typeface="Arial" panose="020B0604020202020204" pitchFamily="34" charset="0"/>
              </a:rPr>
              <a:t>RADIOGRAPHIC PROGRESSION-FREE SURVIVAL</a:t>
            </a:r>
          </a:p>
        </p:txBody>
      </p:sp>
      <p:sp>
        <p:nvSpPr>
          <p:cNvPr id="14" name="TextBox 13">
            <a:extLst>
              <a:ext uri="{FF2B5EF4-FFF2-40B4-BE49-F238E27FC236}">
                <a16:creationId xmlns:a16="http://schemas.microsoft.com/office/drawing/2014/main" id="{7BA2CAE0-0132-4066-914A-65DE06DB3B69}"/>
              </a:ext>
            </a:extLst>
          </p:cNvPr>
          <p:cNvSpPr txBox="1"/>
          <p:nvPr/>
        </p:nvSpPr>
        <p:spPr>
          <a:xfrm>
            <a:off x="7441850" y="2337941"/>
            <a:ext cx="1796326" cy="193899"/>
          </a:xfrm>
          <a:prstGeom prst="rect">
            <a:avLst/>
          </a:prstGeom>
          <a:noFill/>
        </p:spPr>
        <p:txBody>
          <a:bodyPr wrap="none" lIns="0" tIns="0" rIns="0" bIns="0" rtlCol="0">
            <a:spAutoFit/>
          </a:bodyPr>
          <a:lstStyle/>
          <a:p>
            <a:pPr>
              <a:lnSpc>
                <a:spcPct val="90000"/>
              </a:lnSpc>
            </a:pPr>
            <a:r>
              <a:rPr lang="en-GB" sz="1400" b="1" dirty="0">
                <a:solidFill>
                  <a:schemeClr val="accent1"/>
                </a:solidFill>
                <a:latin typeface="Arial" panose="020B0604020202020204" pitchFamily="34" charset="0"/>
                <a:ea typeface="Aileron" charset="0"/>
                <a:cs typeface="Arial" panose="020B0604020202020204" pitchFamily="34" charset="0"/>
              </a:rPr>
              <a:t>OVERALL SURVIVAL</a:t>
            </a:r>
          </a:p>
        </p:txBody>
      </p:sp>
      <p:graphicFrame>
        <p:nvGraphicFramePr>
          <p:cNvPr id="56" name="Table 55">
            <a:extLst>
              <a:ext uri="{FF2B5EF4-FFF2-40B4-BE49-F238E27FC236}">
                <a16:creationId xmlns:a16="http://schemas.microsoft.com/office/drawing/2014/main" id="{AF7AB955-F79E-5E44-B221-740F57FB811D}"/>
              </a:ext>
            </a:extLst>
          </p:cNvPr>
          <p:cNvGraphicFramePr>
            <a:graphicFrameLocks noGrp="1"/>
          </p:cNvGraphicFramePr>
          <p:nvPr>
            <p:extLst>
              <p:ext uri="{D42A27DB-BD31-4B8C-83A1-F6EECF244321}">
                <p14:modId xmlns:p14="http://schemas.microsoft.com/office/powerpoint/2010/main" val="2674262754"/>
              </p:ext>
            </p:extLst>
          </p:nvPr>
        </p:nvGraphicFramePr>
        <p:xfrm>
          <a:off x="2835285" y="1159212"/>
          <a:ext cx="5695702" cy="1012680"/>
        </p:xfrm>
        <a:graphic>
          <a:graphicData uri="http://schemas.openxmlformats.org/drawingml/2006/table">
            <a:tbl>
              <a:tblPr firstRow="1" bandRow="1">
                <a:tableStyleId>{5C22544A-7EE6-4342-B048-85BDC9FD1C3A}</a:tableStyleId>
              </a:tblPr>
              <a:tblGrid>
                <a:gridCol w="2502164">
                  <a:extLst>
                    <a:ext uri="{9D8B030D-6E8A-4147-A177-3AD203B41FA5}">
                      <a16:colId xmlns:a16="http://schemas.microsoft.com/office/drawing/2014/main" val="1256442069"/>
                    </a:ext>
                  </a:extLst>
                </a:gridCol>
                <a:gridCol w="1496010">
                  <a:extLst>
                    <a:ext uri="{9D8B030D-6E8A-4147-A177-3AD203B41FA5}">
                      <a16:colId xmlns:a16="http://schemas.microsoft.com/office/drawing/2014/main" val="3362937906"/>
                    </a:ext>
                  </a:extLst>
                </a:gridCol>
                <a:gridCol w="1697528">
                  <a:extLst>
                    <a:ext uri="{9D8B030D-6E8A-4147-A177-3AD203B41FA5}">
                      <a16:colId xmlns:a16="http://schemas.microsoft.com/office/drawing/2014/main" val="3272691983"/>
                    </a:ext>
                  </a:extLst>
                </a:gridCol>
              </a:tblGrid>
              <a:tr h="167248">
                <a:tc>
                  <a:txBody>
                    <a:bodyPr/>
                    <a:lstStyle/>
                    <a:p>
                      <a:pPr>
                        <a:lnSpc>
                          <a:spcPct val="90000"/>
                        </a:lnSpc>
                      </a:pPr>
                      <a:r>
                        <a:rPr lang="en-US" sz="1200" dirty="0">
                          <a:solidFill>
                            <a:schemeClr val="accent1"/>
                          </a:solidFill>
                          <a:latin typeface="Arial" panose="020B0604020202020204" pitchFamily="34" charset="0"/>
                          <a:cs typeface="Arial" panose="020B0604020202020204" pitchFamily="34" charset="0"/>
                        </a:rPr>
                        <a:t>OBJECTIVE RESPONSE RATE</a:t>
                      </a:r>
                    </a:p>
                  </a:txBody>
                  <a:tcPr marT="3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lnSpc>
                          <a:spcPct val="90000"/>
                        </a:lnSpc>
                      </a:pPr>
                      <a:r>
                        <a:rPr lang="en-US" sz="1000" i="1" dirty="0">
                          <a:latin typeface="Arial" panose="020B0604020202020204" pitchFamily="34" charset="0"/>
                          <a:cs typeface="Arial" panose="020B0604020202020204" pitchFamily="34" charset="0"/>
                        </a:rPr>
                        <a:t>BRCA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cohort</a:t>
                      </a:r>
                      <a:r>
                        <a:rPr lang="en-US" sz="1000" baseline="30000" dirty="0" err="1">
                          <a:latin typeface="Arial" panose="020B0604020202020204" pitchFamily="34" charset="0"/>
                          <a:cs typeface="Arial" panose="020B0604020202020204" pitchFamily="34" charset="0"/>
                        </a:rPr>
                        <a:t>a</a:t>
                      </a:r>
                      <a:r>
                        <a:rPr lang="en-US" sz="1000" dirty="0">
                          <a:latin typeface="Arial" panose="020B0604020202020204" pitchFamily="34" charset="0"/>
                          <a:cs typeface="Arial" panose="020B0604020202020204" pitchFamily="34" charset="0"/>
                        </a:rPr>
                        <a:t> (N=76)</a:t>
                      </a:r>
                    </a:p>
                  </a:txBody>
                  <a:tcPr marT="36000" anchor="ctr">
                    <a:lnT w="12700" cap="flat" cmpd="sng" algn="ctr">
                      <a:solidFill>
                        <a:schemeClr val="tx1"/>
                      </a:solidFill>
                      <a:prstDash val="solid"/>
                      <a:round/>
                      <a:headEnd type="none" w="med" len="med"/>
                      <a:tailEnd type="none" w="med" len="med"/>
                    </a:lnT>
                  </a:tcPr>
                </a:tc>
                <a:tc>
                  <a:txBody>
                    <a:bodyPr/>
                    <a:lstStyle/>
                    <a:p>
                      <a:pPr algn="ctr">
                        <a:lnSpc>
                          <a:spcPct val="90000"/>
                        </a:lnSpc>
                      </a:pPr>
                      <a:r>
                        <a:rPr lang="en-US" sz="1000" dirty="0">
                          <a:latin typeface="Arial" panose="020B0604020202020204" pitchFamily="34" charset="0"/>
                          <a:cs typeface="Arial" panose="020B0604020202020204" pitchFamily="34" charset="0"/>
                        </a:rPr>
                        <a:t>non-</a:t>
                      </a:r>
                      <a:r>
                        <a:rPr lang="en-US" sz="1000" i="1" dirty="0">
                          <a:latin typeface="Arial" panose="020B0604020202020204" pitchFamily="34" charset="0"/>
                          <a:cs typeface="Arial" panose="020B0604020202020204" pitchFamily="34" charset="0"/>
                        </a:rPr>
                        <a:t>BRCA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cohort</a:t>
                      </a:r>
                      <a:r>
                        <a:rPr lang="en-US" sz="1000" baseline="30000" dirty="0" err="1">
                          <a:latin typeface="Arial" panose="020B0604020202020204" pitchFamily="34" charset="0"/>
                          <a:cs typeface="Arial" panose="020B0604020202020204" pitchFamily="34" charset="0"/>
                        </a:rPr>
                        <a:t>b</a:t>
                      </a:r>
                      <a:r>
                        <a:rPr lang="en-US" sz="1000" dirty="0">
                          <a:latin typeface="Arial" panose="020B0604020202020204" pitchFamily="34" charset="0"/>
                          <a:cs typeface="Arial" panose="020B0604020202020204" pitchFamily="34" charset="0"/>
                        </a:rPr>
                        <a:t> (N=47)</a:t>
                      </a:r>
                      <a:endParaRPr lang="en-US" sz="1000" dirty="0">
                        <a:solidFill>
                          <a:schemeClr val="bg1"/>
                        </a:solidFill>
                        <a:latin typeface="Arial" panose="020B0604020202020204" pitchFamily="34" charset="0"/>
                        <a:cs typeface="Arial" panose="020B0604020202020204" pitchFamily="34" charset="0"/>
                      </a:endParaRPr>
                    </a:p>
                  </a:txBody>
                  <a:tcPr marT="36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65337196"/>
                  </a:ext>
                </a:extLst>
              </a:tr>
              <a:tr h="0">
                <a:tc>
                  <a:txBody>
                    <a:bodyPr/>
                    <a:lstStyle/>
                    <a:p>
                      <a:pPr>
                        <a:lnSpc>
                          <a:spcPct val="90000"/>
                        </a:lnSpc>
                      </a:pPr>
                      <a:r>
                        <a:rPr lang="en-US" sz="1000" b="1" dirty="0">
                          <a:latin typeface="Arial" panose="020B0604020202020204" pitchFamily="34" charset="0"/>
                          <a:cs typeface="Arial" panose="020B0604020202020204" pitchFamily="34" charset="0"/>
                        </a:rPr>
                        <a:t>Objective response rate</a:t>
                      </a:r>
                    </a:p>
                  </a:txBody>
                  <a:tcPr marT="36000" anchor="ctr">
                    <a:lnL w="12700" cap="flat" cmpd="sng" algn="ctr">
                      <a:solidFill>
                        <a:schemeClr val="tx1"/>
                      </a:solidFill>
                      <a:prstDash val="solid"/>
                      <a:round/>
                      <a:headEnd type="none" w="med" len="med"/>
                      <a:tailEnd type="none" w="med" len="med"/>
                    </a:lnL>
                  </a:tcPr>
                </a:tc>
                <a:tc>
                  <a:txBody>
                    <a:bodyPr/>
                    <a:lstStyle/>
                    <a:p>
                      <a:pPr algn="ctr">
                        <a:lnSpc>
                          <a:spcPct val="90000"/>
                        </a:lnSpc>
                      </a:pPr>
                      <a:r>
                        <a:rPr lang="en-US" sz="1000" dirty="0">
                          <a:latin typeface="Arial" panose="020B0604020202020204" pitchFamily="34" charset="0"/>
                          <a:cs typeface="Arial" panose="020B0604020202020204" pitchFamily="34" charset="0"/>
                        </a:rPr>
                        <a:t>26 (34.2%; 23.7-46.0)</a:t>
                      </a:r>
                    </a:p>
                  </a:txBody>
                  <a:tcPr marT="36000" anchor="ctr"/>
                </a:tc>
                <a:tc>
                  <a:txBody>
                    <a:bodyPr/>
                    <a:lstStyle/>
                    <a:p>
                      <a:pPr algn="ctr">
                        <a:lnSpc>
                          <a:spcPct val="90000"/>
                        </a:lnSpc>
                      </a:pPr>
                      <a:r>
                        <a:rPr lang="en-US" sz="1000" dirty="0">
                          <a:latin typeface="Arial" panose="020B0604020202020204" pitchFamily="34" charset="0"/>
                          <a:cs typeface="Arial" panose="020B0604020202020204" pitchFamily="34" charset="0"/>
                        </a:rPr>
                        <a:t>5 (10.6%; 3.5-23.1)</a:t>
                      </a:r>
                    </a:p>
                  </a:txBody>
                  <a:tcPr marT="3600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33098540"/>
                  </a:ext>
                </a:extLst>
              </a:tr>
              <a:tr h="0">
                <a:tc>
                  <a:txBody>
                    <a:bodyPr/>
                    <a:lstStyle/>
                    <a:p>
                      <a:pPr marL="0" indent="179388">
                        <a:lnSpc>
                          <a:spcPct val="90000"/>
                        </a:lnSpc>
                        <a:tabLst/>
                      </a:pPr>
                      <a:r>
                        <a:rPr lang="en-US" sz="1000" b="0" dirty="0">
                          <a:latin typeface="Arial" panose="020B0604020202020204" pitchFamily="34" charset="0"/>
                          <a:cs typeface="Arial" panose="020B0604020202020204" pitchFamily="34" charset="0"/>
                        </a:rPr>
                        <a:t>Complete response</a:t>
                      </a:r>
                    </a:p>
                  </a:txBody>
                  <a:tcPr marT="36000" anchor="ctr">
                    <a:lnL w="12700" cap="flat" cmpd="sng" algn="ctr">
                      <a:solidFill>
                        <a:schemeClr val="tx1"/>
                      </a:solidFill>
                      <a:prstDash val="solid"/>
                      <a:round/>
                      <a:headEnd type="none" w="med" len="med"/>
                      <a:tailEnd type="none" w="med" len="med"/>
                    </a:lnL>
                  </a:tcPr>
                </a:tc>
                <a:tc>
                  <a:txBody>
                    <a:bodyPr/>
                    <a:lstStyle/>
                    <a:p>
                      <a:pPr algn="ctr">
                        <a:lnSpc>
                          <a:spcPct val="90000"/>
                        </a:lnSpc>
                      </a:pPr>
                      <a:r>
                        <a:rPr lang="en-US" sz="1000" dirty="0">
                          <a:latin typeface="Arial" panose="020B0604020202020204" pitchFamily="34" charset="0"/>
                          <a:cs typeface="Arial" panose="020B0604020202020204" pitchFamily="34" charset="0"/>
                        </a:rPr>
                        <a:t>2 (3%)</a:t>
                      </a:r>
                    </a:p>
                  </a:txBody>
                  <a:tcPr marT="36000" anchor="ctr"/>
                </a:tc>
                <a:tc>
                  <a:txBody>
                    <a:bodyPr/>
                    <a:lstStyle/>
                    <a:p>
                      <a:pPr algn="ctr">
                        <a:lnSpc>
                          <a:spcPct val="90000"/>
                        </a:lnSpc>
                      </a:pPr>
                      <a:r>
                        <a:rPr lang="en-US" sz="1000" dirty="0">
                          <a:latin typeface="Arial" panose="020B0604020202020204" pitchFamily="34" charset="0"/>
                          <a:cs typeface="Arial" panose="020B0604020202020204" pitchFamily="34" charset="0"/>
                        </a:rPr>
                        <a:t>0</a:t>
                      </a:r>
                    </a:p>
                  </a:txBody>
                  <a:tcPr marT="3600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88031265"/>
                  </a:ext>
                </a:extLst>
              </a:tr>
              <a:tr h="0">
                <a:tc>
                  <a:txBody>
                    <a:bodyPr/>
                    <a:lstStyle/>
                    <a:p>
                      <a:pPr marL="0" indent="179388">
                        <a:lnSpc>
                          <a:spcPct val="90000"/>
                        </a:lnSpc>
                        <a:tabLst/>
                      </a:pPr>
                      <a:r>
                        <a:rPr lang="en-US" sz="1000" b="0" dirty="0">
                          <a:latin typeface="Arial" panose="020B0604020202020204" pitchFamily="34" charset="0"/>
                          <a:cs typeface="Arial" panose="020B0604020202020204" pitchFamily="34" charset="0"/>
                        </a:rPr>
                        <a:t>Partial response</a:t>
                      </a:r>
                    </a:p>
                  </a:txBody>
                  <a:tcPr marT="3600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90000"/>
                        </a:lnSpc>
                      </a:pPr>
                      <a:r>
                        <a:rPr lang="en-US" sz="1000" dirty="0">
                          <a:latin typeface="Arial" panose="020B0604020202020204" pitchFamily="34" charset="0"/>
                          <a:cs typeface="Arial" panose="020B0604020202020204" pitchFamily="34" charset="0"/>
                        </a:rPr>
                        <a:t>24 (32%)</a:t>
                      </a:r>
                    </a:p>
                  </a:txBody>
                  <a:tcPr marT="36000" anchor="ctr">
                    <a:lnB w="12700" cap="flat" cmpd="sng" algn="ctr">
                      <a:solidFill>
                        <a:schemeClr val="tx1"/>
                      </a:solidFill>
                      <a:prstDash val="solid"/>
                      <a:round/>
                      <a:headEnd type="none" w="med" len="med"/>
                      <a:tailEnd type="none" w="med" len="med"/>
                    </a:lnB>
                  </a:tcPr>
                </a:tc>
                <a:tc>
                  <a:txBody>
                    <a:bodyPr/>
                    <a:lstStyle/>
                    <a:p>
                      <a:pPr algn="ctr">
                        <a:lnSpc>
                          <a:spcPct val="90000"/>
                        </a:lnSpc>
                      </a:pPr>
                      <a:r>
                        <a:rPr lang="en-US" sz="1000" dirty="0">
                          <a:latin typeface="Arial" panose="020B0604020202020204" pitchFamily="34" charset="0"/>
                          <a:cs typeface="Arial" panose="020B0604020202020204" pitchFamily="34" charset="0"/>
                        </a:rPr>
                        <a:t>5 (11%)</a:t>
                      </a:r>
                    </a:p>
                  </a:txBody>
                  <a:tcPr marT="3600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5779245"/>
                  </a:ext>
                </a:extLst>
              </a:tr>
            </a:tbl>
          </a:graphicData>
        </a:graphic>
      </p:graphicFrame>
      <p:grpSp>
        <p:nvGrpSpPr>
          <p:cNvPr id="9" name="Group 8">
            <a:extLst>
              <a:ext uri="{FF2B5EF4-FFF2-40B4-BE49-F238E27FC236}">
                <a16:creationId xmlns:a16="http://schemas.microsoft.com/office/drawing/2014/main" id="{6DC016DF-2CAB-3C7D-3991-813AC793AECE}"/>
              </a:ext>
            </a:extLst>
          </p:cNvPr>
          <p:cNvGrpSpPr/>
          <p:nvPr/>
        </p:nvGrpSpPr>
        <p:grpSpPr>
          <a:xfrm>
            <a:off x="6376962" y="2517342"/>
            <a:ext cx="5486411" cy="3575764"/>
            <a:chOff x="6484404" y="3097962"/>
            <a:chExt cx="5117521" cy="2906835"/>
          </a:xfrm>
        </p:grpSpPr>
        <p:sp>
          <p:nvSpPr>
            <p:cNvPr id="74" name="TextBox 73">
              <a:extLst>
                <a:ext uri="{FF2B5EF4-FFF2-40B4-BE49-F238E27FC236}">
                  <a16:creationId xmlns:a16="http://schemas.microsoft.com/office/drawing/2014/main" id="{567AE74D-F809-7645-AB43-CD37271B5B25}"/>
                </a:ext>
              </a:extLst>
            </p:cNvPr>
            <p:cNvSpPr txBox="1"/>
            <p:nvPr/>
          </p:nvSpPr>
          <p:spPr>
            <a:xfrm>
              <a:off x="6484404" y="5335531"/>
              <a:ext cx="753652" cy="506655"/>
            </a:xfrm>
            <a:prstGeom prst="rect">
              <a:avLst/>
            </a:prstGeom>
            <a:noFill/>
          </p:spPr>
          <p:txBody>
            <a:bodyPr wrap="none" lIns="0" tIns="0" rIns="0" bIns="0" rtlCol="0">
              <a:spAutoFit/>
            </a:bodyPr>
            <a:lstStyle/>
            <a:p>
              <a:pPr algn="r">
                <a:lnSpc>
                  <a:spcPct val="90000"/>
                </a:lnSpc>
              </a:pPr>
              <a:r>
                <a:rPr lang="en-US" sz="900" b="1" dirty="0">
                  <a:latin typeface="Arial" panose="020B0604020202020204" pitchFamily="34" charset="0"/>
                  <a:ea typeface="Aileron" charset="0"/>
                  <a:cs typeface="Arial" panose="020B0604020202020204" pitchFamily="34" charset="0"/>
                </a:rPr>
                <a:t>No. at risk</a:t>
              </a:r>
              <a:br>
                <a:rPr lang="en-US" sz="900" b="1" dirty="0">
                  <a:latin typeface="Arial" panose="020B0604020202020204" pitchFamily="34" charset="0"/>
                  <a:ea typeface="Aileron" charset="0"/>
                  <a:cs typeface="Arial" panose="020B0604020202020204" pitchFamily="34" charset="0"/>
                </a:rPr>
              </a:br>
              <a:r>
                <a:rPr lang="en-US" sz="900" b="1" dirty="0">
                  <a:latin typeface="Arial" panose="020B0604020202020204" pitchFamily="34" charset="0"/>
                  <a:ea typeface="Aileron" charset="0"/>
                  <a:cs typeface="Arial" panose="020B0604020202020204" pitchFamily="34" charset="0"/>
                </a:rPr>
                <a:t>(No. censored)</a:t>
              </a:r>
            </a:p>
            <a:p>
              <a:pPr algn="r">
                <a:lnSpc>
                  <a:spcPct val="90000"/>
                </a:lnSpc>
              </a:pPr>
              <a:r>
                <a:rPr lang="en-US" sz="900" b="1" i="1" dirty="0">
                  <a:latin typeface="Arial" panose="020B0604020202020204" pitchFamily="34" charset="0"/>
                  <a:ea typeface="Aileron" charset="0"/>
                  <a:cs typeface="Arial" panose="020B0604020202020204" pitchFamily="34" charset="0"/>
                </a:rPr>
                <a:t>BRCA</a:t>
              </a:r>
              <a:br>
                <a:rPr lang="en-US" sz="900" b="1" i="1" dirty="0">
                  <a:latin typeface="Arial" panose="020B0604020202020204" pitchFamily="34" charset="0"/>
                  <a:ea typeface="Aileron" charset="0"/>
                  <a:cs typeface="Arial" panose="020B0604020202020204" pitchFamily="34" charset="0"/>
                </a:rPr>
              </a:br>
              <a:endParaRPr lang="en-US" sz="900" b="1" i="1" dirty="0">
                <a:latin typeface="Arial" panose="020B0604020202020204" pitchFamily="34" charset="0"/>
                <a:ea typeface="Aileron" charset="0"/>
                <a:cs typeface="Arial" panose="020B0604020202020204" pitchFamily="34" charset="0"/>
              </a:endParaRPr>
            </a:p>
            <a:p>
              <a:pPr algn="r">
                <a:lnSpc>
                  <a:spcPct val="90000"/>
                </a:lnSpc>
              </a:pPr>
              <a:r>
                <a:rPr lang="en-US" sz="900" b="1" dirty="0">
                  <a:latin typeface="Arial" panose="020B0604020202020204" pitchFamily="34" charset="0"/>
                  <a:ea typeface="Aileron" charset="0"/>
                  <a:cs typeface="Arial" panose="020B0604020202020204" pitchFamily="34" charset="0"/>
                </a:rPr>
                <a:t>Non-</a:t>
              </a:r>
              <a:r>
                <a:rPr lang="en-US" sz="900" b="1" i="1" dirty="0">
                  <a:latin typeface="Arial" panose="020B0604020202020204" pitchFamily="34" charset="0"/>
                  <a:ea typeface="Aileron" charset="0"/>
                  <a:cs typeface="Arial" panose="020B0604020202020204" pitchFamily="34" charset="0"/>
                </a:rPr>
                <a:t>BRCA</a:t>
              </a:r>
            </a:p>
          </p:txBody>
        </p:sp>
        <p:grpSp>
          <p:nvGrpSpPr>
            <p:cNvPr id="7" name="Group 6">
              <a:extLst>
                <a:ext uri="{FF2B5EF4-FFF2-40B4-BE49-F238E27FC236}">
                  <a16:creationId xmlns:a16="http://schemas.microsoft.com/office/drawing/2014/main" id="{332B8AD5-0D4C-E5A7-40D6-9558DE263605}"/>
                </a:ext>
              </a:extLst>
            </p:cNvPr>
            <p:cNvGrpSpPr/>
            <p:nvPr/>
          </p:nvGrpSpPr>
          <p:grpSpPr>
            <a:xfrm>
              <a:off x="6842694" y="3097962"/>
              <a:ext cx="4759231" cy="2906835"/>
              <a:chOff x="6842694" y="3097962"/>
              <a:chExt cx="4759231" cy="2906835"/>
            </a:xfrm>
          </p:grpSpPr>
          <p:sp>
            <p:nvSpPr>
              <p:cNvPr id="75" name="TextBox 74">
                <a:extLst>
                  <a:ext uri="{FF2B5EF4-FFF2-40B4-BE49-F238E27FC236}">
                    <a16:creationId xmlns:a16="http://schemas.microsoft.com/office/drawing/2014/main" id="{5CF64298-54E7-164F-A420-A82139FEDEC4}"/>
                  </a:ext>
                </a:extLst>
              </p:cNvPr>
              <p:cNvSpPr txBox="1"/>
              <p:nvPr/>
            </p:nvSpPr>
            <p:spPr>
              <a:xfrm>
                <a:off x="7618552" y="5506199"/>
                <a:ext cx="192360"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126</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a:t>
                </a:r>
              </a:p>
              <a:p>
                <a:pPr algn="ctr">
                  <a:lnSpc>
                    <a:spcPct val="90000"/>
                  </a:lnSpc>
                </a:pPr>
                <a:r>
                  <a:rPr lang="en-US" sz="900" dirty="0">
                    <a:latin typeface="Arial" panose="020B0604020202020204" pitchFamily="34" charset="0"/>
                    <a:ea typeface="Aileron" charset="0"/>
                    <a:cs typeface="Arial" panose="020B0604020202020204" pitchFamily="34" charset="0"/>
                  </a:rPr>
                  <a:t>66</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(2)</a:t>
                </a:r>
              </a:p>
            </p:txBody>
          </p:sp>
          <p:sp>
            <p:nvSpPr>
              <p:cNvPr id="76" name="TextBox 75">
                <a:extLst>
                  <a:ext uri="{FF2B5EF4-FFF2-40B4-BE49-F238E27FC236}">
                    <a16:creationId xmlns:a16="http://schemas.microsoft.com/office/drawing/2014/main" id="{5CC803E0-6496-714E-8CD9-A8E9DA846845}"/>
                  </a:ext>
                </a:extLst>
              </p:cNvPr>
              <p:cNvSpPr txBox="1"/>
              <p:nvPr/>
            </p:nvSpPr>
            <p:spPr>
              <a:xfrm>
                <a:off x="7323865" y="5143771"/>
                <a:ext cx="70532"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0</a:t>
                </a:r>
              </a:p>
            </p:txBody>
          </p:sp>
          <p:sp>
            <p:nvSpPr>
              <p:cNvPr id="77" name="TextBox 76">
                <a:extLst>
                  <a:ext uri="{FF2B5EF4-FFF2-40B4-BE49-F238E27FC236}">
                    <a16:creationId xmlns:a16="http://schemas.microsoft.com/office/drawing/2014/main" id="{81C1E4B9-2845-6B45-9F5D-D282C2D59512}"/>
                  </a:ext>
                </a:extLst>
              </p:cNvPr>
              <p:cNvSpPr txBox="1"/>
              <p:nvPr/>
            </p:nvSpPr>
            <p:spPr>
              <a:xfrm>
                <a:off x="7682640" y="5143771"/>
                <a:ext cx="70532"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4</a:t>
                </a:r>
              </a:p>
            </p:txBody>
          </p:sp>
          <p:sp>
            <p:nvSpPr>
              <p:cNvPr id="78" name="TextBox 77">
                <a:extLst>
                  <a:ext uri="{FF2B5EF4-FFF2-40B4-BE49-F238E27FC236}">
                    <a16:creationId xmlns:a16="http://schemas.microsoft.com/office/drawing/2014/main" id="{4120042D-926C-6941-8C98-1E2167A94322}"/>
                  </a:ext>
                </a:extLst>
              </p:cNvPr>
              <p:cNvSpPr txBox="1"/>
              <p:nvPr/>
            </p:nvSpPr>
            <p:spPr>
              <a:xfrm rot="16200000">
                <a:off x="6212457" y="3996383"/>
                <a:ext cx="1426673" cy="166199"/>
              </a:xfrm>
              <a:prstGeom prst="rect">
                <a:avLst/>
              </a:prstGeom>
              <a:noFill/>
            </p:spPr>
            <p:txBody>
              <a:bodyPr wrap="none" lIns="0" tIns="0" rIns="0" bIns="0" rtlCol="0">
                <a:spAutoFit/>
              </a:bodyPr>
              <a:lstStyle/>
              <a:p>
                <a:pPr algn="ctr">
                  <a:lnSpc>
                    <a:spcPct val="90000"/>
                  </a:lnSpc>
                </a:pPr>
                <a:r>
                  <a:rPr lang="en-US" sz="1200" b="1" dirty="0">
                    <a:latin typeface="Arial" panose="020B0604020202020204" pitchFamily="34" charset="0"/>
                    <a:ea typeface="Aileron" charset="0"/>
                    <a:cs typeface="Arial" panose="020B0604020202020204" pitchFamily="34" charset="0"/>
                  </a:rPr>
                  <a:t>Overall survival (%)</a:t>
                </a:r>
              </a:p>
            </p:txBody>
          </p:sp>
          <p:sp>
            <p:nvSpPr>
              <p:cNvPr id="79" name="TextBox 78">
                <a:extLst>
                  <a:ext uri="{FF2B5EF4-FFF2-40B4-BE49-F238E27FC236}">
                    <a16:creationId xmlns:a16="http://schemas.microsoft.com/office/drawing/2014/main" id="{C843CE8D-FE78-AA4B-B633-5DC24A6F5340}"/>
                  </a:ext>
                </a:extLst>
              </p:cNvPr>
              <p:cNvSpPr txBox="1"/>
              <p:nvPr/>
            </p:nvSpPr>
            <p:spPr>
              <a:xfrm>
                <a:off x="7069184" y="3097962"/>
                <a:ext cx="211596"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100</a:t>
                </a:r>
              </a:p>
            </p:txBody>
          </p:sp>
          <p:sp>
            <p:nvSpPr>
              <p:cNvPr id="80" name="TextBox 79">
                <a:extLst>
                  <a:ext uri="{FF2B5EF4-FFF2-40B4-BE49-F238E27FC236}">
                    <a16:creationId xmlns:a16="http://schemas.microsoft.com/office/drawing/2014/main" id="{C8FE9C6A-FB95-6941-809F-041784452849}"/>
                  </a:ext>
                </a:extLst>
              </p:cNvPr>
              <p:cNvSpPr txBox="1"/>
              <p:nvPr/>
            </p:nvSpPr>
            <p:spPr>
              <a:xfrm>
                <a:off x="7139716" y="3285956"/>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90</a:t>
                </a:r>
              </a:p>
            </p:txBody>
          </p:sp>
          <p:sp>
            <p:nvSpPr>
              <p:cNvPr id="81" name="TextBox 80">
                <a:extLst>
                  <a:ext uri="{FF2B5EF4-FFF2-40B4-BE49-F238E27FC236}">
                    <a16:creationId xmlns:a16="http://schemas.microsoft.com/office/drawing/2014/main" id="{AFAB09AF-FCEE-8941-A863-CEB773F7576E}"/>
                  </a:ext>
                </a:extLst>
              </p:cNvPr>
              <p:cNvSpPr txBox="1"/>
              <p:nvPr/>
            </p:nvSpPr>
            <p:spPr>
              <a:xfrm>
                <a:off x="7139716" y="3473950"/>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80</a:t>
                </a:r>
              </a:p>
            </p:txBody>
          </p:sp>
          <p:sp>
            <p:nvSpPr>
              <p:cNvPr id="82" name="TextBox 81">
                <a:extLst>
                  <a:ext uri="{FF2B5EF4-FFF2-40B4-BE49-F238E27FC236}">
                    <a16:creationId xmlns:a16="http://schemas.microsoft.com/office/drawing/2014/main" id="{0ED015EA-C18A-5A4E-A699-AF85FE579069}"/>
                  </a:ext>
                </a:extLst>
              </p:cNvPr>
              <p:cNvSpPr txBox="1"/>
              <p:nvPr/>
            </p:nvSpPr>
            <p:spPr>
              <a:xfrm>
                <a:off x="7139716" y="3661944"/>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70</a:t>
                </a:r>
              </a:p>
            </p:txBody>
          </p:sp>
          <p:sp>
            <p:nvSpPr>
              <p:cNvPr id="83" name="TextBox 82">
                <a:extLst>
                  <a:ext uri="{FF2B5EF4-FFF2-40B4-BE49-F238E27FC236}">
                    <a16:creationId xmlns:a16="http://schemas.microsoft.com/office/drawing/2014/main" id="{4921107B-C00B-644E-AA36-79176FAD6881}"/>
                  </a:ext>
                </a:extLst>
              </p:cNvPr>
              <p:cNvSpPr txBox="1"/>
              <p:nvPr/>
            </p:nvSpPr>
            <p:spPr>
              <a:xfrm>
                <a:off x="7139716" y="3849938"/>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60</a:t>
                </a:r>
              </a:p>
            </p:txBody>
          </p:sp>
          <p:sp>
            <p:nvSpPr>
              <p:cNvPr id="84" name="TextBox 83">
                <a:extLst>
                  <a:ext uri="{FF2B5EF4-FFF2-40B4-BE49-F238E27FC236}">
                    <a16:creationId xmlns:a16="http://schemas.microsoft.com/office/drawing/2014/main" id="{A91725FC-BD40-394F-8C26-46C5A06B6E36}"/>
                  </a:ext>
                </a:extLst>
              </p:cNvPr>
              <p:cNvSpPr txBox="1"/>
              <p:nvPr/>
            </p:nvSpPr>
            <p:spPr>
              <a:xfrm>
                <a:off x="7139716" y="4037932"/>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50</a:t>
                </a:r>
              </a:p>
            </p:txBody>
          </p:sp>
          <p:sp>
            <p:nvSpPr>
              <p:cNvPr id="85" name="TextBox 84">
                <a:extLst>
                  <a:ext uri="{FF2B5EF4-FFF2-40B4-BE49-F238E27FC236}">
                    <a16:creationId xmlns:a16="http://schemas.microsoft.com/office/drawing/2014/main" id="{CC512B26-5496-454F-9363-23BDD726436C}"/>
                  </a:ext>
                </a:extLst>
              </p:cNvPr>
              <p:cNvSpPr txBox="1"/>
              <p:nvPr/>
            </p:nvSpPr>
            <p:spPr>
              <a:xfrm>
                <a:off x="7210248" y="4977904"/>
                <a:ext cx="70532"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0</a:t>
                </a:r>
              </a:p>
            </p:txBody>
          </p:sp>
          <p:sp>
            <p:nvSpPr>
              <p:cNvPr id="86" name="TextBox 85">
                <a:extLst>
                  <a:ext uri="{FF2B5EF4-FFF2-40B4-BE49-F238E27FC236}">
                    <a16:creationId xmlns:a16="http://schemas.microsoft.com/office/drawing/2014/main" id="{A7577774-99A0-2248-85A0-B282B7C4DBD7}"/>
                  </a:ext>
                </a:extLst>
              </p:cNvPr>
              <p:cNvSpPr txBox="1"/>
              <p:nvPr/>
            </p:nvSpPr>
            <p:spPr>
              <a:xfrm>
                <a:off x="7139716" y="4225926"/>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40</a:t>
                </a:r>
              </a:p>
            </p:txBody>
          </p:sp>
          <p:sp>
            <p:nvSpPr>
              <p:cNvPr id="87" name="TextBox 86">
                <a:extLst>
                  <a:ext uri="{FF2B5EF4-FFF2-40B4-BE49-F238E27FC236}">
                    <a16:creationId xmlns:a16="http://schemas.microsoft.com/office/drawing/2014/main" id="{3DB4C5A4-8C50-BE44-8FBE-5DC98147E286}"/>
                  </a:ext>
                </a:extLst>
              </p:cNvPr>
              <p:cNvSpPr txBox="1"/>
              <p:nvPr/>
            </p:nvSpPr>
            <p:spPr>
              <a:xfrm>
                <a:off x="7139716" y="4413920"/>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30</a:t>
                </a:r>
              </a:p>
            </p:txBody>
          </p:sp>
          <p:sp>
            <p:nvSpPr>
              <p:cNvPr id="88" name="TextBox 87">
                <a:extLst>
                  <a:ext uri="{FF2B5EF4-FFF2-40B4-BE49-F238E27FC236}">
                    <a16:creationId xmlns:a16="http://schemas.microsoft.com/office/drawing/2014/main" id="{DE0EE03F-8B71-5C46-BB9F-95C69E265059}"/>
                  </a:ext>
                </a:extLst>
              </p:cNvPr>
              <p:cNvSpPr txBox="1"/>
              <p:nvPr/>
            </p:nvSpPr>
            <p:spPr>
              <a:xfrm>
                <a:off x="7139716" y="4601914"/>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20</a:t>
                </a:r>
              </a:p>
            </p:txBody>
          </p:sp>
          <p:sp>
            <p:nvSpPr>
              <p:cNvPr id="89" name="TextBox 88">
                <a:extLst>
                  <a:ext uri="{FF2B5EF4-FFF2-40B4-BE49-F238E27FC236}">
                    <a16:creationId xmlns:a16="http://schemas.microsoft.com/office/drawing/2014/main" id="{37D909D7-E037-6B44-9839-33063B3B9DCF}"/>
                  </a:ext>
                </a:extLst>
              </p:cNvPr>
              <p:cNvSpPr txBox="1"/>
              <p:nvPr/>
            </p:nvSpPr>
            <p:spPr>
              <a:xfrm>
                <a:off x="7139716" y="4789908"/>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10</a:t>
                </a:r>
              </a:p>
            </p:txBody>
          </p:sp>
          <p:cxnSp>
            <p:nvCxnSpPr>
              <p:cNvPr id="90" name="Straight Connector 89">
                <a:extLst>
                  <a:ext uri="{FF2B5EF4-FFF2-40B4-BE49-F238E27FC236}">
                    <a16:creationId xmlns:a16="http://schemas.microsoft.com/office/drawing/2014/main" id="{17F51B82-C24D-5C49-A5FE-877F21E3E6E8}"/>
                  </a:ext>
                </a:extLst>
              </p:cNvPr>
              <p:cNvCxnSpPr>
                <a:cxnSpLocks/>
              </p:cNvCxnSpPr>
              <p:nvPr/>
            </p:nvCxnSpPr>
            <p:spPr>
              <a:xfrm>
                <a:off x="7359131" y="5047153"/>
                <a:ext cx="414389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88BFC1AA-97CA-7C43-BCD8-6FE1B8AF0BDA}"/>
                  </a:ext>
                </a:extLst>
              </p:cNvPr>
              <p:cNvCxnSpPr>
                <a:cxnSpLocks/>
              </p:cNvCxnSpPr>
              <p:nvPr/>
            </p:nvCxnSpPr>
            <p:spPr>
              <a:xfrm flipV="1">
                <a:off x="7363895" y="3156883"/>
                <a:ext cx="0" cy="189000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39F51F0F-EFFB-0B4A-AAAC-721320A9637C}"/>
                  </a:ext>
                </a:extLst>
              </p:cNvPr>
              <p:cNvCxnSpPr>
                <a:cxnSpLocks/>
              </p:cNvCxnSpPr>
              <p:nvPr/>
            </p:nvCxnSpPr>
            <p:spPr>
              <a:xfrm>
                <a:off x="7298806" y="50471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910F6D1B-0FBB-AB45-B9BC-CC29382DCE34}"/>
                  </a:ext>
                </a:extLst>
              </p:cNvPr>
              <p:cNvCxnSpPr>
                <a:cxnSpLocks/>
              </p:cNvCxnSpPr>
              <p:nvPr/>
            </p:nvCxnSpPr>
            <p:spPr>
              <a:xfrm>
                <a:off x="7298806" y="4858558"/>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692848AE-661D-E34C-B1F9-93B9B5DAE5FB}"/>
                  </a:ext>
                </a:extLst>
              </p:cNvPr>
              <p:cNvCxnSpPr>
                <a:cxnSpLocks/>
              </p:cNvCxnSpPr>
              <p:nvPr/>
            </p:nvCxnSpPr>
            <p:spPr>
              <a:xfrm>
                <a:off x="7298806" y="466996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ACF7B6FF-A972-D440-B770-8139BA475CB3}"/>
                  </a:ext>
                </a:extLst>
              </p:cNvPr>
              <p:cNvCxnSpPr>
                <a:cxnSpLocks/>
              </p:cNvCxnSpPr>
              <p:nvPr/>
            </p:nvCxnSpPr>
            <p:spPr>
              <a:xfrm>
                <a:off x="7298806" y="3726988"/>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77552552-1ABE-FE41-A2D2-F9A71908B30D}"/>
                  </a:ext>
                </a:extLst>
              </p:cNvPr>
              <p:cNvCxnSpPr>
                <a:cxnSpLocks/>
              </p:cNvCxnSpPr>
              <p:nvPr/>
            </p:nvCxnSpPr>
            <p:spPr>
              <a:xfrm>
                <a:off x="7298806" y="4104178"/>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C4868D35-BB8A-2643-90E5-1082106EE1D6}"/>
                  </a:ext>
                </a:extLst>
              </p:cNvPr>
              <p:cNvCxnSpPr>
                <a:cxnSpLocks/>
              </p:cNvCxnSpPr>
              <p:nvPr/>
            </p:nvCxnSpPr>
            <p:spPr>
              <a:xfrm>
                <a:off x="7298806" y="429277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3AFD22AC-971A-B34C-A3A3-19176BCB5BD9}"/>
                  </a:ext>
                </a:extLst>
              </p:cNvPr>
              <p:cNvCxnSpPr>
                <a:cxnSpLocks/>
              </p:cNvCxnSpPr>
              <p:nvPr/>
            </p:nvCxnSpPr>
            <p:spPr>
              <a:xfrm>
                <a:off x="7298806" y="4481368"/>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77AE9722-D65C-EB49-AD9A-F14E090DB4E9}"/>
                  </a:ext>
                </a:extLst>
              </p:cNvPr>
              <p:cNvCxnSpPr>
                <a:cxnSpLocks/>
              </p:cNvCxnSpPr>
              <p:nvPr/>
            </p:nvCxnSpPr>
            <p:spPr>
              <a:xfrm>
                <a:off x="7298806" y="353839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D13F9700-7513-EA40-AB4E-BEFA30B98D86}"/>
                  </a:ext>
                </a:extLst>
              </p:cNvPr>
              <p:cNvCxnSpPr>
                <a:cxnSpLocks/>
              </p:cNvCxnSpPr>
              <p:nvPr/>
            </p:nvCxnSpPr>
            <p:spPr>
              <a:xfrm>
                <a:off x="7298806" y="3349798"/>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E75AA31A-873F-8B4C-97A6-E9B6712CD79B}"/>
                  </a:ext>
                </a:extLst>
              </p:cNvPr>
              <p:cNvCxnSpPr>
                <a:cxnSpLocks/>
              </p:cNvCxnSpPr>
              <p:nvPr/>
            </p:nvCxnSpPr>
            <p:spPr>
              <a:xfrm>
                <a:off x="7298806" y="316120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7798A43-5E1F-C040-9D7D-88EA4052AA59}"/>
                  </a:ext>
                </a:extLst>
              </p:cNvPr>
              <p:cNvCxnSpPr>
                <a:cxnSpLocks/>
              </p:cNvCxnSpPr>
              <p:nvPr/>
            </p:nvCxnSpPr>
            <p:spPr>
              <a:xfrm rot="16200000">
                <a:off x="7331495"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44099D2B-BB18-244F-A3FB-D6297B88B7C1}"/>
                  </a:ext>
                </a:extLst>
              </p:cNvPr>
              <p:cNvCxnSpPr>
                <a:cxnSpLocks/>
              </p:cNvCxnSpPr>
              <p:nvPr/>
            </p:nvCxnSpPr>
            <p:spPr>
              <a:xfrm rot="16200000">
                <a:off x="7680745"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TextBox 107">
                <a:extLst>
                  <a:ext uri="{FF2B5EF4-FFF2-40B4-BE49-F238E27FC236}">
                    <a16:creationId xmlns:a16="http://schemas.microsoft.com/office/drawing/2014/main" id="{79B878D0-5A44-424A-BD55-C4C9F0650FDB}"/>
                  </a:ext>
                </a:extLst>
              </p:cNvPr>
              <p:cNvSpPr txBox="1"/>
              <p:nvPr/>
            </p:nvSpPr>
            <p:spPr>
              <a:xfrm>
                <a:off x="8012840" y="5143771"/>
                <a:ext cx="70532"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8</a:t>
                </a:r>
              </a:p>
            </p:txBody>
          </p:sp>
          <p:cxnSp>
            <p:nvCxnSpPr>
              <p:cNvPr id="109" name="Straight Connector 108">
                <a:extLst>
                  <a:ext uri="{FF2B5EF4-FFF2-40B4-BE49-F238E27FC236}">
                    <a16:creationId xmlns:a16="http://schemas.microsoft.com/office/drawing/2014/main" id="{40ED9E24-81D8-BA4E-B6FC-C88055D600CC}"/>
                  </a:ext>
                </a:extLst>
              </p:cNvPr>
              <p:cNvCxnSpPr>
                <a:cxnSpLocks/>
              </p:cNvCxnSpPr>
              <p:nvPr/>
            </p:nvCxnSpPr>
            <p:spPr>
              <a:xfrm rot="16200000">
                <a:off x="8015706"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2" name="TextBox 111">
                <a:extLst>
                  <a:ext uri="{FF2B5EF4-FFF2-40B4-BE49-F238E27FC236}">
                    <a16:creationId xmlns:a16="http://schemas.microsoft.com/office/drawing/2014/main" id="{ED5B9B1E-C6DE-DA47-B62A-FD2A1F80C29F}"/>
                  </a:ext>
                </a:extLst>
              </p:cNvPr>
              <p:cNvSpPr txBox="1"/>
              <p:nvPr/>
            </p:nvSpPr>
            <p:spPr>
              <a:xfrm>
                <a:off x="7253272" y="5506199"/>
                <a:ext cx="224420" cy="498598"/>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142 </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81 </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(0)</a:t>
                </a:r>
              </a:p>
            </p:txBody>
          </p:sp>
          <p:sp>
            <p:nvSpPr>
              <p:cNvPr id="113" name="TextBox 112">
                <a:extLst>
                  <a:ext uri="{FF2B5EF4-FFF2-40B4-BE49-F238E27FC236}">
                    <a16:creationId xmlns:a16="http://schemas.microsoft.com/office/drawing/2014/main" id="{BA302A0C-0E6C-CF47-9AF2-D387EE64B75F}"/>
                  </a:ext>
                </a:extLst>
              </p:cNvPr>
              <p:cNvSpPr txBox="1"/>
              <p:nvPr/>
            </p:nvSpPr>
            <p:spPr>
              <a:xfrm>
                <a:off x="8454511" y="5306725"/>
                <a:ext cx="1897955" cy="138499"/>
              </a:xfrm>
              <a:prstGeom prst="rect">
                <a:avLst/>
              </a:prstGeom>
              <a:noFill/>
            </p:spPr>
            <p:txBody>
              <a:bodyPr wrap="none" lIns="0" tIns="0" rIns="0" bIns="0" rtlCol="0">
                <a:spAutoFit/>
              </a:bodyPr>
              <a:lstStyle/>
              <a:p>
                <a:pPr algn="r">
                  <a:lnSpc>
                    <a:spcPct val="90000"/>
                  </a:lnSpc>
                </a:pPr>
                <a:r>
                  <a:rPr lang="en-US" sz="1000" b="1" dirty="0">
                    <a:latin typeface="Arial" panose="020B0604020202020204" pitchFamily="34" charset="0"/>
                    <a:ea typeface="Aileron" charset="0"/>
                    <a:cs typeface="Arial" panose="020B0604020202020204" pitchFamily="34" charset="0"/>
                  </a:rPr>
                  <a:t>Time since enrolment (months)</a:t>
                </a:r>
                <a:endParaRPr lang="en-US" sz="1000" b="1" i="1" dirty="0">
                  <a:latin typeface="Arial" panose="020B0604020202020204" pitchFamily="34" charset="0"/>
                  <a:ea typeface="Aileron" charset="0"/>
                  <a:cs typeface="Arial" panose="020B0604020202020204" pitchFamily="34" charset="0"/>
                </a:endParaRPr>
              </a:p>
            </p:txBody>
          </p:sp>
          <p:sp>
            <p:nvSpPr>
              <p:cNvPr id="114" name="TextBox 113">
                <a:extLst>
                  <a:ext uri="{FF2B5EF4-FFF2-40B4-BE49-F238E27FC236}">
                    <a16:creationId xmlns:a16="http://schemas.microsoft.com/office/drawing/2014/main" id="{3904AD3E-C428-CC49-8D9A-121AF4335C33}"/>
                  </a:ext>
                </a:extLst>
              </p:cNvPr>
              <p:cNvSpPr txBox="1"/>
              <p:nvPr/>
            </p:nvSpPr>
            <p:spPr>
              <a:xfrm>
                <a:off x="7948691"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100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(11)</a:t>
                </a:r>
              </a:p>
              <a:p>
                <a:pPr algn="ctr">
                  <a:lnSpc>
                    <a:spcPct val="90000"/>
                  </a:lnSpc>
                </a:pPr>
                <a:r>
                  <a:rPr lang="en-US" sz="900" dirty="0">
                    <a:latin typeface="Arial" panose="020B0604020202020204" pitchFamily="34" charset="0"/>
                    <a:ea typeface="Aileron" charset="0"/>
                    <a:cs typeface="Arial" panose="020B0604020202020204" pitchFamily="34" charset="0"/>
                  </a:rPr>
                  <a:t>49</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(2)</a:t>
                </a:r>
              </a:p>
            </p:txBody>
          </p:sp>
          <p:sp>
            <p:nvSpPr>
              <p:cNvPr id="115" name="TextBox 114">
                <a:extLst>
                  <a:ext uri="{FF2B5EF4-FFF2-40B4-BE49-F238E27FC236}">
                    <a16:creationId xmlns:a16="http://schemas.microsoft.com/office/drawing/2014/main" id="{AFFF55FB-1A16-1E47-B51D-F1FA7D7B24C7}"/>
                  </a:ext>
                </a:extLst>
              </p:cNvPr>
              <p:cNvSpPr txBox="1"/>
              <p:nvPr/>
            </p:nvSpPr>
            <p:spPr>
              <a:xfrm>
                <a:off x="832364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12</a:t>
                </a:r>
              </a:p>
            </p:txBody>
          </p:sp>
          <p:cxnSp>
            <p:nvCxnSpPr>
              <p:cNvPr id="116" name="Straight Connector 115">
                <a:extLst>
                  <a:ext uri="{FF2B5EF4-FFF2-40B4-BE49-F238E27FC236}">
                    <a16:creationId xmlns:a16="http://schemas.microsoft.com/office/drawing/2014/main" id="{C74086D5-C866-B54A-9809-0C0592D221FA}"/>
                  </a:ext>
                </a:extLst>
              </p:cNvPr>
              <p:cNvCxnSpPr>
                <a:cxnSpLocks/>
              </p:cNvCxnSpPr>
              <p:nvPr/>
            </p:nvCxnSpPr>
            <p:spPr>
              <a:xfrm rot="16200000">
                <a:off x="836178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BCCA10C6-F3DF-0445-AD16-2FB490758836}"/>
                  </a:ext>
                </a:extLst>
              </p:cNvPr>
              <p:cNvSpPr txBox="1"/>
              <p:nvPr/>
            </p:nvSpPr>
            <p:spPr>
              <a:xfrm>
                <a:off x="866654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16</a:t>
                </a:r>
              </a:p>
            </p:txBody>
          </p:sp>
          <p:cxnSp>
            <p:nvCxnSpPr>
              <p:cNvPr id="118" name="Straight Connector 117">
                <a:extLst>
                  <a:ext uri="{FF2B5EF4-FFF2-40B4-BE49-F238E27FC236}">
                    <a16:creationId xmlns:a16="http://schemas.microsoft.com/office/drawing/2014/main" id="{C1C0FEA9-1100-644E-A271-EC27BD8D7AF3}"/>
                  </a:ext>
                </a:extLst>
              </p:cNvPr>
              <p:cNvCxnSpPr>
                <a:cxnSpLocks/>
              </p:cNvCxnSpPr>
              <p:nvPr/>
            </p:nvCxnSpPr>
            <p:spPr>
              <a:xfrm rot="16200000">
                <a:off x="870468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9" name="TextBox 118">
                <a:extLst>
                  <a:ext uri="{FF2B5EF4-FFF2-40B4-BE49-F238E27FC236}">
                    <a16:creationId xmlns:a16="http://schemas.microsoft.com/office/drawing/2014/main" id="{59B08D18-3B88-C247-9C8C-CEB87AC4DD35}"/>
                  </a:ext>
                </a:extLst>
              </p:cNvPr>
              <p:cNvSpPr txBox="1"/>
              <p:nvPr/>
            </p:nvSpPr>
            <p:spPr>
              <a:xfrm>
                <a:off x="1142879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48</a:t>
                </a:r>
              </a:p>
            </p:txBody>
          </p:sp>
          <p:cxnSp>
            <p:nvCxnSpPr>
              <p:cNvPr id="120" name="Straight Connector 119">
                <a:extLst>
                  <a:ext uri="{FF2B5EF4-FFF2-40B4-BE49-F238E27FC236}">
                    <a16:creationId xmlns:a16="http://schemas.microsoft.com/office/drawing/2014/main" id="{33ED1664-6B0B-C245-B124-E9B720E12E49}"/>
                  </a:ext>
                </a:extLst>
              </p:cNvPr>
              <p:cNvCxnSpPr>
                <a:cxnSpLocks/>
              </p:cNvCxnSpPr>
              <p:nvPr/>
            </p:nvCxnSpPr>
            <p:spPr>
              <a:xfrm rot="16200000">
                <a:off x="1146693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1" name="TextBox 120">
                <a:extLst>
                  <a:ext uri="{FF2B5EF4-FFF2-40B4-BE49-F238E27FC236}">
                    <a16:creationId xmlns:a16="http://schemas.microsoft.com/office/drawing/2014/main" id="{D66FF554-4CBD-D943-9FA7-B48A8EFCF686}"/>
                  </a:ext>
                </a:extLst>
              </p:cNvPr>
              <p:cNvSpPr txBox="1"/>
              <p:nvPr/>
            </p:nvSpPr>
            <p:spPr>
              <a:xfrm>
                <a:off x="1108589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44</a:t>
                </a:r>
              </a:p>
            </p:txBody>
          </p:sp>
          <p:cxnSp>
            <p:nvCxnSpPr>
              <p:cNvPr id="122" name="Straight Connector 121">
                <a:extLst>
                  <a:ext uri="{FF2B5EF4-FFF2-40B4-BE49-F238E27FC236}">
                    <a16:creationId xmlns:a16="http://schemas.microsoft.com/office/drawing/2014/main" id="{33C5C9AA-79D3-634C-B95B-CAAA815470A8}"/>
                  </a:ext>
                </a:extLst>
              </p:cNvPr>
              <p:cNvCxnSpPr>
                <a:cxnSpLocks/>
              </p:cNvCxnSpPr>
              <p:nvPr/>
            </p:nvCxnSpPr>
            <p:spPr>
              <a:xfrm rot="16200000">
                <a:off x="1112403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3" name="TextBox 122">
                <a:extLst>
                  <a:ext uri="{FF2B5EF4-FFF2-40B4-BE49-F238E27FC236}">
                    <a16:creationId xmlns:a16="http://schemas.microsoft.com/office/drawing/2014/main" id="{8C85C9DE-CBE4-024B-9127-598DFF655A1C}"/>
                  </a:ext>
                </a:extLst>
              </p:cNvPr>
              <p:cNvSpPr txBox="1"/>
              <p:nvPr/>
            </p:nvSpPr>
            <p:spPr>
              <a:xfrm>
                <a:off x="1074299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40</a:t>
                </a:r>
              </a:p>
            </p:txBody>
          </p:sp>
          <p:cxnSp>
            <p:nvCxnSpPr>
              <p:cNvPr id="124" name="Straight Connector 123">
                <a:extLst>
                  <a:ext uri="{FF2B5EF4-FFF2-40B4-BE49-F238E27FC236}">
                    <a16:creationId xmlns:a16="http://schemas.microsoft.com/office/drawing/2014/main" id="{44A8ED20-8451-1A49-9B8C-62A3D71ACAB4}"/>
                  </a:ext>
                </a:extLst>
              </p:cNvPr>
              <p:cNvCxnSpPr>
                <a:cxnSpLocks/>
              </p:cNvCxnSpPr>
              <p:nvPr/>
            </p:nvCxnSpPr>
            <p:spPr>
              <a:xfrm rot="16200000">
                <a:off x="1078113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TextBox 124">
                <a:extLst>
                  <a:ext uri="{FF2B5EF4-FFF2-40B4-BE49-F238E27FC236}">
                    <a16:creationId xmlns:a16="http://schemas.microsoft.com/office/drawing/2014/main" id="{36C5BDAD-76ED-C24E-9355-885C27110D61}"/>
                  </a:ext>
                </a:extLst>
              </p:cNvPr>
              <p:cNvSpPr txBox="1"/>
              <p:nvPr/>
            </p:nvSpPr>
            <p:spPr>
              <a:xfrm>
                <a:off x="10396924"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36</a:t>
                </a:r>
              </a:p>
            </p:txBody>
          </p:sp>
          <p:cxnSp>
            <p:nvCxnSpPr>
              <p:cNvPr id="126" name="Straight Connector 125">
                <a:extLst>
                  <a:ext uri="{FF2B5EF4-FFF2-40B4-BE49-F238E27FC236}">
                    <a16:creationId xmlns:a16="http://schemas.microsoft.com/office/drawing/2014/main" id="{F02E8AB5-AA22-5D4C-894F-72D3E70C2E12}"/>
                  </a:ext>
                </a:extLst>
              </p:cNvPr>
              <p:cNvCxnSpPr>
                <a:cxnSpLocks/>
              </p:cNvCxnSpPr>
              <p:nvPr/>
            </p:nvCxnSpPr>
            <p:spPr>
              <a:xfrm rot="16200000">
                <a:off x="10435056"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7" name="TextBox 126">
                <a:extLst>
                  <a:ext uri="{FF2B5EF4-FFF2-40B4-BE49-F238E27FC236}">
                    <a16:creationId xmlns:a16="http://schemas.microsoft.com/office/drawing/2014/main" id="{C489F990-9E67-2F4C-BA09-AD3CA5160C24}"/>
                  </a:ext>
                </a:extLst>
              </p:cNvPr>
              <p:cNvSpPr txBox="1"/>
              <p:nvPr/>
            </p:nvSpPr>
            <p:spPr>
              <a:xfrm>
                <a:off x="1005084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32</a:t>
                </a:r>
              </a:p>
            </p:txBody>
          </p:sp>
          <p:cxnSp>
            <p:nvCxnSpPr>
              <p:cNvPr id="128" name="Straight Connector 127">
                <a:extLst>
                  <a:ext uri="{FF2B5EF4-FFF2-40B4-BE49-F238E27FC236}">
                    <a16:creationId xmlns:a16="http://schemas.microsoft.com/office/drawing/2014/main" id="{5351E63B-C01F-2944-BCA9-9F75C2B35010}"/>
                  </a:ext>
                </a:extLst>
              </p:cNvPr>
              <p:cNvCxnSpPr>
                <a:cxnSpLocks/>
              </p:cNvCxnSpPr>
              <p:nvPr/>
            </p:nvCxnSpPr>
            <p:spPr>
              <a:xfrm rot="16200000">
                <a:off x="1008898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9" name="TextBox 128">
                <a:extLst>
                  <a:ext uri="{FF2B5EF4-FFF2-40B4-BE49-F238E27FC236}">
                    <a16:creationId xmlns:a16="http://schemas.microsoft.com/office/drawing/2014/main" id="{B62979B6-C2E2-B741-B238-7DAD209702FE}"/>
                  </a:ext>
                </a:extLst>
              </p:cNvPr>
              <p:cNvSpPr txBox="1"/>
              <p:nvPr/>
            </p:nvSpPr>
            <p:spPr>
              <a:xfrm>
                <a:off x="970794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28</a:t>
                </a:r>
              </a:p>
            </p:txBody>
          </p:sp>
          <p:cxnSp>
            <p:nvCxnSpPr>
              <p:cNvPr id="130" name="Straight Connector 129">
                <a:extLst>
                  <a:ext uri="{FF2B5EF4-FFF2-40B4-BE49-F238E27FC236}">
                    <a16:creationId xmlns:a16="http://schemas.microsoft.com/office/drawing/2014/main" id="{87CF10CB-49B8-C54A-8EBD-0FB4EC4CA377}"/>
                  </a:ext>
                </a:extLst>
              </p:cNvPr>
              <p:cNvCxnSpPr>
                <a:cxnSpLocks/>
              </p:cNvCxnSpPr>
              <p:nvPr/>
            </p:nvCxnSpPr>
            <p:spPr>
              <a:xfrm rot="16200000">
                <a:off x="974608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1" name="TextBox 130">
                <a:extLst>
                  <a:ext uri="{FF2B5EF4-FFF2-40B4-BE49-F238E27FC236}">
                    <a16:creationId xmlns:a16="http://schemas.microsoft.com/office/drawing/2014/main" id="{1AA19804-83A6-C24C-ADCE-2838F9DEB663}"/>
                  </a:ext>
                </a:extLst>
              </p:cNvPr>
              <p:cNvSpPr txBox="1"/>
              <p:nvPr/>
            </p:nvSpPr>
            <p:spPr>
              <a:xfrm>
                <a:off x="9361874"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24</a:t>
                </a:r>
              </a:p>
            </p:txBody>
          </p:sp>
          <p:cxnSp>
            <p:nvCxnSpPr>
              <p:cNvPr id="132" name="Straight Connector 131">
                <a:extLst>
                  <a:ext uri="{FF2B5EF4-FFF2-40B4-BE49-F238E27FC236}">
                    <a16:creationId xmlns:a16="http://schemas.microsoft.com/office/drawing/2014/main" id="{E1D54B5C-8897-6141-BFAD-17900BB05F7F}"/>
                  </a:ext>
                </a:extLst>
              </p:cNvPr>
              <p:cNvCxnSpPr>
                <a:cxnSpLocks/>
              </p:cNvCxnSpPr>
              <p:nvPr/>
            </p:nvCxnSpPr>
            <p:spPr>
              <a:xfrm rot="16200000">
                <a:off x="9400006"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A1BB56CF-0195-874C-95C1-EB7C07845909}"/>
                  </a:ext>
                </a:extLst>
              </p:cNvPr>
              <p:cNvSpPr txBox="1"/>
              <p:nvPr/>
            </p:nvSpPr>
            <p:spPr>
              <a:xfrm>
                <a:off x="901579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20</a:t>
                </a:r>
              </a:p>
            </p:txBody>
          </p:sp>
          <p:cxnSp>
            <p:nvCxnSpPr>
              <p:cNvPr id="134" name="Straight Connector 133">
                <a:extLst>
                  <a:ext uri="{FF2B5EF4-FFF2-40B4-BE49-F238E27FC236}">
                    <a16:creationId xmlns:a16="http://schemas.microsoft.com/office/drawing/2014/main" id="{31048271-CF23-5246-A6FE-898B70B2F1E5}"/>
                  </a:ext>
                </a:extLst>
              </p:cNvPr>
              <p:cNvCxnSpPr>
                <a:cxnSpLocks/>
              </p:cNvCxnSpPr>
              <p:nvPr/>
            </p:nvCxnSpPr>
            <p:spPr>
              <a:xfrm rot="16200000">
                <a:off x="905393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5" name="TextBox 134">
                <a:extLst>
                  <a:ext uri="{FF2B5EF4-FFF2-40B4-BE49-F238E27FC236}">
                    <a16:creationId xmlns:a16="http://schemas.microsoft.com/office/drawing/2014/main" id="{1A291288-3D09-544E-A60D-3BB2DEA3832A}"/>
                  </a:ext>
                </a:extLst>
              </p:cNvPr>
              <p:cNvSpPr txBox="1"/>
              <p:nvPr/>
            </p:nvSpPr>
            <p:spPr>
              <a:xfrm>
                <a:off x="8288416"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53</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(33)</a:t>
                </a:r>
              </a:p>
              <a:p>
                <a:pPr algn="ctr">
                  <a:lnSpc>
                    <a:spcPct val="90000"/>
                  </a:lnSpc>
                </a:pPr>
                <a:r>
                  <a:rPr lang="en-US" sz="900" dirty="0">
                    <a:latin typeface="Arial" panose="020B0604020202020204" pitchFamily="34" charset="0"/>
                    <a:ea typeface="Aileron" charset="0"/>
                    <a:cs typeface="Arial" panose="020B0604020202020204" pitchFamily="34" charset="0"/>
                  </a:rPr>
                  <a:t>23</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(13)</a:t>
                </a:r>
              </a:p>
            </p:txBody>
          </p:sp>
          <p:sp>
            <p:nvSpPr>
              <p:cNvPr id="136" name="TextBox 135">
                <a:extLst>
                  <a:ext uri="{FF2B5EF4-FFF2-40B4-BE49-F238E27FC236}">
                    <a16:creationId xmlns:a16="http://schemas.microsoft.com/office/drawing/2014/main" id="{F1A1C01B-F8DA-124A-8F95-844BA6313BB7}"/>
                  </a:ext>
                </a:extLst>
              </p:cNvPr>
              <p:cNvSpPr txBox="1"/>
              <p:nvPr/>
            </p:nvSpPr>
            <p:spPr>
              <a:xfrm>
                <a:off x="8637666"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26</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(43)</a:t>
                </a:r>
              </a:p>
              <a:p>
                <a:pPr algn="ctr">
                  <a:lnSpc>
                    <a:spcPct val="90000"/>
                  </a:lnSpc>
                </a:pPr>
                <a:r>
                  <a:rPr lang="en-US" sz="900" dirty="0">
                    <a:latin typeface="Arial" panose="020B0604020202020204" pitchFamily="34" charset="0"/>
                    <a:ea typeface="Aileron" charset="0"/>
                    <a:cs typeface="Arial" panose="020B0604020202020204" pitchFamily="34" charset="0"/>
                  </a:rPr>
                  <a:t>16</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(13)</a:t>
                </a:r>
              </a:p>
            </p:txBody>
          </p:sp>
          <p:sp>
            <p:nvSpPr>
              <p:cNvPr id="137" name="TextBox 136">
                <a:extLst>
                  <a:ext uri="{FF2B5EF4-FFF2-40B4-BE49-F238E27FC236}">
                    <a16:creationId xmlns:a16="http://schemas.microsoft.com/office/drawing/2014/main" id="{0B1533CE-8E0F-514E-BFA5-D4C27501CE92}"/>
                  </a:ext>
                </a:extLst>
              </p:cNvPr>
              <p:cNvSpPr txBox="1"/>
              <p:nvPr/>
            </p:nvSpPr>
            <p:spPr>
              <a:xfrm>
                <a:off x="8977391"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12</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(49)</a:t>
                </a:r>
              </a:p>
              <a:p>
                <a:pPr algn="ctr">
                  <a:lnSpc>
                    <a:spcPct val="90000"/>
                  </a:lnSpc>
                </a:pPr>
                <a:r>
                  <a:rPr lang="en-US" sz="900" dirty="0">
                    <a:latin typeface="Arial" panose="020B0604020202020204" pitchFamily="34" charset="0"/>
                    <a:ea typeface="Aileron" charset="0"/>
                    <a:cs typeface="Arial" panose="020B0604020202020204" pitchFamily="34" charset="0"/>
                  </a:rPr>
                  <a:t>7</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(15)</a:t>
                </a:r>
              </a:p>
            </p:txBody>
          </p:sp>
          <p:sp>
            <p:nvSpPr>
              <p:cNvPr id="138" name="TextBox 137">
                <a:extLst>
                  <a:ext uri="{FF2B5EF4-FFF2-40B4-BE49-F238E27FC236}">
                    <a16:creationId xmlns:a16="http://schemas.microsoft.com/office/drawing/2014/main" id="{BE865EC1-2C96-0643-9817-A2525C4FBE0F}"/>
                  </a:ext>
                </a:extLst>
              </p:cNvPr>
              <p:cNvSpPr txBox="1"/>
              <p:nvPr/>
            </p:nvSpPr>
            <p:spPr>
              <a:xfrm>
                <a:off x="9329816"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7</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(50)</a:t>
                </a:r>
              </a:p>
              <a:p>
                <a:pPr algn="ctr">
                  <a:lnSpc>
                    <a:spcPct val="90000"/>
                  </a:lnSpc>
                </a:pPr>
                <a:r>
                  <a:rPr lang="en-US" sz="900" dirty="0">
                    <a:latin typeface="Arial" panose="020B0604020202020204" pitchFamily="34" charset="0"/>
                    <a:ea typeface="Aileron" charset="0"/>
                    <a:cs typeface="Arial" panose="020B0604020202020204" pitchFamily="34" charset="0"/>
                  </a:rPr>
                  <a:t>5</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(15)</a:t>
                </a:r>
              </a:p>
            </p:txBody>
          </p:sp>
          <p:sp>
            <p:nvSpPr>
              <p:cNvPr id="139" name="TextBox 138">
                <a:extLst>
                  <a:ext uri="{FF2B5EF4-FFF2-40B4-BE49-F238E27FC236}">
                    <a16:creationId xmlns:a16="http://schemas.microsoft.com/office/drawing/2014/main" id="{E9C15EF9-4D9E-A94C-A273-6FB37A2269AB}"/>
                  </a:ext>
                </a:extLst>
              </p:cNvPr>
              <p:cNvSpPr txBox="1"/>
              <p:nvPr/>
            </p:nvSpPr>
            <p:spPr>
              <a:xfrm>
                <a:off x="9679066"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5</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(51)</a:t>
                </a:r>
              </a:p>
              <a:p>
                <a:pPr algn="ctr">
                  <a:lnSpc>
                    <a:spcPct val="90000"/>
                  </a:lnSpc>
                </a:pPr>
                <a:r>
                  <a:rPr lang="en-US" sz="900" dirty="0">
                    <a:latin typeface="Arial" panose="020B0604020202020204" pitchFamily="34" charset="0"/>
                    <a:ea typeface="Aileron" charset="0"/>
                    <a:cs typeface="Arial" panose="020B0604020202020204" pitchFamily="34" charset="0"/>
                  </a:rPr>
                  <a:t>2</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(16)</a:t>
                </a:r>
              </a:p>
            </p:txBody>
          </p:sp>
          <p:sp>
            <p:nvSpPr>
              <p:cNvPr id="140" name="TextBox 139">
                <a:extLst>
                  <a:ext uri="{FF2B5EF4-FFF2-40B4-BE49-F238E27FC236}">
                    <a16:creationId xmlns:a16="http://schemas.microsoft.com/office/drawing/2014/main" id="{2A1367AA-EE9E-9047-8C58-B145B1EC46DE}"/>
                  </a:ext>
                </a:extLst>
              </p:cNvPr>
              <p:cNvSpPr txBox="1"/>
              <p:nvPr/>
            </p:nvSpPr>
            <p:spPr>
              <a:xfrm>
                <a:off x="10012441"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2</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(52)</a:t>
                </a:r>
              </a:p>
              <a:p>
                <a:pPr algn="ctr">
                  <a:lnSpc>
                    <a:spcPct val="90000"/>
                  </a:lnSpc>
                </a:pPr>
                <a:r>
                  <a:rPr lang="en-US" sz="900" dirty="0">
                    <a:latin typeface="Arial" panose="020B0604020202020204" pitchFamily="34" charset="0"/>
                    <a:ea typeface="Aileron" charset="0"/>
                    <a:cs typeface="Arial" panose="020B0604020202020204" pitchFamily="34" charset="0"/>
                  </a:rPr>
                  <a:t>1</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(16)</a:t>
                </a:r>
              </a:p>
            </p:txBody>
          </p:sp>
          <p:sp>
            <p:nvSpPr>
              <p:cNvPr id="141" name="TextBox 140">
                <a:extLst>
                  <a:ext uri="{FF2B5EF4-FFF2-40B4-BE49-F238E27FC236}">
                    <a16:creationId xmlns:a16="http://schemas.microsoft.com/office/drawing/2014/main" id="{E38C3284-F3C0-7F4A-94B0-92B36259E83B}"/>
                  </a:ext>
                </a:extLst>
              </p:cNvPr>
              <p:cNvSpPr txBox="1"/>
              <p:nvPr/>
            </p:nvSpPr>
            <p:spPr>
              <a:xfrm>
                <a:off x="10361691"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(53)</a:t>
                </a:r>
              </a:p>
              <a:p>
                <a:pPr algn="ctr">
                  <a:lnSpc>
                    <a:spcPct val="90000"/>
                  </a:lnSpc>
                </a:pPr>
                <a:r>
                  <a:rPr lang="en-US" sz="900" dirty="0">
                    <a:latin typeface="Arial" panose="020B0604020202020204" pitchFamily="34" charset="0"/>
                    <a:ea typeface="Aileron" charset="0"/>
                    <a:cs typeface="Arial" panose="020B0604020202020204" pitchFamily="34" charset="0"/>
                  </a:rPr>
                  <a:t>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(16)</a:t>
                </a:r>
              </a:p>
            </p:txBody>
          </p:sp>
          <p:sp>
            <p:nvSpPr>
              <p:cNvPr id="142" name="TextBox 141">
                <a:extLst>
                  <a:ext uri="{FF2B5EF4-FFF2-40B4-BE49-F238E27FC236}">
                    <a16:creationId xmlns:a16="http://schemas.microsoft.com/office/drawing/2014/main" id="{7529F4D4-B2B8-0C4F-B5D1-C31C5339F3F8}"/>
                  </a:ext>
                </a:extLst>
              </p:cNvPr>
              <p:cNvSpPr txBox="1"/>
              <p:nvPr/>
            </p:nvSpPr>
            <p:spPr>
              <a:xfrm>
                <a:off x="10707766"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(53)</a:t>
                </a:r>
              </a:p>
              <a:p>
                <a:pPr algn="ctr">
                  <a:lnSpc>
                    <a:spcPct val="90000"/>
                  </a:lnSpc>
                </a:pPr>
                <a:r>
                  <a:rPr lang="en-US" sz="900" dirty="0">
                    <a:latin typeface="Arial" panose="020B0604020202020204" pitchFamily="34" charset="0"/>
                    <a:ea typeface="Aileron" charset="0"/>
                    <a:cs typeface="Arial" panose="020B0604020202020204" pitchFamily="34" charset="0"/>
                  </a:rPr>
                  <a:t>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(16)</a:t>
                </a:r>
              </a:p>
            </p:txBody>
          </p:sp>
          <p:sp>
            <p:nvSpPr>
              <p:cNvPr id="143" name="TextBox 142">
                <a:extLst>
                  <a:ext uri="{FF2B5EF4-FFF2-40B4-BE49-F238E27FC236}">
                    <a16:creationId xmlns:a16="http://schemas.microsoft.com/office/drawing/2014/main" id="{EB59B548-1049-9F4B-BC9A-BB3A62147F00}"/>
                  </a:ext>
                </a:extLst>
              </p:cNvPr>
              <p:cNvSpPr txBox="1"/>
              <p:nvPr/>
            </p:nvSpPr>
            <p:spPr>
              <a:xfrm>
                <a:off x="11050666"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(53)</a:t>
                </a:r>
              </a:p>
              <a:p>
                <a:pPr algn="ctr">
                  <a:lnSpc>
                    <a:spcPct val="90000"/>
                  </a:lnSpc>
                </a:pPr>
                <a:r>
                  <a:rPr lang="en-US" sz="900" dirty="0">
                    <a:latin typeface="Arial" panose="020B0604020202020204" pitchFamily="34" charset="0"/>
                    <a:ea typeface="Aileron" charset="0"/>
                    <a:cs typeface="Arial" panose="020B0604020202020204" pitchFamily="34" charset="0"/>
                  </a:rPr>
                  <a:t>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(16)</a:t>
                </a:r>
              </a:p>
            </p:txBody>
          </p:sp>
          <p:sp>
            <p:nvSpPr>
              <p:cNvPr id="144" name="TextBox 143">
                <a:extLst>
                  <a:ext uri="{FF2B5EF4-FFF2-40B4-BE49-F238E27FC236}">
                    <a16:creationId xmlns:a16="http://schemas.microsoft.com/office/drawing/2014/main" id="{6CF5B0CE-98FD-3748-AC1A-1D641D545358}"/>
                  </a:ext>
                </a:extLst>
              </p:cNvPr>
              <p:cNvSpPr txBox="1"/>
              <p:nvPr/>
            </p:nvSpPr>
            <p:spPr>
              <a:xfrm>
                <a:off x="11396741"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(54)</a:t>
                </a:r>
              </a:p>
              <a:p>
                <a:pPr algn="ctr">
                  <a:lnSpc>
                    <a:spcPct val="90000"/>
                  </a:lnSpc>
                </a:pPr>
                <a:r>
                  <a:rPr lang="en-US" sz="900" dirty="0">
                    <a:latin typeface="Arial" panose="020B0604020202020204" pitchFamily="34" charset="0"/>
                    <a:ea typeface="Aileron" charset="0"/>
                    <a:cs typeface="Arial" panose="020B0604020202020204" pitchFamily="34" charset="0"/>
                  </a:rPr>
                  <a:t>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(16)</a:t>
                </a:r>
              </a:p>
            </p:txBody>
          </p:sp>
          <p:pic>
            <p:nvPicPr>
              <p:cNvPr id="147" name="Picture 146">
                <a:extLst>
                  <a:ext uri="{FF2B5EF4-FFF2-40B4-BE49-F238E27FC236}">
                    <a16:creationId xmlns:a16="http://schemas.microsoft.com/office/drawing/2014/main" id="{F0F56082-FC9D-2C48-8D52-FF6F5BA423BB}"/>
                  </a:ext>
                </a:extLst>
              </p:cNvPr>
              <p:cNvPicPr>
                <a:picLocks noChangeAspect="1"/>
              </p:cNvPicPr>
              <p:nvPr/>
            </p:nvPicPr>
            <p:blipFill>
              <a:blip r:embed="rId3"/>
              <a:stretch>
                <a:fillRect/>
              </a:stretch>
            </p:blipFill>
            <p:spPr>
              <a:xfrm>
                <a:off x="7369175" y="3138004"/>
                <a:ext cx="4102100" cy="1908175"/>
              </a:xfrm>
              <a:prstGeom prst="rect">
                <a:avLst/>
              </a:prstGeom>
            </p:spPr>
          </p:pic>
          <p:cxnSp>
            <p:nvCxnSpPr>
              <p:cNvPr id="155" name="Straight Connector 154">
                <a:extLst>
                  <a:ext uri="{FF2B5EF4-FFF2-40B4-BE49-F238E27FC236}">
                    <a16:creationId xmlns:a16="http://schemas.microsoft.com/office/drawing/2014/main" id="{C96DF1B9-37B5-E444-AAA7-DBB0C6166E52}"/>
                  </a:ext>
                </a:extLst>
              </p:cNvPr>
              <p:cNvCxnSpPr>
                <a:cxnSpLocks/>
              </p:cNvCxnSpPr>
              <p:nvPr/>
            </p:nvCxnSpPr>
            <p:spPr>
              <a:xfrm>
                <a:off x="7298806" y="391558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04C1355-4790-4120-9EC0-05931D57CBBC}"/>
                  </a:ext>
                </a:extLst>
              </p:cNvPr>
              <p:cNvSpPr txBox="1"/>
              <p:nvPr/>
            </p:nvSpPr>
            <p:spPr>
              <a:xfrm>
                <a:off x="8697614" y="3853444"/>
                <a:ext cx="1253548" cy="276999"/>
              </a:xfrm>
              <a:prstGeom prst="rect">
                <a:avLst/>
              </a:prstGeom>
              <a:noFill/>
            </p:spPr>
            <p:txBody>
              <a:bodyPr wrap="none" lIns="0" tIns="0" rIns="0" bIns="0"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13.01 months </a:t>
                </a:r>
                <a:br>
                  <a:rPr lang="en-GB" sz="1000" b="1" dirty="0">
                    <a:solidFill>
                      <a:schemeClr val="tx2"/>
                    </a:solidFill>
                    <a:latin typeface="Arial" panose="020B0604020202020204" pitchFamily="34" charset="0"/>
                    <a:ea typeface="Aileron" charset="0"/>
                    <a:cs typeface="Arial" panose="020B0604020202020204" pitchFamily="34" charset="0"/>
                  </a:rPr>
                </a:br>
                <a:r>
                  <a:rPr lang="en-GB" sz="1000" b="1" dirty="0">
                    <a:solidFill>
                      <a:schemeClr val="tx2"/>
                    </a:solidFill>
                    <a:latin typeface="Arial" panose="020B0604020202020204" pitchFamily="34" charset="0"/>
                    <a:ea typeface="Aileron" charset="0"/>
                    <a:cs typeface="Arial" panose="020B0604020202020204" pitchFamily="34" charset="0"/>
                  </a:rPr>
                  <a:t>(95% CI: 11.04-14.29)</a:t>
                </a:r>
              </a:p>
            </p:txBody>
          </p:sp>
          <p:sp>
            <p:nvSpPr>
              <p:cNvPr id="18" name="TextBox 17">
                <a:extLst>
                  <a:ext uri="{FF2B5EF4-FFF2-40B4-BE49-F238E27FC236}">
                    <a16:creationId xmlns:a16="http://schemas.microsoft.com/office/drawing/2014/main" id="{BD05837B-9B83-48D1-B637-0F98B1C70910}"/>
                  </a:ext>
                </a:extLst>
              </p:cNvPr>
              <p:cNvSpPr txBox="1"/>
              <p:nvPr/>
            </p:nvSpPr>
            <p:spPr>
              <a:xfrm>
                <a:off x="7551095" y="4629447"/>
                <a:ext cx="1183016" cy="276999"/>
              </a:xfrm>
              <a:prstGeom prst="rect">
                <a:avLst/>
              </a:prstGeom>
              <a:noFill/>
            </p:spPr>
            <p:txBody>
              <a:bodyPr wrap="none" lIns="0" tIns="0" rIns="0" bIns="0" rtlCol="0">
                <a:spAutoFit/>
              </a:bodyPr>
              <a:lstStyle/>
              <a:p>
                <a:pPr algn="r">
                  <a:lnSpc>
                    <a:spcPct val="90000"/>
                  </a:lnSpc>
                </a:pPr>
                <a:r>
                  <a:rPr lang="en-GB" sz="1000" b="1" dirty="0">
                    <a:solidFill>
                      <a:schemeClr val="accent1"/>
                    </a:solidFill>
                    <a:latin typeface="Arial" panose="020B0604020202020204" pitchFamily="34" charset="0"/>
                    <a:ea typeface="Aileron" charset="0"/>
                    <a:cs typeface="Arial" panose="020B0604020202020204" pitchFamily="34" charset="0"/>
                  </a:rPr>
                  <a:t>9.63 months </a:t>
                </a:r>
                <a:br>
                  <a:rPr lang="en-GB" sz="1000" b="1" dirty="0">
                    <a:solidFill>
                      <a:schemeClr val="accent1"/>
                    </a:solidFill>
                    <a:latin typeface="Arial" panose="020B0604020202020204" pitchFamily="34" charset="0"/>
                    <a:ea typeface="Aileron" charset="0"/>
                    <a:cs typeface="Arial" panose="020B0604020202020204" pitchFamily="34" charset="0"/>
                  </a:rPr>
                </a:br>
                <a:r>
                  <a:rPr lang="en-GB" sz="1000" b="1" dirty="0">
                    <a:solidFill>
                      <a:schemeClr val="accent1"/>
                    </a:solidFill>
                    <a:latin typeface="Arial" panose="020B0604020202020204" pitchFamily="34" charset="0"/>
                    <a:ea typeface="Aileron" charset="0"/>
                    <a:cs typeface="Arial" panose="020B0604020202020204" pitchFamily="34" charset="0"/>
                  </a:rPr>
                  <a:t>(95% CI: 8.05-13.44)</a:t>
                </a:r>
              </a:p>
            </p:txBody>
          </p:sp>
          <p:cxnSp>
            <p:nvCxnSpPr>
              <p:cNvPr id="150" name="Straight Connector 149">
                <a:extLst>
                  <a:ext uri="{FF2B5EF4-FFF2-40B4-BE49-F238E27FC236}">
                    <a16:creationId xmlns:a16="http://schemas.microsoft.com/office/drawing/2014/main" id="{9FB506FF-58DF-5342-A8BE-1DE23FEC8FAC}"/>
                  </a:ext>
                </a:extLst>
              </p:cNvPr>
              <p:cNvCxnSpPr>
                <a:cxnSpLocks/>
              </p:cNvCxnSpPr>
              <p:nvPr/>
            </p:nvCxnSpPr>
            <p:spPr>
              <a:xfrm>
                <a:off x="10344472" y="3389657"/>
                <a:ext cx="165191"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1" name="TextBox 150">
                <a:extLst>
                  <a:ext uri="{FF2B5EF4-FFF2-40B4-BE49-F238E27FC236}">
                    <a16:creationId xmlns:a16="http://schemas.microsoft.com/office/drawing/2014/main" id="{FE643103-8F57-8E46-811C-46B94DF61476}"/>
                  </a:ext>
                </a:extLst>
              </p:cNvPr>
              <p:cNvSpPr txBox="1"/>
              <p:nvPr/>
            </p:nvSpPr>
            <p:spPr>
              <a:xfrm>
                <a:off x="10580285" y="3330223"/>
                <a:ext cx="633187" cy="276999"/>
              </a:xfrm>
              <a:prstGeom prst="rect">
                <a:avLst/>
              </a:prstGeom>
              <a:noFill/>
            </p:spPr>
            <p:txBody>
              <a:bodyPr wrap="none" lIns="0" tIns="0" rIns="0" bIns="0" rtlCol="0">
                <a:spAutoFit/>
              </a:bodyPr>
              <a:lstStyle/>
              <a:p>
                <a:pPr>
                  <a:lnSpc>
                    <a:spcPct val="90000"/>
                  </a:lnSpc>
                </a:pPr>
                <a:r>
                  <a:rPr lang="en-GB" sz="1000" i="1" dirty="0">
                    <a:latin typeface="Arial" panose="020B0604020202020204" pitchFamily="34" charset="0"/>
                    <a:ea typeface="Aileron" charset="0"/>
                    <a:cs typeface="Arial" panose="020B0604020202020204" pitchFamily="34" charset="0"/>
                  </a:rPr>
                  <a:t>BRCA</a:t>
                </a:r>
              </a:p>
              <a:p>
                <a:pPr>
                  <a:lnSpc>
                    <a:spcPct val="90000"/>
                  </a:lnSpc>
                </a:pPr>
                <a:r>
                  <a:rPr lang="en-GB" sz="1000" dirty="0">
                    <a:latin typeface="Arial" panose="020B0604020202020204" pitchFamily="34" charset="0"/>
                    <a:ea typeface="Aileron" charset="0"/>
                    <a:cs typeface="Arial" panose="020B0604020202020204" pitchFamily="34" charset="0"/>
                  </a:rPr>
                  <a:t>Non-</a:t>
                </a:r>
                <a:r>
                  <a:rPr lang="en-GB" sz="1000" i="1" dirty="0">
                    <a:latin typeface="Arial" panose="020B0604020202020204" pitchFamily="34" charset="0"/>
                    <a:ea typeface="Aileron" charset="0"/>
                    <a:cs typeface="Arial" panose="020B0604020202020204" pitchFamily="34" charset="0"/>
                  </a:rPr>
                  <a:t>BRCA</a:t>
                </a:r>
              </a:p>
            </p:txBody>
          </p:sp>
          <p:cxnSp>
            <p:nvCxnSpPr>
              <p:cNvPr id="152" name="Straight Connector 151">
                <a:extLst>
                  <a:ext uri="{FF2B5EF4-FFF2-40B4-BE49-F238E27FC236}">
                    <a16:creationId xmlns:a16="http://schemas.microsoft.com/office/drawing/2014/main" id="{66917B6E-53CB-B64A-95BC-E75612B39247}"/>
                  </a:ext>
                </a:extLst>
              </p:cNvPr>
              <p:cNvCxnSpPr>
                <a:cxnSpLocks/>
              </p:cNvCxnSpPr>
              <p:nvPr/>
            </p:nvCxnSpPr>
            <p:spPr>
              <a:xfrm>
                <a:off x="10344472" y="3537929"/>
                <a:ext cx="165191"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3" name="Oval 152">
                <a:extLst>
                  <a:ext uri="{FF2B5EF4-FFF2-40B4-BE49-F238E27FC236}">
                    <a16:creationId xmlns:a16="http://schemas.microsoft.com/office/drawing/2014/main" id="{5F4F1D78-3E91-084D-997E-37381448F77C}"/>
                  </a:ext>
                </a:extLst>
              </p:cNvPr>
              <p:cNvSpPr/>
              <p:nvPr/>
            </p:nvSpPr>
            <p:spPr>
              <a:xfrm>
                <a:off x="10387715" y="3350305"/>
                <a:ext cx="78705" cy="78705"/>
              </a:xfrm>
              <a:prstGeom prst="ellips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Triangle 153">
                <a:extLst>
                  <a:ext uri="{FF2B5EF4-FFF2-40B4-BE49-F238E27FC236}">
                    <a16:creationId xmlns:a16="http://schemas.microsoft.com/office/drawing/2014/main" id="{15E49612-BD5B-1E41-B59E-DF856A6D8C2B}"/>
                  </a:ext>
                </a:extLst>
              </p:cNvPr>
              <p:cNvSpPr/>
              <p:nvPr/>
            </p:nvSpPr>
            <p:spPr>
              <a:xfrm>
                <a:off x="10382913" y="3488794"/>
                <a:ext cx="88309" cy="87359"/>
              </a:xfrm>
              <a:prstGeom prst="triangl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5A8FDE36-AB7D-8508-91B9-22AE8597BA13}"/>
              </a:ext>
            </a:extLst>
          </p:cNvPr>
          <p:cNvGrpSpPr/>
          <p:nvPr/>
        </p:nvGrpSpPr>
        <p:grpSpPr>
          <a:xfrm>
            <a:off x="309819" y="2688581"/>
            <a:ext cx="5857889" cy="3220574"/>
            <a:chOff x="1118281" y="3173681"/>
            <a:chExt cx="4642538" cy="2509809"/>
          </a:xfrm>
        </p:grpSpPr>
        <p:sp>
          <p:nvSpPr>
            <p:cNvPr id="19" name="TextBox 18">
              <a:extLst>
                <a:ext uri="{FF2B5EF4-FFF2-40B4-BE49-F238E27FC236}">
                  <a16:creationId xmlns:a16="http://schemas.microsoft.com/office/drawing/2014/main" id="{54BDEFBB-7A7A-0E44-89CE-6C329E1A7156}"/>
                </a:ext>
              </a:extLst>
            </p:cNvPr>
            <p:cNvSpPr txBox="1"/>
            <p:nvPr/>
          </p:nvSpPr>
          <p:spPr>
            <a:xfrm>
              <a:off x="1118281" y="5239402"/>
              <a:ext cx="640293" cy="388560"/>
            </a:xfrm>
            <a:prstGeom prst="rect">
              <a:avLst/>
            </a:prstGeom>
            <a:noFill/>
          </p:spPr>
          <p:txBody>
            <a:bodyPr wrap="none" lIns="0" tIns="0" rIns="0" bIns="0" rtlCol="0">
              <a:spAutoFit/>
            </a:bodyPr>
            <a:lstStyle/>
            <a:p>
              <a:pPr algn="r">
                <a:lnSpc>
                  <a:spcPct val="90000"/>
                </a:lnSpc>
              </a:pPr>
              <a:r>
                <a:rPr lang="en-US" sz="900" b="1" dirty="0">
                  <a:latin typeface="Arial" panose="020B0604020202020204" pitchFamily="34" charset="0"/>
                  <a:ea typeface="Aileron" charset="0"/>
                  <a:cs typeface="Arial" panose="020B0604020202020204" pitchFamily="34" charset="0"/>
                </a:rPr>
                <a:t>No. at risk</a:t>
              </a:r>
              <a:br>
                <a:rPr lang="en-US" sz="900" b="1" dirty="0">
                  <a:latin typeface="Arial" panose="020B0604020202020204" pitchFamily="34" charset="0"/>
                  <a:ea typeface="Aileron" charset="0"/>
                  <a:cs typeface="Arial" panose="020B0604020202020204" pitchFamily="34" charset="0"/>
                </a:rPr>
              </a:br>
              <a:r>
                <a:rPr lang="en-US" sz="900" b="1" dirty="0">
                  <a:latin typeface="Arial" panose="020B0604020202020204" pitchFamily="34" charset="0"/>
                  <a:ea typeface="Aileron" charset="0"/>
                  <a:cs typeface="Arial" panose="020B0604020202020204" pitchFamily="34" charset="0"/>
                </a:rPr>
                <a:t>(No. censored)</a:t>
              </a:r>
            </a:p>
            <a:p>
              <a:pPr algn="r">
                <a:lnSpc>
                  <a:spcPct val="90000"/>
                </a:lnSpc>
              </a:pPr>
              <a:r>
                <a:rPr lang="en-US" sz="900" b="1" i="1" dirty="0">
                  <a:latin typeface="Arial" panose="020B0604020202020204" pitchFamily="34" charset="0"/>
                  <a:ea typeface="Aileron" charset="0"/>
                  <a:cs typeface="Arial" panose="020B0604020202020204" pitchFamily="34" charset="0"/>
                </a:rPr>
                <a:t>BRCA</a:t>
              </a:r>
            </a:p>
            <a:p>
              <a:pPr algn="r">
                <a:lnSpc>
                  <a:spcPct val="90000"/>
                </a:lnSpc>
              </a:pPr>
              <a:r>
                <a:rPr lang="en-US" sz="900" b="1" dirty="0">
                  <a:latin typeface="Arial" panose="020B0604020202020204" pitchFamily="34" charset="0"/>
                  <a:ea typeface="Aileron" charset="0"/>
                  <a:cs typeface="Arial" panose="020B0604020202020204" pitchFamily="34" charset="0"/>
                </a:rPr>
                <a:t>Non-</a:t>
              </a:r>
              <a:r>
                <a:rPr lang="en-US" sz="900" b="1" i="1" dirty="0">
                  <a:latin typeface="Arial" panose="020B0604020202020204" pitchFamily="34" charset="0"/>
                  <a:ea typeface="Aileron" charset="0"/>
                  <a:cs typeface="Arial" panose="020B0604020202020204" pitchFamily="34" charset="0"/>
                </a:rPr>
                <a:t>BRCA</a:t>
              </a:r>
            </a:p>
          </p:txBody>
        </p:sp>
        <p:sp>
          <p:nvSpPr>
            <p:cNvPr id="22" name="TextBox 21">
              <a:extLst>
                <a:ext uri="{FF2B5EF4-FFF2-40B4-BE49-F238E27FC236}">
                  <a16:creationId xmlns:a16="http://schemas.microsoft.com/office/drawing/2014/main" id="{898284D4-5B4C-394B-8309-F9D919ED2454}"/>
                </a:ext>
              </a:extLst>
            </p:cNvPr>
            <p:cNvSpPr txBox="1"/>
            <p:nvPr/>
          </p:nvSpPr>
          <p:spPr>
            <a:xfrm>
              <a:off x="2411143" y="5434191"/>
              <a:ext cx="36548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91 (19)</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27 (15)</a:t>
              </a:r>
            </a:p>
          </p:txBody>
        </p:sp>
        <p:sp>
          <p:nvSpPr>
            <p:cNvPr id="23" name="TextBox 22">
              <a:extLst>
                <a:ext uri="{FF2B5EF4-FFF2-40B4-BE49-F238E27FC236}">
                  <a16:creationId xmlns:a16="http://schemas.microsoft.com/office/drawing/2014/main" id="{1E2B262B-2B1F-EC41-BEB3-A29FC72C3B5F}"/>
                </a:ext>
              </a:extLst>
            </p:cNvPr>
            <p:cNvSpPr txBox="1"/>
            <p:nvPr/>
          </p:nvSpPr>
          <p:spPr>
            <a:xfrm>
              <a:off x="1936318" y="5269838"/>
              <a:ext cx="70532"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0</a:t>
              </a:r>
            </a:p>
          </p:txBody>
        </p:sp>
        <p:sp>
          <p:nvSpPr>
            <p:cNvPr id="24" name="TextBox 23">
              <a:extLst>
                <a:ext uri="{FF2B5EF4-FFF2-40B4-BE49-F238E27FC236}">
                  <a16:creationId xmlns:a16="http://schemas.microsoft.com/office/drawing/2014/main" id="{B6DFD2F7-BB08-FA44-B4EE-662192C63942}"/>
                </a:ext>
              </a:extLst>
            </p:cNvPr>
            <p:cNvSpPr txBox="1"/>
            <p:nvPr/>
          </p:nvSpPr>
          <p:spPr>
            <a:xfrm>
              <a:off x="4942702" y="5269838"/>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20</a:t>
              </a:r>
            </a:p>
          </p:txBody>
        </p:sp>
        <p:sp>
          <p:nvSpPr>
            <p:cNvPr id="25" name="TextBox 24">
              <a:extLst>
                <a:ext uri="{FF2B5EF4-FFF2-40B4-BE49-F238E27FC236}">
                  <a16:creationId xmlns:a16="http://schemas.microsoft.com/office/drawing/2014/main" id="{D7AD6B82-93D5-664D-BF2C-67E17F66C709}"/>
                </a:ext>
              </a:extLst>
            </p:cNvPr>
            <p:cNvSpPr txBox="1"/>
            <p:nvPr/>
          </p:nvSpPr>
          <p:spPr>
            <a:xfrm>
              <a:off x="2555443" y="5269838"/>
              <a:ext cx="70532"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4</a:t>
              </a:r>
            </a:p>
          </p:txBody>
        </p:sp>
        <p:sp>
          <p:nvSpPr>
            <p:cNvPr id="26" name="TextBox 25">
              <a:extLst>
                <a:ext uri="{FF2B5EF4-FFF2-40B4-BE49-F238E27FC236}">
                  <a16:creationId xmlns:a16="http://schemas.microsoft.com/office/drawing/2014/main" id="{87DAA8EA-DC1C-C64F-9320-F28FDC2FEF34}"/>
                </a:ext>
              </a:extLst>
            </p:cNvPr>
            <p:cNvSpPr txBox="1"/>
            <p:nvPr/>
          </p:nvSpPr>
          <p:spPr>
            <a:xfrm rot="16200000">
              <a:off x="553998" y="3991725"/>
              <a:ext cx="1968488" cy="332399"/>
            </a:xfrm>
            <a:prstGeom prst="rect">
              <a:avLst/>
            </a:prstGeom>
            <a:noFill/>
          </p:spPr>
          <p:txBody>
            <a:bodyPr wrap="none" lIns="0" tIns="0" rIns="0" bIns="0" rtlCol="0">
              <a:spAutoFit/>
            </a:bodyPr>
            <a:lstStyle/>
            <a:p>
              <a:pPr algn="ctr">
                <a:lnSpc>
                  <a:spcPct val="90000"/>
                </a:lnSpc>
              </a:pPr>
              <a:r>
                <a:rPr lang="en-US" sz="1200" b="1" dirty="0">
                  <a:latin typeface="Arial" panose="020B0604020202020204" pitchFamily="34" charset="0"/>
                  <a:ea typeface="Aileron" charset="0"/>
                  <a:cs typeface="Arial" panose="020B0604020202020204" pitchFamily="34" charset="0"/>
                </a:rPr>
                <a:t>Radiographic progression-</a:t>
              </a:r>
              <a:br>
                <a:rPr lang="en-US" sz="1200" b="1" dirty="0">
                  <a:latin typeface="Arial" panose="020B0604020202020204" pitchFamily="34" charset="0"/>
                  <a:ea typeface="Aileron" charset="0"/>
                  <a:cs typeface="Arial" panose="020B0604020202020204" pitchFamily="34" charset="0"/>
                </a:rPr>
              </a:br>
              <a:r>
                <a:rPr lang="en-US" sz="1200" b="1" dirty="0">
                  <a:latin typeface="Arial" panose="020B0604020202020204" pitchFamily="34" charset="0"/>
                  <a:ea typeface="Aileron" charset="0"/>
                  <a:cs typeface="Arial" panose="020B0604020202020204" pitchFamily="34" charset="0"/>
                </a:rPr>
                <a:t>free survival (%)</a:t>
              </a:r>
            </a:p>
          </p:txBody>
        </p:sp>
        <p:sp>
          <p:nvSpPr>
            <p:cNvPr id="33" name="TextBox 32">
              <a:extLst>
                <a:ext uri="{FF2B5EF4-FFF2-40B4-BE49-F238E27FC236}">
                  <a16:creationId xmlns:a16="http://schemas.microsoft.com/office/drawing/2014/main" id="{7B42DB2D-504A-E349-8BD6-292E3CB01355}"/>
                </a:ext>
              </a:extLst>
            </p:cNvPr>
            <p:cNvSpPr txBox="1"/>
            <p:nvPr/>
          </p:nvSpPr>
          <p:spPr>
            <a:xfrm>
              <a:off x="1822701" y="5103971"/>
              <a:ext cx="70532"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0</a:t>
              </a:r>
            </a:p>
          </p:txBody>
        </p:sp>
        <p:cxnSp>
          <p:nvCxnSpPr>
            <p:cNvPr id="38" name="Straight Connector 37">
              <a:extLst>
                <a:ext uri="{FF2B5EF4-FFF2-40B4-BE49-F238E27FC236}">
                  <a16:creationId xmlns:a16="http://schemas.microsoft.com/office/drawing/2014/main" id="{34BACE1A-9FEA-864F-BE79-A9A7960846C5}"/>
                </a:ext>
              </a:extLst>
            </p:cNvPr>
            <p:cNvCxnSpPr>
              <a:cxnSpLocks/>
            </p:cNvCxnSpPr>
            <p:nvPr/>
          </p:nvCxnSpPr>
          <p:spPr>
            <a:xfrm>
              <a:off x="1971584" y="5173220"/>
              <a:ext cx="363864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364E27A-1682-F743-94D6-1B804A1EEABC}"/>
                </a:ext>
              </a:extLst>
            </p:cNvPr>
            <p:cNvCxnSpPr>
              <a:cxnSpLocks/>
            </p:cNvCxnSpPr>
            <p:nvPr/>
          </p:nvCxnSpPr>
          <p:spPr>
            <a:xfrm flipV="1">
              <a:off x="1976348" y="3282950"/>
              <a:ext cx="0" cy="189000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BEED3279-4D48-284D-96E7-EDFFDFA2C8AB}"/>
                </a:ext>
              </a:extLst>
            </p:cNvPr>
            <p:cNvCxnSpPr>
              <a:cxnSpLocks/>
            </p:cNvCxnSpPr>
            <p:nvPr/>
          </p:nvCxnSpPr>
          <p:spPr>
            <a:xfrm>
              <a:off x="1911259" y="51732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53539C50-DDEA-5343-81C6-A539C232829A}"/>
                </a:ext>
              </a:extLst>
            </p:cNvPr>
            <p:cNvCxnSpPr>
              <a:cxnSpLocks/>
            </p:cNvCxnSpPr>
            <p:nvPr/>
          </p:nvCxnSpPr>
          <p:spPr>
            <a:xfrm rot="16200000">
              <a:off x="1943948"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29145D42-E1F3-6F4E-A0B2-F8976CD42847}"/>
                </a:ext>
              </a:extLst>
            </p:cNvPr>
            <p:cNvCxnSpPr>
              <a:cxnSpLocks/>
            </p:cNvCxnSpPr>
            <p:nvPr/>
          </p:nvCxnSpPr>
          <p:spPr>
            <a:xfrm rot="16200000">
              <a:off x="4969723"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1B1E170C-1AFB-624C-A323-293942B7C28F}"/>
                </a:ext>
              </a:extLst>
            </p:cNvPr>
            <p:cNvCxnSpPr>
              <a:cxnSpLocks/>
            </p:cNvCxnSpPr>
            <p:nvPr/>
          </p:nvCxnSpPr>
          <p:spPr>
            <a:xfrm rot="16200000">
              <a:off x="2553548"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1FA77876-BAA3-8E46-8DE7-39E2D2365364}"/>
                </a:ext>
              </a:extLst>
            </p:cNvPr>
            <p:cNvSpPr txBox="1"/>
            <p:nvPr/>
          </p:nvSpPr>
          <p:spPr>
            <a:xfrm>
              <a:off x="4339452" y="5269838"/>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16</a:t>
              </a:r>
            </a:p>
          </p:txBody>
        </p:sp>
        <p:cxnSp>
          <p:nvCxnSpPr>
            <p:cNvPr id="58" name="Straight Connector 57">
              <a:extLst>
                <a:ext uri="{FF2B5EF4-FFF2-40B4-BE49-F238E27FC236}">
                  <a16:creationId xmlns:a16="http://schemas.microsoft.com/office/drawing/2014/main" id="{7FC85F7B-BC2B-034E-AFA2-D2CCB13E27B0}"/>
                </a:ext>
              </a:extLst>
            </p:cNvPr>
            <p:cNvCxnSpPr>
              <a:cxnSpLocks/>
            </p:cNvCxnSpPr>
            <p:nvPr/>
          </p:nvCxnSpPr>
          <p:spPr>
            <a:xfrm rot="16200000">
              <a:off x="4366473"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D09337A0-31C6-1C45-96E8-EEBDF8F3422F}"/>
                </a:ext>
              </a:extLst>
            </p:cNvPr>
            <p:cNvSpPr txBox="1"/>
            <p:nvPr/>
          </p:nvSpPr>
          <p:spPr>
            <a:xfrm>
              <a:off x="3736202" y="5269838"/>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12</a:t>
              </a:r>
            </a:p>
          </p:txBody>
        </p:sp>
        <p:cxnSp>
          <p:nvCxnSpPr>
            <p:cNvPr id="60" name="Straight Connector 59">
              <a:extLst>
                <a:ext uri="{FF2B5EF4-FFF2-40B4-BE49-F238E27FC236}">
                  <a16:creationId xmlns:a16="http://schemas.microsoft.com/office/drawing/2014/main" id="{63451A70-5A8C-D64A-AF69-935537D49794}"/>
                </a:ext>
              </a:extLst>
            </p:cNvPr>
            <p:cNvCxnSpPr>
              <a:cxnSpLocks/>
            </p:cNvCxnSpPr>
            <p:nvPr/>
          </p:nvCxnSpPr>
          <p:spPr>
            <a:xfrm rot="16200000">
              <a:off x="3763223"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E63C1172-C1EF-4349-B59F-B5920A341755}"/>
                </a:ext>
              </a:extLst>
            </p:cNvPr>
            <p:cNvSpPr txBox="1"/>
            <p:nvPr/>
          </p:nvSpPr>
          <p:spPr>
            <a:xfrm>
              <a:off x="3165043" y="5269838"/>
              <a:ext cx="70532"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8</a:t>
              </a:r>
            </a:p>
          </p:txBody>
        </p:sp>
        <p:cxnSp>
          <p:nvCxnSpPr>
            <p:cNvPr id="62" name="Straight Connector 61">
              <a:extLst>
                <a:ext uri="{FF2B5EF4-FFF2-40B4-BE49-F238E27FC236}">
                  <a16:creationId xmlns:a16="http://schemas.microsoft.com/office/drawing/2014/main" id="{B3F481F2-96D9-4644-94CD-878C70B2E26F}"/>
                </a:ext>
              </a:extLst>
            </p:cNvPr>
            <p:cNvCxnSpPr>
              <a:cxnSpLocks/>
            </p:cNvCxnSpPr>
            <p:nvPr/>
          </p:nvCxnSpPr>
          <p:spPr>
            <a:xfrm rot="16200000">
              <a:off x="3156798"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7701E897-152B-F64A-A5C9-5C03A7C92C12}"/>
                </a:ext>
              </a:extLst>
            </p:cNvPr>
            <p:cNvSpPr txBox="1"/>
            <p:nvPr/>
          </p:nvSpPr>
          <p:spPr>
            <a:xfrm>
              <a:off x="5545952" y="5269838"/>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24</a:t>
              </a:r>
            </a:p>
          </p:txBody>
        </p:sp>
        <p:cxnSp>
          <p:nvCxnSpPr>
            <p:cNvPr id="64" name="Straight Connector 63">
              <a:extLst>
                <a:ext uri="{FF2B5EF4-FFF2-40B4-BE49-F238E27FC236}">
                  <a16:creationId xmlns:a16="http://schemas.microsoft.com/office/drawing/2014/main" id="{F9DFCDDE-C934-334F-8F1B-882F81803161}"/>
                </a:ext>
              </a:extLst>
            </p:cNvPr>
            <p:cNvCxnSpPr>
              <a:cxnSpLocks/>
            </p:cNvCxnSpPr>
            <p:nvPr/>
          </p:nvCxnSpPr>
          <p:spPr>
            <a:xfrm rot="16200000">
              <a:off x="5572973"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4E4A507B-EBAC-3649-B06E-DC9B5B91AA2E}"/>
                </a:ext>
              </a:extLst>
            </p:cNvPr>
            <p:cNvSpPr txBox="1"/>
            <p:nvPr/>
          </p:nvSpPr>
          <p:spPr>
            <a:xfrm>
              <a:off x="3001693" y="5434191"/>
              <a:ext cx="36548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49 (33)</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10 (21)</a:t>
              </a:r>
            </a:p>
          </p:txBody>
        </p:sp>
        <p:sp>
          <p:nvSpPr>
            <p:cNvPr id="66" name="TextBox 65">
              <a:extLst>
                <a:ext uri="{FF2B5EF4-FFF2-40B4-BE49-F238E27FC236}">
                  <a16:creationId xmlns:a16="http://schemas.microsoft.com/office/drawing/2014/main" id="{65720C15-D15E-A74E-93A4-AFE3AA1B982B}"/>
                </a:ext>
              </a:extLst>
            </p:cNvPr>
            <p:cNvSpPr txBox="1"/>
            <p:nvPr/>
          </p:nvSpPr>
          <p:spPr>
            <a:xfrm>
              <a:off x="3649703" y="5434191"/>
              <a:ext cx="30136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9 (51)</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0 (24)</a:t>
              </a:r>
            </a:p>
          </p:txBody>
        </p:sp>
        <p:sp>
          <p:nvSpPr>
            <p:cNvPr id="67" name="TextBox 66">
              <a:extLst>
                <a:ext uri="{FF2B5EF4-FFF2-40B4-BE49-F238E27FC236}">
                  <a16:creationId xmlns:a16="http://schemas.microsoft.com/office/drawing/2014/main" id="{CC5E878D-0504-F445-9275-42F7118F04D1}"/>
                </a:ext>
              </a:extLst>
            </p:cNvPr>
            <p:cNvSpPr txBox="1"/>
            <p:nvPr/>
          </p:nvSpPr>
          <p:spPr>
            <a:xfrm>
              <a:off x="4237078" y="5434191"/>
              <a:ext cx="30136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2 (54)</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0 (24)</a:t>
              </a:r>
            </a:p>
          </p:txBody>
        </p:sp>
        <p:sp>
          <p:nvSpPr>
            <p:cNvPr id="68" name="TextBox 67">
              <a:extLst>
                <a:ext uri="{FF2B5EF4-FFF2-40B4-BE49-F238E27FC236}">
                  <a16:creationId xmlns:a16="http://schemas.microsoft.com/office/drawing/2014/main" id="{D188ED7D-A5F0-2842-B8E2-A8369EC6EF69}"/>
                </a:ext>
              </a:extLst>
            </p:cNvPr>
            <p:cNvSpPr txBox="1"/>
            <p:nvPr/>
          </p:nvSpPr>
          <p:spPr>
            <a:xfrm>
              <a:off x="4849853" y="5434191"/>
              <a:ext cx="30136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 (54)</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0 (24)</a:t>
              </a:r>
            </a:p>
          </p:txBody>
        </p:sp>
        <p:sp>
          <p:nvSpPr>
            <p:cNvPr id="69" name="TextBox 68">
              <a:extLst>
                <a:ext uri="{FF2B5EF4-FFF2-40B4-BE49-F238E27FC236}">
                  <a16:creationId xmlns:a16="http://schemas.microsoft.com/office/drawing/2014/main" id="{A519BAAE-AC2E-CF41-AE6F-7EFE27BCEF65}"/>
                </a:ext>
              </a:extLst>
            </p:cNvPr>
            <p:cNvSpPr txBox="1"/>
            <p:nvPr/>
          </p:nvSpPr>
          <p:spPr>
            <a:xfrm>
              <a:off x="1795193" y="5434191"/>
              <a:ext cx="36548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142 (0)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81 (0)</a:t>
              </a:r>
            </a:p>
          </p:txBody>
        </p:sp>
        <p:sp>
          <p:nvSpPr>
            <p:cNvPr id="70" name="TextBox 69">
              <a:extLst>
                <a:ext uri="{FF2B5EF4-FFF2-40B4-BE49-F238E27FC236}">
                  <a16:creationId xmlns:a16="http://schemas.microsoft.com/office/drawing/2014/main" id="{6B0087F8-96C2-6C49-B6E3-028B51425643}"/>
                </a:ext>
              </a:extLst>
            </p:cNvPr>
            <p:cNvSpPr txBox="1"/>
            <p:nvPr/>
          </p:nvSpPr>
          <p:spPr>
            <a:xfrm>
              <a:off x="5459454" y="5434191"/>
              <a:ext cx="30136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0 (55)</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0 (24)</a:t>
              </a:r>
            </a:p>
          </p:txBody>
        </p:sp>
        <p:pic>
          <p:nvPicPr>
            <p:cNvPr id="149" name="Picture 148">
              <a:extLst>
                <a:ext uri="{FF2B5EF4-FFF2-40B4-BE49-F238E27FC236}">
                  <a16:creationId xmlns:a16="http://schemas.microsoft.com/office/drawing/2014/main" id="{F5FE150A-44CA-6A47-A9C8-71EBBE2EBDD7}"/>
                </a:ext>
              </a:extLst>
            </p:cNvPr>
            <p:cNvPicPr>
              <a:picLocks noChangeAspect="1"/>
            </p:cNvPicPr>
            <p:nvPr/>
          </p:nvPicPr>
          <p:blipFill>
            <a:blip r:embed="rId4"/>
            <a:stretch>
              <a:fillRect/>
            </a:stretch>
          </p:blipFill>
          <p:spPr>
            <a:xfrm>
              <a:off x="1962399" y="3263744"/>
              <a:ext cx="3362075" cy="1867055"/>
            </a:xfrm>
            <a:prstGeom prst="rect">
              <a:avLst/>
            </a:prstGeom>
          </p:spPr>
        </p:pic>
        <p:sp>
          <p:nvSpPr>
            <p:cNvPr id="16" name="TextBox 15">
              <a:extLst>
                <a:ext uri="{FF2B5EF4-FFF2-40B4-BE49-F238E27FC236}">
                  <a16:creationId xmlns:a16="http://schemas.microsoft.com/office/drawing/2014/main" id="{3DA6632A-1973-459E-BFA3-0B505225FF62}"/>
                </a:ext>
              </a:extLst>
            </p:cNvPr>
            <p:cNvSpPr txBox="1"/>
            <p:nvPr/>
          </p:nvSpPr>
          <p:spPr>
            <a:xfrm>
              <a:off x="2048453" y="4803422"/>
              <a:ext cx="1112484" cy="276999"/>
            </a:xfrm>
            <a:prstGeom prst="rect">
              <a:avLst/>
            </a:prstGeom>
            <a:noFill/>
          </p:spPr>
          <p:txBody>
            <a:bodyPr wrap="none" lIns="0" tIns="0" rIns="0" bIns="0" rtlCol="0">
              <a:spAutoFit/>
            </a:bodyPr>
            <a:lstStyle/>
            <a:p>
              <a:pPr algn="r">
                <a:lnSpc>
                  <a:spcPct val="90000"/>
                </a:lnSpc>
              </a:pPr>
              <a:r>
                <a:rPr lang="en-GB" sz="1000" b="1" dirty="0">
                  <a:solidFill>
                    <a:schemeClr val="accent1"/>
                  </a:solidFill>
                  <a:latin typeface="Arial" panose="020B0604020202020204" pitchFamily="34" charset="0"/>
                  <a:ea typeface="Aileron" charset="0"/>
                  <a:cs typeface="Arial" panose="020B0604020202020204" pitchFamily="34" charset="0"/>
                </a:rPr>
                <a:t>3.71 months </a:t>
              </a:r>
              <a:br>
                <a:rPr lang="en-GB" sz="1000" b="1" dirty="0">
                  <a:solidFill>
                    <a:schemeClr val="accent1"/>
                  </a:solidFill>
                  <a:latin typeface="Arial" panose="020B0604020202020204" pitchFamily="34" charset="0"/>
                  <a:ea typeface="Aileron" charset="0"/>
                  <a:cs typeface="Arial" panose="020B0604020202020204" pitchFamily="34" charset="0"/>
                </a:rPr>
              </a:br>
              <a:r>
                <a:rPr lang="en-GB" sz="1000" b="1" dirty="0">
                  <a:solidFill>
                    <a:schemeClr val="accent1"/>
                  </a:solidFill>
                  <a:latin typeface="Arial" panose="020B0604020202020204" pitchFamily="34" charset="0"/>
                  <a:ea typeface="Aileron" charset="0"/>
                  <a:cs typeface="Arial" panose="020B0604020202020204" pitchFamily="34" charset="0"/>
                </a:rPr>
                <a:t>(95% CI: 1.97-5.49)</a:t>
              </a:r>
            </a:p>
          </p:txBody>
        </p:sp>
        <p:sp>
          <p:nvSpPr>
            <p:cNvPr id="17" name="TextBox 16">
              <a:extLst>
                <a:ext uri="{FF2B5EF4-FFF2-40B4-BE49-F238E27FC236}">
                  <a16:creationId xmlns:a16="http://schemas.microsoft.com/office/drawing/2014/main" id="{9CBD3C4F-934D-4AA7-BD02-24CDAA8388D8}"/>
                </a:ext>
              </a:extLst>
            </p:cNvPr>
            <p:cNvSpPr txBox="1"/>
            <p:nvPr/>
          </p:nvSpPr>
          <p:spPr>
            <a:xfrm>
              <a:off x="3631612" y="4201162"/>
              <a:ext cx="1112484" cy="276999"/>
            </a:xfrm>
            <a:prstGeom prst="rect">
              <a:avLst/>
            </a:prstGeom>
            <a:noFill/>
          </p:spPr>
          <p:txBody>
            <a:bodyPr wrap="none" lIns="0" tIns="0" rIns="0" bIns="0"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8.08 months </a:t>
              </a:r>
              <a:br>
                <a:rPr lang="en-GB" sz="1000" b="1" dirty="0">
                  <a:solidFill>
                    <a:schemeClr val="tx2"/>
                  </a:solidFill>
                  <a:latin typeface="Arial" panose="020B0604020202020204" pitchFamily="34" charset="0"/>
                  <a:ea typeface="Aileron" charset="0"/>
                  <a:cs typeface="Arial" panose="020B0604020202020204" pitchFamily="34" charset="0"/>
                </a:rPr>
              </a:br>
              <a:r>
                <a:rPr lang="en-GB" sz="1000" b="1" dirty="0">
                  <a:solidFill>
                    <a:schemeClr val="tx2"/>
                  </a:solidFill>
                  <a:latin typeface="Arial" panose="020B0604020202020204" pitchFamily="34" charset="0"/>
                  <a:ea typeface="Aileron" charset="0"/>
                  <a:cs typeface="Arial" panose="020B0604020202020204" pitchFamily="34" charset="0"/>
                </a:rPr>
                <a:t>(95% CI: 5.75-8.97)</a:t>
              </a:r>
            </a:p>
          </p:txBody>
        </p:sp>
        <p:sp>
          <p:nvSpPr>
            <p:cNvPr id="27" name="TextBox 26">
              <a:extLst>
                <a:ext uri="{FF2B5EF4-FFF2-40B4-BE49-F238E27FC236}">
                  <a16:creationId xmlns:a16="http://schemas.microsoft.com/office/drawing/2014/main" id="{5EA0C1F7-97BD-1C44-8886-84C2E7694541}"/>
                </a:ext>
              </a:extLst>
            </p:cNvPr>
            <p:cNvSpPr txBox="1"/>
            <p:nvPr/>
          </p:nvSpPr>
          <p:spPr>
            <a:xfrm>
              <a:off x="1681637" y="3224029"/>
              <a:ext cx="211596"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100</a:t>
              </a:r>
            </a:p>
          </p:txBody>
        </p:sp>
        <p:sp>
          <p:nvSpPr>
            <p:cNvPr id="28" name="TextBox 27">
              <a:extLst>
                <a:ext uri="{FF2B5EF4-FFF2-40B4-BE49-F238E27FC236}">
                  <a16:creationId xmlns:a16="http://schemas.microsoft.com/office/drawing/2014/main" id="{FA72DA27-9A03-BD48-9FA7-9CC039C68380}"/>
                </a:ext>
              </a:extLst>
            </p:cNvPr>
            <p:cNvSpPr txBox="1"/>
            <p:nvPr/>
          </p:nvSpPr>
          <p:spPr>
            <a:xfrm>
              <a:off x="1752169" y="3412023"/>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90</a:t>
              </a:r>
            </a:p>
          </p:txBody>
        </p:sp>
        <p:sp>
          <p:nvSpPr>
            <p:cNvPr id="29" name="TextBox 28">
              <a:extLst>
                <a:ext uri="{FF2B5EF4-FFF2-40B4-BE49-F238E27FC236}">
                  <a16:creationId xmlns:a16="http://schemas.microsoft.com/office/drawing/2014/main" id="{95B60DB0-3918-D249-A389-6D47B3C0AFDC}"/>
                </a:ext>
              </a:extLst>
            </p:cNvPr>
            <p:cNvSpPr txBox="1"/>
            <p:nvPr/>
          </p:nvSpPr>
          <p:spPr>
            <a:xfrm>
              <a:off x="1752169" y="3600017"/>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80</a:t>
              </a:r>
            </a:p>
          </p:txBody>
        </p:sp>
        <p:sp>
          <p:nvSpPr>
            <p:cNvPr id="30" name="TextBox 29">
              <a:extLst>
                <a:ext uri="{FF2B5EF4-FFF2-40B4-BE49-F238E27FC236}">
                  <a16:creationId xmlns:a16="http://schemas.microsoft.com/office/drawing/2014/main" id="{7A21E219-56F8-7C45-8D9F-F14A121C6A7C}"/>
                </a:ext>
              </a:extLst>
            </p:cNvPr>
            <p:cNvSpPr txBox="1"/>
            <p:nvPr/>
          </p:nvSpPr>
          <p:spPr>
            <a:xfrm>
              <a:off x="1752169" y="3788011"/>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70</a:t>
              </a:r>
            </a:p>
          </p:txBody>
        </p:sp>
        <p:sp>
          <p:nvSpPr>
            <p:cNvPr id="31" name="TextBox 30">
              <a:extLst>
                <a:ext uri="{FF2B5EF4-FFF2-40B4-BE49-F238E27FC236}">
                  <a16:creationId xmlns:a16="http://schemas.microsoft.com/office/drawing/2014/main" id="{CDFDDA35-D49E-2346-8626-85EEEA4CECDC}"/>
                </a:ext>
              </a:extLst>
            </p:cNvPr>
            <p:cNvSpPr txBox="1"/>
            <p:nvPr/>
          </p:nvSpPr>
          <p:spPr>
            <a:xfrm>
              <a:off x="1752169" y="3976005"/>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60</a:t>
              </a:r>
            </a:p>
          </p:txBody>
        </p:sp>
        <p:sp>
          <p:nvSpPr>
            <p:cNvPr id="32" name="TextBox 31">
              <a:extLst>
                <a:ext uri="{FF2B5EF4-FFF2-40B4-BE49-F238E27FC236}">
                  <a16:creationId xmlns:a16="http://schemas.microsoft.com/office/drawing/2014/main" id="{81AD7421-B400-CF4A-A1B8-57C15035EF7D}"/>
                </a:ext>
              </a:extLst>
            </p:cNvPr>
            <p:cNvSpPr txBox="1"/>
            <p:nvPr/>
          </p:nvSpPr>
          <p:spPr>
            <a:xfrm>
              <a:off x="1752169" y="4163999"/>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50</a:t>
              </a:r>
            </a:p>
          </p:txBody>
        </p:sp>
        <p:sp>
          <p:nvSpPr>
            <p:cNvPr id="34" name="TextBox 33">
              <a:extLst>
                <a:ext uri="{FF2B5EF4-FFF2-40B4-BE49-F238E27FC236}">
                  <a16:creationId xmlns:a16="http://schemas.microsoft.com/office/drawing/2014/main" id="{F91FEA2B-9A9C-E34A-BB0D-28091344658E}"/>
                </a:ext>
              </a:extLst>
            </p:cNvPr>
            <p:cNvSpPr txBox="1"/>
            <p:nvPr/>
          </p:nvSpPr>
          <p:spPr>
            <a:xfrm>
              <a:off x="1752169" y="4351993"/>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40</a:t>
              </a:r>
            </a:p>
          </p:txBody>
        </p:sp>
        <p:sp>
          <p:nvSpPr>
            <p:cNvPr id="35" name="TextBox 34">
              <a:extLst>
                <a:ext uri="{FF2B5EF4-FFF2-40B4-BE49-F238E27FC236}">
                  <a16:creationId xmlns:a16="http://schemas.microsoft.com/office/drawing/2014/main" id="{5862B8FA-4D4B-3A43-8DE1-B79149239DB8}"/>
                </a:ext>
              </a:extLst>
            </p:cNvPr>
            <p:cNvSpPr txBox="1"/>
            <p:nvPr/>
          </p:nvSpPr>
          <p:spPr>
            <a:xfrm>
              <a:off x="1752169" y="4539987"/>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30</a:t>
              </a:r>
            </a:p>
          </p:txBody>
        </p:sp>
        <p:sp>
          <p:nvSpPr>
            <p:cNvPr id="36" name="TextBox 35">
              <a:extLst>
                <a:ext uri="{FF2B5EF4-FFF2-40B4-BE49-F238E27FC236}">
                  <a16:creationId xmlns:a16="http://schemas.microsoft.com/office/drawing/2014/main" id="{4617F3D9-FFEE-394E-AB35-C07B03E76DD4}"/>
                </a:ext>
              </a:extLst>
            </p:cNvPr>
            <p:cNvSpPr txBox="1"/>
            <p:nvPr/>
          </p:nvSpPr>
          <p:spPr>
            <a:xfrm>
              <a:off x="1752169" y="4727981"/>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20</a:t>
              </a:r>
            </a:p>
          </p:txBody>
        </p:sp>
        <p:sp>
          <p:nvSpPr>
            <p:cNvPr id="37" name="TextBox 36">
              <a:extLst>
                <a:ext uri="{FF2B5EF4-FFF2-40B4-BE49-F238E27FC236}">
                  <a16:creationId xmlns:a16="http://schemas.microsoft.com/office/drawing/2014/main" id="{96F94AD4-1589-D84D-A21A-1E9B9814F0C0}"/>
                </a:ext>
              </a:extLst>
            </p:cNvPr>
            <p:cNvSpPr txBox="1"/>
            <p:nvPr/>
          </p:nvSpPr>
          <p:spPr>
            <a:xfrm>
              <a:off x="1752169" y="4915975"/>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10</a:t>
              </a:r>
            </a:p>
          </p:txBody>
        </p:sp>
        <p:cxnSp>
          <p:nvCxnSpPr>
            <p:cNvPr id="41" name="Straight Connector 40">
              <a:extLst>
                <a:ext uri="{FF2B5EF4-FFF2-40B4-BE49-F238E27FC236}">
                  <a16:creationId xmlns:a16="http://schemas.microsoft.com/office/drawing/2014/main" id="{894DBE80-3DE7-8647-BCCC-FB3190BAB1F0}"/>
                </a:ext>
              </a:extLst>
            </p:cNvPr>
            <p:cNvCxnSpPr>
              <a:cxnSpLocks/>
            </p:cNvCxnSpPr>
            <p:nvPr/>
          </p:nvCxnSpPr>
          <p:spPr>
            <a:xfrm>
              <a:off x="1911259" y="4984625"/>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9D813B1A-25CF-3A44-8559-DCF3D1C9B5E1}"/>
                </a:ext>
              </a:extLst>
            </p:cNvPr>
            <p:cNvCxnSpPr>
              <a:cxnSpLocks/>
            </p:cNvCxnSpPr>
            <p:nvPr/>
          </p:nvCxnSpPr>
          <p:spPr>
            <a:xfrm>
              <a:off x="1911259" y="479603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21AAA83-C7C2-2A4B-8E4F-35023CCBC9A4}"/>
                </a:ext>
              </a:extLst>
            </p:cNvPr>
            <p:cNvCxnSpPr>
              <a:cxnSpLocks/>
            </p:cNvCxnSpPr>
            <p:nvPr/>
          </p:nvCxnSpPr>
          <p:spPr>
            <a:xfrm>
              <a:off x="1911259" y="3853055"/>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BD68477-DBCA-1E44-99F2-88B664C11F76}"/>
                </a:ext>
              </a:extLst>
            </p:cNvPr>
            <p:cNvCxnSpPr>
              <a:cxnSpLocks/>
            </p:cNvCxnSpPr>
            <p:nvPr/>
          </p:nvCxnSpPr>
          <p:spPr>
            <a:xfrm>
              <a:off x="4655840" y="3293303"/>
              <a:ext cx="165191"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C578CF6-8833-D54A-94E8-6CF7FF4C349C}"/>
                </a:ext>
              </a:extLst>
            </p:cNvPr>
            <p:cNvCxnSpPr>
              <a:cxnSpLocks/>
            </p:cNvCxnSpPr>
            <p:nvPr/>
          </p:nvCxnSpPr>
          <p:spPr>
            <a:xfrm>
              <a:off x="1911259" y="4230245"/>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4029A69-BDDA-3D4A-90F3-84D842429E12}"/>
                </a:ext>
              </a:extLst>
            </p:cNvPr>
            <p:cNvCxnSpPr>
              <a:cxnSpLocks/>
            </p:cNvCxnSpPr>
            <p:nvPr/>
          </p:nvCxnSpPr>
          <p:spPr>
            <a:xfrm>
              <a:off x="1911259" y="441884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857D5A2C-D411-0D44-8618-C82AE70E39C0}"/>
                </a:ext>
              </a:extLst>
            </p:cNvPr>
            <p:cNvCxnSpPr>
              <a:cxnSpLocks/>
            </p:cNvCxnSpPr>
            <p:nvPr/>
          </p:nvCxnSpPr>
          <p:spPr>
            <a:xfrm>
              <a:off x="1911259" y="4607435"/>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91FCDB8-5E9F-1B4A-8355-8C2C84C3725B}"/>
                </a:ext>
              </a:extLst>
            </p:cNvPr>
            <p:cNvCxnSpPr>
              <a:cxnSpLocks/>
            </p:cNvCxnSpPr>
            <p:nvPr/>
          </p:nvCxnSpPr>
          <p:spPr>
            <a:xfrm>
              <a:off x="1911259" y="366446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51BC15B4-926C-D844-9ABF-FEAB019BDF67}"/>
                </a:ext>
              </a:extLst>
            </p:cNvPr>
            <p:cNvCxnSpPr>
              <a:cxnSpLocks/>
            </p:cNvCxnSpPr>
            <p:nvPr/>
          </p:nvCxnSpPr>
          <p:spPr>
            <a:xfrm>
              <a:off x="1911259" y="3475865"/>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89F866F-4C8F-3044-BEC0-B94FF69D6EE5}"/>
                </a:ext>
              </a:extLst>
            </p:cNvPr>
            <p:cNvCxnSpPr>
              <a:cxnSpLocks/>
            </p:cNvCxnSpPr>
            <p:nvPr/>
          </p:nvCxnSpPr>
          <p:spPr>
            <a:xfrm>
              <a:off x="1911259" y="328727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228E9865-0F78-364C-BEA1-ECEE3FB8C263}"/>
                </a:ext>
              </a:extLst>
            </p:cNvPr>
            <p:cNvSpPr txBox="1"/>
            <p:nvPr/>
          </p:nvSpPr>
          <p:spPr>
            <a:xfrm>
              <a:off x="4891653" y="3233869"/>
              <a:ext cx="633187" cy="276999"/>
            </a:xfrm>
            <a:prstGeom prst="rect">
              <a:avLst/>
            </a:prstGeom>
            <a:noFill/>
          </p:spPr>
          <p:txBody>
            <a:bodyPr wrap="none" lIns="0" tIns="0" rIns="0" bIns="0" rtlCol="0">
              <a:spAutoFit/>
            </a:bodyPr>
            <a:lstStyle/>
            <a:p>
              <a:pPr>
                <a:lnSpc>
                  <a:spcPct val="90000"/>
                </a:lnSpc>
              </a:pPr>
              <a:r>
                <a:rPr lang="en-GB" sz="1000" i="1" dirty="0">
                  <a:latin typeface="Arial" panose="020B0604020202020204" pitchFamily="34" charset="0"/>
                  <a:ea typeface="Aileron" charset="0"/>
                  <a:cs typeface="Arial" panose="020B0604020202020204" pitchFamily="34" charset="0"/>
                </a:rPr>
                <a:t>BRCA</a:t>
              </a:r>
            </a:p>
            <a:p>
              <a:pPr>
                <a:lnSpc>
                  <a:spcPct val="90000"/>
                </a:lnSpc>
              </a:pPr>
              <a:r>
                <a:rPr lang="en-GB" sz="1000" dirty="0">
                  <a:latin typeface="Arial" panose="020B0604020202020204" pitchFamily="34" charset="0"/>
                  <a:ea typeface="Aileron" charset="0"/>
                  <a:cs typeface="Arial" panose="020B0604020202020204" pitchFamily="34" charset="0"/>
                </a:rPr>
                <a:t>Non-</a:t>
              </a:r>
              <a:r>
                <a:rPr lang="en-GB" sz="1000" i="1" dirty="0">
                  <a:latin typeface="Arial" panose="020B0604020202020204" pitchFamily="34" charset="0"/>
                  <a:ea typeface="Aileron" charset="0"/>
                  <a:cs typeface="Arial" panose="020B0604020202020204" pitchFamily="34" charset="0"/>
                </a:rPr>
                <a:t>BRCA</a:t>
              </a:r>
            </a:p>
          </p:txBody>
        </p:sp>
        <p:cxnSp>
          <p:nvCxnSpPr>
            <p:cNvPr id="72" name="Straight Connector 71">
              <a:extLst>
                <a:ext uri="{FF2B5EF4-FFF2-40B4-BE49-F238E27FC236}">
                  <a16:creationId xmlns:a16="http://schemas.microsoft.com/office/drawing/2014/main" id="{D0586213-B870-0940-B05A-AEBF44ECF88A}"/>
                </a:ext>
              </a:extLst>
            </p:cNvPr>
            <p:cNvCxnSpPr>
              <a:cxnSpLocks/>
            </p:cNvCxnSpPr>
            <p:nvPr/>
          </p:nvCxnSpPr>
          <p:spPr>
            <a:xfrm>
              <a:off x="4655840" y="3441575"/>
              <a:ext cx="165191"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18A440D3-8AB6-B34B-8178-E8A7F913718B}"/>
                </a:ext>
              </a:extLst>
            </p:cNvPr>
            <p:cNvSpPr/>
            <p:nvPr/>
          </p:nvSpPr>
          <p:spPr>
            <a:xfrm>
              <a:off x="4699083" y="3253951"/>
              <a:ext cx="78705" cy="78705"/>
            </a:xfrm>
            <a:prstGeom prst="ellips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riangle 72">
              <a:extLst>
                <a:ext uri="{FF2B5EF4-FFF2-40B4-BE49-F238E27FC236}">
                  <a16:creationId xmlns:a16="http://schemas.microsoft.com/office/drawing/2014/main" id="{DB024EA8-97F1-C147-BF87-D58D505E11D6}"/>
                </a:ext>
              </a:extLst>
            </p:cNvPr>
            <p:cNvSpPr/>
            <p:nvPr/>
          </p:nvSpPr>
          <p:spPr>
            <a:xfrm>
              <a:off x="4694281" y="3392440"/>
              <a:ext cx="88309" cy="87359"/>
            </a:xfrm>
            <a:prstGeom prst="triangl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a:extLst>
                <a:ext uri="{FF2B5EF4-FFF2-40B4-BE49-F238E27FC236}">
                  <a16:creationId xmlns:a16="http://schemas.microsoft.com/office/drawing/2014/main" id="{E753851D-84AF-5E44-8484-EE9E46BF7A0D}"/>
                </a:ext>
              </a:extLst>
            </p:cNvPr>
            <p:cNvCxnSpPr>
              <a:cxnSpLocks/>
            </p:cNvCxnSpPr>
            <p:nvPr/>
          </p:nvCxnSpPr>
          <p:spPr>
            <a:xfrm>
              <a:off x="1911259" y="404165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8436619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BF5B2FD-1CCA-4177-ABB9-98A90B593494}"/>
              </a:ext>
            </a:extLst>
          </p:cNvPr>
          <p:cNvSpPr>
            <a:spLocks noGrp="1"/>
          </p:cNvSpPr>
          <p:nvPr>
            <p:ph type="body" idx="1"/>
          </p:nvPr>
        </p:nvSpPr>
        <p:spPr>
          <a:xfrm>
            <a:off x="633917" y="669841"/>
            <a:ext cx="10972800" cy="343644"/>
          </a:xfrm>
        </p:spPr>
        <p:txBody>
          <a:bodyPr/>
          <a:lstStyle/>
          <a:p>
            <a:r>
              <a:rPr lang="en-GB" dirty="0"/>
              <a:t>All-cause TEAE</a:t>
            </a:r>
            <a:r>
              <a:rPr lang="en-GB" cap="none" dirty="0"/>
              <a:t>s</a:t>
            </a:r>
            <a:r>
              <a:rPr lang="en-GB" dirty="0"/>
              <a:t> (N=288)</a:t>
            </a:r>
          </a:p>
        </p:txBody>
      </p:sp>
      <p:sp>
        <p:nvSpPr>
          <p:cNvPr id="3" name="Title 2">
            <a:extLst>
              <a:ext uri="{FF2B5EF4-FFF2-40B4-BE49-F238E27FC236}">
                <a16:creationId xmlns:a16="http://schemas.microsoft.com/office/drawing/2014/main" id="{24E298C3-4655-469C-B835-3BEA273BAF8F}"/>
              </a:ext>
            </a:extLst>
          </p:cNvPr>
          <p:cNvSpPr>
            <a:spLocks noGrp="1"/>
          </p:cNvSpPr>
          <p:nvPr>
            <p:ph type="title"/>
          </p:nvPr>
        </p:nvSpPr>
        <p:spPr>
          <a:xfrm>
            <a:off x="619200" y="246566"/>
            <a:ext cx="8740800" cy="807285"/>
          </a:xfrm>
        </p:spPr>
        <p:txBody>
          <a:bodyPr/>
          <a:lstStyle/>
          <a:p>
            <a:r>
              <a:rPr lang="en-GB" dirty="0"/>
              <a:t>Galahad: Niraparib side effects</a:t>
            </a:r>
          </a:p>
        </p:txBody>
      </p:sp>
      <p:sp>
        <p:nvSpPr>
          <p:cNvPr id="4" name="Slide Number Placeholder 3">
            <a:extLst>
              <a:ext uri="{FF2B5EF4-FFF2-40B4-BE49-F238E27FC236}">
                <a16:creationId xmlns:a16="http://schemas.microsoft.com/office/drawing/2014/main" id="{C31C2B00-4FC4-40CE-B837-9D9AD29AD041}"/>
              </a:ext>
            </a:extLst>
          </p:cNvPr>
          <p:cNvSpPr>
            <a:spLocks noGrp="1"/>
          </p:cNvSpPr>
          <p:nvPr>
            <p:ph type="sldNum" sz="quarter" idx="4"/>
          </p:nvPr>
        </p:nvSpPr>
        <p:spPr/>
        <p:txBody>
          <a:bodyPr/>
          <a:lstStyle/>
          <a:p>
            <a:fld id="{FCE43C0F-8A7B-3A4B-9DB5-B3472E36E833}" type="slidenum">
              <a:rPr lang="en-GB" smtClean="0"/>
              <a:pPr/>
              <a:t>25</a:t>
            </a:fld>
            <a:endParaRPr lang="en-GB" dirty="0"/>
          </a:p>
        </p:txBody>
      </p:sp>
      <p:sp>
        <p:nvSpPr>
          <p:cNvPr id="5" name="Content Placeholder 4">
            <a:extLst>
              <a:ext uri="{FF2B5EF4-FFF2-40B4-BE49-F238E27FC236}">
                <a16:creationId xmlns:a16="http://schemas.microsoft.com/office/drawing/2014/main" id="{F61AB37A-AC8D-41C0-BA51-4E291351E8EF}"/>
              </a:ext>
            </a:extLst>
          </p:cNvPr>
          <p:cNvSpPr>
            <a:spLocks noGrp="1"/>
          </p:cNvSpPr>
          <p:nvPr>
            <p:ph sz="quarter" idx="15"/>
          </p:nvPr>
        </p:nvSpPr>
        <p:spPr/>
        <p:txBody>
          <a:bodyPr/>
          <a:lstStyle/>
          <a:p>
            <a:r>
              <a:rPr lang="en-GB" dirty="0"/>
              <a:t>TEAEs, treatment emergent adverse events</a:t>
            </a:r>
          </a:p>
          <a:p>
            <a:r>
              <a:rPr lang="en-GB" dirty="0"/>
              <a:t>Smith M, et al. Lancet Oncol. 2022;23:362-73</a:t>
            </a:r>
          </a:p>
        </p:txBody>
      </p:sp>
      <p:sp>
        <p:nvSpPr>
          <p:cNvPr id="11" name="TextBox 10">
            <a:extLst>
              <a:ext uri="{FF2B5EF4-FFF2-40B4-BE49-F238E27FC236}">
                <a16:creationId xmlns:a16="http://schemas.microsoft.com/office/drawing/2014/main" id="{275C7AE7-3E87-434F-B399-1D9D0A388A2C}"/>
              </a:ext>
            </a:extLst>
          </p:cNvPr>
          <p:cNvSpPr txBox="1"/>
          <p:nvPr/>
        </p:nvSpPr>
        <p:spPr>
          <a:xfrm>
            <a:off x="8616280" y="5206894"/>
            <a:ext cx="3168352" cy="830997"/>
          </a:xfrm>
          <a:prstGeom prst="rect">
            <a:avLst/>
          </a:prstGeom>
          <a:noFill/>
        </p:spPr>
        <p:txBody>
          <a:bodyPr wrap="square" lIns="0" tIns="0" rIns="0" bIns="0" rtlCol="0">
            <a:spAutoFit/>
          </a:bodyPr>
          <a:lstStyle/>
          <a:p>
            <a:pPr>
              <a:lnSpc>
                <a:spcPct val="90000"/>
              </a:lnSpc>
            </a:pPr>
            <a:r>
              <a:rPr lang="en-GB" sz="1200" dirty="0">
                <a:latin typeface="Arial" panose="020B0604020202020204" pitchFamily="34" charset="0"/>
                <a:ea typeface="Aileron" charset="0"/>
                <a:cs typeface="Arial" panose="020B0604020202020204" pitchFamily="34" charset="0"/>
              </a:rPr>
              <a:t>Data are n (%). </a:t>
            </a:r>
            <a:r>
              <a:rPr lang="en-US" sz="1200" b="0" i="0" u="none" strike="noStrike" baseline="0" dirty="0">
                <a:solidFill>
                  <a:srgbClr val="000000"/>
                </a:solidFill>
                <a:latin typeface="Arial" panose="020B0604020202020204" pitchFamily="34" charset="0"/>
                <a:cs typeface="Arial" panose="020B0604020202020204" pitchFamily="34" charset="0"/>
              </a:rPr>
              <a:t>Data are presented for grade 1-2 treatment-emergent adverse events with a combined incidence of ≥20% or any higher-grade (grade 3-5) treatment-emergent adverse events with an incidence of ≥2%.</a:t>
            </a:r>
            <a:endParaRPr lang="en-GB" sz="1200" dirty="0">
              <a:solidFill>
                <a:srgbClr val="505050"/>
              </a:solidFill>
              <a:latin typeface="Arial" panose="020B0604020202020204" pitchFamily="34" charset="0"/>
              <a:ea typeface="Aileron" charset="0"/>
              <a:cs typeface="Arial" panose="020B0604020202020204" pitchFamily="34" charset="0"/>
            </a:endParaRPr>
          </a:p>
        </p:txBody>
      </p:sp>
      <p:graphicFrame>
        <p:nvGraphicFramePr>
          <p:cNvPr id="13" name="Content Placeholder 21">
            <a:extLst>
              <a:ext uri="{FF2B5EF4-FFF2-40B4-BE49-F238E27FC236}">
                <a16:creationId xmlns:a16="http://schemas.microsoft.com/office/drawing/2014/main" id="{1BF6336B-405E-994D-85C8-2865AF78A344}"/>
              </a:ext>
            </a:extLst>
          </p:cNvPr>
          <p:cNvGraphicFramePr>
            <a:graphicFrameLocks noGrp="1"/>
          </p:cNvGraphicFramePr>
          <p:nvPr>
            <p:ph sz="quarter" idx="12"/>
            <p:extLst>
              <p:ext uri="{D42A27DB-BD31-4B8C-83A1-F6EECF244321}">
                <p14:modId xmlns:p14="http://schemas.microsoft.com/office/powerpoint/2010/main" val="1735957974"/>
              </p:ext>
            </p:extLst>
          </p:nvPr>
        </p:nvGraphicFramePr>
        <p:xfrm>
          <a:off x="633917" y="1071851"/>
          <a:ext cx="7853702" cy="4928418"/>
        </p:xfrm>
        <a:graphic>
          <a:graphicData uri="http://schemas.openxmlformats.org/drawingml/2006/table">
            <a:tbl>
              <a:tblPr firstRow="1" bandRow="1">
                <a:tableStyleId>{5C22544A-7EE6-4342-B048-85BDC9FD1C3A}</a:tableStyleId>
              </a:tblPr>
              <a:tblGrid>
                <a:gridCol w="2768582">
                  <a:extLst>
                    <a:ext uri="{9D8B030D-6E8A-4147-A177-3AD203B41FA5}">
                      <a16:colId xmlns:a16="http://schemas.microsoft.com/office/drawing/2014/main" val="835291129"/>
                    </a:ext>
                  </a:extLst>
                </a:gridCol>
                <a:gridCol w="1271280">
                  <a:extLst>
                    <a:ext uri="{9D8B030D-6E8A-4147-A177-3AD203B41FA5}">
                      <a16:colId xmlns:a16="http://schemas.microsoft.com/office/drawing/2014/main" val="1023874843"/>
                    </a:ext>
                  </a:extLst>
                </a:gridCol>
                <a:gridCol w="1271280">
                  <a:extLst>
                    <a:ext uri="{9D8B030D-6E8A-4147-A177-3AD203B41FA5}">
                      <a16:colId xmlns:a16="http://schemas.microsoft.com/office/drawing/2014/main" val="1214624069"/>
                    </a:ext>
                  </a:extLst>
                </a:gridCol>
                <a:gridCol w="1271280">
                  <a:extLst>
                    <a:ext uri="{9D8B030D-6E8A-4147-A177-3AD203B41FA5}">
                      <a16:colId xmlns:a16="http://schemas.microsoft.com/office/drawing/2014/main" val="3651496090"/>
                    </a:ext>
                  </a:extLst>
                </a:gridCol>
                <a:gridCol w="1271280">
                  <a:extLst>
                    <a:ext uri="{9D8B030D-6E8A-4147-A177-3AD203B41FA5}">
                      <a16:colId xmlns:a16="http://schemas.microsoft.com/office/drawing/2014/main" val="3894843704"/>
                    </a:ext>
                  </a:extLst>
                </a:gridCol>
              </a:tblGrid>
              <a:tr h="182924">
                <a:tc>
                  <a:txBody>
                    <a:bodyPr/>
                    <a:lstStyle/>
                    <a:p>
                      <a:pPr>
                        <a:lnSpc>
                          <a:spcPct val="95000"/>
                        </a:lnSpc>
                      </a:pPr>
                      <a:endParaRPr lang="en-GB" sz="1050" noProof="0" dirty="0">
                        <a:latin typeface="Arial" panose="020B0604020202020204" pitchFamily="34" charset="0"/>
                        <a:cs typeface="Arial" panose="020B0604020202020204" pitchFamily="34" charset="0"/>
                      </a:endParaRP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Grade 1-2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Grade 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Grade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Grade 5</a:t>
                      </a:r>
                    </a:p>
                  </a:txBody>
                  <a:tcPr marL="55440" marR="55440" marT="36000" marB="36000" anchor="ctr"/>
                </a:tc>
                <a:extLst>
                  <a:ext uri="{0D108BD9-81ED-4DB2-BD59-A6C34878D82A}">
                    <a16:rowId xmlns:a16="http://schemas.microsoft.com/office/drawing/2014/main" val="3265865939"/>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Nausea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154 (53%)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15 (5%)</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939621170"/>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Vomiting</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101 (35%)</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10 (3%)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32206209"/>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Constipation</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95 (33%)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5 (2%)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4083831633"/>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Fatigue</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87 (30%)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19 (7%)</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301543662"/>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Decreased appetite</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85 (29%)</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8 (3%)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128016404"/>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Anaemia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61 (21%)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92 (32%)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2 (1%)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 (&lt;1%)</a:t>
                      </a:r>
                    </a:p>
                  </a:txBody>
                  <a:tcPr marL="55440" marR="55440" marT="36000" marB="36000" anchor="ctr"/>
                </a:tc>
                <a:extLst>
                  <a:ext uri="{0D108BD9-81ED-4DB2-BD59-A6C34878D82A}">
                    <a16:rowId xmlns:a16="http://schemas.microsoft.com/office/drawing/2014/main" val="3884670153"/>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Thrombocytopenia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52 (18%)</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24 (8%)</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23 (8%)</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971075382"/>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Back pain</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51 (18%)</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13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843748757"/>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Arthralgia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38 (13%)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6 (2%)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096907948"/>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Asthenia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37 (13%)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11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735939170"/>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Neutropenia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27 (9%)</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17 (6%)</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11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642986441"/>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Bone pain</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23 (8%)</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9 (3%)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936634982"/>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Hypertension</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22 (8%)</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12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695967711"/>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Blood alkaline phosphatase increased</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15 (5%)</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11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19292947"/>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Stomatitis</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15 (5%)</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6 (2%)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447210963"/>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Leukopenia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14 (5%)</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11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3 (1%)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110593649"/>
                  </a:ext>
                </a:extLst>
              </a:tr>
              <a:tr h="182924">
                <a:tc>
                  <a:txBody>
                    <a:bodyPr/>
                    <a:lstStyle/>
                    <a:p>
                      <a:pPr marL="0" indent="9525">
                        <a:lnSpc>
                          <a:spcPct val="95000"/>
                        </a:lnSpc>
                        <a:tabLst/>
                      </a:pPr>
                      <a:r>
                        <a:rPr lang="en-GB" sz="1050" noProof="0" dirty="0">
                          <a:latin typeface="Symbol" panose="05050102010706020507" pitchFamily="18" charset="2"/>
                          <a:cs typeface="Arial" panose="020B0604020202020204" pitchFamily="34" charset="0"/>
                        </a:rPr>
                        <a:t>g</a:t>
                      </a:r>
                      <a:r>
                        <a:rPr lang="en-GB" sz="1050" noProof="0" dirty="0">
                          <a:latin typeface="Arial" panose="020B0604020202020204" pitchFamily="34" charset="0"/>
                          <a:cs typeface="Arial" panose="020B0604020202020204" pitchFamily="34" charset="0"/>
                        </a:rPr>
                        <a:t>-glutamyl transferase increased</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13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11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603286826"/>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Lymphopenia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11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12 (4%)</a:t>
                      </a:r>
                    </a:p>
                  </a:txBody>
                  <a:tcPr marL="55440" marR="55440" marT="36000" marB="36000" anchor="ctr"/>
                </a:tc>
                <a:tc>
                  <a:txBody>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038398625"/>
                  </a:ext>
                </a:extLst>
              </a:tr>
              <a:tr h="182924">
                <a:tc>
                  <a:txBody>
                    <a:bodyPr/>
                    <a:lstStyle/>
                    <a:p>
                      <a:pPr marL="0" indent="9525">
                        <a:lnSpc>
                          <a:spcPct val="95000"/>
                        </a:lnSpc>
                        <a:tabLst/>
                      </a:pPr>
                      <a:r>
                        <a:rPr lang="en-GB" sz="1050" noProof="0" dirty="0" err="1">
                          <a:latin typeface="Arial" panose="020B0604020202020204" pitchFamily="34" charset="0"/>
                          <a:cs typeface="Arial" panose="020B0604020202020204" pitchFamily="34" charset="0"/>
                        </a:rPr>
                        <a:t>Hypophosphataemia</a:t>
                      </a:r>
                      <a:endParaRPr lang="en-GB" sz="1050" noProof="0" dirty="0">
                        <a:latin typeface="Arial" panose="020B0604020202020204" pitchFamily="34" charset="0"/>
                        <a:cs typeface="Arial" panose="020B0604020202020204" pitchFamily="34" charset="0"/>
                      </a:endParaRP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7 (2%)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6 (2%)</a:t>
                      </a:r>
                    </a:p>
                  </a:txBody>
                  <a:tcPr marL="55440" marR="55440" marT="36000" marB="36000" anchor="ctr"/>
                </a:tc>
                <a:tc>
                  <a:txBody>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979995099"/>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Spinal cord compression</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7 (2%)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077020410"/>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General physical health deterioration</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7 (2%)</a:t>
                      </a:r>
                    </a:p>
                  </a:txBody>
                  <a:tcPr marL="55440" marR="55440" marT="36000" marB="36000" anchor="ctr"/>
                </a:tc>
                <a:tc>
                  <a:txBody>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4 (1%)</a:t>
                      </a:r>
                    </a:p>
                  </a:txBody>
                  <a:tcPr marL="55440" marR="55440" marT="36000" marB="36000" anchor="ctr"/>
                </a:tc>
                <a:extLst>
                  <a:ext uri="{0D108BD9-81ED-4DB2-BD59-A6C34878D82A}">
                    <a16:rowId xmlns:a16="http://schemas.microsoft.com/office/drawing/2014/main" val="3291909063"/>
                  </a:ext>
                </a:extLst>
              </a:tr>
            </a:tbl>
          </a:graphicData>
        </a:graphic>
      </p:graphicFrame>
    </p:spTree>
    <p:extLst>
      <p:ext uri="{BB962C8B-B14F-4D97-AF65-F5344CB8AC3E}">
        <p14:creationId xmlns:p14="http://schemas.microsoft.com/office/powerpoint/2010/main" val="3964412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79C4CD-51AB-0475-D1BC-471373EBBCBC}"/>
              </a:ext>
            </a:extLst>
          </p:cNvPr>
          <p:cNvSpPr>
            <a:spLocks noGrp="1"/>
          </p:cNvSpPr>
          <p:nvPr>
            <p:ph type="title"/>
          </p:nvPr>
        </p:nvSpPr>
        <p:spPr/>
        <p:txBody>
          <a:bodyPr/>
          <a:lstStyle/>
          <a:p>
            <a:r>
              <a:rPr lang="en-GB" dirty="0"/>
              <a:t>Talapro-1: </a:t>
            </a:r>
            <a:r>
              <a:rPr lang="en-GB" dirty="0" err="1"/>
              <a:t>talazoparib</a:t>
            </a:r>
            <a:r>
              <a:rPr lang="en-GB" dirty="0"/>
              <a:t> in pre-treated </a:t>
            </a:r>
            <a:r>
              <a:rPr lang="en-GB" cap="none" dirty="0" err="1"/>
              <a:t>m</a:t>
            </a:r>
            <a:r>
              <a:rPr lang="en-GB" dirty="0" err="1"/>
              <a:t>crpc</a:t>
            </a:r>
            <a:r>
              <a:rPr lang="en-GB" dirty="0"/>
              <a:t> patients with </a:t>
            </a:r>
            <a:r>
              <a:rPr lang="en-GB" dirty="0" err="1"/>
              <a:t>ddr</a:t>
            </a:r>
            <a:r>
              <a:rPr lang="en-GB" dirty="0"/>
              <a:t> mutations</a:t>
            </a:r>
          </a:p>
        </p:txBody>
      </p:sp>
      <p:sp>
        <p:nvSpPr>
          <p:cNvPr id="4" name="Slide Number Placeholder 3">
            <a:extLst>
              <a:ext uri="{FF2B5EF4-FFF2-40B4-BE49-F238E27FC236}">
                <a16:creationId xmlns:a16="http://schemas.microsoft.com/office/drawing/2014/main" id="{B1CA846E-4802-CAAD-E403-024331BB182A}"/>
              </a:ext>
            </a:extLst>
          </p:cNvPr>
          <p:cNvSpPr>
            <a:spLocks noGrp="1"/>
          </p:cNvSpPr>
          <p:nvPr>
            <p:ph type="sldNum" sz="quarter" idx="4"/>
          </p:nvPr>
        </p:nvSpPr>
        <p:spPr/>
        <p:txBody>
          <a:bodyPr/>
          <a:lstStyle/>
          <a:p>
            <a:fld id="{FCE43C0F-8A7B-3A4B-9DB5-B3472E36E833}" type="slidenum">
              <a:rPr lang="en-GB" smtClean="0"/>
              <a:pPr/>
              <a:t>26</a:t>
            </a:fld>
            <a:endParaRPr lang="en-GB" dirty="0"/>
          </a:p>
        </p:txBody>
      </p:sp>
      <p:sp>
        <p:nvSpPr>
          <p:cNvPr id="2" name="Content Placeholder 1">
            <a:extLst>
              <a:ext uri="{FF2B5EF4-FFF2-40B4-BE49-F238E27FC236}">
                <a16:creationId xmlns:a16="http://schemas.microsoft.com/office/drawing/2014/main" id="{F903383E-73F1-6F40-ACF6-DDE4D20A76BA}"/>
              </a:ext>
            </a:extLst>
          </p:cNvPr>
          <p:cNvSpPr>
            <a:spLocks noGrp="1"/>
          </p:cNvSpPr>
          <p:nvPr>
            <p:ph sz="quarter" idx="15"/>
          </p:nvPr>
        </p:nvSpPr>
        <p:spPr>
          <a:xfrm>
            <a:off x="620184" y="6309320"/>
            <a:ext cx="10660392" cy="365125"/>
          </a:xfrm>
        </p:spPr>
        <p:txBody>
          <a:bodyPr/>
          <a:lstStyle/>
          <a:p>
            <a:r>
              <a:rPr lang="en-GB" sz="1050" dirty="0">
                <a:solidFill>
                  <a:schemeClr val="tx2"/>
                </a:solidFill>
              </a:rPr>
              <a:t>AA, abiraterone acetate; BRCA1/2, breast cancer gene 1/2; </a:t>
            </a:r>
            <a:r>
              <a:rPr lang="en-GB" sz="1050" dirty="0" err="1">
                <a:solidFill>
                  <a:schemeClr val="tx2"/>
                </a:solidFill>
              </a:rPr>
              <a:t>CTx</a:t>
            </a:r>
            <a:r>
              <a:rPr lang="en-GB" sz="1050" dirty="0">
                <a:solidFill>
                  <a:schemeClr val="tx2"/>
                </a:solidFill>
              </a:rPr>
              <a:t>, chemotherapy; CTC, circulating tumour cells; DDR, DNA damage repair; </a:t>
            </a:r>
            <a:r>
              <a:rPr lang="en-GB" sz="1050" dirty="0" err="1">
                <a:solidFill>
                  <a:schemeClr val="tx2"/>
                </a:solidFill>
              </a:rPr>
              <a:t>DoR</a:t>
            </a:r>
            <a:r>
              <a:rPr lang="en-GB" sz="1050" dirty="0">
                <a:solidFill>
                  <a:schemeClr val="tx2"/>
                </a:solidFill>
              </a:rPr>
              <a:t>, duration of response; </a:t>
            </a:r>
            <a:r>
              <a:rPr lang="en-GB" sz="1050" dirty="0" err="1">
                <a:solidFill>
                  <a:schemeClr val="tx2"/>
                </a:solidFill>
              </a:rPr>
              <a:t>mCRPC</a:t>
            </a:r>
            <a:r>
              <a:rPr lang="en-GB" sz="1050" dirty="0">
                <a:solidFill>
                  <a:schemeClr val="tx2"/>
                </a:solidFill>
              </a:rPr>
              <a:t>, metastatic castration resistant prostate cancer; ORR, objective response rate; OS, overall survival; PROs, patient-reported outcomes; PSA, prostate specific antigen; </a:t>
            </a:r>
            <a:r>
              <a:rPr lang="en-GB" sz="1050" dirty="0" err="1">
                <a:solidFill>
                  <a:schemeClr val="tx2"/>
                </a:solidFill>
              </a:rPr>
              <a:t>rPFS</a:t>
            </a:r>
            <a:r>
              <a:rPr lang="en-GB" sz="1050" dirty="0">
                <a:solidFill>
                  <a:schemeClr val="tx2"/>
                </a:solidFill>
              </a:rPr>
              <a:t>, radiographic progression-free survival; TTR, time to response</a:t>
            </a:r>
          </a:p>
          <a:p>
            <a:r>
              <a:rPr lang="en-GB" sz="1050" dirty="0">
                <a:solidFill>
                  <a:schemeClr val="tx2"/>
                </a:solidFill>
              </a:rPr>
              <a:t>de Bono JS, et al. Lancet Oncol. 2021;22:1250-64</a:t>
            </a:r>
          </a:p>
        </p:txBody>
      </p:sp>
      <p:sp>
        <p:nvSpPr>
          <p:cNvPr id="7" name="Content Placeholder 6">
            <a:extLst>
              <a:ext uri="{FF2B5EF4-FFF2-40B4-BE49-F238E27FC236}">
                <a16:creationId xmlns:a16="http://schemas.microsoft.com/office/drawing/2014/main" id="{CBE520A6-298F-EBA9-76AE-F94DA15754CE}"/>
              </a:ext>
            </a:extLst>
          </p:cNvPr>
          <p:cNvSpPr>
            <a:spLocks noGrp="1"/>
          </p:cNvSpPr>
          <p:nvPr>
            <p:ph sz="quarter" idx="12"/>
          </p:nvPr>
        </p:nvSpPr>
        <p:spPr/>
        <p:txBody>
          <a:bodyPr/>
          <a:lstStyle/>
          <a:p>
            <a:r>
              <a:rPr lang="en-GB" noProof="0" dirty="0"/>
              <a:t>International open label, phase 2 study</a:t>
            </a:r>
            <a:endParaRPr lang="en-GB" noProof="0" dirty="0">
              <a:highlight>
                <a:srgbClr val="FFFF00"/>
              </a:highlight>
            </a:endParaRPr>
          </a:p>
          <a:p>
            <a:endParaRPr lang="en-GB" noProof="0" dirty="0"/>
          </a:p>
          <a:p>
            <a:endParaRPr lang="en-GB" dirty="0"/>
          </a:p>
          <a:p>
            <a:endParaRPr lang="en-GB" dirty="0"/>
          </a:p>
          <a:p>
            <a:endParaRPr lang="en-GB" dirty="0"/>
          </a:p>
          <a:p>
            <a:endParaRPr lang="en-GB" dirty="0"/>
          </a:p>
          <a:p>
            <a:endParaRPr lang="en-GB" dirty="0"/>
          </a:p>
          <a:p>
            <a:r>
              <a:rPr lang="en-GB" dirty="0"/>
              <a:t>Primary endpoint: ORR</a:t>
            </a:r>
          </a:p>
          <a:p>
            <a:r>
              <a:rPr lang="en-GB" dirty="0"/>
              <a:t>Secondary endpoints: TTR, </a:t>
            </a:r>
            <a:r>
              <a:rPr lang="en-GB" dirty="0" err="1"/>
              <a:t>DoR</a:t>
            </a:r>
            <a:r>
              <a:rPr lang="en-GB" dirty="0"/>
              <a:t>, PSA decrease ≥50%, CTC count conversion, time to PSA progression, </a:t>
            </a:r>
            <a:r>
              <a:rPr lang="en-GB" dirty="0" err="1"/>
              <a:t>rPFS</a:t>
            </a:r>
            <a:r>
              <a:rPr lang="en-GB" dirty="0"/>
              <a:t>, OS, safety, PROs, pharmacokinetics</a:t>
            </a:r>
          </a:p>
        </p:txBody>
      </p:sp>
      <p:sp>
        <p:nvSpPr>
          <p:cNvPr id="14" name="TextBox 13">
            <a:extLst>
              <a:ext uri="{FF2B5EF4-FFF2-40B4-BE49-F238E27FC236}">
                <a16:creationId xmlns:a16="http://schemas.microsoft.com/office/drawing/2014/main" id="{5E310EB9-6E5C-C249-A1E7-2E8BC9BBA99C}"/>
              </a:ext>
            </a:extLst>
          </p:cNvPr>
          <p:cNvSpPr txBox="1"/>
          <p:nvPr/>
        </p:nvSpPr>
        <p:spPr>
          <a:xfrm>
            <a:off x="1631504" y="2281515"/>
            <a:ext cx="3323207" cy="1723549"/>
          </a:xfrm>
          <a:prstGeom prst="rect">
            <a:avLst/>
          </a:prstGeom>
          <a:noFill/>
        </p:spPr>
        <p:txBody>
          <a:bodyPr wrap="square" lIns="0" tIns="0" rIns="0" bIns="0" rtlCol="0">
            <a:spAutoFit/>
          </a:bodyPr>
          <a:lstStyle/>
          <a:p>
            <a:pPr algn="ctr"/>
            <a:r>
              <a:rPr lang="en-GB" sz="1400" dirty="0">
                <a:solidFill>
                  <a:srgbClr val="000000"/>
                </a:solidFill>
                <a:latin typeface="Arial" panose="020B0604020202020204" pitchFamily="34" charset="0"/>
                <a:ea typeface="PT Sans Narrow" charset="-52"/>
                <a:cs typeface="Arial" panose="020B0604020202020204" pitchFamily="34" charset="0"/>
              </a:rPr>
              <a:t>Patients with </a:t>
            </a:r>
            <a:r>
              <a:rPr lang="en-GB" sz="1400" dirty="0" err="1">
                <a:solidFill>
                  <a:srgbClr val="000000"/>
                </a:solidFill>
                <a:latin typeface="Arial" panose="020B0604020202020204" pitchFamily="34" charset="0"/>
                <a:ea typeface="PT Sans Narrow" charset="-52"/>
                <a:cs typeface="Arial" panose="020B0604020202020204" pitchFamily="34" charset="0"/>
              </a:rPr>
              <a:t>mCRPC</a:t>
            </a:r>
            <a:r>
              <a:rPr lang="en-GB" sz="1400" dirty="0">
                <a:solidFill>
                  <a:srgbClr val="000000"/>
                </a:solidFill>
                <a:latin typeface="Arial" panose="020B0604020202020204" pitchFamily="34" charset="0"/>
                <a:ea typeface="PT Sans Narrow" charset="-52"/>
                <a:cs typeface="Arial" panose="020B0604020202020204" pitchFamily="34" charset="0"/>
              </a:rPr>
              <a:t> and a DDR alteration in 1 of the</a:t>
            </a:r>
            <a:br>
              <a:rPr lang="en-GB" sz="1400" dirty="0">
                <a:solidFill>
                  <a:srgbClr val="000000"/>
                </a:solidFill>
                <a:latin typeface="Arial" panose="020B0604020202020204" pitchFamily="34" charset="0"/>
                <a:ea typeface="PT Sans Narrow" charset="-52"/>
                <a:cs typeface="Arial" panose="020B0604020202020204" pitchFamily="34" charset="0"/>
              </a:rPr>
            </a:br>
            <a:r>
              <a:rPr lang="en-GB" sz="1400" dirty="0">
                <a:solidFill>
                  <a:srgbClr val="000000"/>
                </a:solidFill>
                <a:latin typeface="Arial" panose="020B0604020202020204" pitchFamily="34" charset="0"/>
                <a:ea typeface="PT Sans Narrow" charset="-52"/>
                <a:cs typeface="Arial" panose="020B0604020202020204" pitchFamily="34" charset="0"/>
              </a:rPr>
              <a:t>following genes: </a:t>
            </a:r>
            <a:r>
              <a:rPr lang="en-GB" sz="1400" b="1" i="1" dirty="0">
                <a:solidFill>
                  <a:schemeClr val="accent2"/>
                </a:solidFill>
                <a:latin typeface="Arial" panose="020B0604020202020204" pitchFamily="34" charset="0"/>
                <a:ea typeface="PT Sans Narrow" charset="-52"/>
                <a:cs typeface="Arial" panose="020B0604020202020204" pitchFamily="34" charset="0"/>
              </a:rPr>
              <a:t>ATM, ATR, BRCA1,</a:t>
            </a:r>
            <a:br>
              <a:rPr lang="en-GB" sz="1400" b="1" i="1" dirty="0">
                <a:solidFill>
                  <a:schemeClr val="accent2"/>
                </a:solidFill>
                <a:latin typeface="Arial" panose="020B0604020202020204" pitchFamily="34" charset="0"/>
                <a:ea typeface="PT Sans Narrow" charset="-52"/>
                <a:cs typeface="Arial" panose="020B0604020202020204" pitchFamily="34" charset="0"/>
              </a:rPr>
            </a:br>
            <a:r>
              <a:rPr lang="en-GB" sz="1400" b="1" i="1" dirty="0">
                <a:solidFill>
                  <a:schemeClr val="accent2"/>
                </a:solidFill>
                <a:latin typeface="Arial" panose="020B0604020202020204" pitchFamily="34" charset="0"/>
                <a:ea typeface="PT Sans Narrow" charset="-52"/>
                <a:cs typeface="Arial" panose="020B0604020202020204" pitchFamily="34" charset="0"/>
              </a:rPr>
              <a:t>BRCA2, CHEK2, FANCA, MLH1,</a:t>
            </a:r>
            <a:br>
              <a:rPr lang="en-GB" sz="1400" b="1" i="1" dirty="0">
                <a:solidFill>
                  <a:schemeClr val="accent2"/>
                </a:solidFill>
                <a:latin typeface="Arial" panose="020B0604020202020204" pitchFamily="34" charset="0"/>
                <a:ea typeface="PT Sans Narrow" charset="-52"/>
                <a:cs typeface="Arial" panose="020B0604020202020204" pitchFamily="34" charset="0"/>
              </a:rPr>
            </a:br>
            <a:r>
              <a:rPr lang="en-GB" sz="1400" b="1" i="1" dirty="0">
                <a:solidFill>
                  <a:schemeClr val="accent2"/>
                </a:solidFill>
                <a:latin typeface="Arial" panose="020B0604020202020204" pitchFamily="34" charset="0"/>
                <a:ea typeface="PT Sans Narrow" charset="-52"/>
                <a:cs typeface="Arial" panose="020B0604020202020204" pitchFamily="34" charset="0"/>
              </a:rPr>
              <a:t>MRE11A, NBN, PALB2, RAD51C</a:t>
            </a:r>
            <a:r>
              <a:rPr lang="en-GB" sz="1400" dirty="0">
                <a:latin typeface="Arial" panose="020B0604020202020204" pitchFamily="34" charset="0"/>
                <a:ea typeface="PT Sans Narrow" charset="-52"/>
                <a:cs typeface="Arial" panose="020B0604020202020204" pitchFamily="34" charset="0"/>
              </a:rPr>
              <a:t>;</a:t>
            </a:r>
            <a:br>
              <a:rPr lang="en-GB" sz="1400" dirty="0">
                <a:latin typeface="Arial" panose="020B0604020202020204" pitchFamily="34" charset="0"/>
                <a:ea typeface="PT Sans Narrow" charset="-52"/>
                <a:cs typeface="Arial" panose="020B0604020202020204" pitchFamily="34" charset="0"/>
              </a:rPr>
            </a:br>
            <a:r>
              <a:rPr lang="en-GB" sz="1400" dirty="0">
                <a:latin typeface="Arial" panose="020B0604020202020204" pitchFamily="34" charset="0"/>
                <a:ea typeface="PT Sans Narrow" charset="-52"/>
                <a:cs typeface="Arial" panose="020B0604020202020204" pitchFamily="34" charset="0"/>
              </a:rPr>
              <a:t>1-2 previous </a:t>
            </a:r>
            <a:r>
              <a:rPr lang="en-GB" sz="1400" dirty="0" err="1">
                <a:latin typeface="Arial" panose="020B0604020202020204" pitchFamily="34" charset="0"/>
                <a:ea typeface="PT Sans Narrow" charset="-52"/>
                <a:cs typeface="Arial" panose="020B0604020202020204" pitchFamily="34" charset="0"/>
              </a:rPr>
              <a:t>CTx</a:t>
            </a:r>
            <a:r>
              <a:rPr lang="en-GB" sz="1400" dirty="0">
                <a:latin typeface="Arial" panose="020B0604020202020204" pitchFamily="34" charset="0"/>
                <a:ea typeface="PT Sans Narrow" charset="-52"/>
                <a:cs typeface="Arial" panose="020B0604020202020204" pitchFamily="34" charset="0"/>
              </a:rPr>
              <a:t> regimens and</a:t>
            </a:r>
            <a:br>
              <a:rPr lang="en-GB" sz="1400" dirty="0">
                <a:latin typeface="Arial" panose="020B0604020202020204" pitchFamily="34" charset="0"/>
                <a:ea typeface="PT Sans Narrow" charset="-52"/>
                <a:cs typeface="Arial" panose="020B0604020202020204" pitchFamily="34" charset="0"/>
              </a:rPr>
            </a:br>
            <a:r>
              <a:rPr lang="en-GB" sz="1400" dirty="0">
                <a:latin typeface="Arial" panose="020B0604020202020204" pitchFamily="34" charset="0"/>
                <a:ea typeface="PT Sans Narrow" charset="-52"/>
                <a:cs typeface="Arial" panose="020B0604020202020204" pitchFamily="34" charset="0"/>
              </a:rPr>
              <a:t>progression on AA/enzalutamide</a:t>
            </a:r>
          </a:p>
          <a:p>
            <a:pPr algn="ctr"/>
            <a:r>
              <a:rPr lang="en-GB" sz="1400" dirty="0">
                <a:latin typeface="Arial" panose="020B0604020202020204" pitchFamily="34" charset="0"/>
                <a:ea typeface="PT Sans Narrow" charset="-52"/>
                <a:cs typeface="Arial" panose="020B0604020202020204" pitchFamily="34" charset="0"/>
              </a:rPr>
              <a:t>(N=128)</a:t>
            </a:r>
          </a:p>
        </p:txBody>
      </p:sp>
      <p:sp>
        <p:nvSpPr>
          <p:cNvPr id="16" name="Line 5">
            <a:extLst>
              <a:ext uri="{FF2B5EF4-FFF2-40B4-BE49-F238E27FC236}">
                <a16:creationId xmlns:a16="http://schemas.microsoft.com/office/drawing/2014/main" id="{875B0F51-3959-664E-988A-54333E02086A}"/>
              </a:ext>
            </a:extLst>
          </p:cNvPr>
          <p:cNvSpPr>
            <a:spLocks noChangeShapeType="1"/>
          </p:cNvSpPr>
          <p:nvPr/>
        </p:nvSpPr>
        <p:spPr bwMode="auto">
          <a:xfrm>
            <a:off x="7895099" y="3143290"/>
            <a:ext cx="425292"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20" name="Rounded Rectangle 12">
            <a:extLst>
              <a:ext uri="{FF2B5EF4-FFF2-40B4-BE49-F238E27FC236}">
                <a16:creationId xmlns:a16="http://schemas.microsoft.com/office/drawing/2014/main" id="{215AFC3A-C926-0D42-B499-264C2374E0C9}"/>
              </a:ext>
            </a:extLst>
          </p:cNvPr>
          <p:cNvSpPr/>
          <p:nvPr/>
        </p:nvSpPr>
        <p:spPr>
          <a:xfrm>
            <a:off x="5663952" y="2751601"/>
            <a:ext cx="2164332" cy="792088"/>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err="1">
                <a:solidFill>
                  <a:srgbClr val="FFFFFF"/>
                </a:solidFill>
                <a:latin typeface="Arial" panose="020B0604020202020204" pitchFamily="34" charset="0"/>
                <a:cs typeface="Arial" panose="020B0604020202020204" pitchFamily="34" charset="0"/>
              </a:rPr>
              <a:t>Talazoparib</a:t>
            </a:r>
            <a:r>
              <a:rPr lang="en-GB" sz="1300" b="1" dirty="0">
                <a:solidFill>
                  <a:srgbClr val="FFFFFF"/>
                </a:solidFill>
                <a:latin typeface="Arial" panose="020B0604020202020204" pitchFamily="34" charset="0"/>
                <a:cs typeface="Arial" panose="020B0604020202020204" pitchFamily="34" charset="0"/>
              </a:rPr>
              <a:t> 1 mg/day</a:t>
            </a:r>
            <a:br>
              <a:rPr lang="en-GB" sz="1300" b="1" dirty="0">
                <a:solidFill>
                  <a:srgbClr val="FFFFFF"/>
                </a:solidFill>
                <a:latin typeface="Arial" panose="020B0604020202020204" pitchFamily="34" charset="0"/>
                <a:cs typeface="Arial" panose="020B0604020202020204" pitchFamily="34" charset="0"/>
              </a:rPr>
            </a:br>
            <a:r>
              <a:rPr lang="en-GB" sz="1300" b="1" dirty="0">
                <a:solidFill>
                  <a:srgbClr val="FFFFFF"/>
                </a:solidFill>
                <a:latin typeface="Arial" panose="020B0604020202020204" pitchFamily="34" charset="0"/>
                <a:cs typeface="Arial" panose="020B0604020202020204" pitchFamily="34" charset="0"/>
              </a:rPr>
              <a:t>(0.75 mg for moderate</a:t>
            </a:r>
            <a:br>
              <a:rPr lang="en-GB" sz="1300" b="1" dirty="0">
                <a:solidFill>
                  <a:srgbClr val="FFFFFF"/>
                </a:solidFill>
                <a:latin typeface="Arial" panose="020B0604020202020204" pitchFamily="34" charset="0"/>
                <a:cs typeface="Arial" panose="020B0604020202020204" pitchFamily="34" charset="0"/>
              </a:rPr>
            </a:br>
            <a:r>
              <a:rPr lang="en-GB" sz="1300" b="1" dirty="0">
                <a:solidFill>
                  <a:srgbClr val="FFFFFF"/>
                </a:solidFill>
                <a:latin typeface="Arial" panose="020B0604020202020204" pitchFamily="34" charset="0"/>
                <a:cs typeface="Arial" panose="020B0604020202020204" pitchFamily="34" charset="0"/>
              </a:rPr>
              <a:t>renal impairment)</a:t>
            </a:r>
          </a:p>
        </p:txBody>
      </p:sp>
      <p:sp>
        <p:nvSpPr>
          <p:cNvPr id="21" name="Line 5">
            <a:extLst>
              <a:ext uri="{FF2B5EF4-FFF2-40B4-BE49-F238E27FC236}">
                <a16:creationId xmlns:a16="http://schemas.microsoft.com/office/drawing/2014/main" id="{EB5723AD-5451-AB43-9375-152877AA0B38}"/>
              </a:ext>
            </a:extLst>
          </p:cNvPr>
          <p:cNvSpPr>
            <a:spLocks noChangeShapeType="1"/>
          </p:cNvSpPr>
          <p:nvPr/>
        </p:nvSpPr>
        <p:spPr bwMode="auto">
          <a:xfrm>
            <a:off x="5112988" y="3143290"/>
            <a:ext cx="425292"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E0B502B-8B6E-2B4F-A029-904AC2C68CAE}"/>
              </a:ext>
            </a:extLst>
          </p:cNvPr>
          <p:cNvSpPr txBox="1"/>
          <p:nvPr/>
        </p:nvSpPr>
        <p:spPr>
          <a:xfrm>
            <a:off x="8506946" y="2720037"/>
            <a:ext cx="1452321" cy="861774"/>
          </a:xfrm>
          <a:prstGeom prst="rect">
            <a:avLst/>
          </a:prstGeom>
          <a:noFill/>
        </p:spPr>
        <p:txBody>
          <a:bodyPr wrap="none" lIns="0" tIns="0" rIns="0" bIns="0" rtlCol="0">
            <a:spAutoFit/>
          </a:bodyPr>
          <a:lstStyle/>
          <a:p>
            <a:pPr algn="ctr"/>
            <a:r>
              <a:rPr lang="en-GB" sz="1400" dirty="0">
                <a:solidFill>
                  <a:srgbClr val="000000"/>
                </a:solidFill>
                <a:latin typeface="Arial" panose="020B0604020202020204" pitchFamily="34" charset="0"/>
                <a:ea typeface="PT Sans Narrow" charset="-52"/>
                <a:cs typeface="Arial" panose="020B0604020202020204" pitchFamily="34" charset="0"/>
              </a:rPr>
              <a:t>Until radiographic</a:t>
            </a:r>
          </a:p>
          <a:p>
            <a:pPr algn="ctr"/>
            <a:r>
              <a:rPr lang="en-GB" sz="1400" dirty="0">
                <a:solidFill>
                  <a:srgbClr val="000000"/>
                </a:solidFill>
                <a:latin typeface="Arial" panose="020B0604020202020204" pitchFamily="34" charset="0"/>
                <a:ea typeface="PT Sans Narrow" charset="-52"/>
                <a:cs typeface="Arial" panose="020B0604020202020204" pitchFamily="34" charset="0"/>
              </a:rPr>
              <a:t>progression or</a:t>
            </a:r>
            <a:br>
              <a:rPr lang="en-GB" sz="1400" dirty="0">
                <a:solidFill>
                  <a:srgbClr val="000000"/>
                </a:solidFill>
                <a:latin typeface="Arial" panose="020B0604020202020204" pitchFamily="34" charset="0"/>
                <a:ea typeface="PT Sans Narrow" charset="-52"/>
                <a:cs typeface="Arial" panose="020B0604020202020204" pitchFamily="34" charset="0"/>
              </a:rPr>
            </a:br>
            <a:r>
              <a:rPr lang="en-GB" sz="1400" dirty="0">
                <a:solidFill>
                  <a:srgbClr val="000000"/>
                </a:solidFill>
                <a:latin typeface="Arial" panose="020B0604020202020204" pitchFamily="34" charset="0"/>
                <a:ea typeface="PT Sans Narrow" charset="-52"/>
                <a:cs typeface="Arial" panose="020B0604020202020204" pitchFamily="34" charset="0"/>
              </a:rPr>
              <a:t>discontinuation for</a:t>
            </a:r>
            <a:br>
              <a:rPr lang="en-GB" sz="1400" dirty="0">
                <a:solidFill>
                  <a:srgbClr val="000000"/>
                </a:solidFill>
                <a:latin typeface="Arial" panose="020B0604020202020204" pitchFamily="34" charset="0"/>
                <a:ea typeface="PT Sans Narrow" charset="-52"/>
                <a:cs typeface="Arial" panose="020B0604020202020204" pitchFamily="34" charset="0"/>
              </a:rPr>
            </a:br>
            <a:r>
              <a:rPr lang="en-GB" sz="1400" dirty="0">
                <a:solidFill>
                  <a:srgbClr val="000000"/>
                </a:solidFill>
                <a:latin typeface="Arial" panose="020B0604020202020204" pitchFamily="34" charset="0"/>
                <a:ea typeface="PT Sans Narrow" charset="-52"/>
                <a:cs typeface="Arial" panose="020B0604020202020204" pitchFamily="34" charset="0"/>
              </a:rPr>
              <a:t>other reason</a:t>
            </a:r>
            <a:endParaRPr lang="en-GB" sz="1400" dirty="0">
              <a:latin typeface="Arial" panose="020B0604020202020204" pitchFamily="34" charset="0"/>
              <a:ea typeface="PT Sans Narrow" charset="-52"/>
              <a:cs typeface="Arial" panose="020B0604020202020204" pitchFamily="34" charset="0"/>
            </a:endParaRPr>
          </a:p>
        </p:txBody>
      </p:sp>
      <p:sp>
        <p:nvSpPr>
          <p:cNvPr id="23" name="Rounded Rectangle 22">
            <a:extLst>
              <a:ext uri="{FF2B5EF4-FFF2-40B4-BE49-F238E27FC236}">
                <a16:creationId xmlns:a16="http://schemas.microsoft.com/office/drawing/2014/main" id="{A1A53DE8-88D9-2544-9588-C2A04244D17E}"/>
              </a:ext>
            </a:extLst>
          </p:cNvPr>
          <p:cNvSpPr/>
          <p:nvPr/>
        </p:nvSpPr>
        <p:spPr>
          <a:xfrm>
            <a:off x="1523492" y="2017786"/>
            <a:ext cx="9145016" cy="2203302"/>
          </a:xfrm>
          <a:prstGeom prst="roundRect">
            <a:avLst>
              <a:gd name="adj" fmla="val 6071"/>
            </a:avLst>
          </a:prstGeom>
          <a:noFill/>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64869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8821C-4D87-860D-1D45-01A7F47F2803}"/>
              </a:ext>
            </a:extLst>
          </p:cNvPr>
          <p:cNvSpPr>
            <a:spLocks noGrp="1"/>
          </p:cNvSpPr>
          <p:nvPr>
            <p:ph type="title"/>
          </p:nvPr>
        </p:nvSpPr>
        <p:spPr>
          <a:xfrm>
            <a:off x="619200" y="246566"/>
            <a:ext cx="8740800" cy="807285"/>
          </a:xfrm>
        </p:spPr>
        <p:txBody>
          <a:bodyPr/>
          <a:lstStyle/>
          <a:p>
            <a:r>
              <a:rPr lang="en-GB" dirty="0"/>
              <a:t>Talapro-1: </a:t>
            </a:r>
            <a:r>
              <a:rPr lang="en-GB" dirty="0" err="1"/>
              <a:t>talazoparib</a:t>
            </a:r>
            <a:r>
              <a:rPr lang="en-GB" sz="2800" dirty="0"/>
              <a:t> shows anti-tumour activity In </a:t>
            </a:r>
            <a:r>
              <a:rPr lang="en-GB" sz="2800" cap="none" dirty="0" err="1"/>
              <a:t>m</a:t>
            </a:r>
            <a:r>
              <a:rPr lang="en-GB" sz="2800" dirty="0" err="1"/>
              <a:t>crpc</a:t>
            </a:r>
            <a:r>
              <a:rPr lang="en-GB" sz="2800" dirty="0"/>
              <a:t> patients with </a:t>
            </a:r>
            <a:r>
              <a:rPr lang="en-GB" sz="2800" dirty="0" err="1"/>
              <a:t>drd</a:t>
            </a:r>
            <a:r>
              <a:rPr lang="en-GB" sz="2800" cap="none" dirty="0" err="1"/>
              <a:t>s</a:t>
            </a:r>
            <a:r>
              <a:rPr lang="en-GB" sz="2800" dirty="0"/>
              <a:t>, particularly </a:t>
            </a:r>
            <a:r>
              <a:rPr lang="en-GB" sz="2800" i="1" dirty="0"/>
              <a:t>brca1/2</a:t>
            </a:r>
            <a:endParaRPr lang="en-GB" dirty="0"/>
          </a:p>
        </p:txBody>
      </p:sp>
      <p:sp>
        <p:nvSpPr>
          <p:cNvPr id="4" name="Slide Number Placeholder 3">
            <a:extLst>
              <a:ext uri="{FF2B5EF4-FFF2-40B4-BE49-F238E27FC236}">
                <a16:creationId xmlns:a16="http://schemas.microsoft.com/office/drawing/2014/main" id="{C320F6AB-53D6-70ED-6F3B-3DC7AC4B1313}"/>
              </a:ext>
            </a:extLst>
          </p:cNvPr>
          <p:cNvSpPr>
            <a:spLocks noGrp="1"/>
          </p:cNvSpPr>
          <p:nvPr>
            <p:ph type="sldNum" sz="quarter" idx="4"/>
          </p:nvPr>
        </p:nvSpPr>
        <p:spPr/>
        <p:txBody>
          <a:bodyPr/>
          <a:lstStyle/>
          <a:p>
            <a:fld id="{FCE43C0F-8A7B-3A4B-9DB5-B3472E36E833}" type="slidenum">
              <a:rPr lang="en-GB" smtClean="0"/>
              <a:pPr/>
              <a:t>27</a:t>
            </a:fld>
            <a:endParaRPr lang="en-GB" dirty="0"/>
          </a:p>
        </p:txBody>
      </p:sp>
      <p:sp>
        <p:nvSpPr>
          <p:cNvPr id="5" name="Content Placeholder 4">
            <a:extLst>
              <a:ext uri="{FF2B5EF4-FFF2-40B4-BE49-F238E27FC236}">
                <a16:creationId xmlns:a16="http://schemas.microsoft.com/office/drawing/2014/main" id="{E2BAF08A-0AA2-27EC-0F3D-355BB74C9185}"/>
              </a:ext>
            </a:extLst>
          </p:cNvPr>
          <p:cNvSpPr>
            <a:spLocks noGrp="1"/>
          </p:cNvSpPr>
          <p:nvPr>
            <p:ph sz="quarter" idx="15"/>
          </p:nvPr>
        </p:nvSpPr>
        <p:spPr>
          <a:xfrm>
            <a:off x="620184" y="6356351"/>
            <a:ext cx="8860192" cy="365125"/>
          </a:xfrm>
        </p:spPr>
        <p:txBody>
          <a:bodyPr/>
          <a:lstStyle/>
          <a:p>
            <a:r>
              <a:rPr lang="en-US" altLang="en-US" dirty="0">
                <a:solidFill>
                  <a:schemeClr val="tx2"/>
                </a:solidFill>
              </a:rPr>
              <a:t>ATM,</a:t>
            </a:r>
            <a:r>
              <a:rPr lang="en-GB" sz="1200" dirty="0">
                <a:solidFill>
                  <a:schemeClr val="tx2"/>
                </a:solidFill>
              </a:rPr>
              <a:t> ataxia telangiectasia mutated; </a:t>
            </a:r>
            <a:r>
              <a:rPr lang="en-US" altLang="en-US" dirty="0">
                <a:solidFill>
                  <a:schemeClr val="tx2"/>
                </a:solidFill>
              </a:rPr>
              <a:t>BRCA1/2, breast cancer gene 1/2; CI, confidence interval; HRR, homologous recombination repair; </a:t>
            </a:r>
            <a:r>
              <a:rPr lang="en-US" altLang="en-US" dirty="0" err="1">
                <a:solidFill>
                  <a:schemeClr val="tx2"/>
                </a:solidFill>
              </a:rPr>
              <a:t>rPFS</a:t>
            </a:r>
            <a:r>
              <a:rPr lang="en-US" altLang="en-US" dirty="0">
                <a:solidFill>
                  <a:schemeClr val="tx2"/>
                </a:solidFill>
              </a:rPr>
              <a:t>, radiographic progression-free survival</a:t>
            </a:r>
          </a:p>
          <a:p>
            <a:r>
              <a:rPr lang="en-US" altLang="en-US" dirty="0"/>
              <a:t>de Bono JS, et al. Lancet Oncol. 2021;22:1250-64</a:t>
            </a:r>
          </a:p>
        </p:txBody>
      </p:sp>
      <p:sp>
        <p:nvSpPr>
          <p:cNvPr id="280" name="TextBox 279">
            <a:extLst>
              <a:ext uri="{FF2B5EF4-FFF2-40B4-BE49-F238E27FC236}">
                <a16:creationId xmlns:a16="http://schemas.microsoft.com/office/drawing/2014/main" id="{9944743B-52EA-0E90-ECBF-A29B71735665}"/>
              </a:ext>
            </a:extLst>
          </p:cNvPr>
          <p:cNvSpPr txBox="1"/>
          <p:nvPr/>
        </p:nvSpPr>
        <p:spPr>
          <a:xfrm>
            <a:off x="7071499" y="1777411"/>
            <a:ext cx="4641125" cy="369332"/>
          </a:xfrm>
          <a:prstGeom prst="rect">
            <a:avLst/>
          </a:prstGeom>
          <a:noFill/>
        </p:spPr>
        <p:txBody>
          <a:bodyPr wrap="square" lIns="0" rtlCol="0">
            <a:spAutoFit/>
          </a:bodyPr>
          <a:lstStyle/>
          <a:p>
            <a:r>
              <a:rPr lang="en-GB" b="1" dirty="0" err="1">
                <a:solidFill>
                  <a:schemeClr val="accent1"/>
                </a:solidFill>
                <a:latin typeface="Arial" panose="020B0604020202020204" pitchFamily="34" charset="0"/>
                <a:ea typeface="Aileron" charset="0"/>
                <a:cs typeface="Arial" panose="020B0604020202020204" pitchFamily="34" charset="0"/>
              </a:rPr>
              <a:t>rPFS</a:t>
            </a:r>
            <a:r>
              <a:rPr lang="en-GB" b="1" dirty="0">
                <a:solidFill>
                  <a:schemeClr val="accent1"/>
                </a:solidFill>
                <a:latin typeface="Arial" panose="020B0604020202020204" pitchFamily="34" charset="0"/>
                <a:ea typeface="Aileron" charset="0"/>
                <a:cs typeface="Arial" panose="020B0604020202020204" pitchFamily="34" charset="0"/>
              </a:rPr>
              <a:t> BY HRR GENE ALTERATION</a:t>
            </a:r>
          </a:p>
        </p:txBody>
      </p:sp>
      <p:sp>
        <p:nvSpPr>
          <p:cNvPr id="281" name="TextBox 280">
            <a:extLst>
              <a:ext uri="{FF2B5EF4-FFF2-40B4-BE49-F238E27FC236}">
                <a16:creationId xmlns:a16="http://schemas.microsoft.com/office/drawing/2014/main" id="{9F84FE1E-6481-571E-13E1-C11AC9886B41}"/>
              </a:ext>
            </a:extLst>
          </p:cNvPr>
          <p:cNvSpPr txBox="1"/>
          <p:nvPr/>
        </p:nvSpPr>
        <p:spPr>
          <a:xfrm>
            <a:off x="619200" y="1772816"/>
            <a:ext cx="6048672" cy="369332"/>
          </a:xfrm>
          <a:prstGeom prst="rect">
            <a:avLst/>
          </a:prstGeom>
          <a:noFill/>
        </p:spPr>
        <p:txBody>
          <a:bodyPr wrap="square" lIns="0" rtlCol="0">
            <a:spAutoFit/>
          </a:bodyPr>
          <a:lstStyle/>
          <a:p>
            <a:r>
              <a:rPr lang="en-GB" b="1" dirty="0">
                <a:solidFill>
                  <a:schemeClr val="accent1"/>
                </a:solidFill>
                <a:latin typeface="Arial" panose="020B0604020202020204" pitchFamily="34" charset="0"/>
                <a:ea typeface="Aileron" charset="0"/>
                <a:cs typeface="Arial" panose="020B0604020202020204" pitchFamily="34" charset="0"/>
              </a:rPr>
              <a:t>TUMOUR RESPONSE BY HRR GENE ALTERATION</a:t>
            </a:r>
          </a:p>
        </p:txBody>
      </p:sp>
      <p:sp>
        <p:nvSpPr>
          <p:cNvPr id="19" name="TextBox 18">
            <a:extLst>
              <a:ext uri="{FF2B5EF4-FFF2-40B4-BE49-F238E27FC236}">
                <a16:creationId xmlns:a16="http://schemas.microsoft.com/office/drawing/2014/main" id="{13B87CF9-21C2-DC48-90A2-B42CC9E9B9E1}"/>
              </a:ext>
            </a:extLst>
          </p:cNvPr>
          <p:cNvSpPr txBox="1"/>
          <p:nvPr/>
        </p:nvSpPr>
        <p:spPr>
          <a:xfrm>
            <a:off x="9812515" y="4954013"/>
            <a:ext cx="511679"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16 (29)</a:t>
            </a:r>
          </a:p>
          <a:p>
            <a:pPr algn="ctr"/>
            <a:r>
              <a:rPr lang="en-US" sz="800" dirty="0">
                <a:latin typeface="Arial" panose="020B0604020202020204" pitchFamily="34" charset="0"/>
                <a:ea typeface="Aileron" charset="0"/>
                <a:cs typeface="Arial" panose="020B0604020202020204" pitchFamily="34" charset="0"/>
              </a:rPr>
              <a:t>15 (19)</a:t>
            </a:r>
          </a:p>
          <a:p>
            <a:pPr algn="ctr"/>
            <a:r>
              <a:rPr lang="en-US" sz="800" dirty="0">
                <a:latin typeface="Arial" panose="020B0604020202020204" pitchFamily="34" charset="0"/>
                <a:ea typeface="Aileron" charset="0"/>
                <a:cs typeface="Arial" panose="020B0604020202020204" pitchFamily="34" charset="0"/>
              </a:rPr>
              <a:t>1 (5)</a:t>
            </a:r>
          </a:p>
        </p:txBody>
      </p:sp>
      <p:sp>
        <p:nvSpPr>
          <p:cNvPr id="20" name="TextBox 19">
            <a:extLst>
              <a:ext uri="{FF2B5EF4-FFF2-40B4-BE49-F238E27FC236}">
                <a16:creationId xmlns:a16="http://schemas.microsoft.com/office/drawing/2014/main" id="{BA9EDADA-3800-7C4D-B920-6B4055CA1FE8}"/>
              </a:ext>
            </a:extLst>
          </p:cNvPr>
          <p:cNvSpPr txBox="1"/>
          <p:nvPr/>
        </p:nvSpPr>
        <p:spPr>
          <a:xfrm>
            <a:off x="10282415" y="4954013"/>
            <a:ext cx="511679"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10 (34)</a:t>
            </a:r>
          </a:p>
          <a:p>
            <a:pPr algn="ctr"/>
            <a:r>
              <a:rPr lang="en-US" sz="800" dirty="0">
                <a:latin typeface="Arial" panose="020B0604020202020204" pitchFamily="34" charset="0"/>
                <a:ea typeface="Aileron" charset="0"/>
                <a:cs typeface="Arial" panose="020B0604020202020204" pitchFamily="34" charset="0"/>
              </a:rPr>
              <a:t>9 (24)</a:t>
            </a:r>
          </a:p>
          <a:p>
            <a:pPr algn="ctr"/>
            <a:r>
              <a:rPr lang="en-US" sz="800" dirty="0">
                <a:latin typeface="Arial" panose="020B0604020202020204" pitchFamily="34" charset="0"/>
                <a:ea typeface="Aileron" charset="0"/>
                <a:cs typeface="Arial" panose="020B0604020202020204" pitchFamily="34" charset="0"/>
              </a:rPr>
              <a:t>1 (5)</a:t>
            </a:r>
          </a:p>
        </p:txBody>
      </p:sp>
      <p:sp>
        <p:nvSpPr>
          <p:cNvPr id="21" name="TextBox 20">
            <a:extLst>
              <a:ext uri="{FF2B5EF4-FFF2-40B4-BE49-F238E27FC236}">
                <a16:creationId xmlns:a16="http://schemas.microsoft.com/office/drawing/2014/main" id="{670F4717-1D64-A54A-8141-D65F45F702E8}"/>
              </a:ext>
            </a:extLst>
          </p:cNvPr>
          <p:cNvSpPr txBox="1"/>
          <p:nvPr/>
        </p:nvSpPr>
        <p:spPr>
          <a:xfrm>
            <a:off x="10765294" y="4954013"/>
            <a:ext cx="453970"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4 (39)</a:t>
            </a:r>
          </a:p>
          <a:p>
            <a:pPr algn="ctr"/>
            <a:r>
              <a:rPr lang="en-US" sz="800" dirty="0">
                <a:latin typeface="Arial" panose="020B0604020202020204" pitchFamily="34" charset="0"/>
                <a:ea typeface="Aileron" charset="0"/>
                <a:cs typeface="Arial" panose="020B0604020202020204" pitchFamily="34" charset="0"/>
              </a:rPr>
              <a:t>4 (28)</a:t>
            </a:r>
          </a:p>
          <a:p>
            <a:pPr algn="ctr"/>
            <a:r>
              <a:rPr lang="en-US" sz="800" dirty="0">
                <a:latin typeface="Arial" panose="020B0604020202020204" pitchFamily="34" charset="0"/>
                <a:ea typeface="Aileron" charset="0"/>
                <a:cs typeface="Arial" panose="020B0604020202020204" pitchFamily="34" charset="0"/>
              </a:rPr>
              <a:t>0 (6)</a:t>
            </a:r>
          </a:p>
        </p:txBody>
      </p:sp>
      <p:sp>
        <p:nvSpPr>
          <p:cNvPr id="22" name="TextBox 21">
            <a:extLst>
              <a:ext uri="{FF2B5EF4-FFF2-40B4-BE49-F238E27FC236}">
                <a16:creationId xmlns:a16="http://schemas.microsoft.com/office/drawing/2014/main" id="{EE196060-6767-CF4B-8A66-1B23144D6C02}"/>
              </a:ext>
            </a:extLst>
          </p:cNvPr>
          <p:cNvSpPr txBox="1"/>
          <p:nvPr/>
        </p:nvSpPr>
        <p:spPr>
          <a:xfrm>
            <a:off x="11216144" y="4954013"/>
            <a:ext cx="453970"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1 (40)</a:t>
            </a:r>
          </a:p>
          <a:p>
            <a:pPr algn="ctr"/>
            <a:r>
              <a:rPr lang="en-US" sz="800" dirty="0">
                <a:latin typeface="Arial" panose="020B0604020202020204" pitchFamily="34" charset="0"/>
                <a:ea typeface="Aileron" charset="0"/>
                <a:cs typeface="Arial" panose="020B0604020202020204" pitchFamily="34" charset="0"/>
              </a:rPr>
              <a:t>1 (29)</a:t>
            </a:r>
          </a:p>
          <a:p>
            <a:pPr algn="ctr"/>
            <a:r>
              <a:rPr lang="en-US" sz="800" dirty="0">
                <a:latin typeface="Arial" panose="020B0604020202020204" pitchFamily="34" charset="0"/>
                <a:ea typeface="Aileron" charset="0"/>
                <a:cs typeface="Arial" panose="020B0604020202020204" pitchFamily="34" charset="0"/>
              </a:rPr>
              <a:t>0 (6)</a:t>
            </a:r>
          </a:p>
        </p:txBody>
      </p:sp>
      <p:sp>
        <p:nvSpPr>
          <p:cNvPr id="23" name="TextBox 22">
            <a:extLst>
              <a:ext uri="{FF2B5EF4-FFF2-40B4-BE49-F238E27FC236}">
                <a16:creationId xmlns:a16="http://schemas.microsoft.com/office/drawing/2014/main" id="{4B48327F-0CCE-F443-951E-2200D968603B}"/>
              </a:ext>
            </a:extLst>
          </p:cNvPr>
          <p:cNvSpPr txBox="1"/>
          <p:nvPr/>
        </p:nvSpPr>
        <p:spPr>
          <a:xfrm>
            <a:off x="7967840" y="4954013"/>
            <a:ext cx="511679"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104 (0)</a:t>
            </a:r>
          </a:p>
          <a:p>
            <a:pPr algn="ctr"/>
            <a:r>
              <a:rPr lang="en-US" sz="800" dirty="0">
                <a:latin typeface="Arial" panose="020B0604020202020204" pitchFamily="34" charset="0"/>
                <a:ea typeface="Aileron" charset="0"/>
                <a:cs typeface="Arial" panose="020B0604020202020204" pitchFamily="34" charset="0"/>
              </a:rPr>
              <a:t>61 (0)</a:t>
            </a:r>
          </a:p>
          <a:p>
            <a:pPr algn="ctr"/>
            <a:r>
              <a:rPr lang="en-US" sz="800" dirty="0">
                <a:latin typeface="Arial" panose="020B0604020202020204" pitchFamily="34" charset="0"/>
                <a:ea typeface="Aileron" charset="0"/>
                <a:cs typeface="Arial" panose="020B0604020202020204" pitchFamily="34" charset="0"/>
              </a:rPr>
              <a:t>17 (0)</a:t>
            </a:r>
          </a:p>
        </p:txBody>
      </p:sp>
      <p:sp>
        <p:nvSpPr>
          <p:cNvPr id="24" name="TextBox 23">
            <a:extLst>
              <a:ext uri="{FF2B5EF4-FFF2-40B4-BE49-F238E27FC236}">
                <a16:creationId xmlns:a16="http://schemas.microsoft.com/office/drawing/2014/main" id="{43F0844A-D068-4D4A-B8EE-89AC4C939621}"/>
              </a:ext>
            </a:extLst>
          </p:cNvPr>
          <p:cNvSpPr txBox="1"/>
          <p:nvPr/>
        </p:nvSpPr>
        <p:spPr>
          <a:xfrm>
            <a:off x="8453894" y="4954013"/>
            <a:ext cx="453970"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72 (7)</a:t>
            </a:r>
          </a:p>
          <a:p>
            <a:pPr algn="ctr"/>
            <a:r>
              <a:rPr lang="en-US" sz="800" dirty="0">
                <a:latin typeface="Arial" panose="020B0604020202020204" pitchFamily="34" charset="0"/>
                <a:ea typeface="Aileron" charset="0"/>
                <a:cs typeface="Arial" panose="020B0604020202020204" pitchFamily="34" charset="0"/>
              </a:rPr>
              <a:t>52 (1)</a:t>
            </a:r>
          </a:p>
          <a:p>
            <a:pPr algn="ctr"/>
            <a:r>
              <a:rPr lang="en-US" sz="800" dirty="0">
                <a:latin typeface="Arial" panose="020B0604020202020204" pitchFamily="34" charset="0"/>
                <a:ea typeface="Aileron" charset="0"/>
                <a:cs typeface="Arial" panose="020B0604020202020204" pitchFamily="34" charset="0"/>
              </a:rPr>
              <a:t>8 (2)</a:t>
            </a:r>
          </a:p>
        </p:txBody>
      </p:sp>
      <p:sp>
        <p:nvSpPr>
          <p:cNvPr id="25" name="TextBox 24">
            <a:extLst>
              <a:ext uri="{FF2B5EF4-FFF2-40B4-BE49-F238E27FC236}">
                <a16:creationId xmlns:a16="http://schemas.microsoft.com/office/drawing/2014/main" id="{3AEB73CF-1874-E344-A93E-8D4392B0A64F}"/>
              </a:ext>
            </a:extLst>
          </p:cNvPr>
          <p:cNvSpPr txBox="1"/>
          <p:nvPr/>
        </p:nvSpPr>
        <p:spPr>
          <a:xfrm>
            <a:off x="8891764" y="4954013"/>
            <a:ext cx="511680"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38 (18)</a:t>
            </a:r>
          </a:p>
          <a:p>
            <a:pPr algn="ctr"/>
            <a:r>
              <a:rPr lang="en-US" sz="800" dirty="0">
                <a:latin typeface="Arial" panose="020B0604020202020204" pitchFamily="34" charset="0"/>
                <a:ea typeface="Aileron" charset="0"/>
                <a:cs typeface="Arial" panose="020B0604020202020204" pitchFamily="34" charset="0"/>
              </a:rPr>
              <a:t>31 (10)</a:t>
            </a:r>
          </a:p>
          <a:p>
            <a:pPr algn="ctr"/>
            <a:r>
              <a:rPr lang="en-US" sz="800" dirty="0">
                <a:latin typeface="Arial" panose="020B0604020202020204" pitchFamily="34" charset="0"/>
                <a:ea typeface="Aileron" charset="0"/>
                <a:cs typeface="Arial" panose="020B0604020202020204" pitchFamily="34" charset="0"/>
              </a:rPr>
              <a:t>5 (3)</a:t>
            </a:r>
          </a:p>
        </p:txBody>
      </p:sp>
      <p:sp>
        <p:nvSpPr>
          <p:cNvPr id="26" name="TextBox 25">
            <a:extLst>
              <a:ext uri="{FF2B5EF4-FFF2-40B4-BE49-F238E27FC236}">
                <a16:creationId xmlns:a16="http://schemas.microsoft.com/office/drawing/2014/main" id="{F4EAE6AB-534C-B348-B0C2-566F92316C5C}"/>
              </a:ext>
            </a:extLst>
          </p:cNvPr>
          <p:cNvSpPr txBox="1"/>
          <p:nvPr/>
        </p:nvSpPr>
        <p:spPr>
          <a:xfrm>
            <a:off x="9368014" y="4954013"/>
            <a:ext cx="511680"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26 (22)</a:t>
            </a:r>
          </a:p>
          <a:p>
            <a:pPr algn="ctr"/>
            <a:r>
              <a:rPr lang="en-US" sz="800" dirty="0">
                <a:latin typeface="Arial" panose="020B0604020202020204" pitchFamily="34" charset="0"/>
                <a:ea typeface="Aileron" charset="0"/>
                <a:cs typeface="Arial" panose="020B0604020202020204" pitchFamily="34" charset="0"/>
              </a:rPr>
              <a:t>23 (14)</a:t>
            </a:r>
          </a:p>
          <a:p>
            <a:pPr algn="ctr"/>
            <a:r>
              <a:rPr lang="en-US" sz="800" dirty="0">
                <a:latin typeface="Arial" panose="020B0604020202020204" pitchFamily="34" charset="0"/>
                <a:ea typeface="Aileron" charset="0"/>
                <a:cs typeface="Arial" panose="020B0604020202020204" pitchFamily="34" charset="0"/>
              </a:rPr>
              <a:t>3 (3)</a:t>
            </a:r>
          </a:p>
        </p:txBody>
      </p:sp>
      <p:sp>
        <p:nvSpPr>
          <p:cNvPr id="27" name="TextBox 26">
            <a:extLst>
              <a:ext uri="{FF2B5EF4-FFF2-40B4-BE49-F238E27FC236}">
                <a16:creationId xmlns:a16="http://schemas.microsoft.com/office/drawing/2014/main" id="{24460DDE-3A83-2645-A87D-DBBFD5F1A2C5}"/>
              </a:ext>
            </a:extLst>
          </p:cNvPr>
          <p:cNvSpPr txBox="1"/>
          <p:nvPr/>
        </p:nvSpPr>
        <p:spPr>
          <a:xfrm>
            <a:off x="6704536" y="4707792"/>
            <a:ext cx="1369286" cy="707886"/>
          </a:xfrm>
          <a:prstGeom prst="rect">
            <a:avLst/>
          </a:prstGeom>
          <a:noFill/>
        </p:spPr>
        <p:txBody>
          <a:bodyPr wrap="none" rtlCol="0">
            <a:spAutoFit/>
          </a:bodyPr>
          <a:lstStyle/>
          <a:p>
            <a:pPr algn="r"/>
            <a:r>
              <a:rPr lang="en-US" sz="800" b="1" dirty="0">
                <a:latin typeface="Arial" panose="020B0604020202020204" pitchFamily="34" charset="0"/>
                <a:ea typeface="Aileron" charset="0"/>
                <a:cs typeface="Arial" panose="020B0604020202020204" pitchFamily="34" charset="0"/>
              </a:rPr>
              <a:t>Number at risk</a:t>
            </a:r>
            <a:br>
              <a:rPr lang="en-US" sz="800" b="1" dirty="0">
                <a:latin typeface="Arial" panose="020B0604020202020204" pitchFamily="34" charset="0"/>
                <a:ea typeface="Aileron" charset="0"/>
                <a:cs typeface="Arial" panose="020B0604020202020204" pitchFamily="34" charset="0"/>
              </a:rPr>
            </a:br>
            <a:r>
              <a:rPr lang="en-US" sz="800" b="1" dirty="0">
                <a:latin typeface="Arial" panose="020B0604020202020204" pitchFamily="34" charset="0"/>
                <a:ea typeface="Aileron" charset="0"/>
                <a:cs typeface="Arial" panose="020B0604020202020204" pitchFamily="34" charset="0"/>
              </a:rPr>
              <a:t>(number censored)</a:t>
            </a:r>
          </a:p>
          <a:p>
            <a:pPr algn="r"/>
            <a:r>
              <a:rPr lang="en-US" sz="800" b="1" dirty="0">
                <a:latin typeface="Arial" panose="020B0604020202020204" pitchFamily="34" charset="0"/>
                <a:ea typeface="Aileron" charset="0"/>
                <a:cs typeface="Arial" panose="020B0604020202020204" pitchFamily="34" charset="0"/>
              </a:rPr>
              <a:t>Overall</a:t>
            </a:r>
          </a:p>
          <a:p>
            <a:pPr algn="r"/>
            <a:r>
              <a:rPr lang="en-US" sz="800" b="1" i="1" dirty="0">
                <a:latin typeface="Arial" panose="020B0604020202020204" pitchFamily="34" charset="0"/>
                <a:ea typeface="Aileron" charset="0"/>
                <a:cs typeface="Arial" panose="020B0604020202020204" pitchFamily="34" charset="0"/>
              </a:rPr>
              <a:t>BRCA1</a:t>
            </a:r>
            <a:r>
              <a:rPr lang="en-US" sz="800" b="1" dirty="0">
                <a:latin typeface="Arial" panose="020B0604020202020204" pitchFamily="34" charset="0"/>
                <a:ea typeface="Aileron" charset="0"/>
                <a:cs typeface="Arial" panose="020B0604020202020204" pitchFamily="34" charset="0"/>
              </a:rPr>
              <a:t> or </a:t>
            </a:r>
            <a:r>
              <a:rPr lang="en-US" sz="800" b="1" i="1" dirty="0">
                <a:latin typeface="Arial" panose="020B0604020202020204" pitchFamily="34" charset="0"/>
                <a:ea typeface="Aileron" charset="0"/>
                <a:cs typeface="Arial" panose="020B0604020202020204" pitchFamily="34" charset="0"/>
              </a:rPr>
              <a:t>BRCA2</a:t>
            </a:r>
            <a:r>
              <a:rPr lang="en-US" sz="800" b="1" dirty="0">
                <a:latin typeface="Arial" panose="020B0604020202020204" pitchFamily="34" charset="0"/>
                <a:ea typeface="Aileron" charset="0"/>
                <a:cs typeface="Arial" panose="020B0604020202020204" pitchFamily="34" charset="0"/>
              </a:rPr>
              <a:t> group</a:t>
            </a:r>
          </a:p>
          <a:p>
            <a:pPr algn="r"/>
            <a:r>
              <a:rPr lang="en-US" sz="800" b="1" i="1" dirty="0">
                <a:latin typeface="Arial" panose="020B0604020202020204" pitchFamily="34" charset="0"/>
                <a:ea typeface="Aileron" charset="0"/>
                <a:cs typeface="Arial" panose="020B0604020202020204" pitchFamily="34" charset="0"/>
              </a:rPr>
              <a:t>ATM</a:t>
            </a:r>
            <a:r>
              <a:rPr lang="en-US" sz="800" b="1" dirty="0">
                <a:latin typeface="Arial" panose="020B0604020202020204" pitchFamily="34" charset="0"/>
                <a:ea typeface="Aileron" charset="0"/>
                <a:cs typeface="Arial" panose="020B0604020202020204" pitchFamily="34" charset="0"/>
              </a:rPr>
              <a:t> group</a:t>
            </a:r>
          </a:p>
        </p:txBody>
      </p:sp>
      <p:sp>
        <p:nvSpPr>
          <p:cNvPr id="28" name="TextBox 27">
            <a:extLst>
              <a:ext uri="{FF2B5EF4-FFF2-40B4-BE49-F238E27FC236}">
                <a16:creationId xmlns:a16="http://schemas.microsoft.com/office/drawing/2014/main" id="{6ECA7F5A-34A9-8440-8032-249F560E5B50}"/>
              </a:ext>
            </a:extLst>
          </p:cNvPr>
          <p:cNvSpPr txBox="1"/>
          <p:nvPr/>
        </p:nvSpPr>
        <p:spPr>
          <a:xfrm>
            <a:off x="8601611" y="4653817"/>
            <a:ext cx="2517036" cy="246221"/>
          </a:xfrm>
          <a:prstGeom prst="rect">
            <a:avLst/>
          </a:prstGeom>
          <a:noFill/>
        </p:spPr>
        <p:txBody>
          <a:bodyPr wrap="none" rtlCol="0">
            <a:spAutoFit/>
          </a:bodyPr>
          <a:lstStyle/>
          <a:p>
            <a:pPr algn="r"/>
            <a:r>
              <a:rPr lang="en-US" sz="1000" b="1" dirty="0">
                <a:latin typeface="Arial" panose="020B0604020202020204" pitchFamily="34" charset="0"/>
                <a:ea typeface="Aileron" charset="0"/>
                <a:cs typeface="Arial" panose="020B0604020202020204" pitchFamily="34" charset="0"/>
              </a:rPr>
              <a:t>Time since start of treatment (months)</a:t>
            </a:r>
          </a:p>
        </p:txBody>
      </p:sp>
      <p:sp>
        <p:nvSpPr>
          <p:cNvPr id="29" name="TextBox 28">
            <a:extLst>
              <a:ext uri="{FF2B5EF4-FFF2-40B4-BE49-F238E27FC236}">
                <a16:creationId xmlns:a16="http://schemas.microsoft.com/office/drawing/2014/main" id="{C560894D-301F-1648-BE14-BB1EAD8D3382}"/>
              </a:ext>
            </a:extLst>
          </p:cNvPr>
          <p:cNvSpPr txBox="1"/>
          <p:nvPr/>
        </p:nvSpPr>
        <p:spPr>
          <a:xfrm>
            <a:off x="8194824" y="4553963"/>
            <a:ext cx="57708"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0</a:t>
            </a:r>
          </a:p>
        </p:txBody>
      </p:sp>
      <p:sp>
        <p:nvSpPr>
          <p:cNvPr id="30" name="TextBox 29">
            <a:extLst>
              <a:ext uri="{FF2B5EF4-FFF2-40B4-BE49-F238E27FC236}">
                <a16:creationId xmlns:a16="http://schemas.microsoft.com/office/drawing/2014/main" id="{EA2172FC-230A-074F-822A-49E5E325557E}"/>
              </a:ext>
            </a:extLst>
          </p:cNvPr>
          <p:cNvSpPr txBox="1"/>
          <p:nvPr/>
        </p:nvSpPr>
        <p:spPr>
          <a:xfrm rot="16200000">
            <a:off x="6949653" y="3560934"/>
            <a:ext cx="1635063" cy="307777"/>
          </a:xfrm>
          <a:prstGeom prst="rect">
            <a:avLst/>
          </a:prstGeom>
          <a:noFill/>
        </p:spPr>
        <p:txBody>
          <a:bodyPr wrap="none" lIns="0" tIns="0" rIns="0" bIns="0" rtlCol="0">
            <a:spAutoFit/>
          </a:bodyPr>
          <a:lstStyle/>
          <a:p>
            <a:pPr algn="ctr"/>
            <a:r>
              <a:rPr lang="en-US" sz="1000" b="1" dirty="0">
                <a:latin typeface="Arial" panose="020B0604020202020204" pitchFamily="34" charset="0"/>
                <a:ea typeface="Aileron" charset="0"/>
                <a:cs typeface="Arial" panose="020B0604020202020204" pitchFamily="34" charset="0"/>
              </a:rPr>
              <a:t>Radiographic progression-</a:t>
            </a:r>
            <a:br>
              <a:rPr lang="en-US" sz="1000" b="1" dirty="0">
                <a:latin typeface="Arial" panose="020B0604020202020204" pitchFamily="34" charset="0"/>
                <a:ea typeface="Aileron" charset="0"/>
                <a:cs typeface="Arial" panose="020B0604020202020204" pitchFamily="34" charset="0"/>
              </a:rPr>
            </a:br>
            <a:r>
              <a:rPr lang="en-US" sz="1000" b="1" dirty="0">
                <a:latin typeface="Arial" panose="020B0604020202020204" pitchFamily="34" charset="0"/>
                <a:ea typeface="Aileron" charset="0"/>
                <a:cs typeface="Arial" panose="020B0604020202020204" pitchFamily="34" charset="0"/>
              </a:rPr>
              <a:t>free survival (%)</a:t>
            </a:r>
          </a:p>
        </p:txBody>
      </p:sp>
      <p:sp>
        <p:nvSpPr>
          <p:cNvPr id="35" name="Line 38">
            <a:extLst>
              <a:ext uri="{FF2B5EF4-FFF2-40B4-BE49-F238E27FC236}">
                <a16:creationId xmlns:a16="http://schemas.microsoft.com/office/drawing/2014/main" id="{1AC6DA9B-2093-734A-BC77-B86D888F1C02}"/>
              </a:ext>
            </a:extLst>
          </p:cNvPr>
          <p:cNvSpPr>
            <a:spLocks noChangeShapeType="1"/>
          </p:cNvSpPr>
          <p:nvPr/>
        </p:nvSpPr>
        <p:spPr bwMode="auto">
          <a:xfrm>
            <a:off x="11458372"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Line 38">
            <a:extLst>
              <a:ext uri="{FF2B5EF4-FFF2-40B4-BE49-F238E27FC236}">
                <a16:creationId xmlns:a16="http://schemas.microsoft.com/office/drawing/2014/main" id="{D9BD587E-2B76-0342-8E72-EFF95A48F5C9}"/>
              </a:ext>
            </a:extLst>
          </p:cNvPr>
          <p:cNvSpPr>
            <a:spLocks noChangeShapeType="1"/>
          </p:cNvSpPr>
          <p:nvPr/>
        </p:nvSpPr>
        <p:spPr bwMode="auto">
          <a:xfrm>
            <a:off x="8223047" y="3003426"/>
            <a:ext cx="0" cy="153987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Line 38">
            <a:extLst>
              <a:ext uri="{FF2B5EF4-FFF2-40B4-BE49-F238E27FC236}">
                <a16:creationId xmlns:a16="http://schemas.microsoft.com/office/drawing/2014/main" id="{A3E59A78-015D-5C4F-94DB-404AD14748E9}"/>
              </a:ext>
            </a:extLst>
          </p:cNvPr>
          <p:cNvSpPr>
            <a:spLocks noChangeShapeType="1"/>
          </p:cNvSpPr>
          <p:nvPr/>
        </p:nvSpPr>
        <p:spPr bwMode="auto">
          <a:xfrm rot="16200000">
            <a:off x="8194472" y="297916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1563AE6-8699-EF43-8BAC-47D02B4F367B}"/>
              </a:ext>
            </a:extLst>
          </p:cNvPr>
          <p:cNvSpPr txBox="1"/>
          <p:nvPr/>
        </p:nvSpPr>
        <p:spPr>
          <a:xfrm>
            <a:off x="7968841" y="2944238"/>
            <a:ext cx="173124"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100</a:t>
            </a:r>
          </a:p>
        </p:txBody>
      </p:sp>
      <p:sp>
        <p:nvSpPr>
          <p:cNvPr id="6" name="TextBox 5">
            <a:extLst>
              <a:ext uri="{FF2B5EF4-FFF2-40B4-BE49-F238E27FC236}">
                <a16:creationId xmlns:a16="http://schemas.microsoft.com/office/drawing/2014/main" id="{906CEC82-DBCD-4E4A-A679-FFBBC94EF011}"/>
              </a:ext>
            </a:extLst>
          </p:cNvPr>
          <p:cNvSpPr txBox="1"/>
          <p:nvPr/>
        </p:nvSpPr>
        <p:spPr>
          <a:xfrm>
            <a:off x="8356135" y="2132856"/>
            <a:ext cx="3615092" cy="830997"/>
          </a:xfrm>
          <a:prstGeom prst="rect">
            <a:avLst/>
          </a:prstGeom>
          <a:noFill/>
        </p:spPr>
        <p:txBody>
          <a:bodyPr wrap="none" rtlCol="0">
            <a:spAutoFit/>
          </a:bodyPr>
          <a:lstStyle/>
          <a:p>
            <a:r>
              <a:rPr lang="en-US" sz="800" dirty="0">
                <a:latin typeface="Arial" panose="020B0604020202020204" pitchFamily="34" charset="0"/>
                <a:ea typeface="Aileron" charset="0"/>
                <a:cs typeface="Arial" panose="020B0604020202020204" pitchFamily="34" charset="0"/>
              </a:rPr>
              <a:t>Overall n=104, events=63, median progression-free survival=5.6 months</a:t>
            </a:r>
          </a:p>
          <a:p>
            <a:r>
              <a:rPr lang="en-US" sz="800" dirty="0">
                <a:latin typeface="Arial" panose="020B0604020202020204" pitchFamily="34" charset="0"/>
                <a:ea typeface="Aileron" charset="0"/>
                <a:cs typeface="Arial" panose="020B0604020202020204" pitchFamily="34" charset="0"/>
              </a:rPr>
              <a:t>(95% CI 3.7-8.8)</a:t>
            </a:r>
          </a:p>
          <a:p>
            <a:r>
              <a:rPr lang="en-US" sz="800" i="1" dirty="0">
                <a:latin typeface="Arial" panose="020B0604020202020204" pitchFamily="34" charset="0"/>
                <a:ea typeface="Aileron" charset="0"/>
                <a:cs typeface="Arial" panose="020B0604020202020204" pitchFamily="34" charset="0"/>
              </a:rPr>
              <a:t>BRCA1</a:t>
            </a:r>
            <a:r>
              <a:rPr lang="en-US" sz="800" dirty="0">
                <a:latin typeface="Arial" panose="020B0604020202020204" pitchFamily="34" charset="0"/>
                <a:ea typeface="Aileron" charset="0"/>
                <a:cs typeface="Arial" panose="020B0604020202020204" pitchFamily="34" charset="0"/>
              </a:rPr>
              <a:t> or </a:t>
            </a:r>
            <a:r>
              <a:rPr lang="en-US" sz="800" i="1" dirty="0">
                <a:latin typeface="Arial" panose="020B0604020202020204" pitchFamily="34" charset="0"/>
                <a:ea typeface="Aileron" charset="0"/>
                <a:cs typeface="Arial" panose="020B0604020202020204" pitchFamily="34" charset="0"/>
              </a:rPr>
              <a:t>BRCA2</a:t>
            </a:r>
            <a:r>
              <a:rPr lang="en-US" sz="800" dirty="0">
                <a:latin typeface="Arial" panose="020B0604020202020204" pitchFamily="34" charset="0"/>
                <a:ea typeface="Aileron" charset="0"/>
                <a:cs typeface="Arial" panose="020B0604020202020204" pitchFamily="34" charset="0"/>
              </a:rPr>
              <a:t> group n=61, events=31,</a:t>
            </a:r>
          </a:p>
          <a:p>
            <a:r>
              <a:rPr lang="en-US" sz="800" dirty="0">
                <a:latin typeface="Arial" panose="020B0604020202020204" pitchFamily="34" charset="0"/>
                <a:ea typeface="Aileron" charset="0"/>
                <a:cs typeface="Arial" panose="020B0604020202020204" pitchFamily="34" charset="0"/>
              </a:rPr>
              <a:t>median progression-free survival=11.2 months (95% CI 7.5-19.2)</a:t>
            </a:r>
          </a:p>
          <a:p>
            <a:r>
              <a:rPr lang="en-US" sz="800" i="1" dirty="0">
                <a:latin typeface="Arial" panose="020B0604020202020204" pitchFamily="34" charset="0"/>
                <a:ea typeface="Aileron" charset="0"/>
                <a:cs typeface="Arial" panose="020B0604020202020204" pitchFamily="34" charset="0"/>
              </a:rPr>
              <a:t>ATM</a:t>
            </a:r>
            <a:r>
              <a:rPr lang="en-US" sz="800" dirty="0">
                <a:latin typeface="Arial" panose="020B0604020202020204" pitchFamily="34" charset="0"/>
                <a:ea typeface="Aileron" charset="0"/>
                <a:cs typeface="Arial" panose="020B0604020202020204" pitchFamily="34" charset="0"/>
              </a:rPr>
              <a:t> group n=17, events=11, median progression-free survival=3.5 months</a:t>
            </a:r>
          </a:p>
          <a:p>
            <a:r>
              <a:rPr lang="en-US" sz="800" dirty="0">
                <a:latin typeface="Arial" panose="020B0604020202020204" pitchFamily="34" charset="0"/>
                <a:ea typeface="Aileron" charset="0"/>
                <a:cs typeface="Arial" panose="020B0604020202020204" pitchFamily="34" charset="0"/>
              </a:rPr>
              <a:t>(95% CI 1.7-8.3) </a:t>
            </a:r>
          </a:p>
        </p:txBody>
      </p:sp>
      <p:sp>
        <p:nvSpPr>
          <p:cNvPr id="39" name="Line 38">
            <a:extLst>
              <a:ext uri="{FF2B5EF4-FFF2-40B4-BE49-F238E27FC236}">
                <a16:creationId xmlns:a16="http://schemas.microsoft.com/office/drawing/2014/main" id="{E37FCD7E-6D18-D34B-B097-2C31BE31B81B}"/>
              </a:ext>
            </a:extLst>
          </p:cNvPr>
          <p:cNvSpPr>
            <a:spLocks noChangeShapeType="1"/>
          </p:cNvSpPr>
          <p:nvPr/>
        </p:nvSpPr>
        <p:spPr bwMode="auto">
          <a:xfrm rot="16200000">
            <a:off x="8194472" y="3141088"/>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3041BD87-AD8F-904F-8308-2F7B1CED931F}"/>
              </a:ext>
            </a:extLst>
          </p:cNvPr>
          <p:cNvSpPr txBox="1"/>
          <p:nvPr/>
        </p:nvSpPr>
        <p:spPr>
          <a:xfrm>
            <a:off x="8026549" y="310616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90</a:t>
            </a:r>
          </a:p>
        </p:txBody>
      </p:sp>
      <p:sp>
        <p:nvSpPr>
          <p:cNvPr id="41" name="Line 38">
            <a:extLst>
              <a:ext uri="{FF2B5EF4-FFF2-40B4-BE49-F238E27FC236}">
                <a16:creationId xmlns:a16="http://schemas.microsoft.com/office/drawing/2014/main" id="{BA6052B8-F09C-3349-BDF8-142620004940}"/>
              </a:ext>
            </a:extLst>
          </p:cNvPr>
          <p:cNvSpPr>
            <a:spLocks noChangeShapeType="1"/>
          </p:cNvSpPr>
          <p:nvPr/>
        </p:nvSpPr>
        <p:spPr bwMode="auto">
          <a:xfrm rot="16200000">
            <a:off x="8194472" y="3306188"/>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86ADDF9C-F6CE-D64F-84F6-DE8D59411F13}"/>
              </a:ext>
            </a:extLst>
          </p:cNvPr>
          <p:cNvSpPr txBox="1"/>
          <p:nvPr/>
        </p:nvSpPr>
        <p:spPr>
          <a:xfrm>
            <a:off x="8026549" y="327126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80</a:t>
            </a:r>
          </a:p>
        </p:txBody>
      </p:sp>
      <p:sp>
        <p:nvSpPr>
          <p:cNvPr id="43" name="Line 38">
            <a:extLst>
              <a:ext uri="{FF2B5EF4-FFF2-40B4-BE49-F238E27FC236}">
                <a16:creationId xmlns:a16="http://schemas.microsoft.com/office/drawing/2014/main" id="{12191A73-41DB-A24D-9CF0-4B657117889F}"/>
              </a:ext>
            </a:extLst>
          </p:cNvPr>
          <p:cNvSpPr>
            <a:spLocks noChangeShapeType="1"/>
          </p:cNvSpPr>
          <p:nvPr/>
        </p:nvSpPr>
        <p:spPr bwMode="auto">
          <a:xfrm rot="16200000">
            <a:off x="8194472" y="3471288"/>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3B1088D9-CB73-614E-91C8-E5C34408A518}"/>
              </a:ext>
            </a:extLst>
          </p:cNvPr>
          <p:cNvSpPr txBox="1"/>
          <p:nvPr/>
        </p:nvSpPr>
        <p:spPr>
          <a:xfrm>
            <a:off x="8026549" y="343636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70</a:t>
            </a:r>
          </a:p>
        </p:txBody>
      </p:sp>
      <p:sp>
        <p:nvSpPr>
          <p:cNvPr id="45" name="Line 38">
            <a:extLst>
              <a:ext uri="{FF2B5EF4-FFF2-40B4-BE49-F238E27FC236}">
                <a16:creationId xmlns:a16="http://schemas.microsoft.com/office/drawing/2014/main" id="{9A1B3015-2452-274D-83B8-09D7C9D37928}"/>
              </a:ext>
            </a:extLst>
          </p:cNvPr>
          <p:cNvSpPr>
            <a:spLocks noChangeShapeType="1"/>
          </p:cNvSpPr>
          <p:nvPr/>
        </p:nvSpPr>
        <p:spPr bwMode="auto">
          <a:xfrm rot="16200000">
            <a:off x="8194472" y="3630038"/>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9A063C86-B350-2C41-9BA2-8C4928B50B82}"/>
              </a:ext>
            </a:extLst>
          </p:cNvPr>
          <p:cNvSpPr txBox="1"/>
          <p:nvPr/>
        </p:nvSpPr>
        <p:spPr>
          <a:xfrm>
            <a:off x="8026549" y="359511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60</a:t>
            </a:r>
          </a:p>
        </p:txBody>
      </p:sp>
      <p:sp>
        <p:nvSpPr>
          <p:cNvPr id="47" name="Line 38">
            <a:extLst>
              <a:ext uri="{FF2B5EF4-FFF2-40B4-BE49-F238E27FC236}">
                <a16:creationId xmlns:a16="http://schemas.microsoft.com/office/drawing/2014/main" id="{8D78BCCC-67A8-A949-BAF8-C522D7BFDFED}"/>
              </a:ext>
            </a:extLst>
          </p:cNvPr>
          <p:cNvSpPr>
            <a:spLocks noChangeShapeType="1"/>
          </p:cNvSpPr>
          <p:nvPr/>
        </p:nvSpPr>
        <p:spPr bwMode="auto">
          <a:xfrm rot="16200000">
            <a:off x="8194472" y="3795138"/>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29C539D-9723-2B4D-8FD2-05DFF6C894BC}"/>
              </a:ext>
            </a:extLst>
          </p:cNvPr>
          <p:cNvSpPr txBox="1"/>
          <p:nvPr/>
        </p:nvSpPr>
        <p:spPr>
          <a:xfrm>
            <a:off x="8026549" y="376021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50</a:t>
            </a:r>
          </a:p>
        </p:txBody>
      </p:sp>
      <p:sp>
        <p:nvSpPr>
          <p:cNvPr id="49" name="Line 38">
            <a:extLst>
              <a:ext uri="{FF2B5EF4-FFF2-40B4-BE49-F238E27FC236}">
                <a16:creationId xmlns:a16="http://schemas.microsoft.com/office/drawing/2014/main" id="{DC4AEA16-BF4D-AB47-9D63-AF981A3C54B8}"/>
              </a:ext>
            </a:extLst>
          </p:cNvPr>
          <p:cNvSpPr>
            <a:spLocks noChangeShapeType="1"/>
          </p:cNvSpPr>
          <p:nvPr/>
        </p:nvSpPr>
        <p:spPr bwMode="auto">
          <a:xfrm rot="16200000">
            <a:off x="8194472" y="39634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B5825F26-7774-7944-8391-ADBB118629D6}"/>
              </a:ext>
            </a:extLst>
          </p:cNvPr>
          <p:cNvSpPr txBox="1"/>
          <p:nvPr/>
        </p:nvSpPr>
        <p:spPr>
          <a:xfrm>
            <a:off x="8026549" y="3928488"/>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40</a:t>
            </a:r>
          </a:p>
        </p:txBody>
      </p:sp>
      <p:sp>
        <p:nvSpPr>
          <p:cNvPr id="51" name="Line 38">
            <a:extLst>
              <a:ext uri="{FF2B5EF4-FFF2-40B4-BE49-F238E27FC236}">
                <a16:creationId xmlns:a16="http://schemas.microsoft.com/office/drawing/2014/main" id="{124FB904-0067-0D43-AE6D-3E04AA6530D9}"/>
              </a:ext>
            </a:extLst>
          </p:cNvPr>
          <p:cNvSpPr>
            <a:spLocks noChangeShapeType="1"/>
          </p:cNvSpPr>
          <p:nvPr/>
        </p:nvSpPr>
        <p:spPr bwMode="auto">
          <a:xfrm rot="16200000">
            <a:off x="8194472" y="41285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8AD4066F-E5F2-9843-B9FB-EDBDC0FDA797}"/>
              </a:ext>
            </a:extLst>
          </p:cNvPr>
          <p:cNvSpPr txBox="1"/>
          <p:nvPr/>
        </p:nvSpPr>
        <p:spPr>
          <a:xfrm>
            <a:off x="8026549" y="4093588"/>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30</a:t>
            </a:r>
          </a:p>
        </p:txBody>
      </p:sp>
      <p:sp>
        <p:nvSpPr>
          <p:cNvPr id="53" name="Line 38">
            <a:extLst>
              <a:ext uri="{FF2B5EF4-FFF2-40B4-BE49-F238E27FC236}">
                <a16:creationId xmlns:a16="http://schemas.microsoft.com/office/drawing/2014/main" id="{F5BD44EA-16CB-6E45-9CEC-2C6E15A048AF}"/>
              </a:ext>
            </a:extLst>
          </p:cNvPr>
          <p:cNvSpPr>
            <a:spLocks noChangeShapeType="1"/>
          </p:cNvSpPr>
          <p:nvPr/>
        </p:nvSpPr>
        <p:spPr bwMode="auto">
          <a:xfrm rot="16200000">
            <a:off x="8194472" y="4290438"/>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5B49CC61-9E8C-8040-AA63-019FEFF110DD}"/>
              </a:ext>
            </a:extLst>
          </p:cNvPr>
          <p:cNvSpPr txBox="1"/>
          <p:nvPr/>
        </p:nvSpPr>
        <p:spPr>
          <a:xfrm>
            <a:off x="8026549" y="425551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20</a:t>
            </a:r>
          </a:p>
        </p:txBody>
      </p:sp>
      <p:sp>
        <p:nvSpPr>
          <p:cNvPr id="55" name="Line 38">
            <a:extLst>
              <a:ext uri="{FF2B5EF4-FFF2-40B4-BE49-F238E27FC236}">
                <a16:creationId xmlns:a16="http://schemas.microsoft.com/office/drawing/2014/main" id="{78A59436-075D-884E-A2EF-011394022DA9}"/>
              </a:ext>
            </a:extLst>
          </p:cNvPr>
          <p:cNvSpPr>
            <a:spLocks noChangeShapeType="1"/>
          </p:cNvSpPr>
          <p:nvPr/>
        </p:nvSpPr>
        <p:spPr bwMode="auto">
          <a:xfrm rot="16200000">
            <a:off x="9814901" y="2835108"/>
            <a:ext cx="0" cy="330004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F9DDD9D2-C12D-C04C-AB50-A294898E4B7A}"/>
              </a:ext>
            </a:extLst>
          </p:cNvPr>
          <p:cNvSpPr txBox="1"/>
          <p:nvPr/>
        </p:nvSpPr>
        <p:spPr>
          <a:xfrm>
            <a:off x="8026549" y="442061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10</a:t>
            </a:r>
          </a:p>
        </p:txBody>
      </p:sp>
      <p:sp>
        <p:nvSpPr>
          <p:cNvPr id="57" name="TextBox 56">
            <a:extLst>
              <a:ext uri="{FF2B5EF4-FFF2-40B4-BE49-F238E27FC236}">
                <a16:creationId xmlns:a16="http://schemas.microsoft.com/office/drawing/2014/main" id="{E8F7A76D-58C8-D940-88A9-C99607BC2502}"/>
              </a:ext>
            </a:extLst>
          </p:cNvPr>
          <p:cNvSpPr txBox="1"/>
          <p:nvPr/>
        </p:nvSpPr>
        <p:spPr>
          <a:xfrm>
            <a:off x="11401295" y="4553963"/>
            <a:ext cx="115416"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21</a:t>
            </a:r>
          </a:p>
        </p:txBody>
      </p:sp>
      <p:sp>
        <p:nvSpPr>
          <p:cNvPr id="58" name="Line 38">
            <a:extLst>
              <a:ext uri="{FF2B5EF4-FFF2-40B4-BE49-F238E27FC236}">
                <a16:creationId xmlns:a16="http://schemas.microsoft.com/office/drawing/2014/main" id="{A662EF9E-15D6-D04C-BC1F-50D4F0A5F0FC}"/>
              </a:ext>
            </a:extLst>
          </p:cNvPr>
          <p:cNvSpPr>
            <a:spLocks noChangeShapeType="1"/>
          </p:cNvSpPr>
          <p:nvPr/>
        </p:nvSpPr>
        <p:spPr bwMode="auto">
          <a:xfrm>
            <a:off x="10997997"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C484D891-7BA3-6E44-A7BE-CBF979A9D464}"/>
              </a:ext>
            </a:extLst>
          </p:cNvPr>
          <p:cNvSpPr txBox="1"/>
          <p:nvPr/>
        </p:nvSpPr>
        <p:spPr>
          <a:xfrm>
            <a:off x="10940920" y="4553963"/>
            <a:ext cx="115416"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18</a:t>
            </a:r>
          </a:p>
        </p:txBody>
      </p:sp>
      <p:sp>
        <p:nvSpPr>
          <p:cNvPr id="60" name="Line 38">
            <a:extLst>
              <a:ext uri="{FF2B5EF4-FFF2-40B4-BE49-F238E27FC236}">
                <a16:creationId xmlns:a16="http://schemas.microsoft.com/office/drawing/2014/main" id="{D23E5163-76E6-6147-B08F-C77B9C14DF8D}"/>
              </a:ext>
            </a:extLst>
          </p:cNvPr>
          <p:cNvSpPr>
            <a:spLocks noChangeShapeType="1"/>
          </p:cNvSpPr>
          <p:nvPr/>
        </p:nvSpPr>
        <p:spPr bwMode="auto">
          <a:xfrm>
            <a:off x="10537622"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B2532465-6B41-8F4E-8959-2C0E2A46D4A1}"/>
              </a:ext>
            </a:extLst>
          </p:cNvPr>
          <p:cNvSpPr txBox="1"/>
          <p:nvPr/>
        </p:nvSpPr>
        <p:spPr>
          <a:xfrm>
            <a:off x="10480545" y="4553963"/>
            <a:ext cx="115416"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15</a:t>
            </a:r>
          </a:p>
        </p:txBody>
      </p:sp>
      <p:sp>
        <p:nvSpPr>
          <p:cNvPr id="62" name="Line 38">
            <a:extLst>
              <a:ext uri="{FF2B5EF4-FFF2-40B4-BE49-F238E27FC236}">
                <a16:creationId xmlns:a16="http://schemas.microsoft.com/office/drawing/2014/main" id="{7BA9446D-7925-AF45-9742-2C1B77E63CD2}"/>
              </a:ext>
            </a:extLst>
          </p:cNvPr>
          <p:cNvSpPr>
            <a:spLocks noChangeShapeType="1"/>
          </p:cNvSpPr>
          <p:nvPr/>
        </p:nvSpPr>
        <p:spPr bwMode="auto">
          <a:xfrm>
            <a:off x="10067722"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73688CD9-BBC8-EC41-B00F-3ED4B9F58C69}"/>
              </a:ext>
            </a:extLst>
          </p:cNvPr>
          <p:cNvSpPr txBox="1"/>
          <p:nvPr/>
        </p:nvSpPr>
        <p:spPr>
          <a:xfrm>
            <a:off x="10010645" y="4553963"/>
            <a:ext cx="115416"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12</a:t>
            </a:r>
          </a:p>
        </p:txBody>
      </p:sp>
      <p:sp>
        <p:nvSpPr>
          <p:cNvPr id="64" name="Line 38">
            <a:extLst>
              <a:ext uri="{FF2B5EF4-FFF2-40B4-BE49-F238E27FC236}">
                <a16:creationId xmlns:a16="http://schemas.microsoft.com/office/drawing/2014/main" id="{C6C57989-C631-9742-9B58-F23907567EE7}"/>
              </a:ext>
            </a:extLst>
          </p:cNvPr>
          <p:cNvSpPr>
            <a:spLocks noChangeShapeType="1"/>
          </p:cNvSpPr>
          <p:nvPr/>
        </p:nvSpPr>
        <p:spPr bwMode="auto">
          <a:xfrm>
            <a:off x="9604172"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563D9C17-BF44-4348-83D4-848DED8DE46F}"/>
              </a:ext>
            </a:extLst>
          </p:cNvPr>
          <p:cNvSpPr txBox="1"/>
          <p:nvPr/>
        </p:nvSpPr>
        <p:spPr>
          <a:xfrm>
            <a:off x="9575949" y="4553963"/>
            <a:ext cx="57708"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9</a:t>
            </a:r>
          </a:p>
        </p:txBody>
      </p:sp>
      <p:sp>
        <p:nvSpPr>
          <p:cNvPr id="66" name="Line 38">
            <a:extLst>
              <a:ext uri="{FF2B5EF4-FFF2-40B4-BE49-F238E27FC236}">
                <a16:creationId xmlns:a16="http://schemas.microsoft.com/office/drawing/2014/main" id="{5359EF52-52D9-2841-89A5-C64FB5FCD5B7}"/>
              </a:ext>
            </a:extLst>
          </p:cNvPr>
          <p:cNvSpPr>
            <a:spLocks noChangeShapeType="1"/>
          </p:cNvSpPr>
          <p:nvPr/>
        </p:nvSpPr>
        <p:spPr bwMode="auto">
          <a:xfrm>
            <a:off x="9143797"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7ACB0166-15CE-B74C-A3E8-0E97C80DE843}"/>
              </a:ext>
            </a:extLst>
          </p:cNvPr>
          <p:cNvSpPr txBox="1"/>
          <p:nvPr/>
        </p:nvSpPr>
        <p:spPr>
          <a:xfrm>
            <a:off x="9115574" y="4553963"/>
            <a:ext cx="57708"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6</a:t>
            </a:r>
          </a:p>
        </p:txBody>
      </p:sp>
      <p:sp>
        <p:nvSpPr>
          <p:cNvPr id="68" name="Line 38">
            <a:extLst>
              <a:ext uri="{FF2B5EF4-FFF2-40B4-BE49-F238E27FC236}">
                <a16:creationId xmlns:a16="http://schemas.microsoft.com/office/drawing/2014/main" id="{A14DF4FA-4BA4-5641-B48C-D4590F791676}"/>
              </a:ext>
            </a:extLst>
          </p:cNvPr>
          <p:cNvSpPr>
            <a:spLocks noChangeShapeType="1"/>
          </p:cNvSpPr>
          <p:nvPr/>
        </p:nvSpPr>
        <p:spPr bwMode="auto">
          <a:xfrm>
            <a:off x="8683422"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3F5A9E33-1598-874C-86CA-5DA055EE0A9A}"/>
              </a:ext>
            </a:extLst>
          </p:cNvPr>
          <p:cNvSpPr txBox="1"/>
          <p:nvPr/>
        </p:nvSpPr>
        <p:spPr>
          <a:xfrm>
            <a:off x="8655199" y="4553963"/>
            <a:ext cx="57708"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3</a:t>
            </a:r>
          </a:p>
        </p:txBody>
      </p:sp>
      <p:grpSp>
        <p:nvGrpSpPr>
          <p:cNvPr id="12" name="Graphic 10">
            <a:extLst>
              <a:ext uri="{FF2B5EF4-FFF2-40B4-BE49-F238E27FC236}">
                <a16:creationId xmlns:a16="http://schemas.microsoft.com/office/drawing/2014/main" id="{F248E8CD-93A8-9E4C-9488-2ECBBC72A678}"/>
              </a:ext>
            </a:extLst>
          </p:cNvPr>
          <p:cNvGrpSpPr/>
          <p:nvPr/>
        </p:nvGrpSpPr>
        <p:grpSpPr>
          <a:xfrm>
            <a:off x="8211018" y="2238251"/>
            <a:ext cx="3285656" cy="2082800"/>
            <a:chOff x="8211018" y="2616200"/>
            <a:chExt cx="3285656" cy="2082800"/>
          </a:xfrm>
        </p:grpSpPr>
        <p:sp>
          <p:nvSpPr>
            <p:cNvPr id="18" name="Freeform 17">
              <a:extLst>
                <a:ext uri="{FF2B5EF4-FFF2-40B4-BE49-F238E27FC236}">
                  <a16:creationId xmlns:a16="http://schemas.microsoft.com/office/drawing/2014/main" id="{FFFFDD34-9BEB-3C4D-A53F-03F2B6D7E9B1}"/>
                </a:ext>
              </a:extLst>
            </p:cNvPr>
            <p:cNvSpPr/>
            <p:nvPr/>
          </p:nvSpPr>
          <p:spPr>
            <a:xfrm>
              <a:off x="8210759" y="3362912"/>
              <a:ext cx="3291696" cy="1334199"/>
            </a:xfrm>
            <a:custGeom>
              <a:avLst/>
              <a:gdLst>
                <a:gd name="connsiteX0" fmla="*/ 3007540 w 3291695"/>
                <a:gd name="connsiteY0" fmla="*/ 1294613 h 1334199"/>
                <a:gd name="connsiteX1" fmla="*/ 2977643 w 3291695"/>
                <a:gd name="connsiteY1" fmla="*/ 1336450 h 1334199"/>
                <a:gd name="connsiteX2" fmla="*/ 2977643 w 3291695"/>
                <a:gd name="connsiteY2" fmla="*/ 1294613 h 1334199"/>
                <a:gd name="connsiteX3" fmla="*/ 3007540 w 3291695"/>
                <a:gd name="connsiteY3" fmla="*/ 1336450 h 1334199"/>
                <a:gd name="connsiteX4" fmla="*/ 2582579 w 3291695"/>
                <a:gd name="connsiteY4" fmla="*/ 1102030 h 1334199"/>
                <a:gd name="connsiteX5" fmla="*/ 2552682 w 3291695"/>
                <a:gd name="connsiteY5" fmla="*/ 1143686 h 1334199"/>
                <a:gd name="connsiteX6" fmla="*/ 2552682 w 3291695"/>
                <a:gd name="connsiteY6" fmla="*/ 1101909 h 1334199"/>
                <a:gd name="connsiteX7" fmla="*/ 2582579 w 3291695"/>
                <a:gd name="connsiteY7" fmla="*/ 1143686 h 1334199"/>
                <a:gd name="connsiteX8" fmla="*/ 2567419 w 3291695"/>
                <a:gd name="connsiteY8" fmla="*/ 1024996 h 1334199"/>
                <a:gd name="connsiteX9" fmla="*/ 2537522 w 3291695"/>
                <a:gd name="connsiteY9" fmla="*/ 1066833 h 1334199"/>
                <a:gd name="connsiteX10" fmla="*/ 2537522 w 3291695"/>
                <a:gd name="connsiteY10" fmla="*/ 1024996 h 1334199"/>
                <a:gd name="connsiteX11" fmla="*/ 2567419 w 3291695"/>
                <a:gd name="connsiteY11" fmla="*/ 1066833 h 1334199"/>
                <a:gd name="connsiteX12" fmla="*/ 2557272 w 3291695"/>
                <a:gd name="connsiteY12" fmla="*/ 1024996 h 1334199"/>
                <a:gd name="connsiteX13" fmla="*/ 2527073 w 3291695"/>
                <a:gd name="connsiteY13" fmla="*/ 1066833 h 1334199"/>
                <a:gd name="connsiteX14" fmla="*/ 2527073 w 3291695"/>
                <a:gd name="connsiteY14" fmla="*/ 1024996 h 1334199"/>
                <a:gd name="connsiteX15" fmla="*/ 2557272 w 3291695"/>
                <a:gd name="connsiteY15" fmla="*/ 1066833 h 1334199"/>
                <a:gd name="connsiteX16" fmla="*/ 2552199 w 3291695"/>
                <a:gd name="connsiteY16" fmla="*/ 1024996 h 1334199"/>
                <a:gd name="connsiteX17" fmla="*/ 2522000 w 3291695"/>
                <a:gd name="connsiteY17" fmla="*/ 1066833 h 1334199"/>
                <a:gd name="connsiteX18" fmla="*/ 2522000 w 3291695"/>
                <a:gd name="connsiteY18" fmla="*/ 1024996 h 1334199"/>
                <a:gd name="connsiteX19" fmla="*/ 2552199 w 3291695"/>
                <a:gd name="connsiteY19" fmla="*/ 1066833 h 1334199"/>
                <a:gd name="connsiteX20" fmla="*/ 2420773 w 3291695"/>
                <a:gd name="connsiteY20" fmla="*/ 1025117 h 1334199"/>
                <a:gd name="connsiteX21" fmla="*/ 2390574 w 3291695"/>
                <a:gd name="connsiteY21" fmla="*/ 1066954 h 1334199"/>
                <a:gd name="connsiteX22" fmla="*/ 2390574 w 3291695"/>
                <a:gd name="connsiteY22" fmla="*/ 1025117 h 1334199"/>
                <a:gd name="connsiteX23" fmla="*/ 2420773 w 3291695"/>
                <a:gd name="connsiteY23" fmla="*/ 1066954 h 1334199"/>
                <a:gd name="connsiteX24" fmla="*/ 2157799 w 3291695"/>
                <a:gd name="connsiteY24" fmla="*/ 1025117 h 1334199"/>
                <a:gd name="connsiteX25" fmla="*/ 2127902 w 3291695"/>
                <a:gd name="connsiteY25" fmla="*/ 1066954 h 1334199"/>
                <a:gd name="connsiteX26" fmla="*/ 2127902 w 3291695"/>
                <a:gd name="connsiteY26" fmla="*/ 1025117 h 1334199"/>
                <a:gd name="connsiteX27" fmla="*/ 2157799 w 3291695"/>
                <a:gd name="connsiteY27" fmla="*/ 1066954 h 1334199"/>
                <a:gd name="connsiteX28" fmla="*/ 2142579 w 3291695"/>
                <a:gd name="connsiteY28" fmla="*/ 1025117 h 1334199"/>
                <a:gd name="connsiteX29" fmla="*/ 2112742 w 3291695"/>
                <a:gd name="connsiteY29" fmla="*/ 1066954 h 1334199"/>
                <a:gd name="connsiteX30" fmla="*/ 2112742 w 3291695"/>
                <a:gd name="connsiteY30" fmla="*/ 1025117 h 1334199"/>
                <a:gd name="connsiteX31" fmla="*/ 2142579 w 3291695"/>
                <a:gd name="connsiteY31" fmla="*/ 1066954 h 1334199"/>
                <a:gd name="connsiteX32" fmla="*/ 2142579 w 3291695"/>
                <a:gd name="connsiteY32" fmla="*/ 1025117 h 1334199"/>
                <a:gd name="connsiteX33" fmla="*/ 2112742 w 3291695"/>
                <a:gd name="connsiteY33" fmla="*/ 1066954 h 1334199"/>
                <a:gd name="connsiteX34" fmla="*/ 2112742 w 3291695"/>
                <a:gd name="connsiteY34" fmla="*/ 1025117 h 1334199"/>
                <a:gd name="connsiteX35" fmla="*/ 2142579 w 3291695"/>
                <a:gd name="connsiteY35" fmla="*/ 1066954 h 1334199"/>
                <a:gd name="connsiteX36" fmla="*/ 2137506 w 3291695"/>
                <a:gd name="connsiteY36" fmla="*/ 989619 h 1334199"/>
                <a:gd name="connsiteX37" fmla="*/ 2107669 w 3291695"/>
                <a:gd name="connsiteY37" fmla="*/ 1031456 h 1334199"/>
                <a:gd name="connsiteX38" fmla="*/ 2107669 w 3291695"/>
                <a:gd name="connsiteY38" fmla="*/ 989619 h 1334199"/>
                <a:gd name="connsiteX39" fmla="*/ 2137506 w 3291695"/>
                <a:gd name="connsiteY39" fmla="*/ 1031456 h 1334199"/>
                <a:gd name="connsiteX40" fmla="*/ 2127419 w 3291695"/>
                <a:gd name="connsiteY40" fmla="*/ 989619 h 1334199"/>
                <a:gd name="connsiteX41" fmla="*/ 2097522 w 3291695"/>
                <a:gd name="connsiteY41" fmla="*/ 1031456 h 1334199"/>
                <a:gd name="connsiteX42" fmla="*/ 2097522 w 3291695"/>
                <a:gd name="connsiteY42" fmla="*/ 989619 h 1334199"/>
                <a:gd name="connsiteX43" fmla="*/ 2127419 w 3291695"/>
                <a:gd name="connsiteY43" fmla="*/ 1031456 h 1334199"/>
                <a:gd name="connsiteX44" fmla="*/ 1874472 w 3291695"/>
                <a:gd name="connsiteY44" fmla="*/ 989619 h 1334199"/>
                <a:gd name="connsiteX45" fmla="*/ 1844273 w 3291695"/>
                <a:gd name="connsiteY45" fmla="*/ 1031456 h 1334199"/>
                <a:gd name="connsiteX46" fmla="*/ 1844273 w 3291695"/>
                <a:gd name="connsiteY46" fmla="*/ 989619 h 1334199"/>
                <a:gd name="connsiteX47" fmla="*/ 1874472 w 3291695"/>
                <a:gd name="connsiteY47" fmla="*/ 1031456 h 1334199"/>
                <a:gd name="connsiteX48" fmla="*/ 1737912 w 3291695"/>
                <a:gd name="connsiteY48" fmla="*/ 960460 h 1334199"/>
                <a:gd name="connsiteX49" fmla="*/ 1708075 w 3291695"/>
                <a:gd name="connsiteY49" fmla="*/ 1002236 h 1334199"/>
                <a:gd name="connsiteX50" fmla="*/ 1708075 w 3291695"/>
                <a:gd name="connsiteY50" fmla="*/ 960460 h 1334199"/>
                <a:gd name="connsiteX51" fmla="*/ 1737972 w 3291695"/>
                <a:gd name="connsiteY51" fmla="*/ 1002236 h 1334199"/>
                <a:gd name="connsiteX52" fmla="*/ 1737972 w 3291695"/>
                <a:gd name="connsiteY52" fmla="*/ 960460 h 1334199"/>
                <a:gd name="connsiteX53" fmla="*/ 1708075 w 3291695"/>
                <a:gd name="connsiteY53" fmla="*/ 1002236 h 1334199"/>
                <a:gd name="connsiteX54" fmla="*/ 1708075 w 3291695"/>
                <a:gd name="connsiteY54" fmla="*/ 960460 h 1334199"/>
                <a:gd name="connsiteX55" fmla="*/ 1737972 w 3291695"/>
                <a:gd name="connsiteY55" fmla="*/ 1002236 h 1334199"/>
                <a:gd name="connsiteX56" fmla="*/ 1707773 w 3291695"/>
                <a:gd name="connsiteY56" fmla="*/ 907756 h 1334199"/>
                <a:gd name="connsiteX57" fmla="*/ 1677876 w 3291695"/>
                <a:gd name="connsiteY57" fmla="*/ 949593 h 1334199"/>
                <a:gd name="connsiteX58" fmla="*/ 1677876 w 3291695"/>
                <a:gd name="connsiteY58" fmla="*/ 907756 h 1334199"/>
                <a:gd name="connsiteX59" fmla="*/ 1707773 w 3291695"/>
                <a:gd name="connsiteY59" fmla="*/ 949593 h 1334199"/>
                <a:gd name="connsiteX60" fmla="*/ 1682527 w 3291695"/>
                <a:gd name="connsiteY60" fmla="*/ 907756 h 1334199"/>
                <a:gd name="connsiteX61" fmla="*/ 1652328 w 3291695"/>
                <a:gd name="connsiteY61" fmla="*/ 949593 h 1334199"/>
                <a:gd name="connsiteX62" fmla="*/ 1652328 w 3291695"/>
                <a:gd name="connsiteY62" fmla="*/ 907756 h 1334199"/>
                <a:gd name="connsiteX63" fmla="*/ 1682527 w 3291695"/>
                <a:gd name="connsiteY63" fmla="*/ 949593 h 1334199"/>
                <a:gd name="connsiteX64" fmla="*/ 1677453 w 3291695"/>
                <a:gd name="connsiteY64" fmla="*/ 907756 h 1334199"/>
                <a:gd name="connsiteX65" fmla="*/ 1647556 w 3291695"/>
                <a:gd name="connsiteY65" fmla="*/ 949593 h 1334199"/>
                <a:gd name="connsiteX66" fmla="*/ 1647556 w 3291695"/>
                <a:gd name="connsiteY66" fmla="*/ 907756 h 1334199"/>
                <a:gd name="connsiteX67" fmla="*/ 1677453 w 3291695"/>
                <a:gd name="connsiteY67" fmla="*/ 949593 h 1334199"/>
                <a:gd name="connsiteX68" fmla="*/ 1454403 w 3291695"/>
                <a:gd name="connsiteY68" fmla="*/ 907756 h 1334199"/>
                <a:gd name="connsiteX69" fmla="*/ 1424204 w 3291695"/>
                <a:gd name="connsiteY69" fmla="*/ 949593 h 1334199"/>
                <a:gd name="connsiteX70" fmla="*/ 1424204 w 3291695"/>
                <a:gd name="connsiteY70" fmla="*/ 907756 h 1334199"/>
                <a:gd name="connsiteX71" fmla="*/ 1454403 w 3291695"/>
                <a:gd name="connsiteY71" fmla="*/ 949593 h 1334199"/>
                <a:gd name="connsiteX72" fmla="*/ 1338016 w 3291695"/>
                <a:gd name="connsiteY72" fmla="*/ 885539 h 1334199"/>
                <a:gd name="connsiteX73" fmla="*/ 1308119 w 3291695"/>
                <a:gd name="connsiteY73" fmla="*/ 927376 h 1334199"/>
                <a:gd name="connsiteX74" fmla="*/ 1308119 w 3291695"/>
                <a:gd name="connsiteY74" fmla="*/ 885539 h 1334199"/>
                <a:gd name="connsiteX75" fmla="*/ 1338016 w 3291695"/>
                <a:gd name="connsiteY75" fmla="*/ 927376 h 1334199"/>
                <a:gd name="connsiteX76" fmla="*/ 1332943 w 3291695"/>
                <a:gd name="connsiteY76" fmla="*/ 885539 h 1334199"/>
                <a:gd name="connsiteX77" fmla="*/ 1303408 w 3291695"/>
                <a:gd name="connsiteY77" fmla="*/ 927376 h 1334199"/>
                <a:gd name="connsiteX78" fmla="*/ 1303408 w 3291695"/>
                <a:gd name="connsiteY78" fmla="*/ 885539 h 1334199"/>
                <a:gd name="connsiteX79" fmla="*/ 1333305 w 3291695"/>
                <a:gd name="connsiteY79" fmla="*/ 927376 h 1334199"/>
                <a:gd name="connsiteX80" fmla="*/ 1307998 w 3291695"/>
                <a:gd name="connsiteY80" fmla="*/ 885539 h 1334199"/>
                <a:gd name="connsiteX81" fmla="*/ 1278101 w 3291695"/>
                <a:gd name="connsiteY81" fmla="*/ 927376 h 1334199"/>
                <a:gd name="connsiteX82" fmla="*/ 1278101 w 3291695"/>
                <a:gd name="connsiteY82" fmla="*/ 885539 h 1334199"/>
                <a:gd name="connsiteX83" fmla="*/ 1307998 w 3291695"/>
                <a:gd name="connsiteY83" fmla="*/ 927376 h 1334199"/>
                <a:gd name="connsiteX84" fmla="*/ 1277799 w 3291695"/>
                <a:gd name="connsiteY84" fmla="*/ 825470 h 1334199"/>
                <a:gd name="connsiteX85" fmla="*/ 1247600 w 3291695"/>
                <a:gd name="connsiteY85" fmla="*/ 867247 h 1334199"/>
                <a:gd name="connsiteX86" fmla="*/ 1247600 w 3291695"/>
                <a:gd name="connsiteY86" fmla="*/ 825470 h 1334199"/>
                <a:gd name="connsiteX87" fmla="*/ 1277799 w 3291695"/>
                <a:gd name="connsiteY87" fmla="*/ 867247 h 1334199"/>
                <a:gd name="connsiteX88" fmla="*/ 938845 w 3291695"/>
                <a:gd name="connsiteY88" fmla="*/ 747712 h 1334199"/>
                <a:gd name="connsiteX89" fmla="*/ 908646 w 3291695"/>
                <a:gd name="connsiteY89" fmla="*/ 789489 h 1334199"/>
                <a:gd name="connsiteX90" fmla="*/ 908646 w 3291695"/>
                <a:gd name="connsiteY90" fmla="*/ 747712 h 1334199"/>
                <a:gd name="connsiteX91" fmla="*/ 938845 w 3291695"/>
                <a:gd name="connsiteY91" fmla="*/ 789489 h 1334199"/>
                <a:gd name="connsiteX92" fmla="*/ 903452 w 3291695"/>
                <a:gd name="connsiteY92" fmla="*/ 747712 h 1334199"/>
                <a:gd name="connsiteX93" fmla="*/ 873555 w 3291695"/>
                <a:gd name="connsiteY93" fmla="*/ 789489 h 1334199"/>
                <a:gd name="connsiteX94" fmla="*/ 873555 w 3291695"/>
                <a:gd name="connsiteY94" fmla="*/ 747712 h 1334199"/>
                <a:gd name="connsiteX95" fmla="*/ 903452 w 3291695"/>
                <a:gd name="connsiteY95" fmla="*/ 789489 h 1334199"/>
                <a:gd name="connsiteX96" fmla="*/ 883218 w 3291695"/>
                <a:gd name="connsiteY96" fmla="*/ 729118 h 1334199"/>
                <a:gd name="connsiteX97" fmla="*/ 853321 w 3291695"/>
                <a:gd name="connsiteY97" fmla="*/ 770955 h 1334199"/>
                <a:gd name="connsiteX98" fmla="*/ 853321 w 3291695"/>
                <a:gd name="connsiteY98" fmla="*/ 729118 h 1334199"/>
                <a:gd name="connsiteX99" fmla="*/ 883218 w 3291695"/>
                <a:gd name="connsiteY99" fmla="*/ 770955 h 1334199"/>
                <a:gd name="connsiteX100" fmla="*/ 883218 w 3291695"/>
                <a:gd name="connsiteY100" fmla="*/ 729118 h 1334199"/>
                <a:gd name="connsiteX101" fmla="*/ 853321 w 3291695"/>
                <a:gd name="connsiteY101" fmla="*/ 770955 h 1334199"/>
                <a:gd name="connsiteX102" fmla="*/ 853321 w 3291695"/>
                <a:gd name="connsiteY102" fmla="*/ 729118 h 1334199"/>
                <a:gd name="connsiteX103" fmla="*/ 883218 w 3291695"/>
                <a:gd name="connsiteY103" fmla="*/ 770955 h 1334199"/>
                <a:gd name="connsiteX104" fmla="*/ 883218 w 3291695"/>
                <a:gd name="connsiteY104" fmla="*/ 729118 h 1334199"/>
                <a:gd name="connsiteX105" fmla="*/ 853321 w 3291695"/>
                <a:gd name="connsiteY105" fmla="*/ 770955 h 1334199"/>
                <a:gd name="connsiteX106" fmla="*/ 853321 w 3291695"/>
                <a:gd name="connsiteY106" fmla="*/ 729118 h 1334199"/>
                <a:gd name="connsiteX107" fmla="*/ 883218 w 3291695"/>
                <a:gd name="connsiteY107" fmla="*/ 770955 h 1334199"/>
                <a:gd name="connsiteX108" fmla="*/ 878205 w 3291695"/>
                <a:gd name="connsiteY108" fmla="*/ 694767 h 1334199"/>
                <a:gd name="connsiteX109" fmla="*/ 848308 w 3291695"/>
                <a:gd name="connsiteY109" fmla="*/ 736544 h 1334199"/>
                <a:gd name="connsiteX110" fmla="*/ 848308 w 3291695"/>
                <a:gd name="connsiteY110" fmla="*/ 694767 h 1334199"/>
                <a:gd name="connsiteX111" fmla="*/ 878205 w 3291695"/>
                <a:gd name="connsiteY111" fmla="*/ 736544 h 1334199"/>
                <a:gd name="connsiteX112" fmla="*/ 868059 w 3291695"/>
                <a:gd name="connsiteY112" fmla="*/ 694767 h 1334199"/>
                <a:gd name="connsiteX113" fmla="*/ 838161 w 3291695"/>
                <a:gd name="connsiteY113" fmla="*/ 736544 h 1334199"/>
                <a:gd name="connsiteX114" fmla="*/ 838161 w 3291695"/>
                <a:gd name="connsiteY114" fmla="*/ 694767 h 1334199"/>
                <a:gd name="connsiteX115" fmla="*/ 868059 w 3291695"/>
                <a:gd name="connsiteY115" fmla="*/ 736544 h 1334199"/>
                <a:gd name="connsiteX116" fmla="*/ 847825 w 3291695"/>
                <a:gd name="connsiteY116" fmla="*/ 628781 h 1334199"/>
                <a:gd name="connsiteX117" fmla="*/ 817928 w 3291695"/>
                <a:gd name="connsiteY117" fmla="*/ 670618 h 1334199"/>
                <a:gd name="connsiteX118" fmla="*/ 817928 w 3291695"/>
                <a:gd name="connsiteY118" fmla="*/ 628781 h 1334199"/>
                <a:gd name="connsiteX119" fmla="*/ 847825 w 3291695"/>
                <a:gd name="connsiteY119" fmla="*/ 670618 h 1334199"/>
                <a:gd name="connsiteX120" fmla="*/ 670798 w 3291695"/>
                <a:gd name="connsiteY120" fmla="*/ 596422 h 1334199"/>
                <a:gd name="connsiteX121" fmla="*/ 640901 w 3291695"/>
                <a:gd name="connsiteY121" fmla="*/ 638199 h 1334199"/>
                <a:gd name="connsiteX122" fmla="*/ 640901 w 3291695"/>
                <a:gd name="connsiteY122" fmla="*/ 596422 h 1334199"/>
                <a:gd name="connsiteX123" fmla="*/ 670798 w 3291695"/>
                <a:gd name="connsiteY123" fmla="*/ 638199 h 1334199"/>
                <a:gd name="connsiteX124" fmla="*/ 599951 w 3291695"/>
                <a:gd name="connsiteY124" fmla="*/ 596422 h 1334199"/>
                <a:gd name="connsiteX125" fmla="*/ 569752 w 3291695"/>
                <a:gd name="connsiteY125" fmla="*/ 638199 h 1334199"/>
                <a:gd name="connsiteX126" fmla="*/ 569752 w 3291695"/>
                <a:gd name="connsiteY126" fmla="*/ 596422 h 1334199"/>
                <a:gd name="connsiteX127" fmla="*/ 599951 w 3291695"/>
                <a:gd name="connsiteY127" fmla="*/ 638199 h 1334199"/>
                <a:gd name="connsiteX128" fmla="*/ 564558 w 3291695"/>
                <a:gd name="connsiteY128" fmla="*/ 408789 h 1334199"/>
                <a:gd name="connsiteX129" fmla="*/ 534661 w 3291695"/>
                <a:gd name="connsiteY129" fmla="*/ 450626 h 1334199"/>
                <a:gd name="connsiteX130" fmla="*/ 534661 w 3291695"/>
                <a:gd name="connsiteY130" fmla="*/ 408789 h 1334199"/>
                <a:gd name="connsiteX131" fmla="*/ 564558 w 3291695"/>
                <a:gd name="connsiteY131" fmla="*/ 450626 h 1334199"/>
                <a:gd name="connsiteX132" fmla="*/ 352138 w 3291695"/>
                <a:gd name="connsiteY132" fmla="*/ 331816 h 1334199"/>
                <a:gd name="connsiteX133" fmla="*/ 321939 w 3291695"/>
                <a:gd name="connsiteY133" fmla="*/ 373593 h 1334199"/>
                <a:gd name="connsiteX134" fmla="*/ 321939 w 3291695"/>
                <a:gd name="connsiteY134" fmla="*/ 331816 h 1334199"/>
                <a:gd name="connsiteX135" fmla="*/ 352138 w 3291695"/>
                <a:gd name="connsiteY135" fmla="*/ 373593 h 1334199"/>
                <a:gd name="connsiteX136" fmla="*/ 301524 w 3291695"/>
                <a:gd name="connsiteY136" fmla="*/ 270962 h 1334199"/>
                <a:gd name="connsiteX137" fmla="*/ 271325 w 3291695"/>
                <a:gd name="connsiteY137" fmla="*/ 312799 h 1334199"/>
                <a:gd name="connsiteX138" fmla="*/ 271325 w 3291695"/>
                <a:gd name="connsiteY138" fmla="*/ 270962 h 1334199"/>
                <a:gd name="connsiteX139" fmla="*/ 301524 w 3291695"/>
                <a:gd name="connsiteY139" fmla="*/ 312799 h 1334199"/>
                <a:gd name="connsiteX140" fmla="*/ 291378 w 3291695"/>
                <a:gd name="connsiteY140" fmla="*/ 225986 h 1334199"/>
                <a:gd name="connsiteX141" fmla="*/ 261178 w 3291695"/>
                <a:gd name="connsiteY141" fmla="*/ 267763 h 1334199"/>
                <a:gd name="connsiteX142" fmla="*/ 261178 w 3291695"/>
                <a:gd name="connsiteY142" fmla="*/ 225986 h 1334199"/>
                <a:gd name="connsiteX143" fmla="*/ 291378 w 3291695"/>
                <a:gd name="connsiteY143" fmla="*/ 267763 h 1334199"/>
                <a:gd name="connsiteX144" fmla="*/ 33417 w 3291695"/>
                <a:gd name="connsiteY144" fmla="*/ 3579 h 1334199"/>
                <a:gd name="connsiteX145" fmla="*/ 3581 w 3291695"/>
                <a:gd name="connsiteY145" fmla="*/ 45416 h 1334199"/>
                <a:gd name="connsiteX146" fmla="*/ 3581 w 3291695"/>
                <a:gd name="connsiteY146" fmla="*/ 3579 h 1334199"/>
                <a:gd name="connsiteX147" fmla="*/ 33417 w 3291695"/>
                <a:gd name="connsiteY147" fmla="*/ 45416 h 1334199"/>
                <a:gd name="connsiteX148" fmla="*/ 13426 w 3291695"/>
                <a:gd name="connsiteY148" fmla="*/ 24528 h 1334199"/>
                <a:gd name="connsiteX149" fmla="*/ 160133 w 3291695"/>
                <a:gd name="connsiteY149" fmla="*/ 24528 h 1334199"/>
                <a:gd name="connsiteX150" fmla="*/ 160133 w 3291695"/>
                <a:gd name="connsiteY150" fmla="*/ 39379 h 1334199"/>
                <a:gd name="connsiteX151" fmla="*/ 165206 w 3291695"/>
                <a:gd name="connsiteY151" fmla="*/ 39379 h 1334199"/>
                <a:gd name="connsiteX152" fmla="*/ 165206 w 3291695"/>
                <a:gd name="connsiteY152" fmla="*/ 54110 h 1334199"/>
                <a:gd name="connsiteX153" fmla="*/ 195405 w 3291695"/>
                <a:gd name="connsiteY153" fmla="*/ 54110 h 1334199"/>
                <a:gd name="connsiteX154" fmla="*/ 195405 w 3291695"/>
                <a:gd name="connsiteY154" fmla="*/ 69082 h 1334199"/>
                <a:gd name="connsiteX155" fmla="*/ 220651 w 3291695"/>
                <a:gd name="connsiteY155" fmla="*/ 69082 h 1334199"/>
                <a:gd name="connsiteX156" fmla="*/ 220651 w 3291695"/>
                <a:gd name="connsiteY156" fmla="*/ 83872 h 1334199"/>
                <a:gd name="connsiteX157" fmla="*/ 230798 w 3291695"/>
                <a:gd name="connsiteY157" fmla="*/ 83872 h 1334199"/>
                <a:gd name="connsiteX158" fmla="*/ 230798 w 3291695"/>
                <a:gd name="connsiteY158" fmla="*/ 99267 h 1334199"/>
                <a:gd name="connsiteX159" fmla="*/ 245958 w 3291695"/>
                <a:gd name="connsiteY159" fmla="*/ 99267 h 1334199"/>
                <a:gd name="connsiteX160" fmla="*/ 245958 w 3291695"/>
                <a:gd name="connsiteY160" fmla="*/ 114118 h 1334199"/>
                <a:gd name="connsiteX161" fmla="*/ 261118 w 3291695"/>
                <a:gd name="connsiteY161" fmla="*/ 114118 h 1334199"/>
                <a:gd name="connsiteX162" fmla="*/ 261118 w 3291695"/>
                <a:gd name="connsiteY162" fmla="*/ 128909 h 1334199"/>
                <a:gd name="connsiteX163" fmla="*/ 266192 w 3291695"/>
                <a:gd name="connsiteY163" fmla="*/ 128909 h 1334199"/>
                <a:gd name="connsiteX164" fmla="*/ 266192 w 3291695"/>
                <a:gd name="connsiteY164" fmla="*/ 188194 h 1334199"/>
                <a:gd name="connsiteX165" fmla="*/ 271265 w 3291695"/>
                <a:gd name="connsiteY165" fmla="*/ 188194 h 1334199"/>
                <a:gd name="connsiteX166" fmla="*/ 271265 w 3291695"/>
                <a:gd name="connsiteY166" fmla="*/ 247538 h 1334199"/>
                <a:gd name="connsiteX167" fmla="*/ 281351 w 3291695"/>
                <a:gd name="connsiteY167" fmla="*/ 247538 h 1334199"/>
                <a:gd name="connsiteX168" fmla="*/ 281351 w 3291695"/>
                <a:gd name="connsiteY168" fmla="*/ 277724 h 1334199"/>
                <a:gd name="connsiteX169" fmla="*/ 286425 w 3291695"/>
                <a:gd name="connsiteY169" fmla="*/ 277724 h 1334199"/>
                <a:gd name="connsiteX170" fmla="*/ 286425 w 3291695"/>
                <a:gd name="connsiteY170" fmla="*/ 292454 h 1334199"/>
                <a:gd name="connsiteX171" fmla="*/ 291498 w 3291695"/>
                <a:gd name="connsiteY171" fmla="*/ 292454 h 1334199"/>
                <a:gd name="connsiteX172" fmla="*/ 291498 w 3291695"/>
                <a:gd name="connsiteY172" fmla="*/ 307668 h 1334199"/>
                <a:gd name="connsiteX173" fmla="*/ 296572 w 3291695"/>
                <a:gd name="connsiteY173" fmla="*/ 307668 h 1334199"/>
                <a:gd name="connsiteX174" fmla="*/ 296572 w 3291695"/>
                <a:gd name="connsiteY174" fmla="*/ 337853 h 1334199"/>
                <a:gd name="connsiteX175" fmla="*/ 337038 w 3291695"/>
                <a:gd name="connsiteY175" fmla="*/ 337853 h 1334199"/>
                <a:gd name="connsiteX176" fmla="*/ 337038 w 3291695"/>
                <a:gd name="connsiteY176" fmla="*/ 352825 h 1334199"/>
                <a:gd name="connsiteX177" fmla="*/ 342112 w 3291695"/>
                <a:gd name="connsiteY177" fmla="*/ 352825 h 1334199"/>
                <a:gd name="connsiteX178" fmla="*/ 342112 w 3291695"/>
                <a:gd name="connsiteY178" fmla="*/ 368220 h 1334199"/>
                <a:gd name="connsiteX179" fmla="*/ 352198 w 3291695"/>
                <a:gd name="connsiteY179" fmla="*/ 368220 h 1334199"/>
                <a:gd name="connsiteX180" fmla="*/ 352198 w 3291695"/>
                <a:gd name="connsiteY180" fmla="*/ 383615 h 1334199"/>
                <a:gd name="connsiteX181" fmla="*/ 382397 w 3291695"/>
                <a:gd name="connsiteY181" fmla="*/ 383615 h 1334199"/>
                <a:gd name="connsiteX182" fmla="*/ 382397 w 3291695"/>
                <a:gd name="connsiteY182" fmla="*/ 399009 h 1334199"/>
                <a:gd name="connsiteX183" fmla="*/ 549338 w 3291695"/>
                <a:gd name="connsiteY183" fmla="*/ 399009 h 1334199"/>
                <a:gd name="connsiteX184" fmla="*/ 549338 w 3291695"/>
                <a:gd name="connsiteY184" fmla="*/ 429798 h 1334199"/>
                <a:gd name="connsiteX185" fmla="*/ 554472 w 3291695"/>
                <a:gd name="connsiteY185" fmla="*/ 429798 h 1334199"/>
                <a:gd name="connsiteX186" fmla="*/ 554472 w 3291695"/>
                <a:gd name="connsiteY186" fmla="*/ 445374 h 1334199"/>
                <a:gd name="connsiteX187" fmla="*/ 559485 w 3291695"/>
                <a:gd name="connsiteY187" fmla="*/ 445374 h 1334199"/>
                <a:gd name="connsiteX188" fmla="*/ 559485 w 3291695"/>
                <a:gd name="connsiteY188" fmla="*/ 476646 h 1334199"/>
                <a:gd name="connsiteX189" fmla="*/ 574645 w 3291695"/>
                <a:gd name="connsiteY189" fmla="*/ 476646 h 1334199"/>
                <a:gd name="connsiteX190" fmla="*/ 574645 w 3291695"/>
                <a:gd name="connsiteY190" fmla="*/ 492282 h 1334199"/>
                <a:gd name="connsiteX191" fmla="*/ 579718 w 3291695"/>
                <a:gd name="connsiteY191" fmla="*/ 492282 h 1334199"/>
                <a:gd name="connsiteX192" fmla="*/ 579718 w 3291695"/>
                <a:gd name="connsiteY192" fmla="*/ 539070 h 1334199"/>
                <a:gd name="connsiteX193" fmla="*/ 584671 w 3291695"/>
                <a:gd name="connsiteY193" fmla="*/ 539070 h 1334199"/>
                <a:gd name="connsiteX194" fmla="*/ 584671 w 3291695"/>
                <a:gd name="connsiteY194" fmla="*/ 617190 h 1334199"/>
                <a:gd name="connsiteX195" fmla="*/ 797151 w 3291695"/>
                <a:gd name="connsiteY195" fmla="*/ 617190 h 1334199"/>
                <a:gd name="connsiteX196" fmla="*/ 797151 w 3291695"/>
                <a:gd name="connsiteY196" fmla="*/ 633369 h 1334199"/>
                <a:gd name="connsiteX197" fmla="*/ 832544 w 3291695"/>
                <a:gd name="connsiteY197" fmla="*/ 633369 h 1334199"/>
                <a:gd name="connsiteX198" fmla="*/ 832544 w 3291695"/>
                <a:gd name="connsiteY198" fmla="*/ 649549 h 1334199"/>
                <a:gd name="connsiteX199" fmla="*/ 837618 w 3291695"/>
                <a:gd name="connsiteY199" fmla="*/ 649549 h 1334199"/>
                <a:gd name="connsiteX200" fmla="*/ 837618 w 3291695"/>
                <a:gd name="connsiteY200" fmla="*/ 698993 h 1334199"/>
                <a:gd name="connsiteX201" fmla="*/ 842691 w 3291695"/>
                <a:gd name="connsiteY201" fmla="*/ 698993 h 1334199"/>
                <a:gd name="connsiteX202" fmla="*/ 842691 w 3291695"/>
                <a:gd name="connsiteY202" fmla="*/ 715534 h 1334199"/>
                <a:gd name="connsiteX203" fmla="*/ 867998 w 3291695"/>
                <a:gd name="connsiteY203" fmla="*/ 715534 h 1334199"/>
                <a:gd name="connsiteX204" fmla="*/ 867998 w 3291695"/>
                <a:gd name="connsiteY204" fmla="*/ 749885 h 1334199"/>
                <a:gd name="connsiteX205" fmla="*/ 873072 w 3291695"/>
                <a:gd name="connsiteY205" fmla="*/ 749885 h 1334199"/>
                <a:gd name="connsiteX206" fmla="*/ 873072 w 3291695"/>
                <a:gd name="connsiteY206" fmla="*/ 768419 h 1334199"/>
                <a:gd name="connsiteX207" fmla="*/ 1146373 w 3291695"/>
                <a:gd name="connsiteY207" fmla="*/ 768419 h 1334199"/>
                <a:gd name="connsiteX208" fmla="*/ 1146373 w 3291695"/>
                <a:gd name="connsiteY208" fmla="*/ 787859 h 1334199"/>
                <a:gd name="connsiteX209" fmla="*/ 1166606 w 3291695"/>
                <a:gd name="connsiteY209" fmla="*/ 787859 h 1334199"/>
                <a:gd name="connsiteX210" fmla="*/ 1166606 w 3291695"/>
                <a:gd name="connsiteY210" fmla="*/ 807238 h 1334199"/>
                <a:gd name="connsiteX211" fmla="*/ 1257687 w 3291695"/>
                <a:gd name="connsiteY211" fmla="*/ 807238 h 1334199"/>
                <a:gd name="connsiteX212" fmla="*/ 1257687 w 3291695"/>
                <a:gd name="connsiteY212" fmla="*/ 826738 h 1334199"/>
                <a:gd name="connsiteX213" fmla="*/ 1262760 w 3291695"/>
                <a:gd name="connsiteY213" fmla="*/ 826738 h 1334199"/>
                <a:gd name="connsiteX214" fmla="*/ 1262760 w 3291695"/>
                <a:gd name="connsiteY214" fmla="*/ 846177 h 1334199"/>
                <a:gd name="connsiteX215" fmla="*/ 1272786 w 3291695"/>
                <a:gd name="connsiteY215" fmla="*/ 846177 h 1334199"/>
                <a:gd name="connsiteX216" fmla="*/ 1272786 w 3291695"/>
                <a:gd name="connsiteY216" fmla="*/ 866221 h 1334199"/>
                <a:gd name="connsiteX217" fmla="*/ 1288007 w 3291695"/>
                <a:gd name="connsiteY217" fmla="*/ 866221 h 1334199"/>
                <a:gd name="connsiteX218" fmla="*/ 1288007 w 3291695"/>
                <a:gd name="connsiteY218" fmla="*/ 886203 h 1334199"/>
                <a:gd name="connsiteX219" fmla="*/ 1293019 w 3291695"/>
                <a:gd name="connsiteY219" fmla="*/ 886203 h 1334199"/>
                <a:gd name="connsiteX220" fmla="*/ 1293019 w 3291695"/>
                <a:gd name="connsiteY220" fmla="*/ 906247 h 1334199"/>
                <a:gd name="connsiteX221" fmla="*/ 1368940 w 3291695"/>
                <a:gd name="connsiteY221" fmla="*/ 906247 h 1334199"/>
                <a:gd name="connsiteX222" fmla="*/ 1368940 w 3291695"/>
                <a:gd name="connsiteY222" fmla="*/ 928523 h 1334199"/>
                <a:gd name="connsiteX223" fmla="*/ 1697747 w 3291695"/>
                <a:gd name="connsiteY223" fmla="*/ 928523 h 1334199"/>
                <a:gd name="connsiteX224" fmla="*/ 1697747 w 3291695"/>
                <a:gd name="connsiteY224" fmla="*/ 954845 h 1334199"/>
                <a:gd name="connsiteX225" fmla="*/ 1717981 w 3291695"/>
                <a:gd name="connsiteY225" fmla="*/ 954845 h 1334199"/>
                <a:gd name="connsiteX226" fmla="*/ 1717981 w 3291695"/>
                <a:gd name="connsiteY226" fmla="*/ 981167 h 1334199"/>
                <a:gd name="connsiteX227" fmla="*/ 1733140 w 3291695"/>
                <a:gd name="connsiteY227" fmla="*/ 981167 h 1334199"/>
                <a:gd name="connsiteX228" fmla="*/ 1733140 w 3291695"/>
                <a:gd name="connsiteY228" fmla="*/ 1010326 h 1334199"/>
                <a:gd name="connsiteX229" fmla="*/ 2127721 w 3291695"/>
                <a:gd name="connsiteY229" fmla="*/ 1010326 h 1334199"/>
                <a:gd name="connsiteX230" fmla="*/ 2127721 w 3291695"/>
                <a:gd name="connsiteY230" fmla="*/ 1045824 h 1334199"/>
                <a:gd name="connsiteX231" fmla="*/ 2562587 w 3291695"/>
                <a:gd name="connsiteY231" fmla="*/ 1045824 h 1334199"/>
                <a:gd name="connsiteX232" fmla="*/ 2562587 w 3291695"/>
                <a:gd name="connsiteY232" fmla="*/ 1122737 h 1334199"/>
                <a:gd name="connsiteX233" fmla="*/ 2972328 w 3291695"/>
                <a:gd name="connsiteY233" fmla="*/ 1122737 h 1334199"/>
                <a:gd name="connsiteX234" fmla="*/ 2972328 w 3291695"/>
                <a:gd name="connsiteY234" fmla="*/ 1218908 h 1334199"/>
                <a:gd name="connsiteX235" fmla="*/ 2982475 w 3291695"/>
                <a:gd name="connsiteY235" fmla="*/ 1218908 h 1334199"/>
                <a:gd name="connsiteX236" fmla="*/ 2982475 w 3291695"/>
                <a:gd name="connsiteY236" fmla="*/ 1315019 h 1334199"/>
                <a:gd name="connsiteX237" fmla="*/ 3288572 w 3291695"/>
                <a:gd name="connsiteY237" fmla="*/ 1315019 h 133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3291695" h="1334199">
                  <a:moveTo>
                    <a:pt x="3007540" y="1294613"/>
                  </a:moveTo>
                  <a:lnTo>
                    <a:pt x="2977643" y="1336450"/>
                  </a:lnTo>
                  <a:moveTo>
                    <a:pt x="2977643" y="1294613"/>
                  </a:moveTo>
                  <a:lnTo>
                    <a:pt x="3007540" y="1336450"/>
                  </a:lnTo>
                  <a:moveTo>
                    <a:pt x="2582579" y="1102030"/>
                  </a:moveTo>
                  <a:lnTo>
                    <a:pt x="2552682" y="1143686"/>
                  </a:lnTo>
                  <a:moveTo>
                    <a:pt x="2552682" y="1101909"/>
                  </a:moveTo>
                  <a:lnTo>
                    <a:pt x="2582579" y="1143686"/>
                  </a:lnTo>
                  <a:moveTo>
                    <a:pt x="2567419" y="1024996"/>
                  </a:moveTo>
                  <a:lnTo>
                    <a:pt x="2537522" y="1066833"/>
                  </a:lnTo>
                  <a:moveTo>
                    <a:pt x="2537522" y="1024996"/>
                  </a:moveTo>
                  <a:lnTo>
                    <a:pt x="2567419" y="1066833"/>
                  </a:lnTo>
                  <a:moveTo>
                    <a:pt x="2557272" y="1024996"/>
                  </a:moveTo>
                  <a:lnTo>
                    <a:pt x="2527073" y="1066833"/>
                  </a:lnTo>
                  <a:moveTo>
                    <a:pt x="2527073" y="1024996"/>
                  </a:moveTo>
                  <a:lnTo>
                    <a:pt x="2557272" y="1066833"/>
                  </a:lnTo>
                  <a:moveTo>
                    <a:pt x="2552199" y="1024996"/>
                  </a:moveTo>
                  <a:lnTo>
                    <a:pt x="2522000" y="1066833"/>
                  </a:lnTo>
                  <a:moveTo>
                    <a:pt x="2522000" y="1024996"/>
                  </a:moveTo>
                  <a:lnTo>
                    <a:pt x="2552199" y="1066833"/>
                  </a:lnTo>
                  <a:moveTo>
                    <a:pt x="2420773" y="1025117"/>
                  </a:moveTo>
                  <a:lnTo>
                    <a:pt x="2390574" y="1066954"/>
                  </a:lnTo>
                  <a:moveTo>
                    <a:pt x="2390574" y="1025117"/>
                  </a:moveTo>
                  <a:lnTo>
                    <a:pt x="2420773" y="1066954"/>
                  </a:lnTo>
                  <a:moveTo>
                    <a:pt x="2157799" y="1025117"/>
                  </a:moveTo>
                  <a:lnTo>
                    <a:pt x="2127902" y="1066954"/>
                  </a:lnTo>
                  <a:moveTo>
                    <a:pt x="2127902" y="1025117"/>
                  </a:moveTo>
                  <a:lnTo>
                    <a:pt x="2157799" y="1066954"/>
                  </a:lnTo>
                  <a:moveTo>
                    <a:pt x="2142579" y="1025117"/>
                  </a:moveTo>
                  <a:lnTo>
                    <a:pt x="2112742" y="1066954"/>
                  </a:lnTo>
                  <a:moveTo>
                    <a:pt x="2112742" y="1025117"/>
                  </a:moveTo>
                  <a:lnTo>
                    <a:pt x="2142579" y="1066954"/>
                  </a:lnTo>
                  <a:moveTo>
                    <a:pt x="2142579" y="1025117"/>
                  </a:moveTo>
                  <a:lnTo>
                    <a:pt x="2112742" y="1066954"/>
                  </a:lnTo>
                  <a:moveTo>
                    <a:pt x="2112742" y="1025117"/>
                  </a:moveTo>
                  <a:lnTo>
                    <a:pt x="2142579" y="1066954"/>
                  </a:lnTo>
                  <a:moveTo>
                    <a:pt x="2137506" y="989619"/>
                  </a:moveTo>
                  <a:lnTo>
                    <a:pt x="2107669" y="1031456"/>
                  </a:lnTo>
                  <a:moveTo>
                    <a:pt x="2107669" y="989619"/>
                  </a:moveTo>
                  <a:lnTo>
                    <a:pt x="2137506" y="1031456"/>
                  </a:lnTo>
                  <a:moveTo>
                    <a:pt x="2127419" y="989619"/>
                  </a:moveTo>
                  <a:lnTo>
                    <a:pt x="2097522" y="1031456"/>
                  </a:lnTo>
                  <a:moveTo>
                    <a:pt x="2097522" y="989619"/>
                  </a:moveTo>
                  <a:lnTo>
                    <a:pt x="2127419" y="1031456"/>
                  </a:lnTo>
                  <a:moveTo>
                    <a:pt x="1874472" y="989619"/>
                  </a:moveTo>
                  <a:lnTo>
                    <a:pt x="1844273" y="1031456"/>
                  </a:lnTo>
                  <a:moveTo>
                    <a:pt x="1844273" y="989619"/>
                  </a:moveTo>
                  <a:lnTo>
                    <a:pt x="1874472" y="1031456"/>
                  </a:lnTo>
                  <a:moveTo>
                    <a:pt x="1737912" y="960460"/>
                  </a:moveTo>
                  <a:lnTo>
                    <a:pt x="1708075" y="1002236"/>
                  </a:lnTo>
                  <a:moveTo>
                    <a:pt x="1708075" y="960460"/>
                  </a:moveTo>
                  <a:lnTo>
                    <a:pt x="1737972" y="1002236"/>
                  </a:lnTo>
                  <a:moveTo>
                    <a:pt x="1737972" y="960460"/>
                  </a:moveTo>
                  <a:lnTo>
                    <a:pt x="1708075" y="1002236"/>
                  </a:lnTo>
                  <a:moveTo>
                    <a:pt x="1708075" y="960460"/>
                  </a:moveTo>
                  <a:lnTo>
                    <a:pt x="1737972" y="1002236"/>
                  </a:lnTo>
                  <a:moveTo>
                    <a:pt x="1707773" y="907756"/>
                  </a:moveTo>
                  <a:lnTo>
                    <a:pt x="1677876" y="949593"/>
                  </a:lnTo>
                  <a:moveTo>
                    <a:pt x="1677876" y="907756"/>
                  </a:moveTo>
                  <a:lnTo>
                    <a:pt x="1707773" y="949593"/>
                  </a:lnTo>
                  <a:moveTo>
                    <a:pt x="1682527" y="907756"/>
                  </a:moveTo>
                  <a:lnTo>
                    <a:pt x="1652328" y="949593"/>
                  </a:lnTo>
                  <a:moveTo>
                    <a:pt x="1652328" y="907756"/>
                  </a:moveTo>
                  <a:lnTo>
                    <a:pt x="1682527" y="949593"/>
                  </a:lnTo>
                  <a:moveTo>
                    <a:pt x="1677453" y="907756"/>
                  </a:moveTo>
                  <a:lnTo>
                    <a:pt x="1647556" y="949593"/>
                  </a:lnTo>
                  <a:moveTo>
                    <a:pt x="1647556" y="907756"/>
                  </a:moveTo>
                  <a:lnTo>
                    <a:pt x="1677453" y="949593"/>
                  </a:lnTo>
                  <a:moveTo>
                    <a:pt x="1454403" y="907756"/>
                  </a:moveTo>
                  <a:lnTo>
                    <a:pt x="1424204" y="949593"/>
                  </a:lnTo>
                  <a:moveTo>
                    <a:pt x="1424204" y="907756"/>
                  </a:moveTo>
                  <a:lnTo>
                    <a:pt x="1454403" y="949593"/>
                  </a:lnTo>
                  <a:moveTo>
                    <a:pt x="1338016" y="885539"/>
                  </a:moveTo>
                  <a:lnTo>
                    <a:pt x="1308119" y="927376"/>
                  </a:lnTo>
                  <a:moveTo>
                    <a:pt x="1308119" y="885539"/>
                  </a:moveTo>
                  <a:lnTo>
                    <a:pt x="1338016" y="927376"/>
                  </a:lnTo>
                  <a:moveTo>
                    <a:pt x="1332943" y="885539"/>
                  </a:moveTo>
                  <a:lnTo>
                    <a:pt x="1303408" y="927376"/>
                  </a:lnTo>
                  <a:moveTo>
                    <a:pt x="1303408" y="885539"/>
                  </a:moveTo>
                  <a:lnTo>
                    <a:pt x="1333305" y="927376"/>
                  </a:lnTo>
                  <a:moveTo>
                    <a:pt x="1307998" y="885539"/>
                  </a:moveTo>
                  <a:lnTo>
                    <a:pt x="1278101" y="927376"/>
                  </a:lnTo>
                  <a:moveTo>
                    <a:pt x="1278101" y="885539"/>
                  </a:moveTo>
                  <a:lnTo>
                    <a:pt x="1307998" y="927376"/>
                  </a:lnTo>
                  <a:moveTo>
                    <a:pt x="1277799" y="825470"/>
                  </a:moveTo>
                  <a:lnTo>
                    <a:pt x="1247600" y="867247"/>
                  </a:lnTo>
                  <a:moveTo>
                    <a:pt x="1247600" y="825470"/>
                  </a:moveTo>
                  <a:lnTo>
                    <a:pt x="1277799" y="867247"/>
                  </a:lnTo>
                  <a:moveTo>
                    <a:pt x="938845" y="747712"/>
                  </a:moveTo>
                  <a:lnTo>
                    <a:pt x="908646" y="789489"/>
                  </a:lnTo>
                  <a:moveTo>
                    <a:pt x="908646" y="747712"/>
                  </a:moveTo>
                  <a:lnTo>
                    <a:pt x="938845" y="789489"/>
                  </a:lnTo>
                  <a:moveTo>
                    <a:pt x="903452" y="747712"/>
                  </a:moveTo>
                  <a:lnTo>
                    <a:pt x="873555" y="789489"/>
                  </a:lnTo>
                  <a:moveTo>
                    <a:pt x="873555" y="747712"/>
                  </a:moveTo>
                  <a:lnTo>
                    <a:pt x="903452" y="789489"/>
                  </a:lnTo>
                  <a:moveTo>
                    <a:pt x="883218" y="729118"/>
                  </a:moveTo>
                  <a:lnTo>
                    <a:pt x="853321" y="770955"/>
                  </a:lnTo>
                  <a:moveTo>
                    <a:pt x="853321" y="729118"/>
                  </a:moveTo>
                  <a:lnTo>
                    <a:pt x="883218" y="770955"/>
                  </a:lnTo>
                  <a:moveTo>
                    <a:pt x="883218" y="729118"/>
                  </a:moveTo>
                  <a:lnTo>
                    <a:pt x="853321" y="770955"/>
                  </a:lnTo>
                  <a:moveTo>
                    <a:pt x="853321" y="729118"/>
                  </a:moveTo>
                  <a:lnTo>
                    <a:pt x="883218" y="770955"/>
                  </a:lnTo>
                  <a:moveTo>
                    <a:pt x="883218" y="729118"/>
                  </a:moveTo>
                  <a:lnTo>
                    <a:pt x="853321" y="770955"/>
                  </a:lnTo>
                  <a:moveTo>
                    <a:pt x="853321" y="729118"/>
                  </a:moveTo>
                  <a:lnTo>
                    <a:pt x="883218" y="770955"/>
                  </a:lnTo>
                  <a:moveTo>
                    <a:pt x="878205" y="694767"/>
                  </a:moveTo>
                  <a:lnTo>
                    <a:pt x="848308" y="736544"/>
                  </a:lnTo>
                  <a:moveTo>
                    <a:pt x="848308" y="694767"/>
                  </a:moveTo>
                  <a:lnTo>
                    <a:pt x="878205" y="736544"/>
                  </a:lnTo>
                  <a:moveTo>
                    <a:pt x="868059" y="694767"/>
                  </a:moveTo>
                  <a:lnTo>
                    <a:pt x="838161" y="736544"/>
                  </a:lnTo>
                  <a:moveTo>
                    <a:pt x="838161" y="694767"/>
                  </a:moveTo>
                  <a:lnTo>
                    <a:pt x="868059" y="736544"/>
                  </a:lnTo>
                  <a:moveTo>
                    <a:pt x="847825" y="628781"/>
                  </a:moveTo>
                  <a:lnTo>
                    <a:pt x="817928" y="670618"/>
                  </a:lnTo>
                  <a:moveTo>
                    <a:pt x="817928" y="628781"/>
                  </a:moveTo>
                  <a:lnTo>
                    <a:pt x="847825" y="670618"/>
                  </a:lnTo>
                  <a:moveTo>
                    <a:pt x="670798" y="596422"/>
                  </a:moveTo>
                  <a:lnTo>
                    <a:pt x="640901" y="638199"/>
                  </a:lnTo>
                  <a:moveTo>
                    <a:pt x="640901" y="596422"/>
                  </a:moveTo>
                  <a:lnTo>
                    <a:pt x="670798" y="638199"/>
                  </a:lnTo>
                  <a:moveTo>
                    <a:pt x="599951" y="596422"/>
                  </a:moveTo>
                  <a:lnTo>
                    <a:pt x="569752" y="638199"/>
                  </a:lnTo>
                  <a:moveTo>
                    <a:pt x="569752" y="596422"/>
                  </a:moveTo>
                  <a:lnTo>
                    <a:pt x="599951" y="638199"/>
                  </a:lnTo>
                  <a:moveTo>
                    <a:pt x="564558" y="408789"/>
                  </a:moveTo>
                  <a:lnTo>
                    <a:pt x="534661" y="450626"/>
                  </a:lnTo>
                  <a:moveTo>
                    <a:pt x="534661" y="408789"/>
                  </a:moveTo>
                  <a:lnTo>
                    <a:pt x="564558" y="450626"/>
                  </a:lnTo>
                  <a:moveTo>
                    <a:pt x="352138" y="331816"/>
                  </a:moveTo>
                  <a:lnTo>
                    <a:pt x="321939" y="373593"/>
                  </a:lnTo>
                  <a:moveTo>
                    <a:pt x="321939" y="331816"/>
                  </a:moveTo>
                  <a:lnTo>
                    <a:pt x="352138" y="373593"/>
                  </a:lnTo>
                  <a:moveTo>
                    <a:pt x="301524" y="270962"/>
                  </a:moveTo>
                  <a:lnTo>
                    <a:pt x="271325" y="312799"/>
                  </a:lnTo>
                  <a:moveTo>
                    <a:pt x="271325" y="270962"/>
                  </a:moveTo>
                  <a:lnTo>
                    <a:pt x="301524" y="312799"/>
                  </a:lnTo>
                  <a:moveTo>
                    <a:pt x="291378" y="225986"/>
                  </a:moveTo>
                  <a:lnTo>
                    <a:pt x="261178" y="267763"/>
                  </a:lnTo>
                  <a:moveTo>
                    <a:pt x="261178" y="225986"/>
                  </a:moveTo>
                  <a:lnTo>
                    <a:pt x="291378" y="267763"/>
                  </a:lnTo>
                  <a:moveTo>
                    <a:pt x="33417" y="3579"/>
                  </a:moveTo>
                  <a:lnTo>
                    <a:pt x="3581" y="45416"/>
                  </a:lnTo>
                  <a:moveTo>
                    <a:pt x="3581" y="3579"/>
                  </a:moveTo>
                  <a:lnTo>
                    <a:pt x="33417" y="45416"/>
                  </a:lnTo>
                  <a:moveTo>
                    <a:pt x="13426" y="24528"/>
                  </a:moveTo>
                  <a:lnTo>
                    <a:pt x="160133" y="24528"/>
                  </a:lnTo>
                  <a:lnTo>
                    <a:pt x="160133" y="39379"/>
                  </a:lnTo>
                  <a:lnTo>
                    <a:pt x="165206" y="39379"/>
                  </a:lnTo>
                  <a:lnTo>
                    <a:pt x="165206" y="54110"/>
                  </a:lnTo>
                  <a:lnTo>
                    <a:pt x="195405" y="54110"/>
                  </a:lnTo>
                  <a:lnTo>
                    <a:pt x="195405" y="69082"/>
                  </a:lnTo>
                  <a:lnTo>
                    <a:pt x="220651" y="69082"/>
                  </a:lnTo>
                  <a:lnTo>
                    <a:pt x="220651" y="83872"/>
                  </a:lnTo>
                  <a:lnTo>
                    <a:pt x="230798" y="83872"/>
                  </a:lnTo>
                  <a:lnTo>
                    <a:pt x="230798" y="99267"/>
                  </a:lnTo>
                  <a:lnTo>
                    <a:pt x="245958" y="99267"/>
                  </a:lnTo>
                  <a:lnTo>
                    <a:pt x="245958" y="114118"/>
                  </a:lnTo>
                  <a:lnTo>
                    <a:pt x="261118" y="114118"/>
                  </a:lnTo>
                  <a:lnTo>
                    <a:pt x="261118" y="128909"/>
                  </a:lnTo>
                  <a:lnTo>
                    <a:pt x="266192" y="128909"/>
                  </a:lnTo>
                  <a:lnTo>
                    <a:pt x="266192" y="188194"/>
                  </a:lnTo>
                  <a:lnTo>
                    <a:pt x="271265" y="188194"/>
                  </a:lnTo>
                  <a:lnTo>
                    <a:pt x="271265" y="247538"/>
                  </a:lnTo>
                  <a:lnTo>
                    <a:pt x="281351" y="247538"/>
                  </a:lnTo>
                  <a:lnTo>
                    <a:pt x="281351" y="277724"/>
                  </a:lnTo>
                  <a:lnTo>
                    <a:pt x="286425" y="277724"/>
                  </a:lnTo>
                  <a:lnTo>
                    <a:pt x="286425" y="292454"/>
                  </a:lnTo>
                  <a:lnTo>
                    <a:pt x="291498" y="292454"/>
                  </a:lnTo>
                  <a:lnTo>
                    <a:pt x="291498" y="307668"/>
                  </a:lnTo>
                  <a:lnTo>
                    <a:pt x="296572" y="307668"/>
                  </a:lnTo>
                  <a:lnTo>
                    <a:pt x="296572" y="337853"/>
                  </a:lnTo>
                  <a:lnTo>
                    <a:pt x="337038" y="337853"/>
                  </a:lnTo>
                  <a:lnTo>
                    <a:pt x="337038" y="352825"/>
                  </a:lnTo>
                  <a:lnTo>
                    <a:pt x="342112" y="352825"/>
                  </a:lnTo>
                  <a:lnTo>
                    <a:pt x="342112" y="368220"/>
                  </a:lnTo>
                  <a:lnTo>
                    <a:pt x="352198" y="368220"/>
                  </a:lnTo>
                  <a:lnTo>
                    <a:pt x="352198" y="383615"/>
                  </a:lnTo>
                  <a:lnTo>
                    <a:pt x="382397" y="383615"/>
                  </a:lnTo>
                  <a:lnTo>
                    <a:pt x="382397" y="399009"/>
                  </a:lnTo>
                  <a:lnTo>
                    <a:pt x="549338" y="399009"/>
                  </a:lnTo>
                  <a:lnTo>
                    <a:pt x="549338" y="429798"/>
                  </a:lnTo>
                  <a:lnTo>
                    <a:pt x="554472" y="429798"/>
                  </a:lnTo>
                  <a:lnTo>
                    <a:pt x="554472" y="445374"/>
                  </a:lnTo>
                  <a:lnTo>
                    <a:pt x="559485" y="445374"/>
                  </a:lnTo>
                  <a:lnTo>
                    <a:pt x="559485" y="476646"/>
                  </a:lnTo>
                  <a:lnTo>
                    <a:pt x="574645" y="476646"/>
                  </a:lnTo>
                  <a:lnTo>
                    <a:pt x="574645" y="492282"/>
                  </a:lnTo>
                  <a:lnTo>
                    <a:pt x="579718" y="492282"/>
                  </a:lnTo>
                  <a:lnTo>
                    <a:pt x="579718" y="539070"/>
                  </a:lnTo>
                  <a:lnTo>
                    <a:pt x="584671" y="539070"/>
                  </a:lnTo>
                  <a:lnTo>
                    <a:pt x="584671" y="617190"/>
                  </a:lnTo>
                  <a:lnTo>
                    <a:pt x="797151" y="617190"/>
                  </a:lnTo>
                  <a:lnTo>
                    <a:pt x="797151" y="633369"/>
                  </a:lnTo>
                  <a:lnTo>
                    <a:pt x="832544" y="633369"/>
                  </a:lnTo>
                  <a:lnTo>
                    <a:pt x="832544" y="649549"/>
                  </a:lnTo>
                  <a:lnTo>
                    <a:pt x="837618" y="649549"/>
                  </a:lnTo>
                  <a:lnTo>
                    <a:pt x="837618" y="698993"/>
                  </a:lnTo>
                  <a:lnTo>
                    <a:pt x="842691" y="698993"/>
                  </a:lnTo>
                  <a:lnTo>
                    <a:pt x="842691" y="715534"/>
                  </a:lnTo>
                  <a:lnTo>
                    <a:pt x="867998" y="715534"/>
                  </a:lnTo>
                  <a:lnTo>
                    <a:pt x="867998" y="749885"/>
                  </a:lnTo>
                  <a:lnTo>
                    <a:pt x="873072" y="749885"/>
                  </a:lnTo>
                  <a:lnTo>
                    <a:pt x="873072" y="768419"/>
                  </a:lnTo>
                  <a:lnTo>
                    <a:pt x="1146373" y="768419"/>
                  </a:lnTo>
                  <a:lnTo>
                    <a:pt x="1146373" y="787859"/>
                  </a:lnTo>
                  <a:lnTo>
                    <a:pt x="1166606" y="787859"/>
                  </a:lnTo>
                  <a:lnTo>
                    <a:pt x="1166606" y="807238"/>
                  </a:lnTo>
                  <a:lnTo>
                    <a:pt x="1257687" y="807238"/>
                  </a:lnTo>
                  <a:lnTo>
                    <a:pt x="1257687" y="826738"/>
                  </a:lnTo>
                  <a:lnTo>
                    <a:pt x="1262760" y="826738"/>
                  </a:lnTo>
                  <a:lnTo>
                    <a:pt x="1262760" y="846177"/>
                  </a:lnTo>
                  <a:lnTo>
                    <a:pt x="1272786" y="846177"/>
                  </a:lnTo>
                  <a:lnTo>
                    <a:pt x="1272786" y="866221"/>
                  </a:lnTo>
                  <a:lnTo>
                    <a:pt x="1288007" y="866221"/>
                  </a:lnTo>
                  <a:lnTo>
                    <a:pt x="1288007" y="886203"/>
                  </a:lnTo>
                  <a:lnTo>
                    <a:pt x="1293019" y="886203"/>
                  </a:lnTo>
                  <a:lnTo>
                    <a:pt x="1293019" y="906247"/>
                  </a:lnTo>
                  <a:lnTo>
                    <a:pt x="1368940" y="906247"/>
                  </a:lnTo>
                  <a:lnTo>
                    <a:pt x="1368940" y="928523"/>
                  </a:lnTo>
                  <a:lnTo>
                    <a:pt x="1697747" y="928523"/>
                  </a:lnTo>
                  <a:lnTo>
                    <a:pt x="1697747" y="954845"/>
                  </a:lnTo>
                  <a:lnTo>
                    <a:pt x="1717981" y="954845"/>
                  </a:lnTo>
                  <a:lnTo>
                    <a:pt x="1717981" y="981167"/>
                  </a:lnTo>
                  <a:lnTo>
                    <a:pt x="1733140" y="981167"/>
                  </a:lnTo>
                  <a:lnTo>
                    <a:pt x="1733140" y="1010326"/>
                  </a:lnTo>
                  <a:lnTo>
                    <a:pt x="2127721" y="1010326"/>
                  </a:lnTo>
                  <a:lnTo>
                    <a:pt x="2127721" y="1045824"/>
                  </a:lnTo>
                  <a:lnTo>
                    <a:pt x="2562587" y="1045824"/>
                  </a:lnTo>
                  <a:lnTo>
                    <a:pt x="2562587" y="1122737"/>
                  </a:lnTo>
                  <a:lnTo>
                    <a:pt x="2972328" y="1122737"/>
                  </a:lnTo>
                  <a:lnTo>
                    <a:pt x="2972328" y="1218908"/>
                  </a:lnTo>
                  <a:lnTo>
                    <a:pt x="2982475" y="1218908"/>
                  </a:lnTo>
                  <a:lnTo>
                    <a:pt x="2982475" y="1315019"/>
                  </a:lnTo>
                  <a:lnTo>
                    <a:pt x="3288572" y="1315019"/>
                  </a:lnTo>
                </a:path>
              </a:pathLst>
            </a:custGeom>
            <a:noFill/>
            <a:ln w="12700" cap="flat">
              <a:solidFill>
                <a:srgbClr val="C0504D"/>
              </a:solid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620065A-4953-6743-8F25-AA5D9E27C705}"/>
                </a:ext>
              </a:extLst>
            </p:cNvPr>
            <p:cNvSpPr/>
            <p:nvPr/>
          </p:nvSpPr>
          <p:spPr>
            <a:xfrm>
              <a:off x="8210759" y="3363274"/>
              <a:ext cx="2585038" cy="1177235"/>
            </a:xfrm>
            <a:custGeom>
              <a:avLst/>
              <a:gdLst>
                <a:gd name="connsiteX0" fmla="*/ 2582579 w 2585038"/>
                <a:gd name="connsiteY0" fmla="*/ 1133604 h 1177234"/>
                <a:gd name="connsiteX1" fmla="*/ 2552682 w 2585038"/>
                <a:gd name="connsiteY1" fmla="*/ 1175380 h 1177234"/>
                <a:gd name="connsiteX2" fmla="*/ 2552682 w 2585038"/>
                <a:gd name="connsiteY2" fmla="*/ 1133604 h 1177234"/>
                <a:gd name="connsiteX3" fmla="*/ 2582579 w 2585038"/>
                <a:gd name="connsiteY3" fmla="*/ 1175380 h 1177234"/>
                <a:gd name="connsiteX4" fmla="*/ 1737851 w 2585038"/>
                <a:gd name="connsiteY4" fmla="*/ 1133604 h 1177234"/>
                <a:gd name="connsiteX5" fmla="*/ 1708075 w 2585038"/>
                <a:gd name="connsiteY5" fmla="*/ 1175380 h 1177234"/>
                <a:gd name="connsiteX6" fmla="*/ 1708075 w 2585038"/>
                <a:gd name="connsiteY6" fmla="*/ 1133604 h 1177234"/>
                <a:gd name="connsiteX7" fmla="*/ 1737972 w 2585038"/>
                <a:gd name="connsiteY7" fmla="*/ 1175380 h 1177234"/>
                <a:gd name="connsiteX8" fmla="*/ 1677272 w 2585038"/>
                <a:gd name="connsiteY8" fmla="*/ 1133604 h 1177234"/>
                <a:gd name="connsiteX9" fmla="*/ 1647375 w 2585038"/>
                <a:gd name="connsiteY9" fmla="*/ 1175380 h 1177234"/>
                <a:gd name="connsiteX10" fmla="*/ 1647375 w 2585038"/>
                <a:gd name="connsiteY10" fmla="*/ 1133604 h 1177234"/>
                <a:gd name="connsiteX11" fmla="*/ 1677272 w 2585038"/>
                <a:gd name="connsiteY11" fmla="*/ 1175380 h 1177234"/>
                <a:gd name="connsiteX12" fmla="*/ 564317 w 2585038"/>
                <a:gd name="connsiteY12" fmla="*/ 662770 h 1177234"/>
                <a:gd name="connsiteX13" fmla="*/ 534419 w 2585038"/>
                <a:gd name="connsiteY13" fmla="*/ 704607 h 1177234"/>
                <a:gd name="connsiteX14" fmla="*/ 534419 w 2585038"/>
                <a:gd name="connsiteY14" fmla="*/ 662770 h 1177234"/>
                <a:gd name="connsiteX15" fmla="*/ 564317 w 2585038"/>
                <a:gd name="connsiteY15" fmla="*/ 704607 h 1177234"/>
                <a:gd name="connsiteX16" fmla="*/ 351836 w 2585038"/>
                <a:gd name="connsiteY16" fmla="*/ 556577 h 1177234"/>
                <a:gd name="connsiteX17" fmla="*/ 321999 w 2585038"/>
                <a:gd name="connsiteY17" fmla="*/ 598354 h 1177234"/>
                <a:gd name="connsiteX18" fmla="*/ 321999 w 2585038"/>
                <a:gd name="connsiteY18" fmla="*/ 556577 h 1177234"/>
                <a:gd name="connsiteX19" fmla="*/ 351836 w 2585038"/>
                <a:gd name="connsiteY19" fmla="*/ 598354 h 1177234"/>
                <a:gd name="connsiteX20" fmla="*/ 291438 w 2585038"/>
                <a:gd name="connsiteY20" fmla="*/ 180949 h 1177234"/>
                <a:gd name="connsiteX21" fmla="*/ 261239 w 2585038"/>
                <a:gd name="connsiteY21" fmla="*/ 222786 h 1177234"/>
                <a:gd name="connsiteX22" fmla="*/ 261239 w 2585038"/>
                <a:gd name="connsiteY22" fmla="*/ 180949 h 1177234"/>
                <a:gd name="connsiteX23" fmla="*/ 291438 w 2585038"/>
                <a:gd name="connsiteY23" fmla="*/ 222786 h 1177234"/>
                <a:gd name="connsiteX24" fmla="*/ 33478 w 2585038"/>
                <a:gd name="connsiteY24" fmla="*/ 3579 h 1177234"/>
                <a:gd name="connsiteX25" fmla="*/ 3581 w 2585038"/>
                <a:gd name="connsiteY25" fmla="*/ 45416 h 1177234"/>
                <a:gd name="connsiteX26" fmla="*/ 3581 w 2585038"/>
                <a:gd name="connsiteY26" fmla="*/ 3579 h 1177234"/>
                <a:gd name="connsiteX27" fmla="*/ 33478 w 2585038"/>
                <a:gd name="connsiteY27" fmla="*/ 45416 h 1177234"/>
                <a:gd name="connsiteX28" fmla="*/ 18559 w 2585038"/>
                <a:gd name="connsiteY28" fmla="*/ 24528 h 1177234"/>
                <a:gd name="connsiteX29" fmla="*/ 246019 w 2585038"/>
                <a:gd name="connsiteY29" fmla="*/ 24528 h 1177234"/>
                <a:gd name="connsiteX30" fmla="*/ 246019 w 2585038"/>
                <a:gd name="connsiteY30" fmla="*/ 115084 h 1177234"/>
                <a:gd name="connsiteX31" fmla="*/ 266373 w 2585038"/>
                <a:gd name="connsiteY31" fmla="*/ 115084 h 1177234"/>
                <a:gd name="connsiteX32" fmla="*/ 266373 w 2585038"/>
                <a:gd name="connsiteY32" fmla="*/ 301631 h 1177234"/>
                <a:gd name="connsiteX33" fmla="*/ 281533 w 2585038"/>
                <a:gd name="connsiteY33" fmla="*/ 301631 h 1177234"/>
                <a:gd name="connsiteX34" fmla="*/ 281533 w 2585038"/>
                <a:gd name="connsiteY34" fmla="*/ 356810 h 1177234"/>
                <a:gd name="connsiteX35" fmla="*/ 281533 w 2585038"/>
                <a:gd name="connsiteY35" fmla="*/ 356810 h 1177234"/>
                <a:gd name="connsiteX36" fmla="*/ 281533 w 2585038"/>
                <a:gd name="connsiteY36" fmla="*/ 396111 h 1177234"/>
                <a:gd name="connsiteX37" fmla="*/ 296693 w 2585038"/>
                <a:gd name="connsiteY37" fmla="*/ 396111 h 1177234"/>
                <a:gd name="connsiteX38" fmla="*/ 296693 w 2585038"/>
                <a:gd name="connsiteY38" fmla="*/ 488539 h 1177234"/>
                <a:gd name="connsiteX39" fmla="*/ 337038 w 2585038"/>
                <a:gd name="connsiteY39" fmla="*/ 488539 h 1177234"/>
                <a:gd name="connsiteX40" fmla="*/ 337038 w 2585038"/>
                <a:gd name="connsiteY40" fmla="*/ 577647 h 1177234"/>
                <a:gd name="connsiteX41" fmla="*/ 342112 w 2585038"/>
                <a:gd name="connsiteY41" fmla="*/ 577647 h 1177234"/>
                <a:gd name="connsiteX42" fmla="*/ 342112 w 2585038"/>
                <a:gd name="connsiteY42" fmla="*/ 683900 h 1177234"/>
                <a:gd name="connsiteX43" fmla="*/ 559968 w 2585038"/>
                <a:gd name="connsiteY43" fmla="*/ 683900 h 1177234"/>
                <a:gd name="connsiteX44" fmla="*/ 559968 w 2585038"/>
                <a:gd name="connsiteY44" fmla="*/ 800295 h 1177234"/>
                <a:gd name="connsiteX45" fmla="*/ 837799 w 2585038"/>
                <a:gd name="connsiteY45" fmla="*/ 800295 h 1177234"/>
                <a:gd name="connsiteX46" fmla="*/ 837799 w 2585038"/>
                <a:gd name="connsiteY46" fmla="*/ 916328 h 1177234"/>
                <a:gd name="connsiteX47" fmla="*/ 1262760 w 2585038"/>
                <a:gd name="connsiteY47" fmla="*/ 916328 h 1177234"/>
                <a:gd name="connsiteX48" fmla="*/ 1262760 w 2585038"/>
                <a:gd name="connsiteY48" fmla="*/ 1035803 h 1177234"/>
                <a:gd name="connsiteX49" fmla="*/ 1288007 w 2585038"/>
                <a:gd name="connsiteY49" fmla="*/ 1035803 h 1177234"/>
                <a:gd name="connsiteX50" fmla="*/ 1288007 w 2585038"/>
                <a:gd name="connsiteY50" fmla="*/ 1134509 h 1177234"/>
                <a:gd name="connsiteX51" fmla="*/ 1288007 w 2585038"/>
                <a:gd name="connsiteY51" fmla="*/ 1134509 h 1177234"/>
                <a:gd name="connsiteX52" fmla="*/ 1288007 w 2585038"/>
                <a:gd name="connsiteY52" fmla="*/ 1154492 h 1177234"/>
                <a:gd name="connsiteX53" fmla="*/ 2567661 w 2585038"/>
                <a:gd name="connsiteY53" fmla="*/ 1154492 h 117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85038" h="1177234">
                  <a:moveTo>
                    <a:pt x="2582579" y="1133604"/>
                  </a:moveTo>
                  <a:lnTo>
                    <a:pt x="2552682" y="1175380"/>
                  </a:lnTo>
                  <a:moveTo>
                    <a:pt x="2552682" y="1133604"/>
                  </a:moveTo>
                  <a:lnTo>
                    <a:pt x="2582579" y="1175380"/>
                  </a:lnTo>
                  <a:moveTo>
                    <a:pt x="1737851" y="1133604"/>
                  </a:moveTo>
                  <a:lnTo>
                    <a:pt x="1708075" y="1175380"/>
                  </a:lnTo>
                  <a:moveTo>
                    <a:pt x="1708075" y="1133604"/>
                  </a:moveTo>
                  <a:lnTo>
                    <a:pt x="1737972" y="1175380"/>
                  </a:lnTo>
                  <a:moveTo>
                    <a:pt x="1677272" y="1133604"/>
                  </a:moveTo>
                  <a:lnTo>
                    <a:pt x="1647375" y="1175380"/>
                  </a:lnTo>
                  <a:moveTo>
                    <a:pt x="1647375" y="1133604"/>
                  </a:moveTo>
                  <a:lnTo>
                    <a:pt x="1677272" y="1175380"/>
                  </a:lnTo>
                  <a:moveTo>
                    <a:pt x="564317" y="662770"/>
                  </a:moveTo>
                  <a:lnTo>
                    <a:pt x="534419" y="704607"/>
                  </a:lnTo>
                  <a:moveTo>
                    <a:pt x="534419" y="662770"/>
                  </a:moveTo>
                  <a:lnTo>
                    <a:pt x="564317" y="704607"/>
                  </a:lnTo>
                  <a:moveTo>
                    <a:pt x="351836" y="556577"/>
                  </a:moveTo>
                  <a:lnTo>
                    <a:pt x="321999" y="598354"/>
                  </a:lnTo>
                  <a:moveTo>
                    <a:pt x="321999" y="556577"/>
                  </a:moveTo>
                  <a:lnTo>
                    <a:pt x="351836" y="598354"/>
                  </a:lnTo>
                  <a:moveTo>
                    <a:pt x="291438" y="180949"/>
                  </a:moveTo>
                  <a:lnTo>
                    <a:pt x="261239" y="222786"/>
                  </a:lnTo>
                  <a:moveTo>
                    <a:pt x="261239" y="180949"/>
                  </a:moveTo>
                  <a:lnTo>
                    <a:pt x="291438" y="222786"/>
                  </a:lnTo>
                  <a:moveTo>
                    <a:pt x="33478" y="3579"/>
                  </a:moveTo>
                  <a:lnTo>
                    <a:pt x="3581" y="45416"/>
                  </a:lnTo>
                  <a:moveTo>
                    <a:pt x="3581" y="3579"/>
                  </a:moveTo>
                  <a:lnTo>
                    <a:pt x="33478" y="45416"/>
                  </a:lnTo>
                  <a:moveTo>
                    <a:pt x="18559" y="24528"/>
                  </a:moveTo>
                  <a:lnTo>
                    <a:pt x="246019" y="24528"/>
                  </a:lnTo>
                  <a:lnTo>
                    <a:pt x="246019" y="115084"/>
                  </a:lnTo>
                  <a:lnTo>
                    <a:pt x="266373" y="115084"/>
                  </a:lnTo>
                  <a:lnTo>
                    <a:pt x="266373" y="301631"/>
                  </a:lnTo>
                  <a:lnTo>
                    <a:pt x="281533" y="301631"/>
                  </a:lnTo>
                  <a:lnTo>
                    <a:pt x="281533" y="356810"/>
                  </a:lnTo>
                  <a:lnTo>
                    <a:pt x="281533" y="356810"/>
                  </a:lnTo>
                  <a:lnTo>
                    <a:pt x="281533" y="396111"/>
                  </a:lnTo>
                  <a:lnTo>
                    <a:pt x="296693" y="396111"/>
                  </a:lnTo>
                  <a:lnTo>
                    <a:pt x="296693" y="488539"/>
                  </a:lnTo>
                  <a:lnTo>
                    <a:pt x="337038" y="488539"/>
                  </a:lnTo>
                  <a:lnTo>
                    <a:pt x="337038" y="577647"/>
                  </a:lnTo>
                  <a:lnTo>
                    <a:pt x="342112" y="577647"/>
                  </a:lnTo>
                  <a:lnTo>
                    <a:pt x="342112" y="683900"/>
                  </a:lnTo>
                  <a:lnTo>
                    <a:pt x="559968" y="683900"/>
                  </a:lnTo>
                  <a:lnTo>
                    <a:pt x="559968" y="800295"/>
                  </a:lnTo>
                  <a:lnTo>
                    <a:pt x="837799" y="800295"/>
                  </a:lnTo>
                  <a:lnTo>
                    <a:pt x="837799" y="916328"/>
                  </a:lnTo>
                  <a:lnTo>
                    <a:pt x="1262760" y="916328"/>
                  </a:lnTo>
                  <a:lnTo>
                    <a:pt x="1262760" y="1035803"/>
                  </a:lnTo>
                  <a:lnTo>
                    <a:pt x="1288007" y="1035803"/>
                  </a:lnTo>
                  <a:lnTo>
                    <a:pt x="1288007" y="1134509"/>
                  </a:lnTo>
                  <a:lnTo>
                    <a:pt x="1288007" y="1134509"/>
                  </a:lnTo>
                  <a:lnTo>
                    <a:pt x="1288007" y="1154492"/>
                  </a:lnTo>
                  <a:lnTo>
                    <a:pt x="2567661" y="1154492"/>
                  </a:lnTo>
                </a:path>
              </a:pathLst>
            </a:custGeom>
            <a:noFill/>
            <a:ln w="12700" cap="flat">
              <a:solidFill>
                <a:srgbClr val="5D8298"/>
              </a:solid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EE9EED3-551A-F946-9329-F66DBB3DE649}"/>
                </a:ext>
              </a:extLst>
            </p:cNvPr>
            <p:cNvSpPr/>
            <p:nvPr/>
          </p:nvSpPr>
          <p:spPr>
            <a:xfrm>
              <a:off x="8220483" y="3384102"/>
              <a:ext cx="3279616" cy="1243643"/>
            </a:xfrm>
            <a:custGeom>
              <a:avLst/>
              <a:gdLst>
                <a:gd name="connsiteX0" fmla="*/ 2997816 w 3279616"/>
                <a:gd name="connsiteY0" fmla="*/ 1202064 h 1243642"/>
                <a:gd name="connsiteX1" fmla="*/ 2967919 w 3279616"/>
                <a:gd name="connsiteY1" fmla="*/ 1243901 h 1243642"/>
                <a:gd name="connsiteX2" fmla="*/ 2967919 w 3279616"/>
                <a:gd name="connsiteY2" fmla="*/ 1202064 h 1243642"/>
                <a:gd name="connsiteX3" fmla="*/ 2997816 w 3279616"/>
                <a:gd name="connsiteY3" fmla="*/ 1243901 h 1243642"/>
                <a:gd name="connsiteX4" fmla="*/ 2557695 w 3279616"/>
                <a:gd name="connsiteY4" fmla="*/ 807177 h 1243642"/>
                <a:gd name="connsiteX5" fmla="*/ 2527798 w 3279616"/>
                <a:gd name="connsiteY5" fmla="*/ 848954 h 1243642"/>
                <a:gd name="connsiteX6" fmla="*/ 2527798 w 3279616"/>
                <a:gd name="connsiteY6" fmla="*/ 807177 h 1243642"/>
                <a:gd name="connsiteX7" fmla="*/ 2557695 w 3279616"/>
                <a:gd name="connsiteY7" fmla="*/ 848954 h 1243642"/>
                <a:gd name="connsiteX8" fmla="*/ 2547548 w 3279616"/>
                <a:gd name="connsiteY8" fmla="*/ 807177 h 1243642"/>
                <a:gd name="connsiteX9" fmla="*/ 2517349 w 3279616"/>
                <a:gd name="connsiteY9" fmla="*/ 848954 h 1243642"/>
                <a:gd name="connsiteX10" fmla="*/ 2517349 w 3279616"/>
                <a:gd name="connsiteY10" fmla="*/ 807177 h 1243642"/>
                <a:gd name="connsiteX11" fmla="*/ 2547548 w 3279616"/>
                <a:gd name="connsiteY11" fmla="*/ 848954 h 1243642"/>
                <a:gd name="connsiteX12" fmla="*/ 2542475 w 3279616"/>
                <a:gd name="connsiteY12" fmla="*/ 807177 h 1243642"/>
                <a:gd name="connsiteX13" fmla="*/ 2512276 w 3279616"/>
                <a:gd name="connsiteY13" fmla="*/ 848954 h 1243642"/>
                <a:gd name="connsiteX14" fmla="*/ 2512276 w 3279616"/>
                <a:gd name="connsiteY14" fmla="*/ 807177 h 1243642"/>
                <a:gd name="connsiteX15" fmla="*/ 2542475 w 3279616"/>
                <a:gd name="connsiteY15" fmla="*/ 848954 h 1243642"/>
                <a:gd name="connsiteX16" fmla="*/ 2411049 w 3279616"/>
                <a:gd name="connsiteY16" fmla="*/ 807177 h 1243642"/>
                <a:gd name="connsiteX17" fmla="*/ 2380850 w 3279616"/>
                <a:gd name="connsiteY17" fmla="*/ 848954 h 1243642"/>
                <a:gd name="connsiteX18" fmla="*/ 2380850 w 3279616"/>
                <a:gd name="connsiteY18" fmla="*/ 807177 h 1243642"/>
                <a:gd name="connsiteX19" fmla="*/ 2411049 w 3279616"/>
                <a:gd name="connsiteY19" fmla="*/ 848954 h 1243642"/>
                <a:gd name="connsiteX20" fmla="*/ 2148075 w 3279616"/>
                <a:gd name="connsiteY20" fmla="*/ 807177 h 1243642"/>
                <a:gd name="connsiteX21" fmla="*/ 2118178 w 3279616"/>
                <a:gd name="connsiteY21" fmla="*/ 848954 h 1243642"/>
                <a:gd name="connsiteX22" fmla="*/ 2118178 w 3279616"/>
                <a:gd name="connsiteY22" fmla="*/ 807177 h 1243642"/>
                <a:gd name="connsiteX23" fmla="*/ 2148075 w 3279616"/>
                <a:gd name="connsiteY23" fmla="*/ 848954 h 1243642"/>
                <a:gd name="connsiteX24" fmla="*/ 2132855 w 3279616"/>
                <a:gd name="connsiteY24" fmla="*/ 807177 h 1243642"/>
                <a:gd name="connsiteX25" fmla="*/ 2103018 w 3279616"/>
                <a:gd name="connsiteY25" fmla="*/ 848954 h 1243642"/>
                <a:gd name="connsiteX26" fmla="*/ 2103018 w 3279616"/>
                <a:gd name="connsiteY26" fmla="*/ 807177 h 1243642"/>
                <a:gd name="connsiteX27" fmla="*/ 2132855 w 3279616"/>
                <a:gd name="connsiteY27" fmla="*/ 848954 h 1243642"/>
                <a:gd name="connsiteX28" fmla="*/ 2132855 w 3279616"/>
                <a:gd name="connsiteY28" fmla="*/ 807177 h 1243642"/>
                <a:gd name="connsiteX29" fmla="*/ 2103018 w 3279616"/>
                <a:gd name="connsiteY29" fmla="*/ 848954 h 1243642"/>
                <a:gd name="connsiteX30" fmla="*/ 2103018 w 3279616"/>
                <a:gd name="connsiteY30" fmla="*/ 807177 h 1243642"/>
                <a:gd name="connsiteX31" fmla="*/ 2132855 w 3279616"/>
                <a:gd name="connsiteY31" fmla="*/ 848954 h 1243642"/>
                <a:gd name="connsiteX32" fmla="*/ 2127782 w 3279616"/>
                <a:gd name="connsiteY32" fmla="*/ 752361 h 1243642"/>
                <a:gd name="connsiteX33" fmla="*/ 2097945 w 3279616"/>
                <a:gd name="connsiteY33" fmla="*/ 794137 h 1243642"/>
                <a:gd name="connsiteX34" fmla="*/ 2097945 w 3279616"/>
                <a:gd name="connsiteY34" fmla="*/ 752361 h 1243642"/>
                <a:gd name="connsiteX35" fmla="*/ 2127782 w 3279616"/>
                <a:gd name="connsiteY35" fmla="*/ 794137 h 1243642"/>
                <a:gd name="connsiteX36" fmla="*/ 2117695 w 3279616"/>
                <a:gd name="connsiteY36" fmla="*/ 752361 h 1243642"/>
                <a:gd name="connsiteX37" fmla="*/ 2087798 w 3279616"/>
                <a:gd name="connsiteY37" fmla="*/ 794137 h 1243642"/>
                <a:gd name="connsiteX38" fmla="*/ 2087798 w 3279616"/>
                <a:gd name="connsiteY38" fmla="*/ 752361 h 1243642"/>
                <a:gd name="connsiteX39" fmla="*/ 2117695 w 3279616"/>
                <a:gd name="connsiteY39" fmla="*/ 794137 h 1243642"/>
                <a:gd name="connsiteX40" fmla="*/ 1864748 w 3279616"/>
                <a:gd name="connsiteY40" fmla="*/ 752361 h 1243642"/>
                <a:gd name="connsiteX41" fmla="*/ 1834549 w 3279616"/>
                <a:gd name="connsiteY41" fmla="*/ 794137 h 1243642"/>
                <a:gd name="connsiteX42" fmla="*/ 1834549 w 3279616"/>
                <a:gd name="connsiteY42" fmla="*/ 752361 h 1243642"/>
                <a:gd name="connsiteX43" fmla="*/ 1864748 w 3279616"/>
                <a:gd name="connsiteY43" fmla="*/ 794137 h 1243642"/>
                <a:gd name="connsiteX44" fmla="*/ 1728127 w 3279616"/>
                <a:gd name="connsiteY44" fmla="*/ 707746 h 1243642"/>
                <a:gd name="connsiteX45" fmla="*/ 1698351 w 3279616"/>
                <a:gd name="connsiteY45" fmla="*/ 749584 h 1243642"/>
                <a:gd name="connsiteX46" fmla="*/ 1698351 w 3279616"/>
                <a:gd name="connsiteY46" fmla="*/ 707746 h 1243642"/>
                <a:gd name="connsiteX47" fmla="*/ 1728248 w 3279616"/>
                <a:gd name="connsiteY47" fmla="*/ 749584 h 1243642"/>
                <a:gd name="connsiteX48" fmla="*/ 1698049 w 3279616"/>
                <a:gd name="connsiteY48" fmla="*/ 623589 h 1243642"/>
                <a:gd name="connsiteX49" fmla="*/ 1668152 w 3279616"/>
                <a:gd name="connsiteY49" fmla="*/ 665426 h 1243642"/>
                <a:gd name="connsiteX50" fmla="*/ 1668152 w 3279616"/>
                <a:gd name="connsiteY50" fmla="*/ 623589 h 1243642"/>
                <a:gd name="connsiteX51" fmla="*/ 1698049 w 3279616"/>
                <a:gd name="connsiteY51" fmla="*/ 665426 h 1243642"/>
                <a:gd name="connsiteX52" fmla="*/ 1672803 w 3279616"/>
                <a:gd name="connsiteY52" fmla="*/ 623589 h 1243642"/>
                <a:gd name="connsiteX53" fmla="*/ 1642604 w 3279616"/>
                <a:gd name="connsiteY53" fmla="*/ 665426 h 1243642"/>
                <a:gd name="connsiteX54" fmla="*/ 1642604 w 3279616"/>
                <a:gd name="connsiteY54" fmla="*/ 623589 h 1243642"/>
                <a:gd name="connsiteX55" fmla="*/ 1672803 w 3279616"/>
                <a:gd name="connsiteY55" fmla="*/ 665426 h 1243642"/>
                <a:gd name="connsiteX56" fmla="*/ 1444679 w 3279616"/>
                <a:gd name="connsiteY56" fmla="*/ 623589 h 1243642"/>
                <a:gd name="connsiteX57" fmla="*/ 1414480 w 3279616"/>
                <a:gd name="connsiteY57" fmla="*/ 665426 h 1243642"/>
                <a:gd name="connsiteX58" fmla="*/ 1414480 w 3279616"/>
                <a:gd name="connsiteY58" fmla="*/ 623589 h 1243642"/>
                <a:gd name="connsiteX59" fmla="*/ 1444679 w 3279616"/>
                <a:gd name="connsiteY59" fmla="*/ 665426 h 1243642"/>
                <a:gd name="connsiteX60" fmla="*/ 1328292 w 3279616"/>
                <a:gd name="connsiteY60" fmla="*/ 586944 h 1243642"/>
                <a:gd name="connsiteX61" fmla="*/ 1298395 w 3279616"/>
                <a:gd name="connsiteY61" fmla="*/ 628721 h 1243642"/>
                <a:gd name="connsiteX62" fmla="*/ 1298395 w 3279616"/>
                <a:gd name="connsiteY62" fmla="*/ 586944 h 1243642"/>
                <a:gd name="connsiteX63" fmla="*/ 1328292 w 3279616"/>
                <a:gd name="connsiteY63" fmla="*/ 628721 h 1243642"/>
                <a:gd name="connsiteX64" fmla="*/ 1323219 w 3279616"/>
                <a:gd name="connsiteY64" fmla="*/ 586944 h 1243642"/>
                <a:gd name="connsiteX65" fmla="*/ 1293684 w 3279616"/>
                <a:gd name="connsiteY65" fmla="*/ 628781 h 1243642"/>
                <a:gd name="connsiteX66" fmla="*/ 1293684 w 3279616"/>
                <a:gd name="connsiteY66" fmla="*/ 587004 h 1243642"/>
                <a:gd name="connsiteX67" fmla="*/ 1323581 w 3279616"/>
                <a:gd name="connsiteY67" fmla="*/ 628781 h 1243642"/>
                <a:gd name="connsiteX68" fmla="*/ 1298274 w 3279616"/>
                <a:gd name="connsiteY68" fmla="*/ 587004 h 1243642"/>
                <a:gd name="connsiteX69" fmla="*/ 1268377 w 3279616"/>
                <a:gd name="connsiteY69" fmla="*/ 628781 h 1243642"/>
                <a:gd name="connsiteX70" fmla="*/ 1268377 w 3279616"/>
                <a:gd name="connsiteY70" fmla="*/ 587004 h 1243642"/>
                <a:gd name="connsiteX71" fmla="*/ 1298274 w 3279616"/>
                <a:gd name="connsiteY71" fmla="*/ 628781 h 1243642"/>
                <a:gd name="connsiteX72" fmla="*/ 1268075 w 3279616"/>
                <a:gd name="connsiteY72" fmla="*/ 554465 h 1243642"/>
                <a:gd name="connsiteX73" fmla="*/ 1237876 w 3279616"/>
                <a:gd name="connsiteY73" fmla="*/ 596241 h 1243642"/>
                <a:gd name="connsiteX74" fmla="*/ 1237876 w 3279616"/>
                <a:gd name="connsiteY74" fmla="*/ 554465 h 1243642"/>
                <a:gd name="connsiteX75" fmla="*/ 1268075 w 3279616"/>
                <a:gd name="connsiteY75" fmla="*/ 596241 h 1243642"/>
                <a:gd name="connsiteX76" fmla="*/ 893607 w 3279616"/>
                <a:gd name="connsiteY76" fmla="*/ 491679 h 1243642"/>
                <a:gd name="connsiteX77" fmla="*/ 863710 w 3279616"/>
                <a:gd name="connsiteY77" fmla="*/ 533516 h 1243642"/>
                <a:gd name="connsiteX78" fmla="*/ 863710 w 3279616"/>
                <a:gd name="connsiteY78" fmla="*/ 491679 h 1243642"/>
                <a:gd name="connsiteX79" fmla="*/ 893607 w 3279616"/>
                <a:gd name="connsiteY79" fmla="*/ 533516 h 1243642"/>
                <a:gd name="connsiteX80" fmla="*/ 873374 w 3279616"/>
                <a:gd name="connsiteY80" fmla="*/ 461071 h 1243642"/>
                <a:gd name="connsiteX81" fmla="*/ 843476 w 3279616"/>
                <a:gd name="connsiteY81" fmla="*/ 502908 h 1243642"/>
                <a:gd name="connsiteX82" fmla="*/ 843476 w 3279616"/>
                <a:gd name="connsiteY82" fmla="*/ 461071 h 1243642"/>
                <a:gd name="connsiteX83" fmla="*/ 873374 w 3279616"/>
                <a:gd name="connsiteY83" fmla="*/ 502908 h 1243642"/>
                <a:gd name="connsiteX84" fmla="*/ 873374 w 3279616"/>
                <a:gd name="connsiteY84" fmla="*/ 461071 h 1243642"/>
                <a:gd name="connsiteX85" fmla="*/ 843476 w 3279616"/>
                <a:gd name="connsiteY85" fmla="*/ 502908 h 1243642"/>
                <a:gd name="connsiteX86" fmla="*/ 843476 w 3279616"/>
                <a:gd name="connsiteY86" fmla="*/ 461071 h 1243642"/>
                <a:gd name="connsiteX87" fmla="*/ 873374 w 3279616"/>
                <a:gd name="connsiteY87" fmla="*/ 502908 h 1243642"/>
                <a:gd name="connsiteX88" fmla="*/ 873374 w 3279616"/>
                <a:gd name="connsiteY88" fmla="*/ 461071 h 1243642"/>
                <a:gd name="connsiteX89" fmla="*/ 843476 w 3279616"/>
                <a:gd name="connsiteY89" fmla="*/ 502908 h 1243642"/>
                <a:gd name="connsiteX90" fmla="*/ 843476 w 3279616"/>
                <a:gd name="connsiteY90" fmla="*/ 461071 h 1243642"/>
                <a:gd name="connsiteX91" fmla="*/ 873374 w 3279616"/>
                <a:gd name="connsiteY91" fmla="*/ 502908 h 1243642"/>
                <a:gd name="connsiteX92" fmla="*/ 868360 w 3279616"/>
                <a:gd name="connsiteY92" fmla="*/ 433239 h 1243642"/>
                <a:gd name="connsiteX93" fmla="*/ 838463 w 3279616"/>
                <a:gd name="connsiteY93" fmla="*/ 475077 h 1243642"/>
                <a:gd name="connsiteX94" fmla="*/ 838463 w 3279616"/>
                <a:gd name="connsiteY94" fmla="*/ 433239 h 1243642"/>
                <a:gd name="connsiteX95" fmla="*/ 868360 w 3279616"/>
                <a:gd name="connsiteY95" fmla="*/ 475077 h 1243642"/>
                <a:gd name="connsiteX96" fmla="*/ 858214 w 3279616"/>
                <a:gd name="connsiteY96" fmla="*/ 433239 h 1243642"/>
                <a:gd name="connsiteX97" fmla="*/ 828317 w 3279616"/>
                <a:gd name="connsiteY97" fmla="*/ 475077 h 1243642"/>
                <a:gd name="connsiteX98" fmla="*/ 828317 w 3279616"/>
                <a:gd name="connsiteY98" fmla="*/ 433239 h 1243642"/>
                <a:gd name="connsiteX99" fmla="*/ 858214 w 3279616"/>
                <a:gd name="connsiteY99" fmla="*/ 475077 h 1243642"/>
                <a:gd name="connsiteX100" fmla="*/ 837980 w 3279616"/>
                <a:gd name="connsiteY100" fmla="*/ 353791 h 1243642"/>
                <a:gd name="connsiteX101" fmla="*/ 808083 w 3279616"/>
                <a:gd name="connsiteY101" fmla="*/ 395628 h 1243642"/>
                <a:gd name="connsiteX102" fmla="*/ 808083 w 3279616"/>
                <a:gd name="connsiteY102" fmla="*/ 353791 h 1243642"/>
                <a:gd name="connsiteX103" fmla="*/ 837980 w 3279616"/>
                <a:gd name="connsiteY103" fmla="*/ 395628 h 1243642"/>
                <a:gd name="connsiteX104" fmla="*/ 660953 w 3279616"/>
                <a:gd name="connsiteY104" fmla="*/ 302114 h 1243642"/>
                <a:gd name="connsiteX105" fmla="*/ 631056 w 3279616"/>
                <a:gd name="connsiteY105" fmla="*/ 343890 h 1243642"/>
                <a:gd name="connsiteX106" fmla="*/ 631056 w 3279616"/>
                <a:gd name="connsiteY106" fmla="*/ 302114 h 1243642"/>
                <a:gd name="connsiteX107" fmla="*/ 660953 w 3279616"/>
                <a:gd name="connsiteY107" fmla="*/ 343890 h 1243642"/>
                <a:gd name="connsiteX108" fmla="*/ 590106 w 3279616"/>
                <a:gd name="connsiteY108" fmla="*/ 302114 h 1243642"/>
                <a:gd name="connsiteX109" fmla="*/ 559907 w 3279616"/>
                <a:gd name="connsiteY109" fmla="*/ 343890 h 1243642"/>
                <a:gd name="connsiteX110" fmla="*/ 559907 w 3279616"/>
                <a:gd name="connsiteY110" fmla="*/ 302114 h 1243642"/>
                <a:gd name="connsiteX111" fmla="*/ 590106 w 3279616"/>
                <a:gd name="connsiteY111" fmla="*/ 343890 h 1243642"/>
                <a:gd name="connsiteX112" fmla="*/ 291680 w 3279616"/>
                <a:gd name="connsiteY112" fmla="*/ 104097 h 1243642"/>
                <a:gd name="connsiteX113" fmla="*/ 261481 w 3279616"/>
                <a:gd name="connsiteY113" fmla="*/ 145934 h 1243642"/>
                <a:gd name="connsiteX114" fmla="*/ 261481 w 3279616"/>
                <a:gd name="connsiteY114" fmla="*/ 104097 h 1243642"/>
                <a:gd name="connsiteX115" fmla="*/ 291680 w 3279616"/>
                <a:gd name="connsiteY115" fmla="*/ 145934 h 1243642"/>
                <a:gd name="connsiteX116" fmla="*/ 3581 w 3279616"/>
                <a:gd name="connsiteY116" fmla="*/ 3579 h 1243642"/>
                <a:gd name="connsiteX117" fmla="*/ 210927 w 3279616"/>
                <a:gd name="connsiteY117" fmla="*/ 3579 h 1243642"/>
                <a:gd name="connsiteX118" fmla="*/ 210927 w 3279616"/>
                <a:gd name="connsiteY118" fmla="*/ 27727 h 1243642"/>
                <a:gd name="connsiteX119" fmla="*/ 221074 w 3279616"/>
                <a:gd name="connsiteY119" fmla="*/ 27727 h 1243642"/>
                <a:gd name="connsiteX120" fmla="*/ 221074 w 3279616"/>
                <a:gd name="connsiteY120" fmla="*/ 51876 h 1243642"/>
                <a:gd name="connsiteX121" fmla="*/ 251273 w 3279616"/>
                <a:gd name="connsiteY121" fmla="*/ 51876 h 1243642"/>
                <a:gd name="connsiteX122" fmla="*/ 251273 w 3279616"/>
                <a:gd name="connsiteY122" fmla="*/ 76024 h 1243642"/>
                <a:gd name="connsiteX123" fmla="*/ 256347 w 3279616"/>
                <a:gd name="connsiteY123" fmla="*/ 76024 h 1243642"/>
                <a:gd name="connsiteX124" fmla="*/ 256347 w 3279616"/>
                <a:gd name="connsiteY124" fmla="*/ 100173 h 1243642"/>
                <a:gd name="connsiteX125" fmla="*/ 261420 w 3279616"/>
                <a:gd name="connsiteY125" fmla="*/ 100173 h 1243642"/>
                <a:gd name="connsiteX126" fmla="*/ 261420 w 3279616"/>
                <a:gd name="connsiteY126" fmla="*/ 124321 h 1243642"/>
                <a:gd name="connsiteX127" fmla="*/ 281653 w 3279616"/>
                <a:gd name="connsiteY127" fmla="*/ 124321 h 1243642"/>
                <a:gd name="connsiteX128" fmla="*/ 281653 w 3279616"/>
                <a:gd name="connsiteY128" fmla="*/ 149013 h 1243642"/>
                <a:gd name="connsiteX129" fmla="*/ 342354 w 3279616"/>
                <a:gd name="connsiteY129" fmla="*/ 149013 h 1243642"/>
                <a:gd name="connsiteX130" fmla="*/ 342354 w 3279616"/>
                <a:gd name="connsiteY130" fmla="*/ 174670 h 1243642"/>
                <a:gd name="connsiteX131" fmla="*/ 372553 w 3279616"/>
                <a:gd name="connsiteY131" fmla="*/ 174670 h 1243642"/>
                <a:gd name="connsiteX132" fmla="*/ 372553 w 3279616"/>
                <a:gd name="connsiteY132" fmla="*/ 199362 h 1243642"/>
                <a:gd name="connsiteX133" fmla="*/ 544748 w 3279616"/>
                <a:gd name="connsiteY133" fmla="*/ 199362 h 1243642"/>
                <a:gd name="connsiteX134" fmla="*/ 544748 w 3279616"/>
                <a:gd name="connsiteY134" fmla="*/ 224114 h 1243642"/>
                <a:gd name="connsiteX135" fmla="*/ 564920 w 3279616"/>
                <a:gd name="connsiteY135" fmla="*/ 224114 h 1243642"/>
                <a:gd name="connsiteX136" fmla="*/ 564920 w 3279616"/>
                <a:gd name="connsiteY136" fmla="*/ 248806 h 1243642"/>
                <a:gd name="connsiteX137" fmla="*/ 569994 w 3279616"/>
                <a:gd name="connsiteY137" fmla="*/ 248806 h 1243642"/>
                <a:gd name="connsiteX138" fmla="*/ 569994 w 3279616"/>
                <a:gd name="connsiteY138" fmla="*/ 298371 h 1243642"/>
                <a:gd name="connsiteX139" fmla="*/ 574947 w 3279616"/>
                <a:gd name="connsiteY139" fmla="*/ 298371 h 1243642"/>
                <a:gd name="connsiteX140" fmla="*/ 574947 w 3279616"/>
                <a:gd name="connsiteY140" fmla="*/ 323062 h 1243642"/>
                <a:gd name="connsiteX141" fmla="*/ 787427 w 3279616"/>
                <a:gd name="connsiteY141" fmla="*/ 323062 h 1243642"/>
                <a:gd name="connsiteX142" fmla="*/ 787427 w 3279616"/>
                <a:gd name="connsiteY142" fmla="*/ 348962 h 1243642"/>
                <a:gd name="connsiteX143" fmla="*/ 822820 w 3279616"/>
                <a:gd name="connsiteY143" fmla="*/ 348962 h 1243642"/>
                <a:gd name="connsiteX144" fmla="*/ 822820 w 3279616"/>
                <a:gd name="connsiteY144" fmla="*/ 374740 h 1243642"/>
                <a:gd name="connsiteX145" fmla="*/ 827894 w 3279616"/>
                <a:gd name="connsiteY145" fmla="*/ 374740 h 1243642"/>
                <a:gd name="connsiteX146" fmla="*/ 827894 w 3279616"/>
                <a:gd name="connsiteY146" fmla="*/ 427746 h 1243642"/>
                <a:gd name="connsiteX147" fmla="*/ 832967 w 3279616"/>
                <a:gd name="connsiteY147" fmla="*/ 427746 h 1243642"/>
                <a:gd name="connsiteX148" fmla="*/ 832967 w 3279616"/>
                <a:gd name="connsiteY148" fmla="*/ 454249 h 1243642"/>
                <a:gd name="connsiteX149" fmla="*/ 858274 w 3279616"/>
                <a:gd name="connsiteY149" fmla="*/ 454249 h 1243642"/>
                <a:gd name="connsiteX150" fmla="*/ 858274 w 3279616"/>
                <a:gd name="connsiteY150" fmla="*/ 482080 h 1243642"/>
                <a:gd name="connsiteX151" fmla="*/ 863347 w 3279616"/>
                <a:gd name="connsiteY151" fmla="*/ 482080 h 1243642"/>
                <a:gd name="connsiteX152" fmla="*/ 863347 w 3279616"/>
                <a:gd name="connsiteY152" fmla="*/ 512265 h 1243642"/>
                <a:gd name="connsiteX153" fmla="*/ 1156701 w 3279616"/>
                <a:gd name="connsiteY153" fmla="*/ 512265 h 1243642"/>
                <a:gd name="connsiteX154" fmla="*/ 1156701 w 3279616"/>
                <a:gd name="connsiteY154" fmla="*/ 543658 h 1243642"/>
                <a:gd name="connsiteX155" fmla="*/ 1247781 w 3279616"/>
                <a:gd name="connsiteY155" fmla="*/ 543658 h 1243642"/>
                <a:gd name="connsiteX156" fmla="*/ 1247781 w 3279616"/>
                <a:gd name="connsiteY156" fmla="*/ 575051 h 1243642"/>
                <a:gd name="connsiteX157" fmla="*/ 1262881 w 3279616"/>
                <a:gd name="connsiteY157" fmla="*/ 575051 h 1243642"/>
                <a:gd name="connsiteX158" fmla="*/ 1262881 w 3279616"/>
                <a:gd name="connsiteY158" fmla="*/ 607591 h 1243642"/>
                <a:gd name="connsiteX159" fmla="*/ 1359035 w 3279616"/>
                <a:gd name="connsiteY159" fmla="*/ 607591 h 1243642"/>
                <a:gd name="connsiteX160" fmla="*/ 1359035 w 3279616"/>
                <a:gd name="connsiteY160" fmla="*/ 644236 h 1243642"/>
                <a:gd name="connsiteX161" fmla="*/ 1687842 w 3279616"/>
                <a:gd name="connsiteY161" fmla="*/ 644236 h 1243642"/>
                <a:gd name="connsiteX162" fmla="*/ 1687842 w 3279616"/>
                <a:gd name="connsiteY162" fmla="*/ 686496 h 1243642"/>
                <a:gd name="connsiteX163" fmla="*/ 1708075 w 3279616"/>
                <a:gd name="connsiteY163" fmla="*/ 686496 h 1243642"/>
                <a:gd name="connsiteX164" fmla="*/ 1708075 w 3279616"/>
                <a:gd name="connsiteY164" fmla="*/ 728756 h 1243642"/>
                <a:gd name="connsiteX165" fmla="*/ 1723235 w 3279616"/>
                <a:gd name="connsiteY165" fmla="*/ 728756 h 1243642"/>
                <a:gd name="connsiteX166" fmla="*/ 1723235 w 3279616"/>
                <a:gd name="connsiteY166" fmla="*/ 773309 h 1243642"/>
                <a:gd name="connsiteX167" fmla="*/ 2117816 w 3279616"/>
                <a:gd name="connsiteY167" fmla="*/ 773309 h 1243642"/>
                <a:gd name="connsiteX168" fmla="*/ 2117816 w 3279616"/>
                <a:gd name="connsiteY168" fmla="*/ 828126 h 1243642"/>
                <a:gd name="connsiteX169" fmla="*/ 2552682 w 3279616"/>
                <a:gd name="connsiteY169" fmla="*/ 828126 h 1243642"/>
                <a:gd name="connsiteX170" fmla="*/ 2552682 w 3279616"/>
                <a:gd name="connsiteY170" fmla="*/ 959494 h 1243642"/>
                <a:gd name="connsiteX171" fmla="*/ 2962423 w 3279616"/>
                <a:gd name="connsiteY171" fmla="*/ 959494 h 1243642"/>
                <a:gd name="connsiteX172" fmla="*/ 2962423 w 3279616"/>
                <a:gd name="connsiteY172" fmla="*/ 1091102 h 1243642"/>
                <a:gd name="connsiteX173" fmla="*/ 2972751 w 3279616"/>
                <a:gd name="connsiteY173" fmla="*/ 1091102 h 1243642"/>
                <a:gd name="connsiteX174" fmla="*/ 2972751 w 3279616"/>
                <a:gd name="connsiteY174" fmla="*/ 1222711 h 1243642"/>
                <a:gd name="connsiteX175" fmla="*/ 3278848 w 3279616"/>
                <a:gd name="connsiteY175" fmla="*/ 1222711 h 124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3279616" h="1243642">
                  <a:moveTo>
                    <a:pt x="2997816" y="1202064"/>
                  </a:moveTo>
                  <a:lnTo>
                    <a:pt x="2967919" y="1243901"/>
                  </a:lnTo>
                  <a:moveTo>
                    <a:pt x="2967919" y="1202064"/>
                  </a:moveTo>
                  <a:lnTo>
                    <a:pt x="2997816" y="1243901"/>
                  </a:lnTo>
                  <a:moveTo>
                    <a:pt x="2557695" y="807177"/>
                  </a:moveTo>
                  <a:lnTo>
                    <a:pt x="2527798" y="848954"/>
                  </a:lnTo>
                  <a:moveTo>
                    <a:pt x="2527798" y="807177"/>
                  </a:moveTo>
                  <a:lnTo>
                    <a:pt x="2557695" y="848954"/>
                  </a:lnTo>
                  <a:moveTo>
                    <a:pt x="2547548" y="807177"/>
                  </a:moveTo>
                  <a:lnTo>
                    <a:pt x="2517349" y="848954"/>
                  </a:lnTo>
                  <a:moveTo>
                    <a:pt x="2517349" y="807177"/>
                  </a:moveTo>
                  <a:lnTo>
                    <a:pt x="2547548" y="848954"/>
                  </a:lnTo>
                  <a:moveTo>
                    <a:pt x="2542475" y="807177"/>
                  </a:moveTo>
                  <a:lnTo>
                    <a:pt x="2512276" y="848954"/>
                  </a:lnTo>
                  <a:moveTo>
                    <a:pt x="2512276" y="807177"/>
                  </a:moveTo>
                  <a:lnTo>
                    <a:pt x="2542475" y="848954"/>
                  </a:lnTo>
                  <a:moveTo>
                    <a:pt x="2411049" y="807177"/>
                  </a:moveTo>
                  <a:lnTo>
                    <a:pt x="2380850" y="848954"/>
                  </a:lnTo>
                  <a:moveTo>
                    <a:pt x="2380850" y="807177"/>
                  </a:moveTo>
                  <a:lnTo>
                    <a:pt x="2411049" y="848954"/>
                  </a:lnTo>
                  <a:moveTo>
                    <a:pt x="2148075" y="807177"/>
                  </a:moveTo>
                  <a:lnTo>
                    <a:pt x="2118178" y="848954"/>
                  </a:lnTo>
                  <a:moveTo>
                    <a:pt x="2118178" y="807177"/>
                  </a:moveTo>
                  <a:lnTo>
                    <a:pt x="2148075" y="848954"/>
                  </a:lnTo>
                  <a:moveTo>
                    <a:pt x="2132855" y="807177"/>
                  </a:moveTo>
                  <a:lnTo>
                    <a:pt x="2103018" y="848954"/>
                  </a:lnTo>
                  <a:moveTo>
                    <a:pt x="2103018" y="807177"/>
                  </a:moveTo>
                  <a:lnTo>
                    <a:pt x="2132855" y="848954"/>
                  </a:lnTo>
                  <a:moveTo>
                    <a:pt x="2132855" y="807177"/>
                  </a:moveTo>
                  <a:lnTo>
                    <a:pt x="2103018" y="848954"/>
                  </a:lnTo>
                  <a:moveTo>
                    <a:pt x="2103018" y="807177"/>
                  </a:moveTo>
                  <a:lnTo>
                    <a:pt x="2132855" y="848954"/>
                  </a:lnTo>
                  <a:moveTo>
                    <a:pt x="2127782" y="752361"/>
                  </a:moveTo>
                  <a:lnTo>
                    <a:pt x="2097945" y="794137"/>
                  </a:lnTo>
                  <a:moveTo>
                    <a:pt x="2097945" y="752361"/>
                  </a:moveTo>
                  <a:lnTo>
                    <a:pt x="2127782" y="794137"/>
                  </a:lnTo>
                  <a:moveTo>
                    <a:pt x="2117695" y="752361"/>
                  </a:moveTo>
                  <a:lnTo>
                    <a:pt x="2087798" y="794137"/>
                  </a:lnTo>
                  <a:moveTo>
                    <a:pt x="2087798" y="752361"/>
                  </a:moveTo>
                  <a:lnTo>
                    <a:pt x="2117695" y="794137"/>
                  </a:lnTo>
                  <a:moveTo>
                    <a:pt x="1864748" y="752361"/>
                  </a:moveTo>
                  <a:lnTo>
                    <a:pt x="1834549" y="794137"/>
                  </a:lnTo>
                  <a:moveTo>
                    <a:pt x="1834549" y="752361"/>
                  </a:moveTo>
                  <a:lnTo>
                    <a:pt x="1864748" y="794137"/>
                  </a:lnTo>
                  <a:moveTo>
                    <a:pt x="1728127" y="707746"/>
                  </a:moveTo>
                  <a:lnTo>
                    <a:pt x="1698351" y="749584"/>
                  </a:lnTo>
                  <a:moveTo>
                    <a:pt x="1698351" y="707746"/>
                  </a:moveTo>
                  <a:lnTo>
                    <a:pt x="1728248" y="749584"/>
                  </a:lnTo>
                  <a:moveTo>
                    <a:pt x="1698049" y="623589"/>
                  </a:moveTo>
                  <a:lnTo>
                    <a:pt x="1668152" y="665426"/>
                  </a:lnTo>
                  <a:moveTo>
                    <a:pt x="1668152" y="623589"/>
                  </a:moveTo>
                  <a:lnTo>
                    <a:pt x="1698049" y="665426"/>
                  </a:lnTo>
                  <a:moveTo>
                    <a:pt x="1672803" y="623589"/>
                  </a:moveTo>
                  <a:lnTo>
                    <a:pt x="1642604" y="665426"/>
                  </a:lnTo>
                  <a:moveTo>
                    <a:pt x="1642604" y="623589"/>
                  </a:moveTo>
                  <a:lnTo>
                    <a:pt x="1672803" y="665426"/>
                  </a:lnTo>
                  <a:moveTo>
                    <a:pt x="1444679" y="623589"/>
                  </a:moveTo>
                  <a:lnTo>
                    <a:pt x="1414480" y="665426"/>
                  </a:lnTo>
                  <a:moveTo>
                    <a:pt x="1414480" y="623589"/>
                  </a:moveTo>
                  <a:lnTo>
                    <a:pt x="1444679" y="665426"/>
                  </a:lnTo>
                  <a:moveTo>
                    <a:pt x="1328292" y="586944"/>
                  </a:moveTo>
                  <a:lnTo>
                    <a:pt x="1298395" y="628721"/>
                  </a:lnTo>
                  <a:moveTo>
                    <a:pt x="1298395" y="586944"/>
                  </a:moveTo>
                  <a:lnTo>
                    <a:pt x="1328292" y="628721"/>
                  </a:lnTo>
                  <a:moveTo>
                    <a:pt x="1323219" y="586944"/>
                  </a:moveTo>
                  <a:lnTo>
                    <a:pt x="1293684" y="628781"/>
                  </a:lnTo>
                  <a:moveTo>
                    <a:pt x="1293684" y="587004"/>
                  </a:moveTo>
                  <a:lnTo>
                    <a:pt x="1323581" y="628781"/>
                  </a:lnTo>
                  <a:moveTo>
                    <a:pt x="1298274" y="587004"/>
                  </a:moveTo>
                  <a:lnTo>
                    <a:pt x="1268377" y="628781"/>
                  </a:lnTo>
                  <a:moveTo>
                    <a:pt x="1268377" y="587004"/>
                  </a:moveTo>
                  <a:lnTo>
                    <a:pt x="1298274" y="628781"/>
                  </a:lnTo>
                  <a:moveTo>
                    <a:pt x="1268075" y="554465"/>
                  </a:moveTo>
                  <a:lnTo>
                    <a:pt x="1237876" y="596241"/>
                  </a:lnTo>
                  <a:moveTo>
                    <a:pt x="1237876" y="554465"/>
                  </a:moveTo>
                  <a:lnTo>
                    <a:pt x="1268075" y="596241"/>
                  </a:lnTo>
                  <a:moveTo>
                    <a:pt x="893607" y="491679"/>
                  </a:moveTo>
                  <a:lnTo>
                    <a:pt x="863710" y="533516"/>
                  </a:lnTo>
                  <a:moveTo>
                    <a:pt x="863710" y="491679"/>
                  </a:moveTo>
                  <a:lnTo>
                    <a:pt x="893607" y="533516"/>
                  </a:lnTo>
                  <a:moveTo>
                    <a:pt x="873374" y="461071"/>
                  </a:moveTo>
                  <a:lnTo>
                    <a:pt x="843476" y="502908"/>
                  </a:lnTo>
                  <a:moveTo>
                    <a:pt x="843476" y="461071"/>
                  </a:moveTo>
                  <a:lnTo>
                    <a:pt x="873374" y="502908"/>
                  </a:lnTo>
                  <a:moveTo>
                    <a:pt x="873374" y="461071"/>
                  </a:moveTo>
                  <a:lnTo>
                    <a:pt x="843476" y="502908"/>
                  </a:lnTo>
                  <a:moveTo>
                    <a:pt x="843476" y="461071"/>
                  </a:moveTo>
                  <a:lnTo>
                    <a:pt x="873374" y="502908"/>
                  </a:lnTo>
                  <a:moveTo>
                    <a:pt x="873374" y="461071"/>
                  </a:moveTo>
                  <a:lnTo>
                    <a:pt x="843476" y="502908"/>
                  </a:lnTo>
                  <a:moveTo>
                    <a:pt x="843476" y="461071"/>
                  </a:moveTo>
                  <a:lnTo>
                    <a:pt x="873374" y="502908"/>
                  </a:lnTo>
                  <a:moveTo>
                    <a:pt x="868360" y="433239"/>
                  </a:moveTo>
                  <a:lnTo>
                    <a:pt x="838463" y="475077"/>
                  </a:lnTo>
                  <a:moveTo>
                    <a:pt x="838463" y="433239"/>
                  </a:moveTo>
                  <a:lnTo>
                    <a:pt x="868360" y="475077"/>
                  </a:lnTo>
                  <a:moveTo>
                    <a:pt x="858214" y="433239"/>
                  </a:moveTo>
                  <a:lnTo>
                    <a:pt x="828317" y="475077"/>
                  </a:lnTo>
                  <a:moveTo>
                    <a:pt x="828317" y="433239"/>
                  </a:moveTo>
                  <a:lnTo>
                    <a:pt x="858214" y="475077"/>
                  </a:lnTo>
                  <a:moveTo>
                    <a:pt x="837980" y="353791"/>
                  </a:moveTo>
                  <a:lnTo>
                    <a:pt x="808083" y="395628"/>
                  </a:lnTo>
                  <a:moveTo>
                    <a:pt x="808083" y="353791"/>
                  </a:moveTo>
                  <a:lnTo>
                    <a:pt x="837980" y="395628"/>
                  </a:lnTo>
                  <a:moveTo>
                    <a:pt x="660953" y="302114"/>
                  </a:moveTo>
                  <a:lnTo>
                    <a:pt x="631056" y="343890"/>
                  </a:lnTo>
                  <a:moveTo>
                    <a:pt x="631056" y="302114"/>
                  </a:moveTo>
                  <a:lnTo>
                    <a:pt x="660953" y="343890"/>
                  </a:lnTo>
                  <a:moveTo>
                    <a:pt x="590106" y="302114"/>
                  </a:moveTo>
                  <a:lnTo>
                    <a:pt x="559907" y="343890"/>
                  </a:lnTo>
                  <a:moveTo>
                    <a:pt x="559907" y="302114"/>
                  </a:moveTo>
                  <a:lnTo>
                    <a:pt x="590106" y="343890"/>
                  </a:lnTo>
                  <a:moveTo>
                    <a:pt x="291680" y="104097"/>
                  </a:moveTo>
                  <a:lnTo>
                    <a:pt x="261481" y="145934"/>
                  </a:lnTo>
                  <a:moveTo>
                    <a:pt x="261481" y="104097"/>
                  </a:moveTo>
                  <a:lnTo>
                    <a:pt x="291680" y="145934"/>
                  </a:lnTo>
                  <a:moveTo>
                    <a:pt x="3581" y="3579"/>
                  </a:moveTo>
                  <a:lnTo>
                    <a:pt x="210927" y="3579"/>
                  </a:lnTo>
                  <a:lnTo>
                    <a:pt x="210927" y="27727"/>
                  </a:lnTo>
                  <a:lnTo>
                    <a:pt x="221074" y="27727"/>
                  </a:lnTo>
                  <a:lnTo>
                    <a:pt x="221074" y="51876"/>
                  </a:lnTo>
                  <a:lnTo>
                    <a:pt x="251273" y="51876"/>
                  </a:lnTo>
                  <a:lnTo>
                    <a:pt x="251273" y="76024"/>
                  </a:lnTo>
                  <a:lnTo>
                    <a:pt x="256347" y="76024"/>
                  </a:lnTo>
                  <a:lnTo>
                    <a:pt x="256347" y="100173"/>
                  </a:lnTo>
                  <a:lnTo>
                    <a:pt x="261420" y="100173"/>
                  </a:lnTo>
                  <a:lnTo>
                    <a:pt x="261420" y="124321"/>
                  </a:lnTo>
                  <a:lnTo>
                    <a:pt x="281653" y="124321"/>
                  </a:lnTo>
                  <a:lnTo>
                    <a:pt x="281653" y="149013"/>
                  </a:lnTo>
                  <a:lnTo>
                    <a:pt x="342354" y="149013"/>
                  </a:lnTo>
                  <a:lnTo>
                    <a:pt x="342354" y="174670"/>
                  </a:lnTo>
                  <a:lnTo>
                    <a:pt x="372553" y="174670"/>
                  </a:lnTo>
                  <a:lnTo>
                    <a:pt x="372553" y="199362"/>
                  </a:lnTo>
                  <a:lnTo>
                    <a:pt x="544748" y="199362"/>
                  </a:lnTo>
                  <a:lnTo>
                    <a:pt x="544748" y="224114"/>
                  </a:lnTo>
                  <a:lnTo>
                    <a:pt x="564920" y="224114"/>
                  </a:lnTo>
                  <a:lnTo>
                    <a:pt x="564920" y="248806"/>
                  </a:lnTo>
                  <a:lnTo>
                    <a:pt x="569994" y="248806"/>
                  </a:lnTo>
                  <a:lnTo>
                    <a:pt x="569994" y="298371"/>
                  </a:lnTo>
                  <a:lnTo>
                    <a:pt x="574947" y="298371"/>
                  </a:lnTo>
                  <a:lnTo>
                    <a:pt x="574947" y="323062"/>
                  </a:lnTo>
                  <a:lnTo>
                    <a:pt x="787427" y="323062"/>
                  </a:lnTo>
                  <a:lnTo>
                    <a:pt x="787427" y="348962"/>
                  </a:lnTo>
                  <a:lnTo>
                    <a:pt x="822820" y="348962"/>
                  </a:lnTo>
                  <a:lnTo>
                    <a:pt x="822820" y="374740"/>
                  </a:lnTo>
                  <a:lnTo>
                    <a:pt x="827894" y="374740"/>
                  </a:lnTo>
                  <a:lnTo>
                    <a:pt x="827894" y="427746"/>
                  </a:lnTo>
                  <a:lnTo>
                    <a:pt x="832967" y="427746"/>
                  </a:lnTo>
                  <a:lnTo>
                    <a:pt x="832967" y="454249"/>
                  </a:lnTo>
                  <a:lnTo>
                    <a:pt x="858274" y="454249"/>
                  </a:lnTo>
                  <a:lnTo>
                    <a:pt x="858274" y="482080"/>
                  </a:lnTo>
                  <a:lnTo>
                    <a:pt x="863347" y="482080"/>
                  </a:lnTo>
                  <a:lnTo>
                    <a:pt x="863347" y="512265"/>
                  </a:lnTo>
                  <a:lnTo>
                    <a:pt x="1156701" y="512265"/>
                  </a:lnTo>
                  <a:lnTo>
                    <a:pt x="1156701" y="543658"/>
                  </a:lnTo>
                  <a:lnTo>
                    <a:pt x="1247781" y="543658"/>
                  </a:lnTo>
                  <a:lnTo>
                    <a:pt x="1247781" y="575051"/>
                  </a:lnTo>
                  <a:lnTo>
                    <a:pt x="1262881" y="575051"/>
                  </a:lnTo>
                  <a:lnTo>
                    <a:pt x="1262881" y="607591"/>
                  </a:lnTo>
                  <a:lnTo>
                    <a:pt x="1359035" y="607591"/>
                  </a:lnTo>
                  <a:lnTo>
                    <a:pt x="1359035" y="644236"/>
                  </a:lnTo>
                  <a:lnTo>
                    <a:pt x="1687842" y="644236"/>
                  </a:lnTo>
                  <a:lnTo>
                    <a:pt x="1687842" y="686496"/>
                  </a:lnTo>
                  <a:lnTo>
                    <a:pt x="1708075" y="686496"/>
                  </a:lnTo>
                  <a:lnTo>
                    <a:pt x="1708075" y="728756"/>
                  </a:lnTo>
                  <a:lnTo>
                    <a:pt x="1723235" y="728756"/>
                  </a:lnTo>
                  <a:lnTo>
                    <a:pt x="1723235" y="773309"/>
                  </a:lnTo>
                  <a:lnTo>
                    <a:pt x="2117816" y="773309"/>
                  </a:lnTo>
                  <a:lnTo>
                    <a:pt x="2117816" y="828126"/>
                  </a:lnTo>
                  <a:lnTo>
                    <a:pt x="2552682" y="828126"/>
                  </a:lnTo>
                  <a:lnTo>
                    <a:pt x="2552682" y="959494"/>
                  </a:lnTo>
                  <a:lnTo>
                    <a:pt x="2962423" y="959494"/>
                  </a:lnTo>
                  <a:lnTo>
                    <a:pt x="2962423" y="1091102"/>
                  </a:lnTo>
                  <a:lnTo>
                    <a:pt x="2972751" y="1091102"/>
                  </a:lnTo>
                  <a:lnTo>
                    <a:pt x="2972751" y="1222711"/>
                  </a:lnTo>
                  <a:lnTo>
                    <a:pt x="3278848" y="1222711"/>
                  </a:lnTo>
                </a:path>
              </a:pathLst>
            </a:custGeom>
            <a:noFill/>
            <a:ln w="12700" cap="flat">
              <a:solidFill>
                <a:srgbClr val="03C74F"/>
              </a:solid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A7DE54B-7331-1B4D-9B58-EF638A91491D}"/>
                </a:ext>
              </a:extLst>
            </p:cNvPr>
            <p:cNvSpPr/>
            <p:nvPr/>
          </p:nvSpPr>
          <p:spPr>
            <a:xfrm>
              <a:off x="8220604" y="2634898"/>
              <a:ext cx="150995" cy="6037"/>
            </a:xfrm>
            <a:custGeom>
              <a:avLst/>
              <a:gdLst>
                <a:gd name="connsiteX0" fmla="*/ 3581 w 150995"/>
                <a:gd name="connsiteY0" fmla="*/ 3579 h 6037"/>
                <a:gd name="connsiteX1" fmla="*/ 152160 w 150995"/>
                <a:gd name="connsiteY1" fmla="*/ 3579 h 6037"/>
              </a:gdLst>
              <a:ahLst/>
              <a:cxnLst>
                <a:cxn ang="0">
                  <a:pos x="connsiteX0" y="connsiteY0"/>
                </a:cxn>
                <a:cxn ang="0">
                  <a:pos x="connsiteX1" y="connsiteY1"/>
                </a:cxn>
              </a:cxnLst>
              <a:rect l="l" t="t" r="r" b="b"/>
              <a:pathLst>
                <a:path w="150995" h="6037">
                  <a:moveTo>
                    <a:pt x="3581" y="3579"/>
                  </a:moveTo>
                  <a:lnTo>
                    <a:pt x="152160" y="3579"/>
                  </a:lnTo>
                </a:path>
              </a:pathLst>
            </a:custGeom>
            <a:ln w="12700" cap="flat">
              <a:solidFill>
                <a:srgbClr val="C0504D"/>
              </a:solid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FC99A88-6B3C-4E4C-8011-38891F150F59}"/>
                </a:ext>
              </a:extLst>
            </p:cNvPr>
            <p:cNvSpPr/>
            <p:nvPr/>
          </p:nvSpPr>
          <p:spPr>
            <a:xfrm>
              <a:off x="8220604" y="2864730"/>
              <a:ext cx="150995" cy="6037"/>
            </a:xfrm>
            <a:custGeom>
              <a:avLst/>
              <a:gdLst>
                <a:gd name="connsiteX0" fmla="*/ 152160 w 150995"/>
                <a:gd name="connsiteY0" fmla="*/ 3579 h 6037"/>
                <a:gd name="connsiteX1" fmla="*/ 3581 w 150995"/>
                <a:gd name="connsiteY1" fmla="*/ 3579 h 6037"/>
              </a:gdLst>
              <a:ahLst/>
              <a:cxnLst>
                <a:cxn ang="0">
                  <a:pos x="connsiteX0" y="connsiteY0"/>
                </a:cxn>
                <a:cxn ang="0">
                  <a:pos x="connsiteX1" y="connsiteY1"/>
                </a:cxn>
              </a:cxnLst>
              <a:rect l="l" t="t" r="r" b="b"/>
              <a:pathLst>
                <a:path w="150995" h="6037">
                  <a:moveTo>
                    <a:pt x="152160" y="3579"/>
                  </a:moveTo>
                  <a:lnTo>
                    <a:pt x="3581" y="3579"/>
                  </a:lnTo>
                </a:path>
              </a:pathLst>
            </a:custGeom>
            <a:ln w="12700" cap="flat">
              <a:solidFill>
                <a:srgbClr val="03C74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6BB15563-4DB1-5A41-B33A-8389AF0818EC}"/>
                </a:ext>
              </a:extLst>
            </p:cNvPr>
            <p:cNvSpPr/>
            <p:nvPr/>
          </p:nvSpPr>
          <p:spPr>
            <a:xfrm>
              <a:off x="8221148" y="3097521"/>
              <a:ext cx="150995" cy="6037"/>
            </a:xfrm>
            <a:custGeom>
              <a:avLst/>
              <a:gdLst>
                <a:gd name="connsiteX0" fmla="*/ 152160 w 150995"/>
                <a:gd name="connsiteY0" fmla="*/ 3579 h 6037"/>
                <a:gd name="connsiteX1" fmla="*/ 3581 w 150995"/>
                <a:gd name="connsiteY1" fmla="*/ 3579 h 6037"/>
              </a:gdLst>
              <a:ahLst/>
              <a:cxnLst>
                <a:cxn ang="0">
                  <a:pos x="connsiteX0" y="connsiteY0"/>
                </a:cxn>
                <a:cxn ang="0">
                  <a:pos x="connsiteX1" y="connsiteY1"/>
                </a:cxn>
              </a:cxnLst>
              <a:rect l="l" t="t" r="r" b="b"/>
              <a:pathLst>
                <a:path w="150995" h="6037">
                  <a:moveTo>
                    <a:pt x="152160" y="3579"/>
                  </a:moveTo>
                  <a:lnTo>
                    <a:pt x="3581" y="3579"/>
                  </a:lnTo>
                </a:path>
              </a:pathLst>
            </a:custGeom>
            <a:ln w="12700" cap="flat">
              <a:solidFill>
                <a:srgbClr val="5D8298"/>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862EE981-18C4-7544-965E-69CA56CC2238}"/>
                </a:ext>
              </a:extLst>
            </p:cNvPr>
            <p:cNvSpPr/>
            <p:nvPr/>
          </p:nvSpPr>
          <p:spPr>
            <a:xfrm>
              <a:off x="8277862" y="2614794"/>
              <a:ext cx="36239" cy="48297"/>
            </a:xfrm>
            <a:custGeom>
              <a:avLst/>
              <a:gdLst>
                <a:gd name="connsiteX0" fmla="*/ 33780 w 36238"/>
                <a:gd name="connsiteY0" fmla="*/ 3579 h 48296"/>
                <a:gd name="connsiteX1" fmla="*/ 3581 w 36238"/>
                <a:gd name="connsiteY1" fmla="*/ 45416 h 48296"/>
                <a:gd name="connsiteX2" fmla="*/ 3581 w 36238"/>
                <a:gd name="connsiteY2" fmla="*/ 3579 h 48296"/>
                <a:gd name="connsiteX3" fmla="*/ 33780 w 36238"/>
                <a:gd name="connsiteY3" fmla="*/ 45416 h 48296"/>
              </a:gdLst>
              <a:ahLst/>
              <a:cxnLst>
                <a:cxn ang="0">
                  <a:pos x="connsiteX0" y="connsiteY0"/>
                </a:cxn>
                <a:cxn ang="0">
                  <a:pos x="connsiteX1" y="connsiteY1"/>
                </a:cxn>
                <a:cxn ang="0">
                  <a:pos x="connsiteX2" y="connsiteY2"/>
                </a:cxn>
                <a:cxn ang="0">
                  <a:pos x="connsiteX3" y="connsiteY3"/>
                </a:cxn>
              </a:cxnLst>
              <a:rect l="l" t="t" r="r" b="b"/>
              <a:pathLst>
                <a:path w="36238" h="48296">
                  <a:moveTo>
                    <a:pt x="33780" y="3579"/>
                  </a:moveTo>
                  <a:lnTo>
                    <a:pt x="3581" y="45416"/>
                  </a:lnTo>
                  <a:moveTo>
                    <a:pt x="3581" y="3579"/>
                  </a:moveTo>
                  <a:lnTo>
                    <a:pt x="33780" y="45416"/>
                  </a:lnTo>
                </a:path>
              </a:pathLst>
            </a:custGeom>
            <a:noFill/>
            <a:ln w="12700" cap="flat">
              <a:solidFill>
                <a:srgbClr val="C0504D"/>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99858773-BFD3-5D46-9647-7113D1DB35BC}"/>
                </a:ext>
              </a:extLst>
            </p:cNvPr>
            <p:cNvSpPr/>
            <p:nvPr/>
          </p:nvSpPr>
          <p:spPr>
            <a:xfrm>
              <a:off x="8280459" y="2844204"/>
              <a:ext cx="36239" cy="48297"/>
            </a:xfrm>
            <a:custGeom>
              <a:avLst/>
              <a:gdLst>
                <a:gd name="connsiteX0" fmla="*/ 33780 w 36238"/>
                <a:gd name="connsiteY0" fmla="*/ 3579 h 48296"/>
                <a:gd name="connsiteX1" fmla="*/ 3581 w 36238"/>
                <a:gd name="connsiteY1" fmla="*/ 45356 h 48296"/>
                <a:gd name="connsiteX2" fmla="*/ 3581 w 36238"/>
                <a:gd name="connsiteY2" fmla="*/ 3579 h 48296"/>
                <a:gd name="connsiteX3" fmla="*/ 33780 w 36238"/>
                <a:gd name="connsiteY3" fmla="*/ 45356 h 48296"/>
              </a:gdLst>
              <a:ahLst/>
              <a:cxnLst>
                <a:cxn ang="0">
                  <a:pos x="connsiteX0" y="connsiteY0"/>
                </a:cxn>
                <a:cxn ang="0">
                  <a:pos x="connsiteX1" y="connsiteY1"/>
                </a:cxn>
                <a:cxn ang="0">
                  <a:pos x="connsiteX2" y="connsiteY2"/>
                </a:cxn>
                <a:cxn ang="0">
                  <a:pos x="connsiteX3" y="connsiteY3"/>
                </a:cxn>
              </a:cxnLst>
              <a:rect l="l" t="t" r="r" b="b"/>
              <a:pathLst>
                <a:path w="36238" h="48296">
                  <a:moveTo>
                    <a:pt x="33780" y="3579"/>
                  </a:moveTo>
                  <a:lnTo>
                    <a:pt x="3581" y="45356"/>
                  </a:lnTo>
                  <a:moveTo>
                    <a:pt x="3581" y="3579"/>
                  </a:moveTo>
                  <a:lnTo>
                    <a:pt x="33780" y="45356"/>
                  </a:lnTo>
                </a:path>
              </a:pathLst>
            </a:custGeom>
            <a:noFill/>
            <a:ln w="12700" cap="flat">
              <a:solidFill>
                <a:srgbClr val="03C74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EF4B342-0DA9-304F-B5FD-407342ABBA49}"/>
                </a:ext>
              </a:extLst>
            </p:cNvPr>
            <p:cNvSpPr/>
            <p:nvPr/>
          </p:nvSpPr>
          <p:spPr>
            <a:xfrm>
              <a:off x="8284505" y="3076814"/>
              <a:ext cx="36239" cy="48297"/>
            </a:xfrm>
            <a:custGeom>
              <a:avLst/>
              <a:gdLst>
                <a:gd name="connsiteX0" fmla="*/ 33780 w 36238"/>
                <a:gd name="connsiteY0" fmla="*/ 3579 h 48296"/>
                <a:gd name="connsiteX1" fmla="*/ 3581 w 36238"/>
                <a:gd name="connsiteY1" fmla="*/ 45356 h 48296"/>
                <a:gd name="connsiteX2" fmla="*/ 3581 w 36238"/>
                <a:gd name="connsiteY2" fmla="*/ 3579 h 48296"/>
                <a:gd name="connsiteX3" fmla="*/ 33478 w 36238"/>
                <a:gd name="connsiteY3" fmla="*/ 45356 h 48296"/>
              </a:gdLst>
              <a:ahLst/>
              <a:cxnLst>
                <a:cxn ang="0">
                  <a:pos x="connsiteX0" y="connsiteY0"/>
                </a:cxn>
                <a:cxn ang="0">
                  <a:pos x="connsiteX1" y="connsiteY1"/>
                </a:cxn>
                <a:cxn ang="0">
                  <a:pos x="connsiteX2" y="connsiteY2"/>
                </a:cxn>
                <a:cxn ang="0">
                  <a:pos x="connsiteX3" y="connsiteY3"/>
                </a:cxn>
              </a:cxnLst>
              <a:rect l="l" t="t" r="r" b="b"/>
              <a:pathLst>
                <a:path w="36238" h="48296">
                  <a:moveTo>
                    <a:pt x="33780" y="3579"/>
                  </a:moveTo>
                  <a:lnTo>
                    <a:pt x="3581" y="45356"/>
                  </a:lnTo>
                  <a:moveTo>
                    <a:pt x="3581" y="3579"/>
                  </a:moveTo>
                  <a:lnTo>
                    <a:pt x="33478" y="45356"/>
                  </a:lnTo>
                </a:path>
              </a:pathLst>
            </a:custGeom>
            <a:noFill/>
            <a:ln w="12700" cap="flat">
              <a:solidFill>
                <a:srgbClr val="5D8298"/>
              </a:solidFill>
              <a:prstDash val="solid"/>
              <a:miter/>
            </a:ln>
          </p:spPr>
          <p:txBody>
            <a:bodyPr rtlCol="0" anchor="ctr"/>
            <a:lstStyle/>
            <a:p>
              <a:endParaRPr lang="en-US"/>
            </a:p>
          </p:txBody>
        </p:sp>
      </p:grpSp>
      <p:graphicFrame>
        <p:nvGraphicFramePr>
          <p:cNvPr id="80" name="Content Placeholder 21">
            <a:extLst>
              <a:ext uri="{FF2B5EF4-FFF2-40B4-BE49-F238E27FC236}">
                <a16:creationId xmlns:a16="http://schemas.microsoft.com/office/drawing/2014/main" id="{77DF6CB1-E7BE-CC4D-81AA-6A96CDFCE57B}"/>
              </a:ext>
            </a:extLst>
          </p:cNvPr>
          <p:cNvGraphicFramePr>
            <a:graphicFrameLocks noGrp="1"/>
          </p:cNvGraphicFramePr>
          <p:nvPr>
            <p:ph sz="quarter" idx="12"/>
            <p:extLst>
              <p:ext uri="{D42A27DB-BD31-4B8C-83A1-F6EECF244321}">
                <p14:modId xmlns:p14="http://schemas.microsoft.com/office/powerpoint/2010/main" val="637830068"/>
              </p:ext>
            </p:extLst>
          </p:nvPr>
        </p:nvGraphicFramePr>
        <p:xfrm>
          <a:off x="633917" y="2209144"/>
          <a:ext cx="6056900" cy="3956160"/>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835291129"/>
                    </a:ext>
                  </a:extLst>
                </a:gridCol>
                <a:gridCol w="936000">
                  <a:extLst>
                    <a:ext uri="{9D8B030D-6E8A-4147-A177-3AD203B41FA5}">
                      <a16:colId xmlns:a16="http://schemas.microsoft.com/office/drawing/2014/main" val="2320693307"/>
                    </a:ext>
                  </a:extLst>
                </a:gridCol>
                <a:gridCol w="707380">
                  <a:extLst>
                    <a:ext uri="{9D8B030D-6E8A-4147-A177-3AD203B41FA5}">
                      <a16:colId xmlns:a16="http://schemas.microsoft.com/office/drawing/2014/main" val="1214624069"/>
                    </a:ext>
                  </a:extLst>
                </a:gridCol>
                <a:gridCol w="707380">
                  <a:extLst>
                    <a:ext uri="{9D8B030D-6E8A-4147-A177-3AD203B41FA5}">
                      <a16:colId xmlns:a16="http://schemas.microsoft.com/office/drawing/2014/main" val="965181082"/>
                    </a:ext>
                  </a:extLst>
                </a:gridCol>
                <a:gridCol w="707380">
                  <a:extLst>
                    <a:ext uri="{9D8B030D-6E8A-4147-A177-3AD203B41FA5}">
                      <a16:colId xmlns:a16="http://schemas.microsoft.com/office/drawing/2014/main" val="2263380090"/>
                    </a:ext>
                  </a:extLst>
                </a:gridCol>
                <a:gridCol w="707380">
                  <a:extLst>
                    <a:ext uri="{9D8B030D-6E8A-4147-A177-3AD203B41FA5}">
                      <a16:colId xmlns:a16="http://schemas.microsoft.com/office/drawing/2014/main" val="3651496090"/>
                    </a:ext>
                  </a:extLst>
                </a:gridCol>
                <a:gridCol w="707380">
                  <a:extLst>
                    <a:ext uri="{9D8B030D-6E8A-4147-A177-3AD203B41FA5}">
                      <a16:colId xmlns:a16="http://schemas.microsoft.com/office/drawing/2014/main" val="3894843704"/>
                    </a:ext>
                  </a:extLst>
                </a:gridCol>
              </a:tblGrid>
              <a:tr h="0">
                <a:tc>
                  <a:txBody>
                    <a:bodyPr/>
                    <a:lstStyle/>
                    <a:p>
                      <a:r>
                        <a:rPr lang="en-GB" sz="900" noProof="0" dirty="0">
                          <a:latin typeface="Arial" panose="020B0604020202020204" pitchFamily="34" charset="0"/>
                          <a:cs typeface="Arial" panose="020B0604020202020204" pitchFamily="34" charset="0"/>
                        </a:rPr>
                        <a:t>N (%)</a:t>
                      </a:r>
                    </a:p>
                  </a:txBody>
                  <a:tcPr marL="55440" marR="55440" marT="36000" marB="36000" anchor="ctr"/>
                </a:tc>
                <a:tc>
                  <a:txBody>
                    <a:bodyPr/>
                    <a:lstStyle/>
                    <a:p>
                      <a:pPr algn="ctr"/>
                      <a:r>
                        <a:rPr lang="en-GB" sz="900" i="1" noProof="0" dirty="0">
                          <a:solidFill>
                            <a:schemeClr val="bg1"/>
                          </a:solidFill>
                          <a:latin typeface="Arial" panose="020B0604020202020204" pitchFamily="34" charset="0"/>
                          <a:cs typeface="Arial" panose="020B0604020202020204" pitchFamily="34" charset="0"/>
                        </a:rPr>
                        <a:t>BRCA1</a:t>
                      </a:r>
                      <a:r>
                        <a:rPr lang="en-GB" sz="900" noProof="0" dirty="0">
                          <a:solidFill>
                            <a:schemeClr val="bg1"/>
                          </a:solidFill>
                          <a:latin typeface="Arial" panose="020B0604020202020204" pitchFamily="34" charset="0"/>
                          <a:cs typeface="Arial" panose="020B0604020202020204" pitchFamily="34" charset="0"/>
                        </a:rPr>
                        <a:t> or </a:t>
                      </a:r>
                      <a:r>
                        <a:rPr lang="en-GB" sz="900" i="1" noProof="0" dirty="0">
                          <a:solidFill>
                            <a:schemeClr val="bg1"/>
                          </a:solidFill>
                          <a:latin typeface="Arial" panose="020B0604020202020204" pitchFamily="34" charset="0"/>
                          <a:cs typeface="Arial" panose="020B0604020202020204" pitchFamily="34" charset="0"/>
                        </a:rPr>
                        <a:t>BRCA2</a:t>
                      </a:r>
                      <a:br>
                        <a:rPr lang="en-GB" sz="900" noProof="0" dirty="0">
                          <a:solidFill>
                            <a:schemeClr val="bg1"/>
                          </a:solidFill>
                          <a:latin typeface="Arial" panose="020B0604020202020204" pitchFamily="34" charset="0"/>
                          <a:cs typeface="Arial" panose="020B0604020202020204" pitchFamily="34" charset="0"/>
                        </a:rPr>
                      </a:br>
                      <a:r>
                        <a:rPr lang="en-GB" sz="900" noProof="0" dirty="0">
                          <a:solidFill>
                            <a:schemeClr val="bg1"/>
                          </a:solidFill>
                          <a:latin typeface="Arial" panose="020B0604020202020204" pitchFamily="34" charset="0"/>
                          <a:cs typeface="Arial" panose="020B0604020202020204" pitchFamily="34" charset="0"/>
                        </a:rPr>
                        <a:t>(n=61)*</a:t>
                      </a:r>
                      <a:endParaRPr lang="en-GB" sz="900" noProof="0" dirty="0">
                        <a:latin typeface="Arial" panose="020B0604020202020204" pitchFamily="34" charset="0"/>
                        <a:cs typeface="Arial" panose="020B0604020202020204" pitchFamily="34" charset="0"/>
                      </a:endParaRPr>
                    </a:p>
                  </a:txBody>
                  <a:tcPr marL="0" marR="0" marT="36000" marB="36000"/>
                </a:tc>
                <a:tc>
                  <a:txBody>
                    <a:bodyPr/>
                    <a:lstStyle/>
                    <a:p>
                      <a:pPr algn="ctr"/>
                      <a:r>
                        <a:rPr lang="en-GB" sz="900" i="1" noProof="0" dirty="0">
                          <a:solidFill>
                            <a:schemeClr val="bg1"/>
                          </a:solidFill>
                          <a:latin typeface="Arial" panose="020B0604020202020204" pitchFamily="34" charset="0"/>
                          <a:cs typeface="Arial" panose="020B0604020202020204" pitchFamily="34" charset="0"/>
                        </a:rPr>
                        <a:t>BRCA2</a:t>
                      </a:r>
                      <a:br>
                        <a:rPr lang="en-GB" sz="900" i="1" noProof="0" dirty="0">
                          <a:solidFill>
                            <a:schemeClr val="bg1"/>
                          </a:solidFill>
                          <a:latin typeface="Arial" panose="020B0604020202020204" pitchFamily="34" charset="0"/>
                          <a:cs typeface="Arial" panose="020B0604020202020204" pitchFamily="34" charset="0"/>
                        </a:rPr>
                      </a:br>
                      <a:r>
                        <a:rPr lang="en-GB" sz="900" noProof="0" dirty="0">
                          <a:solidFill>
                            <a:schemeClr val="bg1"/>
                          </a:solidFill>
                          <a:latin typeface="Arial" panose="020B0604020202020204" pitchFamily="34" charset="0"/>
                          <a:cs typeface="Arial" panose="020B0604020202020204" pitchFamily="34" charset="0"/>
                        </a:rPr>
                        <a:t>(n=57)*</a:t>
                      </a:r>
                    </a:p>
                  </a:txBody>
                  <a:tcPr marL="55440" marR="55440" marT="36000" marB="36000" anchor="ctr"/>
                </a:tc>
                <a:tc>
                  <a:txBody>
                    <a:bodyPr/>
                    <a:lstStyle/>
                    <a:p>
                      <a:pPr algn="ctr"/>
                      <a:r>
                        <a:rPr lang="en-GB" sz="900" i="1" noProof="0" dirty="0">
                          <a:solidFill>
                            <a:schemeClr val="bg1"/>
                          </a:solidFill>
                          <a:latin typeface="Arial" panose="020B0604020202020204" pitchFamily="34" charset="0"/>
                          <a:cs typeface="Arial" panose="020B0604020202020204" pitchFamily="34" charset="0"/>
                        </a:rPr>
                        <a:t>PALB2</a:t>
                      </a:r>
                      <a:br>
                        <a:rPr lang="en-GB" sz="900" i="1" noProof="0" dirty="0">
                          <a:solidFill>
                            <a:schemeClr val="bg1"/>
                          </a:solidFill>
                          <a:latin typeface="Arial" panose="020B0604020202020204" pitchFamily="34" charset="0"/>
                          <a:cs typeface="Arial" panose="020B0604020202020204" pitchFamily="34" charset="0"/>
                        </a:rPr>
                      </a:br>
                      <a:r>
                        <a:rPr lang="en-GB" sz="900" noProof="0" dirty="0">
                          <a:solidFill>
                            <a:schemeClr val="bg1"/>
                          </a:solidFill>
                          <a:latin typeface="Arial" panose="020B0604020202020204" pitchFamily="34" charset="0"/>
                          <a:cs typeface="Arial" panose="020B0604020202020204" pitchFamily="34" charset="0"/>
                        </a:rPr>
                        <a:t>(n=4)</a:t>
                      </a:r>
                    </a:p>
                  </a:txBody>
                  <a:tcPr marL="55440" marR="55440" marT="36000" marB="36000" anchor="ctr"/>
                </a:tc>
                <a:tc>
                  <a:txBody>
                    <a:bodyPr/>
                    <a:lstStyle/>
                    <a:p>
                      <a:pPr algn="ctr"/>
                      <a:r>
                        <a:rPr lang="en-GB" sz="900" i="1" noProof="0" dirty="0">
                          <a:solidFill>
                            <a:schemeClr val="bg1"/>
                          </a:solidFill>
                          <a:latin typeface="Arial" panose="020B0604020202020204" pitchFamily="34" charset="0"/>
                          <a:cs typeface="Arial" panose="020B0604020202020204" pitchFamily="34" charset="0"/>
                        </a:rPr>
                        <a:t>ATM</a:t>
                      </a:r>
                      <a:br>
                        <a:rPr lang="en-GB" sz="900" noProof="0" dirty="0">
                          <a:solidFill>
                            <a:schemeClr val="bg1"/>
                          </a:solidFill>
                          <a:latin typeface="Arial" panose="020B0604020202020204" pitchFamily="34" charset="0"/>
                          <a:cs typeface="Arial" panose="020B0604020202020204" pitchFamily="34" charset="0"/>
                        </a:rPr>
                      </a:br>
                      <a:r>
                        <a:rPr lang="en-GB" sz="900" noProof="0" dirty="0">
                          <a:solidFill>
                            <a:schemeClr val="bg1"/>
                          </a:solidFill>
                          <a:latin typeface="Arial" panose="020B0604020202020204" pitchFamily="34" charset="0"/>
                          <a:cs typeface="Arial" panose="020B0604020202020204" pitchFamily="34" charset="0"/>
                        </a:rPr>
                        <a:t>(n=17)</a:t>
                      </a:r>
                      <a:r>
                        <a:rPr lang="en-GB" sz="900" baseline="30000" noProof="0" dirty="0">
                          <a:solidFill>
                            <a:schemeClr val="bg1"/>
                          </a:solidFill>
                          <a:latin typeface="Arial" panose="020B0604020202020204" pitchFamily="34" charset="0"/>
                          <a:cs typeface="Arial" panose="020B0604020202020204" pitchFamily="34" charset="0"/>
                        </a:rPr>
                        <a:t>†</a:t>
                      </a:r>
                    </a:p>
                  </a:txBody>
                  <a:tcPr marL="55440" marR="55440" marT="36000" marB="36000" anchor="ctr"/>
                </a:tc>
                <a:tc>
                  <a:txBody>
                    <a:bodyPr/>
                    <a:lstStyle/>
                    <a:p>
                      <a:pPr algn="ctr"/>
                      <a:r>
                        <a:rPr lang="en-GB" sz="900" noProof="0" dirty="0">
                          <a:solidFill>
                            <a:schemeClr val="bg1"/>
                          </a:solidFill>
                          <a:latin typeface="Arial" panose="020B0604020202020204" pitchFamily="34" charset="0"/>
                          <a:cs typeface="Arial" panose="020B0604020202020204" pitchFamily="34" charset="0"/>
                        </a:rPr>
                        <a:t>Other</a:t>
                      </a:r>
                      <a:br>
                        <a:rPr lang="en-GB" sz="900" noProof="0" dirty="0">
                          <a:solidFill>
                            <a:schemeClr val="bg1"/>
                          </a:solidFill>
                          <a:latin typeface="Arial" panose="020B0604020202020204" pitchFamily="34" charset="0"/>
                          <a:cs typeface="Arial" panose="020B0604020202020204" pitchFamily="34" charset="0"/>
                        </a:rPr>
                      </a:br>
                      <a:r>
                        <a:rPr lang="en-GB" sz="900" noProof="0" dirty="0">
                          <a:solidFill>
                            <a:schemeClr val="bg1"/>
                          </a:solidFill>
                          <a:latin typeface="Arial" panose="020B0604020202020204" pitchFamily="34" charset="0"/>
                          <a:cs typeface="Arial" panose="020B0604020202020204" pitchFamily="34" charset="0"/>
                        </a:rPr>
                        <a:t>(N=22)</a:t>
                      </a:r>
                      <a:r>
                        <a:rPr lang="en-GB" sz="900" baseline="30000" noProof="0" dirty="0">
                          <a:solidFill>
                            <a:schemeClr val="bg1"/>
                          </a:solidFill>
                          <a:latin typeface="Arial" panose="020B0604020202020204" pitchFamily="34" charset="0"/>
                          <a:cs typeface="Arial" panose="020B0604020202020204" pitchFamily="34" charset="0"/>
                        </a:rPr>
                        <a:t>‡</a:t>
                      </a:r>
                    </a:p>
                  </a:txBody>
                  <a:tcPr marL="55440" marR="55440" marT="36000" marB="36000" anchor="ctr"/>
                </a:tc>
                <a:tc>
                  <a:txBody>
                    <a:bodyPr/>
                    <a:lstStyle/>
                    <a:p>
                      <a:pPr algn="ctr"/>
                      <a:r>
                        <a:rPr lang="en-GB" sz="900" noProof="0" dirty="0">
                          <a:solidFill>
                            <a:schemeClr val="bg1"/>
                          </a:solidFill>
                          <a:latin typeface="Arial" panose="020B0604020202020204" pitchFamily="34" charset="0"/>
                          <a:cs typeface="Arial" panose="020B0604020202020204" pitchFamily="34" charset="0"/>
                        </a:rPr>
                        <a:t>Total</a:t>
                      </a:r>
                      <a:br>
                        <a:rPr lang="en-GB" sz="900" noProof="0" dirty="0">
                          <a:solidFill>
                            <a:schemeClr val="bg1"/>
                          </a:solidFill>
                          <a:latin typeface="Arial" panose="020B0604020202020204" pitchFamily="34" charset="0"/>
                          <a:cs typeface="Arial" panose="020B0604020202020204" pitchFamily="34" charset="0"/>
                        </a:rPr>
                      </a:br>
                      <a:r>
                        <a:rPr lang="en-GB" sz="900" noProof="0" dirty="0">
                          <a:solidFill>
                            <a:schemeClr val="bg1"/>
                          </a:solidFill>
                          <a:latin typeface="Arial" panose="020B0604020202020204" pitchFamily="34" charset="0"/>
                          <a:cs typeface="Arial" panose="020B0604020202020204" pitchFamily="34" charset="0"/>
                        </a:rPr>
                        <a:t>(N=104)</a:t>
                      </a:r>
                    </a:p>
                  </a:txBody>
                  <a:tcPr marL="55440" marR="55440" marT="36000" marB="36000" anchor="ctr"/>
                </a:tc>
                <a:extLst>
                  <a:ext uri="{0D108BD9-81ED-4DB2-BD59-A6C34878D82A}">
                    <a16:rowId xmlns:a16="http://schemas.microsoft.com/office/drawing/2014/main" val="3265865939"/>
                  </a:ext>
                </a:extLst>
              </a:tr>
              <a:tr h="0">
                <a:tc gridSpan="7">
                  <a:txBody>
                    <a:bodyPr/>
                    <a:lstStyle/>
                    <a:p>
                      <a:pPr marL="0" indent="9525">
                        <a:tabLst/>
                      </a:pPr>
                      <a:r>
                        <a:rPr lang="en-GB" sz="900" b="0" noProof="0" dirty="0">
                          <a:latin typeface="Arial" panose="020B0604020202020204" pitchFamily="34" charset="0"/>
                          <a:cs typeface="Arial" panose="020B0604020202020204" pitchFamily="34" charset="0"/>
                        </a:rPr>
                        <a:t>Best overall response</a:t>
                      </a:r>
                      <a:r>
                        <a:rPr lang="en-GB" sz="900" b="0" baseline="30000" noProof="0" dirty="0">
                          <a:latin typeface="Arial" panose="020B0604020202020204" pitchFamily="34" charset="0"/>
                          <a:cs typeface="Arial" panose="020B0604020202020204" pitchFamily="34" charset="0"/>
                        </a:rPr>
                        <a:t>§</a:t>
                      </a:r>
                      <a:endParaRPr lang="en-GB" sz="900" b="0" noProof="0" dirty="0">
                        <a:latin typeface="Arial" panose="020B0604020202020204" pitchFamily="34" charset="0"/>
                        <a:cs typeface="Arial" panose="020B0604020202020204" pitchFamily="34" charset="0"/>
                      </a:endParaRPr>
                    </a:p>
                  </a:txBody>
                  <a:tcPr marL="36000" marR="55440" marT="54000" marB="54000"/>
                </a:tc>
                <a:tc hMerge="1">
                  <a:txBody>
                    <a:bodyPr/>
                    <a:lstStyle/>
                    <a:p>
                      <a:endParaRPr lang="en-US"/>
                    </a:p>
                  </a:txBody>
                  <a:tcP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19440" marR="19440" marT="36000" marB="36000" anchor="ctr"/>
                </a:tc>
                <a:extLst>
                  <a:ext uri="{0D108BD9-81ED-4DB2-BD59-A6C34878D82A}">
                    <a16:rowId xmlns:a16="http://schemas.microsoft.com/office/drawing/2014/main" val="939621170"/>
                  </a:ext>
                </a:extLst>
              </a:tr>
              <a:tr h="0">
                <a:tc>
                  <a:txBody>
                    <a:bodyPr/>
                    <a:lstStyle/>
                    <a:p>
                      <a:pPr marL="0" indent="88900">
                        <a:tabLst/>
                      </a:pPr>
                      <a:r>
                        <a:rPr lang="en-GB" sz="900" b="0" dirty="0">
                          <a:solidFill>
                            <a:srgbClr val="2C2728"/>
                          </a:solidFill>
                          <a:effectLst/>
                          <a:latin typeface="Arial" panose="020B0604020202020204" pitchFamily="34" charset="0"/>
                          <a:cs typeface="Arial" panose="020B0604020202020204" pitchFamily="34" charset="0"/>
                        </a:rPr>
                        <a:t>Confirmed complete response </a:t>
                      </a:r>
                    </a:p>
                  </a:txBody>
                  <a:tcPr marL="36000" marR="47625" marT="54000" marB="54000" anchor="ctr"/>
                </a:tc>
                <a:tc>
                  <a:txBody>
                    <a:bodyPr/>
                    <a:lstStyle/>
                    <a:p>
                      <a:pPr marL="0" indent="6350" algn="ctr">
                        <a:tabLst/>
                      </a:pPr>
                      <a:r>
                        <a:rPr lang="en-GB" sz="900" noProof="0" dirty="0">
                          <a:latin typeface="Arial" panose="020B0604020202020204" pitchFamily="34" charset="0"/>
                          <a:cs typeface="Arial" panose="020B0604020202020204" pitchFamily="34" charset="0"/>
                        </a:rPr>
                        <a:t>6 (10)</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6 (11)</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 (6)</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7 (7)</a:t>
                      </a:r>
                    </a:p>
                  </a:txBody>
                  <a:tcPr marL="19440" marR="19440" marT="54000" marB="54000" anchor="ctr"/>
                </a:tc>
                <a:extLst>
                  <a:ext uri="{0D108BD9-81ED-4DB2-BD59-A6C34878D82A}">
                    <a16:rowId xmlns:a16="http://schemas.microsoft.com/office/drawing/2014/main" val="332206209"/>
                  </a:ext>
                </a:extLst>
              </a:tr>
              <a:tr h="0">
                <a:tc>
                  <a:txBody>
                    <a:bodyPr/>
                    <a:lstStyle/>
                    <a:p>
                      <a:pPr marL="0" indent="88900">
                        <a:tabLst/>
                      </a:pPr>
                      <a:r>
                        <a:rPr lang="en-GB" sz="900" b="0" dirty="0">
                          <a:solidFill>
                            <a:srgbClr val="2C2728"/>
                          </a:solidFill>
                          <a:effectLst/>
                          <a:latin typeface="Arial" panose="020B0604020202020204" pitchFamily="34" charset="0"/>
                          <a:cs typeface="Arial" panose="020B0604020202020204" pitchFamily="34" charset="0"/>
                        </a:rPr>
                        <a:t>Confirmed partial response </a:t>
                      </a:r>
                    </a:p>
                  </a:txBody>
                  <a:tcPr marL="36000" marR="47625" marT="54000" marB="54000" anchor="ctr"/>
                </a:tc>
                <a:tc>
                  <a:txBody>
                    <a:bodyPr/>
                    <a:lstStyle/>
                    <a:p>
                      <a:pPr marL="0" indent="6350" algn="ctr">
                        <a:tabLst/>
                      </a:pPr>
                      <a:r>
                        <a:rPr lang="en-GB" sz="900" noProof="0" dirty="0">
                          <a:latin typeface="Arial" panose="020B0604020202020204" pitchFamily="34" charset="0"/>
                          <a:cs typeface="Arial" panose="020B0604020202020204" pitchFamily="34" charset="0"/>
                        </a:rPr>
                        <a:t>22 (36)</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20 (35)</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 (25)</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 (6)</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24 (23)</a:t>
                      </a:r>
                    </a:p>
                  </a:txBody>
                  <a:tcPr marL="19440" marR="19440" marT="54000" marB="54000" anchor="ctr"/>
                </a:tc>
                <a:extLst>
                  <a:ext uri="{0D108BD9-81ED-4DB2-BD59-A6C34878D82A}">
                    <a16:rowId xmlns:a16="http://schemas.microsoft.com/office/drawing/2014/main" val="4083831633"/>
                  </a:ext>
                </a:extLst>
              </a:tr>
              <a:tr h="0">
                <a:tc>
                  <a:txBody>
                    <a:bodyPr/>
                    <a:lstStyle/>
                    <a:p>
                      <a:pPr marL="0" indent="88900">
                        <a:tabLst/>
                      </a:pPr>
                      <a:r>
                        <a:rPr lang="en-GB" sz="900" b="0" dirty="0">
                          <a:solidFill>
                            <a:srgbClr val="2C2728"/>
                          </a:solidFill>
                          <a:effectLst/>
                          <a:latin typeface="Arial" panose="020B0604020202020204" pitchFamily="34" charset="0"/>
                          <a:cs typeface="Arial" panose="020B0604020202020204" pitchFamily="34" charset="0"/>
                        </a:rPr>
                        <a:t>Stable disease (any duration) </a:t>
                      </a:r>
                    </a:p>
                  </a:txBody>
                  <a:tcPr marL="36000" marR="47625" marT="54000" marB="54000" anchor="ctr"/>
                </a:tc>
                <a:tc>
                  <a:txBody>
                    <a:bodyPr/>
                    <a:lstStyle/>
                    <a:p>
                      <a:pPr marL="0" indent="6350" algn="ctr">
                        <a:tabLst/>
                      </a:pPr>
                      <a:r>
                        <a:rPr lang="en-GB" sz="900" noProof="0" dirty="0">
                          <a:latin typeface="Arial" panose="020B0604020202020204" pitchFamily="34" charset="0"/>
                          <a:cs typeface="Arial" panose="020B0604020202020204" pitchFamily="34" charset="0"/>
                        </a:rPr>
                        <a:t>21 (34)</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19 (33)</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 (50)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6 (35)</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8 (36)</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37 (36)</a:t>
                      </a:r>
                    </a:p>
                  </a:txBody>
                  <a:tcPr marL="19440" marR="19440" marT="54000" marB="54000" anchor="ctr"/>
                </a:tc>
                <a:extLst>
                  <a:ext uri="{0D108BD9-81ED-4DB2-BD59-A6C34878D82A}">
                    <a16:rowId xmlns:a16="http://schemas.microsoft.com/office/drawing/2014/main" val="2301543662"/>
                  </a:ext>
                </a:extLst>
              </a:tr>
              <a:tr h="0">
                <a:tc>
                  <a:txBody>
                    <a:bodyPr/>
                    <a:lstStyle/>
                    <a:p>
                      <a:pPr marL="0" indent="88900">
                        <a:tabLst/>
                      </a:pPr>
                      <a:r>
                        <a:rPr lang="en-GB" sz="900" b="0" dirty="0">
                          <a:solidFill>
                            <a:srgbClr val="2C2728"/>
                          </a:solidFill>
                          <a:effectLst/>
                          <a:latin typeface="Arial" panose="020B0604020202020204" pitchFamily="34" charset="0"/>
                          <a:cs typeface="Arial" panose="020B0604020202020204" pitchFamily="34" charset="0"/>
                        </a:rPr>
                        <a:t>Stable disease for ≥6 months</a:t>
                      </a:r>
                    </a:p>
                  </a:txBody>
                  <a:tcPr marL="36000" marR="55440" marT="54000" marB="54000" anchor="ctr"/>
                </a:tc>
                <a:tc>
                  <a:txBody>
                    <a:bodyPr/>
                    <a:lstStyle/>
                    <a:p>
                      <a:pPr marL="0" indent="6350" algn="ctr">
                        <a:tabLst/>
                      </a:pPr>
                      <a:r>
                        <a:rPr lang="en-GB" sz="900" noProof="0" dirty="0">
                          <a:latin typeface="Arial" panose="020B0604020202020204" pitchFamily="34" charset="0"/>
                          <a:cs typeface="Arial" panose="020B0604020202020204" pitchFamily="34" charset="0"/>
                        </a:rPr>
                        <a:t>6 (10)</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6 (11)</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 (12)</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8 (8)</a:t>
                      </a:r>
                    </a:p>
                  </a:txBody>
                  <a:tcPr marL="19440" marR="19440" marT="54000" marB="54000" anchor="ctr"/>
                </a:tc>
                <a:extLst>
                  <a:ext uri="{0D108BD9-81ED-4DB2-BD59-A6C34878D82A}">
                    <a16:rowId xmlns:a16="http://schemas.microsoft.com/office/drawing/2014/main" val="3128016404"/>
                  </a:ext>
                </a:extLst>
              </a:tr>
              <a:tr h="0">
                <a:tc>
                  <a:txBody>
                    <a:bodyPr/>
                    <a:lstStyle/>
                    <a:p>
                      <a:pPr marL="88900" indent="0">
                        <a:tabLst/>
                      </a:pPr>
                      <a:r>
                        <a:rPr lang="en-GB" sz="900" b="0" dirty="0">
                          <a:solidFill>
                            <a:srgbClr val="2C2728"/>
                          </a:solidFill>
                          <a:effectLst/>
                          <a:latin typeface="Arial" panose="020B0604020202020204" pitchFamily="34" charset="0"/>
                          <a:cs typeface="Arial" panose="020B0604020202020204" pitchFamily="34" charset="0"/>
                        </a:rPr>
                        <a:t>Non-complete response or </a:t>
                      </a:r>
                      <a:br>
                        <a:rPr lang="en-GB" sz="900" b="0" dirty="0">
                          <a:solidFill>
                            <a:srgbClr val="2C2728"/>
                          </a:solidFill>
                          <a:effectLst/>
                          <a:latin typeface="Arial" panose="020B0604020202020204" pitchFamily="34" charset="0"/>
                          <a:cs typeface="Arial" panose="020B0604020202020204" pitchFamily="34" charset="0"/>
                        </a:rPr>
                      </a:br>
                      <a:r>
                        <a:rPr lang="en-GB" sz="900" b="0" dirty="0">
                          <a:solidFill>
                            <a:srgbClr val="2C2728"/>
                          </a:solidFill>
                          <a:effectLst/>
                          <a:latin typeface="Arial" panose="020B0604020202020204" pitchFamily="34" charset="0"/>
                          <a:cs typeface="Arial" panose="020B0604020202020204" pitchFamily="34" charset="0"/>
                        </a:rPr>
                        <a:t>non-progressive disease </a:t>
                      </a:r>
                    </a:p>
                  </a:txBody>
                  <a:tcPr marL="36000" marR="55440" marT="54000" marB="54000" anchor="ctr"/>
                </a:tc>
                <a:tc>
                  <a:txBody>
                    <a:bodyPr/>
                    <a:lstStyle/>
                    <a:p>
                      <a:pPr marL="6350" indent="0" algn="ctr">
                        <a:tabLst/>
                      </a:pPr>
                      <a:r>
                        <a:rPr lang="en-GB" sz="900" noProof="0" dirty="0">
                          <a:latin typeface="Arial" panose="020B0604020202020204" pitchFamily="34" charset="0"/>
                          <a:cs typeface="Arial" panose="020B0604020202020204" pitchFamily="34" charset="0"/>
                        </a:rPr>
                        <a:t>4 (7)</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4 (7)</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4 (4)</a:t>
                      </a:r>
                    </a:p>
                  </a:txBody>
                  <a:tcPr marL="19440" marR="19440" marT="54000" marB="54000" anchor="ctr"/>
                </a:tc>
                <a:extLst>
                  <a:ext uri="{0D108BD9-81ED-4DB2-BD59-A6C34878D82A}">
                    <a16:rowId xmlns:a16="http://schemas.microsoft.com/office/drawing/2014/main" val="3884670153"/>
                  </a:ext>
                </a:extLst>
              </a:tr>
              <a:tr h="0">
                <a:tc>
                  <a:txBody>
                    <a:bodyPr/>
                    <a:lstStyle/>
                    <a:p>
                      <a:pPr marL="0" indent="88900">
                        <a:tabLst/>
                      </a:pPr>
                      <a:r>
                        <a:rPr lang="en-GB" sz="900" b="0" dirty="0">
                          <a:solidFill>
                            <a:srgbClr val="2C2728"/>
                          </a:solidFill>
                          <a:effectLst/>
                          <a:latin typeface="Arial" panose="020B0604020202020204" pitchFamily="34" charset="0"/>
                          <a:cs typeface="Arial" panose="020B0604020202020204" pitchFamily="34" charset="0"/>
                        </a:rPr>
                        <a:t>Progressive disease</a:t>
                      </a:r>
                    </a:p>
                  </a:txBody>
                  <a:tcPr marL="36000" marR="55440" marT="54000" marB="54000" anchor="ctr"/>
                </a:tc>
                <a:tc>
                  <a:txBody>
                    <a:bodyPr/>
                    <a:lstStyle/>
                    <a:p>
                      <a:pPr marL="0" indent="6350" algn="ctr">
                        <a:tabLst/>
                      </a:pPr>
                      <a:r>
                        <a:rPr lang="en-GB" sz="900" noProof="0" dirty="0">
                          <a:latin typeface="Arial" panose="020B0604020202020204" pitchFamily="34" charset="0"/>
                          <a:cs typeface="Arial" panose="020B0604020202020204" pitchFamily="34" charset="0"/>
                        </a:rPr>
                        <a:t>4 (7)</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4 (7)</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8 (47)</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10 (46)</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22 (21)</a:t>
                      </a:r>
                    </a:p>
                  </a:txBody>
                  <a:tcPr marL="19440" marR="19440" marT="54000" marB="54000" anchor="ctr"/>
                </a:tc>
                <a:extLst>
                  <a:ext uri="{0D108BD9-81ED-4DB2-BD59-A6C34878D82A}">
                    <a16:rowId xmlns:a16="http://schemas.microsoft.com/office/drawing/2014/main" val="2971075382"/>
                  </a:ext>
                </a:extLst>
              </a:tr>
              <a:tr h="0">
                <a:tc>
                  <a:txBody>
                    <a:bodyPr/>
                    <a:lstStyle/>
                    <a:p>
                      <a:pPr marL="0" indent="88900">
                        <a:tabLst/>
                      </a:pPr>
                      <a:r>
                        <a:rPr lang="en-GB" sz="900" b="0" dirty="0">
                          <a:solidFill>
                            <a:srgbClr val="2C2728"/>
                          </a:solidFill>
                          <a:effectLst/>
                          <a:latin typeface="Arial" panose="020B0604020202020204" pitchFamily="34" charset="0"/>
                          <a:cs typeface="Arial" panose="020B0604020202020204" pitchFamily="34" charset="0"/>
                        </a:rPr>
                        <a:t>Not evaluable</a:t>
                      </a:r>
                    </a:p>
                  </a:txBody>
                  <a:tcPr marL="36000" marR="55440" marT="54000" marB="54000" anchor="ctr"/>
                </a:tc>
                <a:tc>
                  <a:txBody>
                    <a:bodyPr/>
                    <a:lstStyle/>
                    <a:p>
                      <a:pPr marL="0" indent="6350" algn="ctr">
                        <a:tabLst/>
                      </a:pPr>
                      <a:r>
                        <a:rPr lang="en-GB" sz="900" noProof="0" dirty="0">
                          <a:latin typeface="Arial" panose="020B0604020202020204" pitchFamily="34" charset="0"/>
                          <a:cs typeface="Arial" panose="020B0604020202020204" pitchFamily="34" charset="0"/>
                        </a:rPr>
                        <a:t>4 (7)</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4 (7)</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 (25)</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 (6)</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4 (18)</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10 (10)</a:t>
                      </a:r>
                    </a:p>
                  </a:txBody>
                  <a:tcPr marL="19440" marR="19440" marT="54000" marB="54000" anchor="ctr"/>
                </a:tc>
                <a:extLst>
                  <a:ext uri="{0D108BD9-81ED-4DB2-BD59-A6C34878D82A}">
                    <a16:rowId xmlns:a16="http://schemas.microsoft.com/office/drawing/2014/main" val="1843748757"/>
                  </a:ext>
                </a:extLst>
              </a:tr>
              <a:tr h="0">
                <a:tc>
                  <a:txBody>
                    <a:bodyPr/>
                    <a:lstStyle/>
                    <a:p>
                      <a:pPr marL="0" indent="9525">
                        <a:tabLst/>
                      </a:pPr>
                      <a:r>
                        <a:rPr lang="en-GB" sz="900" b="0" noProof="0" dirty="0">
                          <a:latin typeface="Arial" panose="020B0604020202020204" pitchFamily="34" charset="0"/>
                          <a:cs typeface="Arial" panose="020B0604020202020204" pitchFamily="34" charset="0"/>
                        </a:rPr>
                        <a:t>Objective response</a:t>
                      </a:r>
                      <a:r>
                        <a:rPr lang="en-GB" sz="900" b="0" baseline="30000" noProof="0" dirty="0">
                          <a:latin typeface="Arial" panose="020B0604020202020204" pitchFamily="34" charset="0"/>
                          <a:cs typeface="Arial" panose="020B0604020202020204" pitchFamily="34" charset="0"/>
                        </a:rPr>
                        <a:t>§</a:t>
                      </a:r>
                    </a:p>
                  </a:txBody>
                  <a:tcPr marL="36000" marR="55440" marT="54000" marB="54000" anchor="ctr"/>
                </a:tc>
                <a:tc>
                  <a:txBody>
                    <a:bodyPr/>
                    <a:lstStyle/>
                    <a:p>
                      <a:pPr marL="0" indent="9525" algn="ctr">
                        <a:tabLst/>
                      </a:pPr>
                      <a:r>
                        <a:rPr lang="en-GB" sz="900" noProof="0" dirty="0">
                          <a:latin typeface="Arial" panose="020B0604020202020204" pitchFamily="34" charset="0"/>
                          <a:cs typeface="Arial" panose="020B0604020202020204" pitchFamily="34" charset="0"/>
                        </a:rPr>
                        <a:t>28 (46)</a:t>
                      </a:r>
                      <a:endParaRPr lang="en-GB" sz="900" b="1" baseline="30000" noProof="0" dirty="0">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26 (46)</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 (25)</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 (12)</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31 (30)</a:t>
                      </a:r>
                    </a:p>
                  </a:txBody>
                  <a:tcPr marL="19440" marR="19440" marT="54000" marB="54000" anchor="ctr"/>
                </a:tc>
                <a:extLst>
                  <a:ext uri="{0D108BD9-81ED-4DB2-BD59-A6C34878D82A}">
                    <a16:rowId xmlns:a16="http://schemas.microsoft.com/office/drawing/2014/main" val="3096907948"/>
                  </a:ext>
                </a:extLst>
              </a:tr>
              <a:tr h="0">
                <a:tc gridSpan="7">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800" kern="1200" dirty="0">
                          <a:solidFill>
                            <a:schemeClr val="dk1"/>
                          </a:solidFill>
                          <a:latin typeface="Arial" panose="020B0604020202020204" pitchFamily="34" charset="0"/>
                          <a:ea typeface="+mn-ea"/>
                          <a:cs typeface="Arial" panose="020B0604020202020204" pitchFamily="34" charset="0"/>
                        </a:rPr>
                        <a:t>*The BRCA1 or BRCA2 and BRCA2 groups included two patients with both BRCA2 and PALB2 alterations, one patient with both BRCA2 and ATM alterations, one patient with both BRCA2 and CHEK2 alterations, and one patient with both BRCA2 and MLH1 alterations. †The ATM group included one patient with both ATM and FANCA alterations and one patient with both ATM and RAD51C alterations. ‡The other group included patients with HRR gene alterations in ATR, CHEK2, FANCA, MLH1, MRE11A, NBN, or RAD51C. </a:t>
                      </a:r>
                      <a:r>
                        <a:rPr lang="en-US" sz="800" baseline="300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Only includes patients with measurable disease per investigator assessment</a:t>
                      </a:r>
                      <a:endParaRPr lang="en-GB" sz="800" dirty="0">
                        <a:latin typeface="Arial" panose="020B0604020202020204" pitchFamily="34" charset="0"/>
                        <a:cs typeface="Arial" panose="020B0604020202020204" pitchFamily="34" charset="0"/>
                      </a:endParaRPr>
                    </a:p>
                  </a:txBody>
                  <a:tcPr marL="36000" marR="55440" marT="54000" marB="54000" anchor="ctr">
                    <a:noFill/>
                  </a:tcPr>
                </a:tc>
                <a:tc hMerge="1">
                  <a:txBody>
                    <a:bodyPr/>
                    <a:lstStyle/>
                    <a:p>
                      <a:pPr marL="0" indent="9525" algn="ctr">
                        <a:tabLst/>
                      </a:pPr>
                      <a:endParaRPr lang="en-GB" sz="800" b="1" baseline="300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19440" marR="19440" marT="36000" marB="36000" anchor="ctr"/>
                </a:tc>
                <a:extLst>
                  <a:ext uri="{0D108BD9-81ED-4DB2-BD59-A6C34878D82A}">
                    <a16:rowId xmlns:a16="http://schemas.microsoft.com/office/drawing/2014/main" val="485865381"/>
                  </a:ext>
                </a:extLst>
              </a:tr>
            </a:tbl>
          </a:graphicData>
        </a:graphic>
      </p:graphicFrame>
      <p:sp>
        <p:nvSpPr>
          <p:cNvPr id="282" name="Rectangle 281">
            <a:extLst>
              <a:ext uri="{FF2B5EF4-FFF2-40B4-BE49-F238E27FC236}">
                <a16:creationId xmlns:a16="http://schemas.microsoft.com/office/drawing/2014/main" id="{524CFDA2-07BA-AAF2-2799-CCD43014900F}"/>
              </a:ext>
            </a:extLst>
          </p:cNvPr>
          <p:cNvSpPr/>
          <p:nvPr/>
        </p:nvSpPr>
        <p:spPr>
          <a:xfrm>
            <a:off x="641679" y="5205601"/>
            <a:ext cx="6041376" cy="225286"/>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571995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4E6BD4-DF04-428A-A687-6FC911E0E4AB}"/>
              </a:ext>
            </a:extLst>
          </p:cNvPr>
          <p:cNvSpPr>
            <a:spLocks noGrp="1"/>
          </p:cNvSpPr>
          <p:nvPr>
            <p:ph type="body" idx="1"/>
          </p:nvPr>
        </p:nvSpPr>
        <p:spPr>
          <a:xfrm>
            <a:off x="609600" y="1307662"/>
            <a:ext cx="10972800" cy="702470"/>
          </a:xfrm>
        </p:spPr>
        <p:txBody>
          <a:bodyPr/>
          <a:lstStyle/>
          <a:p>
            <a:r>
              <a:rPr lang="en-GB" dirty="0"/>
              <a:t>Talapro-1 study: All-cause TEAE</a:t>
            </a:r>
            <a:r>
              <a:rPr lang="en-GB" cap="none" dirty="0"/>
              <a:t>s</a:t>
            </a:r>
            <a:r>
              <a:rPr lang="en-GB" dirty="0"/>
              <a:t> incidence ≥10% (N=127)</a:t>
            </a:r>
          </a:p>
        </p:txBody>
      </p:sp>
      <p:graphicFrame>
        <p:nvGraphicFramePr>
          <p:cNvPr id="22" name="Content Placeholder 21">
            <a:extLst>
              <a:ext uri="{FF2B5EF4-FFF2-40B4-BE49-F238E27FC236}">
                <a16:creationId xmlns:a16="http://schemas.microsoft.com/office/drawing/2014/main" id="{E89927D9-875E-D74E-8A3E-33B118E8420A}"/>
              </a:ext>
            </a:extLst>
          </p:cNvPr>
          <p:cNvGraphicFramePr>
            <a:graphicFrameLocks noGrp="1"/>
          </p:cNvGraphicFramePr>
          <p:nvPr>
            <p:ph sz="quarter" idx="12"/>
          </p:nvPr>
        </p:nvGraphicFramePr>
        <p:xfrm>
          <a:off x="620713" y="1837881"/>
          <a:ext cx="5331271" cy="3751200"/>
        </p:xfrm>
        <a:graphic>
          <a:graphicData uri="http://schemas.openxmlformats.org/drawingml/2006/table">
            <a:tbl>
              <a:tblPr firstRow="1" bandRow="1">
                <a:tableStyleId>{5C22544A-7EE6-4342-B048-85BDC9FD1C3A}</a:tableStyleId>
              </a:tblPr>
              <a:tblGrid>
                <a:gridCol w="2242345">
                  <a:extLst>
                    <a:ext uri="{9D8B030D-6E8A-4147-A177-3AD203B41FA5}">
                      <a16:colId xmlns:a16="http://schemas.microsoft.com/office/drawing/2014/main" val="835291129"/>
                    </a:ext>
                  </a:extLst>
                </a:gridCol>
                <a:gridCol w="1029642">
                  <a:extLst>
                    <a:ext uri="{9D8B030D-6E8A-4147-A177-3AD203B41FA5}">
                      <a16:colId xmlns:a16="http://schemas.microsoft.com/office/drawing/2014/main" val="1023874843"/>
                    </a:ext>
                  </a:extLst>
                </a:gridCol>
                <a:gridCol w="1029642">
                  <a:extLst>
                    <a:ext uri="{9D8B030D-6E8A-4147-A177-3AD203B41FA5}">
                      <a16:colId xmlns:a16="http://schemas.microsoft.com/office/drawing/2014/main" val="1214624069"/>
                    </a:ext>
                  </a:extLst>
                </a:gridCol>
                <a:gridCol w="1029642">
                  <a:extLst>
                    <a:ext uri="{9D8B030D-6E8A-4147-A177-3AD203B41FA5}">
                      <a16:colId xmlns:a16="http://schemas.microsoft.com/office/drawing/2014/main" val="3651496090"/>
                    </a:ext>
                  </a:extLst>
                </a:gridCol>
              </a:tblGrid>
              <a:tr h="0">
                <a:tc>
                  <a:txBody>
                    <a:bodyPr/>
                    <a:lstStyle/>
                    <a:p>
                      <a:endParaRPr lang="en-GB" sz="1200" noProof="0" dirty="0">
                        <a:latin typeface="Arial" panose="020B0604020202020204" pitchFamily="34" charset="0"/>
                        <a:cs typeface="Arial" panose="020B0604020202020204" pitchFamily="34" charset="0"/>
                      </a:endParaRP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Grade 1-2</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Grade 3</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Grade 4</a:t>
                      </a:r>
                    </a:p>
                  </a:txBody>
                  <a:tcPr marL="55440" marR="55440" marT="36000" marB="36000" anchor="ctr"/>
                </a:tc>
                <a:extLst>
                  <a:ext uri="{0D108BD9-81ED-4DB2-BD59-A6C34878D82A}">
                    <a16:rowId xmlns:a16="http://schemas.microsoft.com/office/drawing/2014/main" val="3265865939"/>
                  </a:ext>
                </a:extLst>
              </a:tr>
              <a:tr h="0">
                <a:tc>
                  <a:txBody>
                    <a:bodyPr/>
                    <a:lstStyle/>
                    <a:p>
                      <a:r>
                        <a:rPr lang="en-GB" sz="1200" b="1" noProof="0">
                          <a:latin typeface="Arial" panose="020B0604020202020204" pitchFamily="34" charset="0"/>
                          <a:cs typeface="Arial" panose="020B0604020202020204" pitchFamily="34" charset="0"/>
                        </a:rPr>
                        <a:t>Any treatment-emergent </a:t>
                      </a:r>
                      <a:br>
                        <a:rPr lang="en-GB" sz="1200" b="1" noProof="0">
                          <a:latin typeface="Arial" panose="020B0604020202020204" pitchFamily="34" charset="0"/>
                          <a:cs typeface="Arial" panose="020B0604020202020204" pitchFamily="34" charset="0"/>
                        </a:rPr>
                      </a:br>
                      <a:r>
                        <a:rPr lang="en-GB" sz="1200" b="1" noProof="0">
                          <a:latin typeface="Arial" panose="020B0604020202020204" pitchFamily="34" charset="0"/>
                          <a:cs typeface="Arial" panose="020B0604020202020204" pitchFamily="34" charset="0"/>
                        </a:rPr>
                        <a:t>adverse event</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50 (39%)</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57 (45%)</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4 (3%)</a:t>
                      </a:r>
                    </a:p>
                  </a:txBody>
                  <a:tcPr marL="55440" marR="55440" marT="36000" marB="36000" anchor="ctr"/>
                </a:tc>
                <a:extLst>
                  <a:ext uri="{0D108BD9-81ED-4DB2-BD59-A6C34878D82A}">
                    <a16:rowId xmlns:a16="http://schemas.microsoft.com/office/drawing/2014/main" val="3731493739"/>
                  </a:ext>
                </a:extLst>
              </a:tr>
              <a:tr h="0">
                <a:tc gridSpan="4">
                  <a:txBody>
                    <a:bodyPr/>
                    <a:lstStyle/>
                    <a:p>
                      <a:r>
                        <a:rPr lang="en-GB" sz="1200" b="1" noProof="0" dirty="0">
                          <a:latin typeface="Arial" panose="020B0604020202020204" pitchFamily="34" charset="0"/>
                          <a:cs typeface="Arial" panose="020B0604020202020204" pitchFamily="34" charset="0"/>
                        </a:rPr>
                        <a:t>Non-haematological</a:t>
                      </a:r>
                    </a:p>
                  </a:txBody>
                  <a:tcPr marR="55440" marT="36000" marB="36000"/>
                </a:tc>
                <a:tc hMerge="1">
                  <a:txBody>
                    <a:bodyPr/>
                    <a:lstStyle/>
                    <a:p>
                      <a:pPr algn="ctr"/>
                      <a:endParaRPr lang="en-GB" sz="1200" noProof="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1200" noProof="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1200" noProof="0" dirty="0">
                        <a:latin typeface="Arial" panose="020B0604020202020204" pitchFamily="34" charset="0"/>
                        <a:cs typeface="Arial" panose="020B0604020202020204" pitchFamily="34" charset="0"/>
                      </a:endParaRPr>
                    </a:p>
                  </a:txBody>
                  <a:tcPr marL="55440" marR="55440" marT="36000" marB="36000" anchor="ctr"/>
                </a:tc>
                <a:extLst>
                  <a:ext uri="{0D108BD9-81ED-4DB2-BD59-A6C34878D82A}">
                    <a16:rowId xmlns:a16="http://schemas.microsoft.com/office/drawing/2014/main" val="340543954"/>
                  </a:ext>
                </a:extLst>
              </a:tr>
              <a:tr h="0">
                <a:tc>
                  <a:txBody>
                    <a:bodyPr/>
                    <a:lstStyle/>
                    <a:p>
                      <a:pPr marL="0" indent="179388">
                        <a:tabLst/>
                      </a:pPr>
                      <a:r>
                        <a:rPr lang="en-GB" sz="1200" noProof="0">
                          <a:latin typeface="Arial" panose="020B0604020202020204" pitchFamily="34" charset="0"/>
                          <a:cs typeface="Arial" panose="020B0604020202020204" pitchFamily="34" charset="0"/>
                        </a:rPr>
                        <a:t>Nausea</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39 (31%)</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3 (2%)</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939621170"/>
                  </a:ext>
                </a:extLst>
              </a:tr>
              <a:tr h="0">
                <a:tc>
                  <a:txBody>
                    <a:bodyPr/>
                    <a:lstStyle/>
                    <a:p>
                      <a:pPr marL="0" indent="179388">
                        <a:tabLst/>
                      </a:pPr>
                      <a:r>
                        <a:rPr lang="en-GB" sz="1200" noProof="0">
                          <a:latin typeface="Arial" panose="020B0604020202020204" pitchFamily="34" charset="0"/>
                          <a:cs typeface="Arial" panose="020B0604020202020204" pitchFamily="34" charset="0"/>
                        </a:rPr>
                        <a:t>Decreased appetite</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32 (25%)</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4 (3%)</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361889195"/>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Asthenia</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25 (20%)</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5 (4%)</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511854870"/>
                  </a:ext>
                </a:extLst>
              </a:tr>
              <a:tr h="0">
                <a:tc>
                  <a:txBody>
                    <a:bodyPr/>
                    <a:lstStyle/>
                    <a:p>
                      <a:pPr marL="0" indent="179388">
                        <a:tabLst/>
                      </a:pPr>
                      <a:r>
                        <a:rPr lang="en-GB" sz="1200" noProof="0">
                          <a:latin typeface="Arial" panose="020B0604020202020204" pitchFamily="34" charset="0"/>
                          <a:cs typeface="Arial" panose="020B0604020202020204" pitchFamily="34" charset="0"/>
                        </a:rPr>
                        <a:t>Fatigue</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23 (18%)</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2 (2%)</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796847769"/>
                  </a:ext>
                </a:extLst>
              </a:tr>
              <a:tr h="0">
                <a:tc>
                  <a:txBody>
                    <a:bodyPr/>
                    <a:lstStyle/>
                    <a:p>
                      <a:pPr marL="0" indent="179388">
                        <a:tabLst/>
                      </a:pPr>
                      <a:r>
                        <a:rPr lang="en-GB" sz="1200" noProof="0">
                          <a:latin typeface="Arial" panose="020B0604020202020204" pitchFamily="34" charset="0"/>
                          <a:cs typeface="Arial" panose="020B0604020202020204" pitchFamily="34" charset="0"/>
                        </a:rPr>
                        <a:t>Constipation</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22 (17%)</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1 (1%)</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730527777"/>
                  </a:ext>
                </a:extLst>
              </a:tr>
              <a:tr h="0">
                <a:tc>
                  <a:txBody>
                    <a:bodyPr/>
                    <a:lstStyle/>
                    <a:p>
                      <a:pPr marL="0" indent="179388">
                        <a:tabLst/>
                      </a:pPr>
                      <a:r>
                        <a:rPr lang="en-GB" sz="1200" noProof="0">
                          <a:latin typeface="Arial" panose="020B0604020202020204" pitchFamily="34" charset="0"/>
                          <a:cs typeface="Arial" panose="020B0604020202020204" pitchFamily="34" charset="0"/>
                        </a:rPr>
                        <a:t>Diarrhoea</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21 (17%)</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493698892"/>
                  </a:ext>
                </a:extLst>
              </a:tr>
              <a:tr h="0">
                <a:tc>
                  <a:txBody>
                    <a:bodyPr/>
                    <a:lstStyle/>
                    <a:p>
                      <a:pPr marL="0" indent="179388">
                        <a:tabLst/>
                      </a:pPr>
                      <a:r>
                        <a:rPr lang="en-GB" sz="1200" noProof="0">
                          <a:latin typeface="Arial" panose="020B0604020202020204" pitchFamily="34" charset="0"/>
                          <a:cs typeface="Arial" panose="020B0604020202020204" pitchFamily="34" charset="0"/>
                        </a:rPr>
                        <a:t>Peripheral oedema</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20 (16%)</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1 (1%)</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250991129"/>
                  </a:ext>
                </a:extLst>
              </a:tr>
              <a:tr h="0">
                <a:tc>
                  <a:txBody>
                    <a:bodyPr/>
                    <a:lstStyle/>
                    <a:p>
                      <a:pPr marL="0" indent="179388">
                        <a:tabLst/>
                      </a:pPr>
                      <a:r>
                        <a:rPr lang="en-GB" sz="1200" noProof="0">
                          <a:latin typeface="Arial" panose="020B0604020202020204" pitchFamily="34" charset="0"/>
                          <a:cs typeface="Arial" panose="020B0604020202020204" pitchFamily="34" charset="0"/>
                        </a:rPr>
                        <a:t>Back pain</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16 (13%)</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1 (1%)</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946456224"/>
                  </a:ext>
                </a:extLst>
              </a:tr>
              <a:tr h="0">
                <a:tc>
                  <a:txBody>
                    <a:bodyPr/>
                    <a:lstStyle/>
                    <a:p>
                      <a:pPr marL="0" indent="179388">
                        <a:tabLst/>
                      </a:pPr>
                      <a:r>
                        <a:rPr lang="en-GB" sz="1200" noProof="0">
                          <a:latin typeface="Arial" panose="020B0604020202020204" pitchFamily="34" charset="0"/>
                          <a:cs typeface="Arial" panose="020B0604020202020204" pitchFamily="34" charset="0"/>
                        </a:rPr>
                        <a:t>Dyspnoea</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15 (12%)</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2 (2%)</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540520239"/>
                  </a:ext>
                </a:extLst>
              </a:tr>
              <a:tr h="0">
                <a:tc>
                  <a:txBody>
                    <a:bodyPr/>
                    <a:lstStyle/>
                    <a:p>
                      <a:pPr marL="0" indent="179388">
                        <a:tabLst/>
                      </a:pPr>
                      <a:r>
                        <a:rPr lang="en-GB" sz="1200" noProof="0">
                          <a:latin typeface="Arial" panose="020B0604020202020204" pitchFamily="34" charset="0"/>
                          <a:cs typeface="Arial" panose="020B0604020202020204" pitchFamily="34" charset="0"/>
                        </a:rPr>
                        <a:t>Vomiting</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15 (12%)</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2 (2%)</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989067282"/>
                  </a:ext>
                </a:extLst>
              </a:tr>
              <a:tr h="0">
                <a:tc>
                  <a:txBody>
                    <a:bodyPr/>
                    <a:lstStyle/>
                    <a:p>
                      <a:pPr marL="0" indent="179388">
                        <a:tabLst/>
                      </a:pPr>
                      <a:r>
                        <a:rPr lang="en-GB" sz="1200" noProof="0">
                          <a:latin typeface="Arial" panose="020B0604020202020204" pitchFamily="34" charset="0"/>
                          <a:cs typeface="Arial" panose="020B0604020202020204" pitchFamily="34" charset="0"/>
                        </a:rPr>
                        <a:t>Dizziness</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15 (12%)</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084537945"/>
                  </a:ext>
                </a:extLst>
              </a:tr>
            </a:tbl>
          </a:graphicData>
        </a:graphic>
      </p:graphicFrame>
      <p:sp>
        <p:nvSpPr>
          <p:cNvPr id="3" name="Title 2">
            <a:extLst>
              <a:ext uri="{FF2B5EF4-FFF2-40B4-BE49-F238E27FC236}">
                <a16:creationId xmlns:a16="http://schemas.microsoft.com/office/drawing/2014/main" id="{B7F91F7B-E7F0-4DCE-A05D-94077277E28B}"/>
              </a:ext>
            </a:extLst>
          </p:cNvPr>
          <p:cNvSpPr>
            <a:spLocks noGrp="1"/>
          </p:cNvSpPr>
          <p:nvPr>
            <p:ph type="title"/>
          </p:nvPr>
        </p:nvSpPr>
        <p:spPr>
          <a:xfrm>
            <a:off x="619200" y="246566"/>
            <a:ext cx="8740800" cy="807285"/>
          </a:xfrm>
        </p:spPr>
        <p:txBody>
          <a:bodyPr/>
          <a:lstStyle/>
          <a:p>
            <a:r>
              <a:rPr lang="en-GB" dirty="0"/>
              <a:t>Talapro-1: </a:t>
            </a:r>
            <a:r>
              <a:rPr lang="en-GB" dirty="0" err="1"/>
              <a:t>Talazoparib</a:t>
            </a:r>
            <a:r>
              <a:rPr lang="en-GB" dirty="0"/>
              <a:t> side effects</a:t>
            </a:r>
          </a:p>
        </p:txBody>
      </p:sp>
      <p:sp>
        <p:nvSpPr>
          <p:cNvPr id="4" name="Slide Number Placeholder 3">
            <a:extLst>
              <a:ext uri="{FF2B5EF4-FFF2-40B4-BE49-F238E27FC236}">
                <a16:creationId xmlns:a16="http://schemas.microsoft.com/office/drawing/2014/main" id="{FFDD4CC5-CF24-444F-A3EF-85E7797C6963}"/>
              </a:ext>
            </a:extLst>
          </p:cNvPr>
          <p:cNvSpPr>
            <a:spLocks noGrp="1"/>
          </p:cNvSpPr>
          <p:nvPr>
            <p:ph type="sldNum" sz="quarter" idx="4"/>
          </p:nvPr>
        </p:nvSpPr>
        <p:spPr/>
        <p:txBody>
          <a:bodyPr/>
          <a:lstStyle/>
          <a:p>
            <a:fld id="{FCE43C0F-8A7B-3A4B-9DB5-B3472E36E833}" type="slidenum">
              <a:rPr lang="en-GB" smtClean="0"/>
              <a:pPr/>
              <a:t>28</a:t>
            </a:fld>
            <a:endParaRPr lang="en-GB" dirty="0"/>
          </a:p>
        </p:txBody>
      </p:sp>
      <p:sp>
        <p:nvSpPr>
          <p:cNvPr id="8" name="Content Placeholder 7">
            <a:extLst>
              <a:ext uri="{FF2B5EF4-FFF2-40B4-BE49-F238E27FC236}">
                <a16:creationId xmlns:a16="http://schemas.microsoft.com/office/drawing/2014/main" id="{C074B41B-8EE4-480E-9483-6BC86A5748B8}"/>
              </a:ext>
            </a:extLst>
          </p:cNvPr>
          <p:cNvSpPr>
            <a:spLocks noGrp="1"/>
          </p:cNvSpPr>
          <p:nvPr>
            <p:ph sz="quarter" idx="15"/>
          </p:nvPr>
        </p:nvSpPr>
        <p:spPr/>
        <p:txBody>
          <a:bodyPr/>
          <a:lstStyle/>
          <a:p>
            <a:endParaRPr lang="en-US" altLang="en-US" dirty="0"/>
          </a:p>
          <a:p>
            <a:r>
              <a:rPr lang="en-US" altLang="en-US" dirty="0"/>
              <a:t>de Bono JS, et al. Lancet Oncol. 2021;22:1250-64</a:t>
            </a:r>
          </a:p>
          <a:p>
            <a:endParaRPr lang="en-GB" dirty="0"/>
          </a:p>
        </p:txBody>
      </p:sp>
      <p:sp>
        <p:nvSpPr>
          <p:cNvPr id="18" name="TextBox 17">
            <a:extLst>
              <a:ext uri="{FF2B5EF4-FFF2-40B4-BE49-F238E27FC236}">
                <a16:creationId xmlns:a16="http://schemas.microsoft.com/office/drawing/2014/main" id="{2C97373C-2483-4F17-B01D-A251BACD309D}"/>
              </a:ext>
            </a:extLst>
          </p:cNvPr>
          <p:cNvSpPr txBox="1"/>
          <p:nvPr/>
        </p:nvSpPr>
        <p:spPr>
          <a:xfrm>
            <a:off x="619200" y="5846896"/>
            <a:ext cx="5531964" cy="166199"/>
          </a:xfrm>
          <a:prstGeom prst="rect">
            <a:avLst/>
          </a:prstGeom>
          <a:noFill/>
        </p:spPr>
        <p:txBody>
          <a:bodyPr wrap="none" lIns="0" tIns="0" rIns="0" bIns="0" rtlCol="0">
            <a:spAutoFit/>
          </a:bodyPr>
          <a:lstStyle/>
          <a:p>
            <a:pPr algn="ctr">
              <a:lnSpc>
                <a:spcPct val="90000"/>
              </a:lnSpc>
            </a:pPr>
            <a:r>
              <a:rPr lang="en-GB" sz="1200" dirty="0">
                <a:latin typeface="Arial" panose="020B0604020202020204" pitchFamily="34" charset="0"/>
                <a:ea typeface="Aileron" charset="0"/>
                <a:cs typeface="Arial" panose="020B0604020202020204" pitchFamily="34" charset="0"/>
              </a:rPr>
              <a:t>Data are n (%). Data presented are for events reported in at least 10% of patients</a:t>
            </a:r>
          </a:p>
        </p:txBody>
      </p:sp>
      <p:graphicFrame>
        <p:nvGraphicFramePr>
          <p:cNvPr id="25" name="Content Placeholder 21">
            <a:extLst>
              <a:ext uri="{FF2B5EF4-FFF2-40B4-BE49-F238E27FC236}">
                <a16:creationId xmlns:a16="http://schemas.microsoft.com/office/drawing/2014/main" id="{F26BD443-1194-2346-9D6F-B3E843805C2C}"/>
              </a:ext>
            </a:extLst>
          </p:cNvPr>
          <p:cNvGraphicFramePr>
            <a:graphicFrameLocks/>
          </p:cNvGraphicFramePr>
          <p:nvPr/>
        </p:nvGraphicFramePr>
        <p:xfrm>
          <a:off x="6313058" y="1837881"/>
          <a:ext cx="5331271" cy="2039040"/>
        </p:xfrm>
        <a:graphic>
          <a:graphicData uri="http://schemas.openxmlformats.org/drawingml/2006/table">
            <a:tbl>
              <a:tblPr firstRow="1" bandRow="1">
                <a:tableStyleId>{5C22544A-7EE6-4342-B048-85BDC9FD1C3A}</a:tableStyleId>
              </a:tblPr>
              <a:tblGrid>
                <a:gridCol w="2242345">
                  <a:extLst>
                    <a:ext uri="{9D8B030D-6E8A-4147-A177-3AD203B41FA5}">
                      <a16:colId xmlns:a16="http://schemas.microsoft.com/office/drawing/2014/main" val="835291129"/>
                    </a:ext>
                  </a:extLst>
                </a:gridCol>
                <a:gridCol w="1029642">
                  <a:extLst>
                    <a:ext uri="{9D8B030D-6E8A-4147-A177-3AD203B41FA5}">
                      <a16:colId xmlns:a16="http://schemas.microsoft.com/office/drawing/2014/main" val="1023874843"/>
                    </a:ext>
                  </a:extLst>
                </a:gridCol>
                <a:gridCol w="1029642">
                  <a:extLst>
                    <a:ext uri="{9D8B030D-6E8A-4147-A177-3AD203B41FA5}">
                      <a16:colId xmlns:a16="http://schemas.microsoft.com/office/drawing/2014/main" val="1214624069"/>
                    </a:ext>
                  </a:extLst>
                </a:gridCol>
                <a:gridCol w="1029642">
                  <a:extLst>
                    <a:ext uri="{9D8B030D-6E8A-4147-A177-3AD203B41FA5}">
                      <a16:colId xmlns:a16="http://schemas.microsoft.com/office/drawing/2014/main" val="3651496090"/>
                    </a:ext>
                  </a:extLst>
                </a:gridCol>
              </a:tblGrid>
              <a:tr h="0">
                <a:tc>
                  <a:txBody>
                    <a:bodyPr/>
                    <a:lstStyle/>
                    <a:p>
                      <a:endParaRPr lang="en-GB" sz="1200" noProof="0" dirty="0">
                        <a:latin typeface="Arial" panose="020B0604020202020204" pitchFamily="34" charset="0"/>
                        <a:cs typeface="Arial" panose="020B0604020202020204" pitchFamily="34" charset="0"/>
                      </a:endParaRP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Grade 1-2</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Grade 3</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Grade 4</a:t>
                      </a:r>
                    </a:p>
                  </a:txBody>
                  <a:tcPr marL="55440" marR="55440" marT="36000" marB="36000" anchor="ctr"/>
                </a:tc>
                <a:extLst>
                  <a:ext uri="{0D108BD9-81ED-4DB2-BD59-A6C34878D82A}">
                    <a16:rowId xmlns:a16="http://schemas.microsoft.com/office/drawing/2014/main" val="3265865939"/>
                  </a:ext>
                </a:extLst>
              </a:tr>
              <a:tr h="0">
                <a:tc gridSpan="4">
                  <a:txBody>
                    <a:bodyPr/>
                    <a:lstStyle/>
                    <a:p>
                      <a:r>
                        <a:rPr lang="en-GB" sz="1200" b="1" noProof="0" dirty="0">
                          <a:latin typeface="Arial" panose="020B0604020202020204" pitchFamily="34" charset="0"/>
                          <a:cs typeface="Arial" panose="020B0604020202020204" pitchFamily="34" charset="0"/>
                        </a:rPr>
                        <a:t>Haematological</a:t>
                      </a:r>
                    </a:p>
                  </a:txBody>
                  <a:tcPr marR="55440" marT="36000" marB="36000"/>
                </a:tc>
                <a:tc hMerge="1">
                  <a:txBody>
                    <a:bodyPr/>
                    <a:lstStyle/>
                    <a:p>
                      <a:pPr algn="ctr"/>
                      <a:endParaRPr lang="en-GB" sz="12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12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1200" noProof="0" dirty="0">
                        <a:latin typeface="Arial" panose="020B0604020202020204" pitchFamily="34" charset="0"/>
                        <a:cs typeface="Arial" panose="020B0604020202020204" pitchFamily="34" charset="0"/>
                      </a:endParaRPr>
                    </a:p>
                  </a:txBody>
                  <a:tcPr marL="55440" marR="55440" marT="36000" marB="36000" anchor="ctr"/>
                </a:tc>
                <a:extLst>
                  <a:ext uri="{0D108BD9-81ED-4DB2-BD59-A6C34878D82A}">
                    <a16:rowId xmlns:a16="http://schemas.microsoft.com/office/drawing/2014/main" val="340543954"/>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Any</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22 (17%)</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41 (32%)</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5 (4%)</a:t>
                      </a:r>
                    </a:p>
                  </a:txBody>
                  <a:tcPr marL="55440" marR="55440" marT="36000" marB="36000" anchor="ctr"/>
                </a:tc>
                <a:extLst>
                  <a:ext uri="{0D108BD9-81ED-4DB2-BD59-A6C34878D82A}">
                    <a16:rowId xmlns:a16="http://schemas.microsoft.com/office/drawing/2014/main" val="939621170"/>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Anaemia</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23 (18%)</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39 (31%)</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361889195"/>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Thrombocytopenia</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13 (10%)</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7 (6%)</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4 (3%)</a:t>
                      </a:r>
                    </a:p>
                  </a:txBody>
                  <a:tcPr marL="55440" marR="55440" marT="36000" marB="36000" anchor="ctr"/>
                </a:tc>
                <a:extLst>
                  <a:ext uri="{0D108BD9-81ED-4DB2-BD59-A6C34878D82A}">
                    <a16:rowId xmlns:a16="http://schemas.microsoft.com/office/drawing/2014/main" val="2511854870"/>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Neutropenia</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11 (9%)</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10 (8%)</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796847769"/>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Leukopenia</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12 (9%)</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1 (1%)</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730527777"/>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Lymphopenia</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4 (3%)</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4 (3%)</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2 (2%)</a:t>
                      </a:r>
                    </a:p>
                  </a:txBody>
                  <a:tcPr marL="55440" marR="55440" marT="36000" marB="36000" anchor="ctr"/>
                </a:tc>
                <a:extLst>
                  <a:ext uri="{0D108BD9-81ED-4DB2-BD59-A6C34878D82A}">
                    <a16:rowId xmlns:a16="http://schemas.microsoft.com/office/drawing/2014/main" val="493698892"/>
                  </a:ext>
                </a:extLst>
              </a:tr>
            </a:tbl>
          </a:graphicData>
        </a:graphic>
      </p:graphicFrame>
    </p:spTree>
    <p:extLst>
      <p:ext uri="{BB962C8B-B14F-4D97-AF65-F5344CB8AC3E}">
        <p14:creationId xmlns:p14="http://schemas.microsoft.com/office/powerpoint/2010/main" val="2521597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21A6CA-2C43-CCE5-4789-8868F2D6237B}"/>
              </a:ext>
            </a:extLst>
          </p:cNvPr>
          <p:cNvSpPr>
            <a:spLocks noGrp="1"/>
          </p:cNvSpPr>
          <p:nvPr>
            <p:ph type="title"/>
          </p:nvPr>
        </p:nvSpPr>
        <p:spPr/>
        <p:txBody>
          <a:bodyPr/>
          <a:lstStyle/>
          <a:p>
            <a:r>
              <a:rPr lang="en-US" dirty="0" err="1"/>
              <a:t>parp</a:t>
            </a:r>
            <a:r>
              <a:rPr lang="en-US" cap="none" dirty="0" err="1"/>
              <a:t>i</a:t>
            </a:r>
            <a:r>
              <a:rPr lang="en-US" cap="none" dirty="0"/>
              <a:t> </a:t>
            </a:r>
            <a:r>
              <a:rPr lang="en-US" dirty="0"/>
              <a:t>monotherapy in </a:t>
            </a:r>
            <a:r>
              <a:rPr lang="en-US" cap="none" dirty="0" err="1"/>
              <a:t>m</a:t>
            </a:r>
            <a:r>
              <a:rPr lang="en-US" dirty="0" err="1"/>
              <a:t>CRPC</a:t>
            </a:r>
            <a:r>
              <a:rPr lang="en-US" dirty="0"/>
              <a:t>:</a:t>
            </a:r>
            <a:br>
              <a:rPr lang="en-US" dirty="0"/>
            </a:br>
            <a:r>
              <a:rPr lang="en-US" dirty="0"/>
              <a:t>studies leading to registration </a:t>
            </a:r>
            <a:br>
              <a:rPr lang="en-US" dirty="0"/>
            </a:br>
            <a:endParaRPr lang="en-GB" dirty="0"/>
          </a:p>
        </p:txBody>
      </p:sp>
      <p:sp>
        <p:nvSpPr>
          <p:cNvPr id="4" name="Slide Number Placeholder 3">
            <a:extLst>
              <a:ext uri="{FF2B5EF4-FFF2-40B4-BE49-F238E27FC236}">
                <a16:creationId xmlns:a16="http://schemas.microsoft.com/office/drawing/2014/main" id="{5EC91E07-6618-F34B-EBF9-0135754C1DF1}"/>
              </a:ext>
            </a:extLst>
          </p:cNvPr>
          <p:cNvSpPr>
            <a:spLocks noGrp="1"/>
          </p:cNvSpPr>
          <p:nvPr>
            <p:ph type="sldNum" sz="quarter" idx="4"/>
          </p:nvPr>
        </p:nvSpPr>
        <p:spPr/>
        <p:txBody>
          <a:bodyPr/>
          <a:lstStyle/>
          <a:p>
            <a:fld id="{FCE43C0F-8A7B-3A4B-9DB5-B3472E36E833}" type="slidenum">
              <a:rPr lang="en-GB" smtClean="0"/>
              <a:pPr/>
              <a:t>29</a:t>
            </a:fld>
            <a:endParaRPr lang="en-GB" dirty="0"/>
          </a:p>
        </p:txBody>
      </p:sp>
      <p:sp>
        <p:nvSpPr>
          <p:cNvPr id="2" name="TextBox 1">
            <a:extLst>
              <a:ext uri="{FF2B5EF4-FFF2-40B4-BE49-F238E27FC236}">
                <a16:creationId xmlns:a16="http://schemas.microsoft.com/office/drawing/2014/main" id="{FA5AB8BD-442A-E99D-187A-D49C5A88AC15}"/>
              </a:ext>
            </a:extLst>
          </p:cNvPr>
          <p:cNvSpPr txBox="1"/>
          <p:nvPr/>
        </p:nvSpPr>
        <p:spPr>
          <a:xfrm>
            <a:off x="407368" y="6309320"/>
            <a:ext cx="7056996" cy="276999"/>
          </a:xfrm>
          <a:prstGeom prst="rect">
            <a:avLst/>
          </a:prstGeom>
          <a:noFill/>
        </p:spPr>
        <p:txBody>
          <a:bodyPr wrap="none" rtlCol="0">
            <a:spAutoFit/>
          </a:bodyPr>
          <a:lstStyle/>
          <a:p>
            <a:r>
              <a:rPr lang="en-GB" sz="1200" dirty="0" err="1">
                <a:solidFill>
                  <a:schemeClr val="bg1"/>
                </a:solidFill>
                <a:latin typeface="Arial" panose="020B0604020202020204" pitchFamily="34" charset="0"/>
                <a:cs typeface="Arial" panose="020B0604020202020204" pitchFamily="34" charset="0"/>
              </a:rPr>
              <a:t>mCRPC</a:t>
            </a:r>
            <a:r>
              <a:rPr lang="en-GB" sz="1200" dirty="0">
                <a:solidFill>
                  <a:schemeClr val="bg1"/>
                </a:solidFill>
                <a:latin typeface="Arial" panose="020B0604020202020204" pitchFamily="34" charset="0"/>
                <a:cs typeface="Arial" panose="020B0604020202020204" pitchFamily="34" charset="0"/>
              </a:rPr>
              <a:t>, metastatic castration resistant prostate cancer; </a:t>
            </a:r>
            <a:r>
              <a:rPr lang="en-GB" sz="1200" dirty="0" err="1">
                <a:solidFill>
                  <a:schemeClr val="bg1"/>
                </a:solidFill>
                <a:latin typeface="Arial" panose="020B0604020202020204" pitchFamily="34"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poly-ADP ribose polymerase inhibitor</a:t>
            </a:r>
          </a:p>
        </p:txBody>
      </p:sp>
    </p:spTree>
    <p:extLst>
      <p:ext uri="{BB962C8B-B14F-4D97-AF65-F5344CB8AC3E}">
        <p14:creationId xmlns:p14="http://schemas.microsoft.com/office/powerpoint/2010/main" val="90846882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C9483A-3A4E-9849-6D64-CD4EDDFE0066}"/>
              </a:ext>
            </a:extLst>
          </p:cNvPr>
          <p:cNvSpPr>
            <a:spLocks noGrp="1"/>
          </p:cNvSpPr>
          <p:nvPr>
            <p:ph type="title"/>
          </p:nvPr>
        </p:nvSpPr>
        <p:spPr/>
        <p:txBody>
          <a:bodyPr/>
          <a:lstStyle/>
          <a:p>
            <a:r>
              <a:rPr lang="en-GB" sz="4000" dirty="0"/>
              <a:t>module one</a:t>
            </a:r>
            <a:br>
              <a:rPr lang="en-GB" dirty="0"/>
            </a:br>
            <a:br>
              <a:rPr lang="en-GB" dirty="0"/>
            </a:br>
            <a:r>
              <a:rPr lang="en-GB" sz="4000" dirty="0" err="1"/>
              <a:t>PARP</a:t>
            </a:r>
            <a:r>
              <a:rPr lang="en-GB" sz="4000" cap="none" dirty="0" err="1"/>
              <a:t>i</a:t>
            </a:r>
            <a:r>
              <a:rPr lang="en-GB" sz="4000" dirty="0"/>
              <a:t> IN advanced PROSTATE CANCER</a:t>
            </a:r>
            <a:endParaRPr lang="en-GB" dirty="0"/>
          </a:p>
        </p:txBody>
      </p:sp>
      <p:sp>
        <p:nvSpPr>
          <p:cNvPr id="3" name="Slide Number Placeholder 2">
            <a:extLst>
              <a:ext uri="{FF2B5EF4-FFF2-40B4-BE49-F238E27FC236}">
                <a16:creationId xmlns:a16="http://schemas.microsoft.com/office/drawing/2014/main" id="{C26C5814-1C4C-AC48-5A78-31C406AC54B0}"/>
              </a:ext>
            </a:extLst>
          </p:cNvPr>
          <p:cNvSpPr>
            <a:spLocks noGrp="1"/>
          </p:cNvSpPr>
          <p:nvPr>
            <p:ph type="sldNum" sz="quarter" idx="4"/>
          </p:nvPr>
        </p:nvSpPr>
        <p:spPr/>
        <p:txBody>
          <a:bodyPr/>
          <a:lstStyle/>
          <a:p>
            <a:fld id="{FCE43C0F-8A7B-3A4B-9DB5-B3472E36E833}" type="slidenum">
              <a:rPr lang="en-GB" smtClean="0"/>
              <a:pPr/>
              <a:t>3</a:t>
            </a:fld>
            <a:endParaRPr lang="en-GB" dirty="0"/>
          </a:p>
        </p:txBody>
      </p:sp>
    </p:spTree>
    <p:extLst>
      <p:ext uri="{BB962C8B-B14F-4D97-AF65-F5344CB8AC3E}">
        <p14:creationId xmlns:p14="http://schemas.microsoft.com/office/powerpoint/2010/main" val="279493375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7E19-B9C8-4A25-AE48-A27EAAE24607}"/>
              </a:ext>
            </a:extLst>
          </p:cNvPr>
          <p:cNvSpPr>
            <a:spLocks noGrp="1"/>
          </p:cNvSpPr>
          <p:nvPr>
            <p:ph type="title"/>
          </p:nvPr>
        </p:nvSpPr>
        <p:spPr/>
        <p:txBody>
          <a:bodyPr/>
          <a:lstStyle/>
          <a:p>
            <a:r>
              <a:rPr lang="en-GB" dirty="0" err="1"/>
              <a:t>PRO</a:t>
            </a:r>
            <a:r>
              <a:rPr lang="en-GB" cap="none" dirty="0" err="1"/>
              <a:t>found</a:t>
            </a:r>
            <a:r>
              <a:rPr lang="en-GB" dirty="0"/>
              <a:t>: Phase 3 of </a:t>
            </a:r>
            <a:r>
              <a:rPr lang="en-GB" dirty="0" err="1"/>
              <a:t>olaparib</a:t>
            </a:r>
            <a:r>
              <a:rPr lang="en-GB" dirty="0"/>
              <a:t> vs. second new hormonal agent in </a:t>
            </a:r>
            <a:r>
              <a:rPr lang="en-GB" dirty="0" err="1"/>
              <a:t>HRR</a:t>
            </a:r>
            <a:r>
              <a:rPr lang="en-GB" cap="none" dirty="0" err="1"/>
              <a:t>m</a:t>
            </a:r>
            <a:r>
              <a:rPr lang="en-GB" dirty="0"/>
              <a:t> </a:t>
            </a:r>
            <a:r>
              <a:rPr lang="en-GB" cap="none" dirty="0" err="1"/>
              <a:t>m</a:t>
            </a:r>
            <a:r>
              <a:rPr lang="en-GB" dirty="0" err="1"/>
              <a:t>CRPC</a:t>
            </a:r>
            <a:endParaRPr lang="en-GB" dirty="0"/>
          </a:p>
        </p:txBody>
      </p:sp>
      <p:sp>
        <p:nvSpPr>
          <p:cNvPr id="12" name="Rounded Rectangle 12">
            <a:extLst>
              <a:ext uri="{FF2B5EF4-FFF2-40B4-BE49-F238E27FC236}">
                <a16:creationId xmlns:a16="http://schemas.microsoft.com/office/drawing/2014/main" id="{E1D854D6-7435-41BD-BD5C-FDC642D458CD}"/>
              </a:ext>
            </a:extLst>
          </p:cNvPr>
          <p:cNvSpPr/>
          <p:nvPr/>
        </p:nvSpPr>
        <p:spPr>
          <a:xfrm>
            <a:off x="5299821" y="1838157"/>
            <a:ext cx="1758874" cy="432000"/>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FFFFFF"/>
                </a:solidFill>
                <a:latin typeface="Arial" panose="020B0604020202020204" pitchFamily="34" charset="0"/>
                <a:cs typeface="Arial" panose="020B0604020202020204" pitchFamily="34" charset="0"/>
              </a:rPr>
              <a:t>Olaparib 300 mg BID</a:t>
            </a:r>
            <a:br>
              <a:rPr lang="en-GB" sz="1300" b="1" dirty="0">
                <a:solidFill>
                  <a:srgbClr val="FFFFFF"/>
                </a:solidFill>
                <a:latin typeface="Arial" panose="020B0604020202020204" pitchFamily="34" charset="0"/>
                <a:cs typeface="Arial" panose="020B0604020202020204" pitchFamily="34" charset="0"/>
              </a:rPr>
            </a:br>
            <a:r>
              <a:rPr lang="en-GB" sz="1300" b="1" dirty="0">
                <a:solidFill>
                  <a:srgbClr val="FFFFFF"/>
                </a:solidFill>
                <a:latin typeface="Arial" panose="020B0604020202020204" pitchFamily="34" charset="0"/>
                <a:cs typeface="Arial" panose="020B0604020202020204" pitchFamily="34" charset="0"/>
              </a:rPr>
              <a:t>(n=162)</a:t>
            </a:r>
          </a:p>
        </p:txBody>
      </p:sp>
      <p:sp>
        <p:nvSpPr>
          <p:cNvPr id="13" name="Rounded Rectangle 13">
            <a:extLst>
              <a:ext uri="{FF2B5EF4-FFF2-40B4-BE49-F238E27FC236}">
                <a16:creationId xmlns:a16="http://schemas.microsoft.com/office/drawing/2014/main" id="{45191F83-87C6-4818-BED1-4239B45E28C6}"/>
              </a:ext>
            </a:extLst>
          </p:cNvPr>
          <p:cNvSpPr/>
          <p:nvPr/>
        </p:nvSpPr>
        <p:spPr>
          <a:xfrm>
            <a:off x="5299821" y="2323440"/>
            <a:ext cx="1758874" cy="432000"/>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FFFFFF"/>
                </a:solidFill>
                <a:latin typeface="Arial" panose="020B0604020202020204" pitchFamily="34" charset="0"/>
                <a:cs typeface="Arial" panose="020B0604020202020204" pitchFamily="34" charset="0"/>
              </a:rPr>
              <a:t>Physician’s choice</a:t>
            </a:r>
            <a:r>
              <a:rPr lang="en-GB" sz="1300" b="1" baseline="30000" dirty="0">
                <a:solidFill>
                  <a:srgbClr val="FFFFFF"/>
                </a:solidFill>
                <a:latin typeface="Arial" panose="020B0604020202020204" pitchFamily="34" charset="0"/>
                <a:cs typeface="Arial" panose="020B0604020202020204" pitchFamily="34" charset="0"/>
              </a:rPr>
              <a:t> b</a:t>
            </a:r>
            <a:br>
              <a:rPr lang="en-GB" sz="1300" b="1" dirty="0">
                <a:solidFill>
                  <a:srgbClr val="FFFFFF"/>
                </a:solidFill>
                <a:latin typeface="Arial" panose="020B0604020202020204" pitchFamily="34" charset="0"/>
                <a:cs typeface="Arial" panose="020B0604020202020204" pitchFamily="34" charset="0"/>
              </a:rPr>
            </a:br>
            <a:r>
              <a:rPr lang="en-GB" sz="1300" b="1" dirty="0">
                <a:solidFill>
                  <a:srgbClr val="FFFFFF"/>
                </a:solidFill>
                <a:latin typeface="Arial" panose="020B0604020202020204" pitchFamily="34" charset="0"/>
                <a:cs typeface="Arial" panose="020B0604020202020204" pitchFamily="34" charset="0"/>
              </a:rPr>
              <a:t>(n=83)</a:t>
            </a:r>
            <a:endParaRPr lang="en-GB" sz="1300" b="1" baseline="30000" dirty="0">
              <a:solidFill>
                <a:srgbClr val="FFFFF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51BDDC4-CC58-443B-95B7-3EBBDE65A47B}"/>
              </a:ext>
            </a:extLst>
          </p:cNvPr>
          <p:cNvSpPr txBox="1"/>
          <p:nvPr/>
        </p:nvSpPr>
        <p:spPr>
          <a:xfrm>
            <a:off x="3509956" y="2889053"/>
            <a:ext cx="1421864" cy="430887"/>
          </a:xfrm>
          <a:prstGeom prst="rect">
            <a:avLst/>
          </a:prstGeom>
          <a:noFill/>
        </p:spPr>
        <p:txBody>
          <a:bodyPr wrap="none" lIns="0" tIns="0" rIns="0" bIns="0" rtlCol="0">
            <a:spAutoFit/>
          </a:bodyPr>
          <a:lstStyle/>
          <a:p>
            <a:pPr algn="ctr"/>
            <a:r>
              <a:rPr lang="en-GB" sz="1400" dirty="0">
                <a:solidFill>
                  <a:srgbClr val="000000"/>
                </a:solidFill>
                <a:latin typeface="Arial" panose="020B0604020202020204" pitchFamily="34" charset="0"/>
                <a:ea typeface="PT Sans Narrow" charset="-52"/>
                <a:cs typeface="Arial" panose="020B0604020202020204" pitchFamily="34" charset="0"/>
              </a:rPr>
              <a:t>2:1 randomisation</a:t>
            </a:r>
            <a:br>
              <a:rPr lang="en-GB" sz="1400" dirty="0">
                <a:solidFill>
                  <a:srgbClr val="000000"/>
                </a:solidFill>
                <a:latin typeface="Arial" panose="020B0604020202020204" pitchFamily="34" charset="0"/>
                <a:ea typeface="PT Sans Narrow" charset="-52"/>
                <a:cs typeface="Arial" panose="020B0604020202020204" pitchFamily="34" charset="0"/>
              </a:rPr>
            </a:br>
            <a:r>
              <a:rPr lang="en-GB" sz="1400" dirty="0">
                <a:solidFill>
                  <a:srgbClr val="000000"/>
                </a:solidFill>
                <a:latin typeface="Arial" panose="020B0604020202020204" pitchFamily="34" charset="0"/>
                <a:ea typeface="PT Sans Narrow" charset="-52"/>
                <a:cs typeface="Arial" panose="020B0604020202020204" pitchFamily="34" charset="0"/>
              </a:rPr>
              <a:t>(Open label)</a:t>
            </a:r>
          </a:p>
        </p:txBody>
      </p:sp>
      <p:sp>
        <p:nvSpPr>
          <p:cNvPr id="15" name="Rounded Rectangle 17">
            <a:extLst>
              <a:ext uri="{FF2B5EF4-FFF2-40B4-BE49-F238E27FC236}">
                <a16:creationId xmlns:a16="http://schemas.microsoft.com/office/drawing/2014/main" id="{C11B2B80-955A-4934-B06C-7A32DFF4A918}"/>
              </a:ext>
            </a:extLst>
          </p:cNvPr>
          <p:cNvSpPr/>
          <p:nvPr/>
        </p:nvSpPr>
        <p:spPr>
          <a:xfrm>
            <a:off x="3353721" y="1924654"/>
            <a:ext cx="1703926" cy="792037"/>
          </a:xfrm>
          <a:prstGeom prst="roundRect">
            <a:avLst>
              <a:gd name="adj" fmla="val 12540"/>
            </a:avLst>
          </a:prstGeom>
          <a:solidFill>
            <a:schemeClr val="bg1"/>
          </a:solidFill>
          <a:ln w="28575">
            <a:solidFill>
              <a:schemeClr val="accent6"/>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03C74F"/>
                </a:solidFill>
                <a:latin typeface="Arial" panose="020B0604020202020204" pitchFamily="34" charset="0"/>
                <a:cs typeface="Arial" panose="020B0604020202020204" pitchFamily="34" charset="0"/>
              </a:rPr>
              <a:t>Cohort A</a:t>
            </a:r>
            <a:br>
              <a:rPr lang="en-GB" sz="1300" b="1" dirty="0">
                <a:solidFill>
                  <a:srgbClr val="000000"/>
                </a:solidFill>
                <a:latin typeface="Arial" panose="020B0604020202020204" pitchFamily="34" charset="0"/>
                <a:cs typeface="Arial" panose="020B0604020202020204" pitchFamily="34" charset="0"/>
              </a:rPr>
            </a:br>
            <a:r>
              <a:rPr lang="en-GB" sz="1300" i="1" dirty="0">
                <a:solidFill>
                  <a:srgbClr val="000000"/>
                </a:solidFill>
                <a:latin typeface="Arial" panose="020B0604020202020204" pitchFamily="34" charset="0"/>
                <a:cs typeface="Arial" panose="020B0604020202020204" pitchFamily="34" charset="0"/>
              </a:rPr>
              <a:t>BRCA1</a:t>
            </a:r>
            <a:r>
              <a:rPr lang="en-GB" sz="1300" dirty="0">
                <a:solidFill>
                  <a:srgbClr val="000000"/>
                </a:solidFill>
                <a:latin typeface="Arial" panose="020B0604020202020204" pitchFamily="34" charset="0"/>
                <a:cs typeface="Arial" panose="020B0604020202020204" pitchFamily="34" charset="0"/>
              </a:rPr>
              <a:t>,</a:t>
            </a:r>
            <a:r>
              <a:rPr lang="en-GB" sz="1300" i="1" dirty="0">
                <a:solidFill>
                  <a:srgbClr val="000000"/>
                </a:solidFill>
                <a:latin typeface="Arial" panose="020B0604020202020204" pitchFamily="34" charset="0"/>
                <a:cs typeface="Arial" panose="020B0604020202020204" pitchFamily="34" charset="0"/>
              </a:rPr>
              <a:t> BRCA2</a:t>
            </a:r>
            <a:r>
              <a:rPr lang="en-GB" sz="1300" dirty="0">
                <a:solidFill>
                  <a:srgbClr val="000000"/>
                </a:solidFill>
                <a:latin typeface="Arial" panose="020B0604020202020204" pitchFamily="34" charset="0"/>
                <a:cs typeface="Arial" panose="020B0604020202020204" pitchFamily="34" charset="0"/>
              </a:rPr>
              <a:t>,</a:t>
            </a:r>
            <a:r>
              <a:rPr lang="en-GB" sz="1300" i="1" dirty="0">
                <a:solidFill>
                  <a:srgbClr val="000000"/>
                </a:solidFill>
                <a:latin typeface="Arial" panose="020B0604020202020204" pitchFamily="34" charset="0"/>
                <a:cs typeface="Arial" panose="020B0604020202020204" pitchFamily="34" charset="0"/>
              </a:rPr>
              <a:t> </a:t>
            </a:r>
            <a:r>
              <a:rPr lang="en-GB" sz="1300" dirty="0">
                <a:solidFill>
                  <a:srgbClr val="000000"/>
                </a:solidFill>
                <a:latin typeface="Arial" panose="020B0604020202020204" pitchFamily="34" charset="0"/>
                <a:cs typeface="Arial" panose="020B0604020202020204" pitchFamily="34" charset="0"/>
              </a:rPr>
              <a:t>or </a:t>
            </a:r>
            <a:r>
              <a:rPr lang="en-GB" sz="1300" i="1" dirty="0">
                <a:solidFill>
                  <a:srgbClr val="000000"/>
                </a:solidFill>
                <a:latin typeface="Arial" panose="020B0604020202020204" pitchFamily="34" charset="0"/>
                <a:cs typeface="Arial" panose="020B0604020202020204" pitchFamily="34" charset="0"/>
              </a:rPr>
              <a:t>ATM </a:t>
            </a:r>
            <a:r>
              <a:rPr lang="en-GB" sz="1300" dirty="0">
                <a:solidFill>
                  <a:srgbClr val="000000"/>
                </a:solidFill>
                <a:latin typeface="Arial" panose="020B0604020202020204" pitchFamily="34" charset="0"/>
                <a:cs typeface="Arial" panose="020B0604020202020204" pitchFamily="34" charset="0"/>
              </a:rPr>
              <a:t>alteration</a:t>
            </a:r>
            <a:br>
              <a:rPr lang="en-GB" sz="1300" i="1" dirty="0">
                <a:solidFill>
                  <a:srgbClr val="000000"/>
                </a:solidFill>
                <a:latin typeface="Arial" panose="020B0604020202020204" pitchFamily="34" charset="0"/>
                <a:cs typeface="Arial" panose="020B0604020202020204" pitchFamily="34" charset="0"/>
              </a:rPr>
            </a:br>
            <a:r>
              <a:rPr lang="en-GB" sz="1300" b="1" dirty="0">
                <a:solidFill>
                  <a:srgbClr val="03C74F"/>
                </a:solidFill>
                <a:latin typeface="Arial" panose="020B0604020202020204" pitchFamily="34" charset="0"/>
                <a:cs typeface="Arial" panose="020B0604020202020204" pitchFamily="34" charset="0"/>
              </a:rPr>
              <a:t>(N=245)</a:t>
            </a:r>
          </a:p>
        </p:txBody>
      </p:sp>
      <p:sp>
        <p:nvSpPr>
          <p:cNvPr id="16" name="Line 5">
            <a:extLst>
              <a:ext uri="{FF2B5EF4-FFF2-40B4-BE49-F238E27FC236}">
                <a16:creationId xmlns:a16="http://schemas.microsoft.com/office/drawing/2014/main" id="{6BAE7E0E-4C07-4E7D-B745-6833DFDA836A}"/>
              </a:ext>
            </a:extLst>
          </p:cNvPr>
          <p:cNvSpPr>
            <a:spLocks noChangeShapeType="1"/>
          </p:cNvSpPr>
          <p:nvPr/>
        </p:nvSpPr>
        <p:spPr bwMode="auto">
          <a:xfrm>
            <a:off x="5083821" y="2054157"/>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17" name="Line 5">
            <a:extLst>
              <a:ext uri="{FF2B5EF4-FFF2-40B4-BE49-F238E27FC236}">
                <a16:creationId xmlns:a16="http://schemas.microsoft.com/office/drawing/2014/main" id="{C7DD443E-B072-4ECC-931B-55F8FC8EE033}"/>
              </a:ext>
            </a:extLst>
          </p:cNvPr>
          <p:cNvSpPr>
            <a:spLocks noChangeShapeType="1"/>
          </p:cNvSpPr>
          <p:nvPr/>
        </p:nvSpPr>
        <p:spPr bwMode="auto">
          <a:xfrm>
            <a:off x="5083821" y="2539440"/>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AB9DFE3-465B-43B8-8E23-F13981AE54EA}"/>
              </a:ext>
            </a:extLst>
          </p:cNvPr>
          <p:cNvSpPr txBox="1"/>
          <p:nvPr/>
        </p:nvSpPr>
        <p:spPr>
          <a:xfrm>
            <a:off x="5081381" y="2827496"/>
            <a:ext cx="2199321" cy="553998"/>
          </a:xfrm>
          <a:prstGeom prst="rect">
            <a:avLst/>
          </a:prstGeom>
          <a:noFill/>
        </p:spPr>
        <p:txBody>
          <a:bodyPr wrap="none" lIns="0" tIns="0" rIns="0" bIns="0" rtlCol="0">
            <a:spAutoFit/>
          </a:bodyPr>
          <a:lstStyle/>
          <a:p>
            <a:pPr algn="ctr"/>
            <a:r>
              <a:rPr lang="en-GB" sz="1200" dirty="0">
                <a:latin typeface="Arial" panose="020B0604020202020204" pitchFamily="34" charset="0"/>
                <a:ea typeface="PT Sans Narrow" charset="-52"/>
                <a:cs typeface="Arial" panose="020B0604020202020204" pitchFamily="34" charset="0"/>
              </a:rPr>
              <a:t>Upon progression by BICR</a:t>
            </a:r>
            <a:r>
              <a:rPr lang="en-GB" sz="1200" dirty="0">
                <a:solidFill>
                  <a:srgbClr val="000000"/>
                </a:solidFill>
                <a:latin typeface="Arial" panose="020B0604020202020204" pitchFamily="34" charset="0"/>
                <a:ea typeface="PT Sans Narrow" charset="-52"/>
                <a:cs typeface="Arial" panose="020B0604020202020204" pitchFamily="34" charset="0"/>
              </a:rPr>
              <a:t>,</a:t>
            </a:r>
            <a:br>
              <a:rPr lang="en-GB" sz="1200" dirty="0">
                <a:solidFill>
                  <a:srgbClr val="000000"/>
                </a:solidFill>
                <a:latin typeface="Arial" panose="020B0604020202020204" pitchFamily="34" charset="0"/>
                <a:ea typeface="PT Sans Narrow" charset="-52"/>
                <a:cs typeface="Arial" panose="020B0604020202020204" pitchFamily="34" charset="0"/>
              </a:rPr>
            </a:br>
            <a:r>
              <a:rPr lang="en-GB" sz="1200" dirty="0">
                <a:solidFill>
                  <a:srgbClr val="000000"/>
                </a:solidFill>
                <a:latin typeface="Arial" panose="020B0604020202020204" pitchFamily="34" charset="0"/>
                <a:ea typeface="PT Sans Narrow" charset="-52"/>
                <a:cs typeface="Arial" panose="020B0604020202020204" pitchFamily="34" charset="0"/>
              </a:rPr>
              <a:t>physician’s choice patients were</a:t>
            </a:r>
            <a:br>
              <a:rPr lang="en-GB" sz="1200" dirty="0">
                <a:solidFill>
                  <a:srgbClr val="000000"/>
                </a:solidFill>
                <a:latin typeface="Arial" panose="020B0604020202020204" pitchFamily="34" charset="0"/>
                <a:ea typeface="PT Sans Narrow" charset="-52"/>
                <a:cs typeface="Arial" panose="020B0604020202020204" pitchFamily="34" charset="0"/>
              </a:rPr>
            </a:br>
            <a:r>
              <a:rPr lang="en-GB" sz="1200" dirty="0">
                <a:solidFill>
                  <a:srgbClr val="000000"/>
                </a:solidFill>
                <a:latin typeface="Arial" panose="020B0604020202020204" pitchFamily="34" charset="0"/>
                <a:ea typeface="PT Sans Narrow" charset="-52"/>
                <a:cs typeface="Arial" panose="020B0604020202020204" pitchFamily="34" charset="0"/>
              </a:rPr>
              <a:t>allowed to cross over to olaparib</a:t>
            </a:r>
          </a:p>
        </p:txBody>
      </p:sp>
      <p:grpSp>
        <p:nvGrpSpPr>
          <p:cNvPr id="19" name="Group 18">
            <a:extLst>
              <a:ext uri="{FF2B5EF4-FFF2-40B4-BE49-F238E27FC236}">
                <a16:creationId xmlns:a16="http://schemas.microsoft.com/office/drawing/2014/main" id="{BE3A365F-FDB0-4ADF-9E86-EDB9948AF1FE}"/>
              </a:ext>
            </a:extLst>
          </p:cNvPr>
          <p:cNvGrpSpPr/>
          <p:nvPr/>
        </p:nvGrpSpPr>
        <p:grpSpPr>
          <a:xfrm>
            <a:off x="7050532" y="2054157"/>
            <a:ext cx="234000" cy="537568"/>
            <a:chOff x="5436096" y="1575541"/>
            <a:chExt cx="234000" cy="537568"/>
          </a:xfrm>
        </p:grpSpPr>
        <p:sp>
          <p:nvSpPr>
            <p:cNvPr id="20" name="Line 5">
              <a:extLst>
                <a:ext uri="{FF2B5EF4-FFF2-40B4-BE49-F238E27FC236}">
                  <a16:creationId xmlns:a16="http://schemas.microsoft.com/office/drawing/2014/main" id="{8EF6EC38-FFD1-4474-A3DE-943E69A2C216}"/>
                </a:ext>
              </a:extLst>
            </p:cNvPr>
            <p:cNvSpPr>
              <a:spLocks noChangeShapeType="1"/>
            </p:cNvSpPr>
            <p:nvPr/>
          </p:nvSpPr>
          <p:spPr bwMode="auto">
            <a:xfrm flipH="1">
              <a:off x="5436096" y="1575541"/>
              <a:ext cx="234000" cy="0"/>
            </a:xfrm>
            <a:prstGeom prst="line">
              <a:avLst/>
            </a:prstGeom>
            <a:noFill/>
            <a:ln w="28575" cmpd="sng">
              <a:solidFill>
                <a:schemeClr val="accent6"/>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21" name="Line 5">
              <a:extLst>
                <a:ext uri="{FF2B5EF4-FFF2-40B4-BE49-F238E27FC236}">
                  <a16:creationId xmlns:a16="http://schemas.microsoft.com/office/drawing/2014/main" id="{C6255D6F-88F3-4713-A127-0DB3B4A1C292}"/>
                </a:ext>
              </a:extLst>
            </p:cNvPr>
            <p:cNvSpPr>
              <a:spLocks noChangeShapeType="1"/>
            </p:cNvSpPr>
            <p:nvPr/>
          </p:nvSpPr>
          <p:spPr bwMode="auto">
            <a:xfrm flipH="1">
              <a:off x="5436096" y="2098055"/>
              <a:ext cx="216000" cy="0"/>
            </a:xfrm>
            <a:prstGeom prst="line">
              <a:avLst/>
            </a:prstGeom>
            <a:noFill/>
            <a:ln w="28575" cmpd="sng">
              <a:solidFill>
                <a:schemeClr val="accent6"/>
              </a:solidFill>
              <a:prstDash val="sysDot"/>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22" name="Line 5">
              <a:extLst>
                <a:ext uri="{FF2B5EF4-FFF2-40B4-BE49-F238E27FC236}">
                  <a16:creationId xmlns:a16="http://schemas.microsoft.com/office/drawing/2014/main" id="{2ED5C335-B596-40EA-B60E-D7CD9B22744E}"/>
                </a:ext>
              </a:extLst>
            </p:cNvPr>
            <p:cNvSpPr>
              <a:spLocks noChangeShapeType="1"/>
            </p:cNvSpPr>
            <p:nvPr/>
          </p:nvSpPr>
          <p:spPr bwMode="auto">
            <a:xfrm rot="16200000" flipH="1">
              <a:off x="5383336" y="1844325"/>
              <a:ext cx="537568" cy="0"/>
            </a:xfrm>
            <a:prstGeom prst="line">
              <a:avLst/>
            </a:prstGeom>
            <a:noFill/>
            <a:ln w="28575" cmpd="sng">
              <a:solidFill>
                <a:schemeClr val="accent6"/>
              </a:solidFill>
              <a:prstDash val="sysDot"/>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grpSp>
      <p:sp>
        <p:nvSpPr>
          <p:cNvPr id="23" name="Rounded Rectangle 28">
            <a:extLst>
              <a:ext uri="{FF2B5EF4-FFF2-40B4-BE49-F238E27FC236}">
                <a16:creationId xmlns:a16="http://schemas.microsoft.com/office/drawing/2014/main" id="{18FD6649-BE3B-4ABA-A0D4-04BFE8FBA582}"/>
              </a:ext>
            </a:extLst>
          </p:cNvPr>
          <p:cNvSpPr/>
          <p:nvPr/>
        </p:nvSpPr>
        <p:spPr>
          <a:xfrm>
            <a:off x="5299821" y="3451804"/>
            <a:ext cx="1758874" cy="432000"/>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FFFFFF"/>
                </a:solidFill>
                <a:latin typeface="Arial" panose="020B0604020202020204" pitchFamily="34" charset="0"/>
                <a:cs typeface="Arial" panose="020B0604020202020204" pitchFamily="34" charset="0"/>
              </a:rPr>
              <a:t>Olaparib 300 mg BID</a:t>
            </a:r>
            <a:br>
              <a:rPr lang="en-GB" sz="1300" b="1" dirty="0">
                <a:solidFill>
                  <a:srgbClr val="FFFFFF"/>
                </a:solidFill>
                <a:latin typeface="Arial" panose="020B0604020202020204" pitchFamily="34" charset="0"/>
                <a:cs typeface="Arial" panose="020B0604020202020204" pitchFamily="34" charset="0"/>
              </a:rPr>
            </a:br>
            <a:r>
              <a:rPr lang="en-GB" sz="1300" b="1" dirty="0">
                <a:solidFill>
                  <a:srgbClr val="FFFFFF"/>
                </a:solidFill>
                <a:latin typeface="Arial" panose="020B0604020202020204" pitchFamily="34" charset="0"/>
                <a:cs typeface="Arial" panose="020B0604020202020204" pitchFamily="34" charset="0"/>
              </a:rPr>
              <a:t>(n=94)</a:t>
            </a:r>
          </a:p>
        </p:txBody>
      </p:sp>
      <p:sp>
        <p:nvSpPr>
          <p:cNvPr id="24" name="Rounded Rectangle 30">
            <a:extLst>
              <a:ext uri="{FF2B5EF4-FFF2-40B4-BE49-F238E27FC236}">
                <a16:creationId xmlns:a16="http://schemas.microsoft.com/office/drawing/2014/main" id="{3691BDE5-07C6-4552-90CB-C063B426598D}"/>
              </a:ext>
            </a:extLst>
          </p:cNvPr>
          <p:cNvSpPr/>
          <p:nvPr/>
        </p:nvSpPr>
        <p:spPr>
          <a:xfrm>
            <a:off x="5299821" y="3937087"/>
            <a:ext cx="1758874" cy="432000"/>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FFFFFF"/>
                </a:solidFill>
                <a:latin typeface="Arial" panose="020B0604020202020204" pitchFamily="34" charset="0"/>
                <a:cs typeface="Arial" panose="020B0604020202020204" pitchFamily="34" charset="0"/>
              </a:rPr>
              <a:t>Physician’s choice</a:t>
            </a:r>
            <a:r>
              <a:rPr lang="en-GB" sz="1300" b="1" baseline="30000" dirty="0">
                <a:solidFill>
                  <a:srgbClr val="FFFFFF"/>
                </a:solidFill>
                <a:latin typeface="Arial" panose="020B0604020202020204" pitchFamily="34" charset="0"/>
                <a:cs typeface="Arial" panose="020B0604020202020204" pitchFamily="34" charset="0"/>
              </a:rPr>
              <a:t> b</a:t>
            </a:r>
            <a:br>
              <a:rPr lang="en-GB" sz="1300" b="1" dirty="0">
                <a:solidFill>
                  <a:srgbClr val="FFFFFF"/>
                </a:solidFill>
                <a:latin typeface="Arial" panose="020B0604020202020204" pitchFamily="34" charset="0"/>
                <a:cs typeface="Arial" panose="020B0604020202020204" pitchFamily="34" charset="0"/>
              </a:rPr>
            </a:br>
            <a:r>
              <a:rPr lang="en-GB" sz="1300" b="1" dirty="0">
                <a:solidFill>
                  <a:srgbClr val="FFFFFF"/>
                </a:solidFill>
                <a:latin typeface="Arial" panose="020B0604020202020204" pitchFamily="34" charset="0"/>
                <a:cs typeface="Arial" panose="020B0604020202020204" pitchFamily="34" charset="0"/>
              </a:rPr>
              <a:t>(n=48)</a:t>
            </a:r>
          </a:p>
        </p:txBody>
      </p:sp>
      <p:sp>
        <p:nvSpPr>
          <p:cNvPr id="25" name="Rounded Rectangle 32">
            <a:extLst>
              <a:ext uri="{FF2B5EF4-FFF2-40B4-BE49-F238E27FC236}">
                <a16:creationId xmlns:a16="http://schemas.microsoft.com/office/drawing/2014/main" id="{F1D43F6B-75D6-4B6A-AA89-830D1D507601}"/>
              </a:ext>
            </a:extLst>
          </p:cNvPr>
          <p:cNvSpPr/>
          <p:nvPr/>
        </p:nvSpPr>
        <p:spPr>
          <a:xfrm>
            <a:off x="3353721" y="3577047"/>
            <a:ext cx="1703926" cy="684718"/>
          </a:xfrm>
          <a:prstGeom prst="roundRect">
            <a:avLst>
              <a:gd name="adj" fmla="val 12540"/>
            </a:avLst>
          </a:prstGeom>
          <a:solidFill>
            <a:schemeClr val="bg1"/>
          </a:solidFill>
          <a:ln w="28575">
            <a:solidFill>
              <a:schemeClr val="accent6"/>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03C74F"/>
                </a:solidFill>
                <a:latin typeface="Arial" panose="020B0604020202020204" pitchFamily="34" charset="0"/>
                <a:cs typeface="Arial" panose="020B0604020202020204" pitchFamily="34" charset="0"/>
              </a:rPr>
              <a:t>Cohort B</a:t>
            </a:r>
            <a:br>
              <a:rPr lang="en-GB" sz="1300" b="1" dirty="0">
                <a:solidFill>
                  <a:srgbClr val="000000"/>
                </a:solidFill>
                <a:latin typeface="Arial" panose="020B0604020202020204" pitchFamily="34" charset="0"/>
                <a:cs typeface="Arial" panose="020B0604020202020204" pitchFamily="34" charset="0"/>
              </a:rPr>
            </a:br>
            <a:r>
              <a:rPr lang="en-GB" sz="1300" dirty="0">
                <a:solidFill>
                  <a:srgbClr val="000000"/>
                </a:solidFill>
                <a:latin typeface="Arial" panose="020B0604020202020204" pitchFamily="34" charset="0"/>
                <a:cs typeface="Arial" panose="020B0604020202020204" pitchFamily="34" charset="0"/>
              </a:rPr>
              <a:t>Other alterations</a:t>
            </a:r>
            <a:br>
              <a:rPr lang="en-GB" sz="1300" dirty="0">
                <a:solidFill>
                  <a:srgbClr val="000000"/>
                </a:solidFill>
                <a:latin typeface="Arial" panose="020B0604020202020204" pitchFamily="34" charset="0"/>
                <a:cs typeface="Arial" panose="020B0604020202020204" pitchFamily="34" charset="0"/>
              </a:rPr>
            </a:br>
            <a:r>
              <a:rPr lang="en-GB" sz="1300" b="1" dirty="0">
                <a:solidFill>
                  <a:srgbClr val="03C74F"/>
                </a:solidFill>
                <a:latin typeface="Arial" panose="020B0604020202020204" pitchFamily="34" charset="0"/>
                <a:cs typeface="Arial" panose="020B0604020202020204" pitchFamily="34" charset="0"/>
              </a:rPr>
              <a:t>(N=142)</a:t>
            </a:r>
          </a:p>
        </p:txBody>
      </p:sp>
      <p:sp>
        <p:nvSpPr>
          <p:cNvPr id="26" name="Line 5">
            <a:extLst>
              <a:ext uri="{FF2B5EF4-FFF2-40B4-BE49-F238E27FC236}">
                <a16:creationId xmlns:a16="http://schemas.microsoft.com/office/drawing/2014/main" id="{CE7844B6-9481-405E-AEB6-BE7571B7823C}"/>
              </a:ext>
            </a:extLst>
          </p:cNvPr>
          <p:cNvSpPr>
            <a:spLocks noChangeShapeType="1"/>
          </p:cNvSpPr>
          <p:nvPr/>
        </p:nvSpPr>
        <p:spPr bwMode="auto">
          <a:xfrm>
            <a:off x="5083821" y="3667804"/>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27" name="Line 5">
            <a:extLst>
              <a:ext uri="{FF2B5EF4-FFF2-40B4-BE49-F238E27FC236}">
                <a16:creationId xmlns:a16="http://schemas.microsoft.com/office/drawing/2014/main" id="{96C0FD93-9A8E-4A32-BAA7-E8A046F8EF1E}"/>
              </a:ext>
            </a:extLst>
          </p:cNvPr>
          <p:cNvSpPr>
            <a:spLocks noChangeShapeType="1"/>
          </p:cNvSpPr>
          <p:nvPr/>
        </p:nvSpPr>
        <p:spPr bwMode="auto">
          <a:xfrm>
            <a:off x="5083821" y="4153087"/>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62A7D197-1D62-43B8-8BDB-BA4A93BC57FF}"/>
              </a:ext>
            </a:extLst>
          </p:cNvPr>
          <p:cNvGrpSpPr/>
          <p:nvPr/>
        </p:nvGrpSpPr>
        <p:grpSpPr>
          <a:xfrm>
            <a:off x="7050532" y="3667804"/>
            <a:ext cx="234000" cy="537568"/>
            <a:chOff x="5436096" y="1575541"/>
            <a:chExt cx="234000" cy="537568"/>
          </a:xfrm>
        </p:grpSpPr>
        <p:sp>
          <p:nvSpPr>
            <p:cNvPr id="29" name="Line 5">
              <a:extLst>
                <a:ext uri="{FF2B5EF4-FFF2-40B4-BE49-F238E27FC236}">
                  <a16:creationId xmlns:a16="http://schemas.microsoft.com/office/drawing/2014/main" id="{455BB45F-7E0B-4CCC-8F16-E126D6E23322}"/>
                </a:ext>
              </a:extLst>
            </p:cNvPr>
            <p:cNvSpPr>
              <a:spLocks noChangeShapeType="1"/>
            </p:cNvSpPr>
            <p:nvPr/>
          </p:nvSpPr>
          <p:spPr bwMode="auto">
            <a:xfrm flipH="1">
              <a:off x="5436096" y="1575541"/>
              <a:ext cx="234000" cy="0"/>
            </a:xfrm>
            <a:prstGeom prst="line">
              <a:avLst/>
            </a:prstGeom>
            <a:noFill/>
            <a:ln w="28575" cmpd="sng">
              <a:solidFill>
                <a:schemeClr val="accent6"/>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30" name="Line 5">
              <a:extLst>
                <a:ext uri="{FF2B5EF4-FFF2-40B4-BE49-F238E27FC236}">
                  <a16:creationId xmlns:a16="http://schemas.microsoft.com/office/drawing/2014/main" id="{88D6FC3D-FA9C-4718-96BF-53D75EDD68D8}"/>
                </a:ext>
              </a:extLst>
            </p:cNvPr>
            <p:cNvSpPr>
              <a:spLocks noChangeShapeType="1"/>
            </p:cNvSpPr>
            <p:nvPr/>
          </p:nvSpPr>
          <p:spPr bwMode="auto">
            <a:xfrm flipH="1">
              <a:off x="5436096" y="2098055"/>
              <a:ext cx="216000" cy="0"/>
            </a:xfrm>
            <a:prstGeom prst="line">
              <a:avLst/>
            </a:prstGeom>
            <a:noFill/>
            <a:ln w="28575" cmpd="sng">
              <a:solidFill>
                <a:schemeClr val="accent6"/>
              </a:solidFill>
              <a:prstDash val="sysDot"/>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31" name="Line 5">
              <a:extLst>
                <a:ext uri="{FF2B5EF4-FFF2-40B4-BE49-F238E27FC236}">
                  <a16:creationId xmlns:a16="http://schemas.microsoft.com/office/drawing/2014/main" id="{A28531BD-CE08-440F-8767-3A96C84C1E3D}"/>
                </a:ext>
              </a:extLst>
            </p:cNvPr>
            <p:cNvSpPr>
              <a:spLocks noChangeShapeType="1"/>
            </p:cNvSpPr>
            <p:nvPr/>
          </p:nvSpPr>
          <p:spPr bwMode="auto">
            <a:xfrm rot="16200000" flipH="1">
              <a:off x="5383336" y="1844325"/>
              <a:ext cx="537568" cy="0"/>
            </a:xfrm>
            <a:prstGeom prst="line">
              <a:avLst/>
            </a:prstGeom>
            <a:noFill/>
            <a:ln w="28575" cmpd="sng">
              <a:solidFill>
                <a:schemeClr val="accent6"/>
              </a:solidFill>
              <a:prstDash val="sysDot"/>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AC102EE-674F-4D5B-A3BE-FCC24F02962B}"/>
              </a:ext>
            </a:extLst>
          </p:cNvPr>
          <p:cNvGrpSpPr/>
          <p:nvPr/>
        </p:nvGrpSpPr>
        <p:grpSpPr>
          <a:xfrm>
            <a:off x="2947577" y="2310834"/>
            <a:ext cx="394917" cy="1645701"/>
            <a:chOff x="1979736" y="1832217"/>
            <a:chExt cx="394917" cy="1645701"/>
          </a:xfrm>
        </p:grpSpPr>
        <p:sp>
          <p:nvSpPr>
            <p:cNvPr id="33" name="Line 5">
              <a:extLst>
                <a:ext uri="{FF2B5EF4-FFF2-40B4-BE49-F238E27FC236}">
                  <a16:creationId xmlns:a16="http://schemas.microsoft.com/office/drawing/2014/main" id="{AB31E20D-6D39-45D7-9AA1-2A2B9020AF98}"/>
                </a:ext>
              </a:extLst>
            </p:cNvPr>
            <p:cNvSpPr>
              <a:spLocks noChangeShapeType="1"/>
            </p:cNvSpPr>
            <p:nvPr/>
          </p:nvSpPr>
          <p:spPr bwMode="auto">
            <a:xfrm>
              <a:off x="2158653" y="1847999"/>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34" name="Line 5">
              <a:extLst>
                <a:ext uri="{FF2B5EF4-FFF2-40B4-BE49-F238E27FC236}">
                  <a16:creationId xmlns:a16="http://schemas.microsoft.com/office/drawing/2014/main" id="{9727B198-59B6-4CC9-A11B-B59081010167}"/>
                </a:ext>
              </a:extLst>
            </p:cNvPr>
            <p:cNvSpPr>
              <a:spLocks noChangeShapeType="1"/>
            </p:cNvSpPr>
            <p:nvPr/>
          </p:nvSpPr>
          <p:spPr bwMode="auto">
            <a:xfrm>
              <a:off x="2158653" y="3461646"/>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35" name="Line 5">
              <a:extLst>
                <a:ext uri="{FF2B5EF4-FFF2-40B4-BE49-F238E27FC236}">
                  <a16:creationId xmlns:a16="http://schemas.microsoft.com/office/drawing/2014/main" id="{0F5CF69C-296B-4380-A756-27CAD788A507}"/>
                </a:ext>
              </a:extLst>
            </p:cNvPr>
            <p:cNvSpPr>
              <a:spLocks noChangeShapeType="1"/>
            </p:cNvSpPr>
            <p:nvPr/>
          </p:nvSpPr>
          <p:spPr bwMode="auto">
            <a:xfrm>
              <a:off x="1979736" y="2625753"/>
              <a:ext cx="193014" cy="0"/>
            </a:xfrm>
            <a:prstGeom prst="line">
              <a:avLst/>
            </a:prstGeom>
            <a:noFill/>
            <a:ln w="28575" cmpd="sng">
              <a:solidFill>
                <a:schemeClr val="accent6"/>
              </a:solidFill>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36" name="Line 5">
              <a:extLst>
                <a:ext uri="{FF2B5EF4-FFF2-40B4-BE49-F238E27FC236}">
                  <a16:creationId xmlns:a16="http://schemas.microsoft.com/office/drawing/2014/main" id="{B1CC62A0-869C-4103-A765-479149D76AA6}"/>
                </a:ext>
              </a:extLst>
            </p:cNvPr>
            <p:cNvSpPr>
              <a:spLocks noChangeShapeType="1"/>
            </p:cNvSpPr>
            <p:nvPr/>
          </p:nvSpPr>
          <p:spPr bwMode="auto">
            <a:xfrm rot="16200000">
              <a:off x="1346670" y="2651839"/>
              <a:ext cx="1645701" cy="6458"/>
            </a:xfrm>
            <a:prstGeom prst="line">
              <a:avLst/>
            </a:prstGeom>
            <a:noFill/>
            <a:ln w="28575" cmpd="sng">
              <a:solidFill>
                <a:schemeClr val="accent6"/>
              </a:solidFill>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grpSp>
      <p:sp>
        <p:nvSpPr>
          <p:cNvPr id="37" name="Rounded Rectangle 14">
            <a:extLst>
              <a:ext uri="{FF2B5EF4-FFF2-40B4-BE49-F238E27FC236}">
                <a16:creationId xmlns:a16="http://schemas.microsoft.com/office/drawing/2014/main" id="{D16C70AB-C8B6-43E4-83B1-6526661EA00C}"/>
              </a:ext>
            </a:extLst>
          </p:cNvPr>
          <p:cNvSpPr/>
          <p:nvPr/>
        </p:nvSpPr>
        <p:spPr>
          <a:xfrm>
            <a:off x="895428" y="1963400"/>
            <a:ext cx="2032220" cy="2281938"/>
          </a:xfrm>
          <a:prstGeom prst="roundRect">
            <a:avLst>
              <a:gd name="adj" fmla="val 13852"/>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Key eligibility criteria</a:t>
            </a:r>
          </a:p>
          <a:p>
            <a:pPr marL="174625" indent="-174625">
              <a:buClr>
                <a:srgbClr val="03C74F"/>
              </a:buClr>
              <a:buFont typeface="Arial"/>
              <a:buChar char="•"/>
              <a:defRPr/>
            </a:pPr>
            <a:r>
              <a:rPr lang="en-GB" sz="1300" dirty="0">
                <a:solidFill>
                  <a:srgbClr val="000000"/>
                </a:solidFill>
                <a:latin typeface="Arial" panose="020B0604020202020204" pitchFamily="34" charset="0"/>
                <a:ea typeface="ＭＳ Ｐゴシック" charset="-128"/>
                <a:cs typeface="Arial" panose="020B0604020202020204" pitchFamily="34" charset="0"/>
              </a:rPr>
              <a:t>mCRPC with disease progression on </a:t>
            </a:r>
            <a:r>
              <a:rPr lang="en-GB" sz="1300" dirty="0">
                <a:solidFill>
                  <a:schemeClr val="tx1"/>
                </a:solidFill>
                <a:latin typeface="Arial" panose="020B0604020202020204" pitchFamily="34" charset="0"/>
                <a:ea typeface="ＭＳ Ｐゴシック" charset="-128"/>
                <a:cs typeface="Arial" panose="020B0604020202020204" pitchFamily="34" charset="0"/>
              </a:rPr>
              <a:t>prior NHA (abiraterone acetate or enzalutamide)</a:t>
            </a:r>
          </a:p>
          <a:p>
            <a:pPr marL="174625" indent="-174625">
              <a:buClr>
                <a:srgbClr val="03C74F"/>
              </a:buClr>
              <a:buFont typeface="Arial"/>
              <a:buChar char="•"/>
              <a:defRPr/>
            </a:pPr>
            <a:r>
              <a:rPr lang="en-GB" sz="1300" dirty="0">
                <a:solidFill>
                  <a:srgbClr val="000000"/>
                </a:solidFill>
                <a:latin typeface="Arial" panose="020B0604020202020204" pitchFamily="34" charset="0"/>
                <a:ea typeface="ＭＳ Ｐゴシック" charset="-128"/>
                <a:cs typeface="Arial" panose="020B0604020202020204" pitchFamily="34" charset="0"/>
              </a:rPr>
              <a:t>Alterations in ≥1 of any qualifying gene with a direct or indirect role in HRR </a:t>
            </a:r>
            <a:r>
              <a:rPr lang="en-GB" sz="1300" baseline="30000" dirty="0">
                <a:solidFill>
                  <a:srgbClr val="000000"/>
                </a:solidFill>
                <a:latin typeface="Arial" panose="020B0604020202020204" pitchFamily="34" charset="0"/>
                <a:ea typeface="ＭＳ Ｐゴシック" charset="-128"/>
                <a:cs typeface="Arial" panose="020B0604020202020204" pitchFamily="34" charset="0"/>
              </a:rPr>
              <a:t>a</a:t>
            </a:r>
            <a:endParaRPr lang="en-GB" sz="1300" baseline="30000" dirty="0">
              <a:solidFill>
                <a:srgbClr val="000000"/>
              </a:solidFill>
              <a:latin typeface="Arial" panose="020B0604020202020204" pitchFamily="34" charset="0"/>
              <a:cs typeface="Arial" panose="020B0604020202020204" pitchFamily="34" charset="0"/>
            </a:endParaRPr>
          </a:p>
        </p:txBody>
      </p:sp>
      <p:graphicFrame>
        <p:nvGraphicFramePr>
          <p:cNvPr id="38" name="Table 37">
            <a:extLst>
              <a:ext uri="{FF2B5EF4-FFF2-40B4-BE49-F238E27FC236}">
                <a16:creationId xmlns:a16="http://schemas.microsoft.com/office/drawing/2014/main" id="{EBACB975-029A-4FAA-A77F-0A3EFD9A593C}"/>
              </a:ext>
            </a:extLst>
          </p:cNvPr>
          <p:cNvGraphicFramePr>
            <a:graphicFrameLocks noGrp="1"/>
          </p:cNvGraphicFramePr>
          <p:nvPr/>
        </p:nvGraphicFramePr>
        <p:xfrm>
          <a:off x="7523310" y="1731600"/>
          <a:ext cx="3181202" cy="858520"/>
        </p:xfrm>
        <a:graphic>
          <a:graphicData uri="http://schemas.openxmlformats.org/drawingml/2006/table">
            <a:tbl>
              <a:tblPr firstRow="1" bandRow="1">
                <a:tableStyleId>{5C22544A-7EE6-4342-B048-85BDC9FD1C3A}</a:tableStyleId>
              </a:tblPr>
              <a:tblGrid>
                <a:gridCol w="3181202">
                  <a:extLst>
                    <a:ext uri="{9D8B030D-6E8A-4147-A177-3AD203B41FA5}">
                      <a16:colId xmlns:a16="http://schemas.microsoft.com/office/drawing/2014/main" val="20000"/>
                    </a:ext>
                  </a:extLst>
                </a:gridCol>
              </a:tblGrid>
              <a:tr h="370840">
                <a:tc>
                  <a:txBody>
                    <a:bodyPr/>
                    <a:lstStyle/>
                    <a:p>
                      <a:r>
                        <a:rPr lang="en-US" sz="1400" dirty="0">
                          <a:latin typeface="Arial" panose="020B0604020202020204" pitchFamily="34" charset="0"/>
                          <a:ea typeface="PT Sans Narrow" charset="-52"/>
                          <a:cs typeface="Arial" panose="020B0604020202020204" pitchFamily="34" charset="0"/>
                        </a:rPr>
                        <a:t>Primary endpoint</a:t>
                      </a:r>
                    </a:p>
                  </a:txBody>
                  <a:tcPr anchor="ctr"/>
                </a:tc>
                <a:extLst>
                  <a:ext uri="{0D108BD9-81ED-4DB2-BD59-A6C34878D82A}">
                    <a16:rowId xmlns:a16="http://schemas.microsoft.com/office/drawing/2014/main" val="10000"/>
                  </a:ext>
                </a:extLst>
              </a:tr>
              <a:tr h="370840">
                <a:tc>
                  <a:txBody>
                    <a:bodyPr/>
                    <a:lstStyle/>
                    <a:p>
                      <a:r>
                        <a:rPr lang="en-US" sz="1300" baseline="0" dirty="0">
                          <a:latin typeface="Arial" panose="020B0604020202020204" pitchFamily="34" charset="0"/>
                          <a:ea typeface="PT Sans Narrow" charset="-52"/>
                          <a:cs typeface="Arial" panose="020B0604020202020204" pitchFamily="34" charset="0"/>
                        </a:rPr>
                        <a:t>rPFS in cohort A (RECIST 1.1 and </a:t>
                      </a:r>
                      <a:r>
                        <a:rPr lang="en-US" sz="1300" baseline="0" dirty="0">
                          <a:solidFill>
                            <a:schemeClr val="tx1"/>
                          </a:solidFill>
                          <a:latin typeface="Arial" panose="020B0604020202020204" pitchFamily="34" charset="0"/>
                          <a:ea typeface="PT Sans Narrow" charset="-52"/>
                          <a:cs typeface="Arial" panose="020B0604020202020204" pitchFamily="34" charset="0"/>
                        </a:rPr>
                        <a:t>PCWG3</a:t>
                      </a:r>
                      <a:r>
                        <a:rPr lang="en-US" sz="1300" baseline="0" dirty="0">
                          <a:latin typeface="Arial" panose="020B0604020202020204" pitchFamily="34" charset="0"/>
                          <a:ea typeface="PT Sans Narrow" charset="-52"/>
                          <a:cs typeface="Arial" panose="020B0604020202020204" pitchFamily="34" charset="0"/>
                        </a:rPr>
                        <a:t> by BICR)</a:t>
                      </a:r>
                      <a:endParaRPr lang="en-US" sz="1300" dirty="0">
                        <a:latin typeface="Arial" panose="020B0604020202020204" pitchFamily="34" charset="0"/>
                        <a:ea typeface="PT Sans Narrow" charset="-52"/>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graphicFrame>
        <p:nvGraphicFramePr>
          <p:cNvPr id="39" name="Table 38">
            <a:extLst>
              <a:ext uri="{FF2B5EF4-FFF2-40B4-BE49-F238E27FC236}">
                <a16:creationId xmlns:a16="http://schemas.microsoft.com/office/drawing/2014/main" id="{E8E1FE28-13EE-4357-BCB2-F7C4A4203DB0}"/>
              </a:ext>
            </a:extLst>
          </p:cNvPr>
          <p:cNvGraphicFramePr>
            <a:graphicFrameLocks noGrp="1"/>
          </p:cNvGraphicFramePr>
          <p:nvPr/>
        </p:nvGraphicFramePr>
        <p:xfrm>
          <a:off x="7523310" y="2904688"/>
          <a:ext cx="3181202" cy="1452880"/>
        </p:xfrm>
        <a:graphic>
          <a:graphicData uri="http://schemas.openxmlformats.org/drawingml/2006/table">
            <a:tbl>
              <a:tblPr firstRow="1" bandRow="1">
                <a:tableStyleId>{5C22544A-7EE6-4342-B048-85BDC9FD1C3A}</a:tableStyleId>
              </a:tblPr>
              <a:tblGrid>
                <a:gridCol w="3181202">
                  <a:extLst>
                    <a:ext uri="{9D8B030D-6E8A-4147-A177-3AD203B41FA5}">
                      <a16:colId xmlns:a16="http://schemas.microsoft.com/office/drawing/2014/main" val="20000"/>
                    </a:ext>
                  </a:extLst>
                </a:gridCol>
              </a:tblGrid>
              <a:tr h="370840">
                <a:tc>
                  <a:txBody>
                    <a:bodyPr/>
                    <a:lstStyle/>
                    <a:p>
                      <a:r>
                        <a:rPr lang="en-US" sz="1400" dirty="0">
                          <a:solidFill>
                            <a:schemeClr val="accent1"/>
                          </a:solidFill>
                          <a:latin typeface="Arial" panose="020B0604020202020204" pitchFamily="34" charset="0"/>
                          <a:ea typeface="PT Sans Narrow" charset="-52"/>
                          <a:cs typeface="Arial" panose="020B0604020202020204" pitchFamily="34" charset="0"/>
                        </a:rPr>
                        <a:t>Key secondary</a:t>
                      </a:r>
                      <a:r>
                        <a:rPr lang="en-US" sz="1400" baseline="0" dirty="0">
                          <a:solidFill>
                            <a:schemeClr val="accent1"/>
                          </a:solidFill>
                          <a:latin typeface="Arial" panose="020B0604020202020204" pitchFamily="34" charset="0"/>
                          <a:ea typeface="PT Sans Narrow" charset="-52"/>
                          <a:cs typeface="Arial" panose="020B0604020202020204" pitchFamily="34" charset="0"/>
                        </a:rPr>
                        <a:t> endpoints</a:t>
                      </a:r>
                      <a:endParaRPr lang="en-US" sz="1400" dirty="0">
                        <a:solidFill>
                          <a:schemeClr val="accent1"/>
                        </a:solidFill>
                        <a:latin typeface="Arial" panose="020B0604020202020204" pitchFamily="34" charset="0"/>
                        <a:ea typeface="PT Sans Narrow" charset="-52"/>
                        <a:cs typeface="Arial" panose="020B0604020202020204" pitchFamily="34" charset="0"/>
                      </a:endParaRPr>
                    </a:p>
                  </a:txBody>
                  <a:tcPr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marL="177800" indent="-177800">
                        <a:buClr>
                          <a:schemeClr val="accent1"/>
                        </a:buClr>
                        <a:buFont typeface="Arial" charset="0"/>
                        <a:buChar char="•"/>
                        <a:tabLst/>
                      </a:pPr>
                      <a:r>
                        <a:rPr lang="en-US" sz="1300" dirty="0">
                          <a:latin typeface="Arial" panose="020B0604020202020204" pitchFamily="34" charset="0"/>
                          <a:ea typeface="PT Sans Narrow" charset="-52"/>
                          <a:cs typeface="Arial" panose="020B0604020202020204" pitchFamily="34" charset="0"/>
                        </a:rPr>
                        <a:t>rPFS in cohorts A and B </a:t>
                      </a:r>
                      <a:r>
                        <a:rPr lang="en-US" sz="1300" dirty="0">
                          <a:solidFill>
                            <a:schemeClr val="tx1"/>
                          </a:solidFill>
                          <a:latin typeface="Arial" panose="020B0604020202020204" pitchFamily="34" charset="0"/>
                          <a:ea typeface="PT Sans Narrow" charset="-52"/>
                          <a:cs typeface="Arial" panose="020B0604020202020204" pitchFamily="34" charset="0"/>
                        </a:rPr>
                        <a:t>(by BICR)</a:t>
                      </a:r>
                    </a:p>
                    <a:p>
                      <a:pPr marL="177800" indent="-177800">
                        <a:buClr>
                          <a:schemeClr val="accent1"/>
                        </a:buClr>
                        <a:buFont typeface="Arial" charset="0"/>
                        <a:buChar char="•"/>
                        <a:tabLst/>
                      </a:pPr>
                      <a:r>
                        <a:rPr lang="en-US" sz="1300" dirty="0">
                          <a:solidFill>
                            <a:schemeClr val="tx1"/>
                          </a:solidFill>
                          <a:latin typeface="Arial" panose="020B0604020202020204" pitchFamily="34" charset="0"/>
                          <a:ea typeface="PT Sans Narrow" charset="-52"/>
                          <a:cs typeface="Arial" panose="020B0604020202020204" pitchFamily="34" charset="0"/>
                        </a:rPr>
                        <a:t>Confirmed radiographic</a:t>
                      </a:r>
                      <a:r>
                        <a:rPr lang="en-US" sz="1300" baseline="0" dirty="0">
                          <a:solidFill>
                            <a:schemeClr val="tx1"/>
                          </a:solidFill>
                          <a:latin typeface="Arial" panose="020B0604020202020204" pitchFamily="34" charset="0"/>
                          <a:ea typeface="PT Sans Narrow" charset="-52"/>
                          <a:cs typeface="Arial" panose="020B0604020202020204" pitchFamily="34" charset="0"/>
                        </a:rPr>
                        <a:t> objective response rate in cohort A (by BICR)</a:t>
                      </a:r>
                    </a:p>
                    <a:p>
                      <a:pPr marL="177800" indent="-177800">
                        <a:buClr>
                          <a:schemeClr val="accent1"/>
                        </a:buClr>
                        <a:buFont typeface="Arial" charset="0"/>
                        <a:buChar char="•"/>
                        <a:tabLst/>
                      </a:pPr>
                      <a:r>
                        <a:rPr lang="en-US" sz="1300" baseline="0" dirty="0">
                          <a:latin typeface="Arial" panose="020B0604020202020204" pitchFamily="34" charset="0"/>
                          <a:ea typeface="PT Sans Narrow" charset="-52"/>
                          <a:cs typeface="Arial" panose="020B0604020202020204" pitchFamily="34" charset="0"/>
                        </a:rPr>
                        <a:t>Time to pain progression in cohort A</a:t>
                      </a:r>
                    </a:p>
                    <a:p>
                      <a:pPr marL="177800" indent="-177800">
                        <a:buClr>
                          <a:schemeClr val="accent1"/>
                        </a:buClr>
                        <a:buFont typeface="Arial" charset="0"/>
                        <a:buChar char="•"/>
                        <a:tabLst/>
                      </a:pPr>
                      <a:r>
                        <a:rPr lang="en-US" sz="1300" baseline="0" dirty="0">
                          <a:latin typeface="Arial" panose="020B0604020202020204" pitchFamily="34" charset="0"/>
                          <a:ea typeface="PT Sans Narrow" charset="-52"/>
                          <a:cs typeface="Arial" panose="020B0604020202020204" pitchFamily="34" charset="0"/>
                        </a:rPr>
                        <a:t>OS in cohort A</a:t>
                      </a:r>
                      <a:endParaRPr lang="en-US" sz="1300" dirty="0">
                        <a:latin typeface="Arial" panose="020B0604020202020204" pitchFamily="34" charset="0"/>
                        <a:ea typeface="PT Sans Narrow" charset="-52"/>
                        <a:cs typeface="Arial" panose="020B0604020202020204" pitchFamily="34" charset="0"/>
                      </a:endParaRPr>
                    </a:p>
                  </a:txBody>
                  <a:tcP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40" name="Rounded Rectangle 23">
            <a:extLst>
              <a:ext uri="{FF2B5EF4-FFF2-40B4-BE49-F238E27FC236}">
                <a16:creationId xmlns:a16="http://schemas.microsoft.com/office/drawing/2014/main" id="{6C18082B-6691-44C9-98FA-3BF2F8A8CCDB}"/>
              </a:ext>
            </a:extLst>
          </p:cNvPr>
          <p:cNvSpPr/>
          <p:nvPr/>
        </p:nvSpPr>
        <p:spPr>
          <a:xfrm>
            <a:off x="1040623" y="4974074"/>
            <a:ext cx="1741830" cy="236952"/>
          </a:xfrm>
          <a:prstGeom prst="roundRect">
            <a:avLst>
              <a:gd name="adj" fmla="val 0"/>
            </a:avLst>
          </a:prstGeom>
          <a:solidFill>
            <a:schemeClr val="bg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91435" bIns="45718" anchor="b"/>
          <a:lstStyle/>
          <a:p>
            <a:pP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Stratification factors</a:t>
            </a:r>
          </a:p>
          <a:p>
            <a:pPr marL="174625" indent="-174625">
              <a:buClr>
                <a:srgbClr val="03C74F"/>
              </a:buClr>
              <a:buFont typeface="Arial"/>
              <a:buChar char="•"/>
              <a:defRPr/>
            </a:pPr>
            <a:r>
              <a:rPr lang="en-GB" sz="1300" dirty="0">
                <a:solidFill>
                  <a:schemeClr val="tx2"/>
                </a:solidFill>
                <a:latin typeface="Arial" panose="020B0604020202020204" pitchFamily="34" charset="0"/>
                <a:ea typeface="ＭＳ Ｐゴシック" charset="-128"/>
                <a:cs typeface="Arial" panose="020B0604020202020204" pitchFamily="34" charset="0"/>
              </a:rPr>
              <a:t>Previous </a:t>
            </a:r>
            <a:r>
              <a:rPr lang="en-GB" sz="1300" dirty="0" err="1">
                <a:solidFill>
                  <a:schemeClr val="tx2"/>
                </a:solidFill>
                <a:latin typeface="Arial" panose="020B0604020202020204" pitchFamily="34" charset="0"/>
                <a:ea typeface="ＭＳ Ｐゴシック" charset="-128"/>
                <a:cs typeface="Arial" panose="020B0604020202020204" pitchFamily="34" charset="0"/>
              </a:rPr>
              <a:t>taxane</a:t>
            </a:r>
            <a:endParaRPr lang="en-GB" sz="1300" dirty="0">
              <a:solidFill>
                <a:schemeClr val="tx2"/>
              </a:solidFill>
              <a:latin typeface="Arial" panose="020B0604020202020204" pitchFamily="34" charset="0"/>
              <a:ea typeface="ＭＳ Ｐゴシック" charset="-128"/>
              <a:cs typeface="Arial" panose="020B0604020202020204" pitchFamily="34" charset="0"/>
            </a:endParaRPr>
          </a:p>
          <a:p>
            <a:pPr marL="174625" indent="-174625">
              <a:buClr>
                <a:srgbClr val="03C74F"/>
              </a:buClr>
              <a:buFont typeface="Arial"/>
              <a:buChar char="•"/>
              <a:defRPr/>
            </a:pPr>
            <a:r>
              <a:rPr lang="en-GB" sz="1300" dirty="0">
                <a:solidFill>
                  <a:schemeClr val="tx2"/>
                </a:solidFill>
                <a:latin typeface="Arial" panose="020B0604020202020204" pitchFamily="34" charset="0"/>
                <a:ea typeface="ＭＳ Ｐゴシック" charset="-128"/>
                <a:cs typeface="Arial" panose="020B0604020202020204" pitchFamily="34" charset="0"/>
              </a:rPr>
              <a:t>Measurable disease</a:t>
            </a:r>
            <a:endParaRPr lang="en-GB" sz="1300"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15"/>
          </p:nvPr>
        </p:nvSpPr>
        <p:spPr>
          <a:xfrm>
            <a:off x="603077" y="6317826"/>
            <a:ext cx="10588384" cy="365125"/>
          </a:xfrm>
        </p:spPr>
        <p:txBody>
          <a:bodyPr/>
          <a:lstStyle/>
          <a:p>
            <a:pPr>
              <a:lnSpc>
                <a:spcPct val="90000"/>
              </a:lnSpc>
              <a:spcBef>
                <a:spcPts val="0"/>
              </a:spcBef>
            </a:pPr>
            <a:r>
              <a:rPr lang="en-GB" altLang="en-US" dirty="0"/>
              <a:t>ATM, ataxia telangiectasia mutated; BICR, blinded independent central review; BID, twice daily; BRCA1/2, </a:t>
            </a:r>
            <a:r>
              <a:rPr lang="en-GB" dirty="0"/>
              <a:t>breast cancer type 1/2 susceptibility protein</a:t>
            </a:r>
            <a:r>
              <a:rPr lang="en-GB" altLang="en-US" dirty="0"/>
              <a:t>; HRR, </a:t>
            </a:r>
            <a:r>
              <a:rPr lang="en-US" dirty="0"/>
              <a:t>homologous recombination repair; </a:t>
            </a:r>
            <a:r>
              <a:rPr lang="en-GB" altLang="en-US" dirty="0" err="1"/>
              <a:t>mCRPC</a:t>
            </a:r>
            <a:r>
              <a:rPr lang="en-GB" altLang="en-US" dirty="0"/>
              <a:t>, metastatic castration resistant prostate cancer; NHA, new hormonal agent; OS, overall survival; PCWG3, </a:t>
            </a:r>
            <a:r>
              <a:rPr lang="en-GB" altLang="en-US" dirty="0">
                <a:solidFill>
                  <a:schemeClr val="tx2"/>
                </a:solidFill>
              </a:rPr>
              <a:t>Prostate Cancer Working Group 3; RECIST, R</a:t>
            </a:r>
            <a:r>
              <a:rPr lang="en-GB" dirty="0">
                <a:solidFill>
                  <a:schemeClr val="tx2"/>
                </a:solidFill>
              </a:rPr>
              <a:t>esponse Evaluation Criteria In Solid Tumours; </a:t>
            </a:r>
            <a:r>
              <a:rPr lang="en-GB" dirty="0" err="1">
                <a:solidFill>
                  <a:schemeClr val="tx2"/>
                </a:solidFill>
              </a:rPr>
              <a:t>rPFS</a:t>
            </a:r>
            <a:r>
              <a:rPr lang="en-GB" dirty="0">
                <a:solidFill>
                  <a:schemeClr val="tx2"/>
                </a:solidFill>
              </a:rPr>
              <a:t>, radiographic progression-free survival; </a:t>
            </a:r>
            <a:r>
              <a:rPr lang="en-GB" sz="1200" dirty="0">
                <a:solidFill>
                  <a:schemeClr val="tx2"/>
                </a:solidFill>
              </a:rPr>
              <a:t>QD, once daily</a:t>
            </a:r>
            <a:endParaRPr lang="en-GB" dirty="0">
              <a:solidFill>
                <a:schemeClr val="tx2"/>
              </a:solidFill>
            </a:endParaRPr>
          </a:p>
          <a:p>
            <a:pPr>
              <a:lnSpc>
                <a:spcPct val="90000"/>
              </a:lnSpc>
              <a:spcBef>
                <a:spcPts val="0"/>
              </a:spcBef>
            </a:pPr>
            <a:r>
              <a:rPr lang="en-GB" altLang="en-US" dirty="0"/>
              <a:t>de Bono J, et al. N </a:t>
            </a:r>
            <a:r>
              <a:rPr lang="en-GB" altLang="en-US" dirty="0" err="1"/>
              <a:t>Engl</a:t>
            </a:r>
            <a:r>
              <a:rPr lang="en-GB" altLang="en-US" dirty="0"/>
              <a:t> J Med. 2020;382:2091-102; Hussain M, et al. N </a:t>
            </a:r>
            <a:r>
              <a:rPr lang="en-GB" altLang="en-US" dirty="0" err="1"/>
              <a:t>Engl</a:t>
            </a:r>
            <a:r>
              <a:rPr lang="en-GB" altLang="en-US" dirty="0"/>
              <a:t> J Med. 2020;383(24):2345-57</a:t>
            </a:r>
          </a:p>
        </p:txBody>
      </p:sp>
      <p:sp>
        <p:nvSpPr>
          <p:cNvPr id="6" name="TextBox 5">
            <a:extLst>
              <a:ext uri="{FF2B5EF4-FFF2-40B4-BE49-F238E27FC236}">
                <a16:creationId xmlns:a16="http://schemas.microsoft.com/office/drawing/2014/main" id="{5ED6F4FA-693B-4CC6-837D-0A848FD30819}"/>
              </a:ext>
            </a:extLst>
          </p:cNvPr>
          <p:cNvSpPr txBox="1"/>
          <p:nvPr/>
        </p:nvSpPr>
        <p:spPr>
          <a:xfrm>
            <a:off x="1163384" y="5309343"/>
            <a:ext cx="10419016" cy="430887"/>
          </a:xfrm>
          <a:prstGeom prst="rect">
            <a:avLst/>
          </a:prstGeom>
          <a:noFill/>
        </p:spPr>
        <p:txBody>
          <a:bodyPr wrap="square" lIns="0" rtlCol="0">
            <a:spAutoFit/>
          </a:bodyPr>
          <a:lstStyle/>
          <a:p>
            <a:pPr marL="92075" indent="-92075">
              <a:buClr>
                <a:srgbClr val="03C74F"/>
              </a:buClr>
            </a:pPr>
            <a:r>
              <a:rPr lang="en-GB" sz="1100" baseline="30000" dirty="0">
                <a:solidFill>
                  <a:srgbClr val="5D8298"/>
                </a:solidFill>
                <a:latin typeface="Arial" panose="020B0604020202020204" pitchFamily="34" charset="0"/>
                <a:ea typeface="Aileron" charset="0"/>
                <a:cs typeface="Arial" panose="020B0604020202020204" pitchFamily="34" charset="0"/>
              </a:rPr>
              <a:t>a</a:t>
            </a:r>
            <a:r>
              <a:rPr lang="en-GB" sz="1100" dirty="0">
                <a:solidFill>
                  <a:srgbClr val="5D8298"/>
                </a:solidFill>
                <a:latin typeface="Arial" panose="020B0604020202020204" pitchFamily="34" charset="0"/>
                <a:ea typeface="Aileron" charset="0"/>
                <a:cs typeface="Arial" panose="020B0604020202020204" pitchFamily="34" charset="0"/>
              </a:rPr>
              <a:t> An investigational clinical trial assay, based on the </a:t>
            </a:r>
            <a:r>
              <a:rPr lang="en-GB" sz="1100" dirty="0" err="1">
                <a:solidFill>
                  <a:srgbClr val="5D8298"/>
                </a:solidFill>
                <a:latin typeface="Arial" panose="020B0604020202020204" pitchFamily="34" charset="0"/>
                <a:ea typeface="Aileron" charset="0"/>
                <a:cs typeface="Arial" panose="020B0604020202020204" pitchFamily="34" charset="0"/>
              </a:rPr>
              <a:t>FoundationOne</a:t>
            </a:r>
            <a:r>
              <a:rPr lang="en-GB" sz="1100" dirty="0">
                <a:solidFill>
                  <a:srgbClr val="5D8298"/>
                </a:solidFill>
                <a:latin typeface="Arial" panose="020B0604020202020204" pitchFamily="34" charset="0"/>
                <a:ea typeface="Aileron" charset="0"/>
                <a:cs typeface="Arial" panose="020B0604020202020204" pitchFamily="34" charset="0"/>
              </a:rPr>
              <a:t>® </a:t>
            </a:r>
            <a:r>
              <a:rPr lang="en-GB" sz="1100" dirty="0" err="1">
                <a:solidFill>
                  <a:srgbClr val="5D8298"/>
                </a:solidFill>
                <a:latin typeface="Arial" panose="020B0604020202020204" pitchFamily="34" charset="0"/>
                <a:ea typeface="Aileron" charset="0"/>
                <a:cs typeface="Arial" panose="020B0604020202020204" pitchFamily="34" charset="0"/>
              </a:rPr>
              <a:t>CDx</a:t>
            </a:r>
            <a:r>
              <a:rPr lang="en-GB" sz="1100" dirty="0">
                <a:solidFill>
                  <a:srgbClr val="5D8298"/>
                </a:solidFill>
                <a:latin typeface="Arial" panose="020B0604020202020204" pitchFamily="34" charset="0"/>
                <a:ea typeface="Aileron" charset="0"/>
                <a:cs typeface="Arial" panose="020B0604020202020204" pitchFamily="34" charset="0"/>
              </a:rPr>
              <a:t> next-generation sequencing test, used to prospectively select patients with alteration of </a:t>
            </a:r>
            <a:r>
              <a:rPr lang="en-GB" sz="1100" i="1" dirty="0">
                <a:solidFill>
                  <a:srgbClr val="5D8298"/>
                </a:solidFill>
                <a:latin typeface="Arial" panose="020B0604020202020204" pitchFamily="34" charset="0"/>
                <a:ea typeface="Aileron" charset="0"/>
                <a:cs typeface="Arial" panose="020B0604020202020204" pitchFamily="34" charset="0"/>
              </a:rPr>
              <a:t>BRCA1</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BRCA2</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ATM</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BARD1</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BRIP1</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CDK12</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CHEK1</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CHEK2</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FANCL</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PALB2</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PPP2R2A</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RAD51B</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RAD51C</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RAD51D</a:t>
            </a:r>
            <a:r>
              <a:rPr lang="en-GB" sz="1100" dirty="0">
                <a:solidFill>
                  <a:srgbClr val="5D8298"/>
                </a:solidFill>
                <a:latin typeface="Arial" panose="020B0604020202020204" pitchFamily="34" charset="0"/>
                <a:ea typeface="Aileron" charset="0"/>
                <a:cs typeface="Arial" panose="020B0604020202020204" pitchFamily="34" charset="0"/>
              </a:rPr>
              <a:t>, or </a:t>
            </a:r>
            <a:r>
              <a:rPr lang="en-GB" sz="1100" i="1" dirty="0">
                <a:solidFill>
                  <a:srgbClr val="5D8298"/>
                </a:solidFill>
                <a:latin typeface="Arial" panose="020B0604020202020204" pitchFamily="34" charset="0"/>
                <a:ea typeface="Aileron" charset="0"/>
                <a:cs typeface="Arial" panose="020B0604020202020204" pitchFamily="34" charset="0"/>
              </a:rPr>
              <a:t>RAD54L</a:t>
            </a:r>
            <a:r>
              <a:rPr lang="en-GB" sz="1100" dirty="0">
                <a:solidFill>
                  <a:srgbClr val="5D8298"/>
                </a:solidFill>
                <a:latin typeface="Arial" panose="020B0604020202020204" pitchFamily="34" charset="0"/>
                <a:ea typeface="Aileron" charset="0"/>
                <a:cs typeface="Arial" panose="020B0604020202020204" pitchFamily="34" charset="0"/>
              </a:rPr>
              <a:t> in their tumour tissue</a:t>
            </a:r>
          </a:p>
        </p:txBody>
      </p:sp>
      <p:sp>
        <p:nvSpPr>
          <p:cNvPr id="7" name="TextBox 6">
            <a:extLst>
              <a:ext uri="{FF2B5EF4-FFF2-40B4-BE49-F238E27FC236}">
                <a16:creationId xmlns:a16="http://schemas.microsoft.com/office/drawing/2014/main" id="{91E8B018-F78B-4285-A1EB-419206DD57CC}"/>
              </a:ext>
            </a:extLst>
          </p:cNvPr>
          <p:cNvSpPr txBox="1"/>
          <p:nvPr/>
        </p:nvSpPr>
        <p:spPr>
          <a:xfrm>
            <a:off x="1163384" y="5672281"/>
            <a:ext cx="10419016" cy="276999"/>
          </a:xfrm>
          <a:prstGeom prst="rect">
            <a:avLst/>
          </a:prstGeom>
          <a:noFill/>
        </p:spPr>
        <p:txBody>
          <a:bodyPr wrap="square" lIns="0" rtlCol="0">
            <a:spAutoFit/>
          </a:bodyPr>
          <a:lstStyle/>
          <a:p>
            <a:pPr marL="92075" indent="-92075">
              <a:spcAft>
                <a:spcPts val="300"/>
              </a:spcAft>
              <a:buClr>
                <a:srgbClr val="03C74F"/>
              </a:buClr>
            </a:pPr>
            <a:r>
              <a:rPr lang="en-GB" sz="1200" baseline="30000" dirty="0">
                <a:solidFill>
                  <a:srgbClr val="5D8298"/>
                </a:solidFill>
                <a:latin typeface="Arial" panose="020B0604020202020204" pitchFamily="34" charset="0"/>
                <a:ea typeface="Aileron" charset="0"/>
                <a:cs typeface="Arial" panose="020B0604020202020204" pitchFamily="34" charset="0"/>
              </a:rPr>
              <a:t>b</a:t>
            </a:r>
            <a:r>
              <a:rPr lang="en-GB" sz="1200" dirty="0">
                <a:solidFill>
                  <a:srgbClr val="5D8298"/>
                </a:solidFill>
                <a:latin typeface="Arial" panose="020B0604020202020204" pitchFamily="34" charset="0"/>
                <a:ea typeface="Aileron" charset="0"/>
                <a:cs typeface="Arial" panose="020B0604020202020204" pitchFamily="34" charset="0"/>
              </a:rPr>
              <a:t>	Physician’s choice: enzalutamide 160 mg/day, or abiraterone 1,000 mg/day + prednisone 5 mg BID</a:t>
            </a:r>
          </a:p>
        </p:txBody>
      </p:sp>
      <p:sp>
        <p:nvSpPr>
          <p:cNvPr id="4" name="Slide Number Placeholder 3">
            <a:extLst>
              <a:ext uri="{FF2B5EF4-FFF2-40B4-BE49-F238E27FC236}">
                <a16:creationId xmlns:a16="http://schemas.microsoft.com/office/drawing/2014/main" id="{427B0EE6-544D-4E42-A78B-91017A28D221}"/>
              </a:ext>
            </a:extLst>
          </p:cNvPr>
          <p:cNvSpPr>
            <a:spLocks noGrp="1"/>
          </p:cNvSpPr>
          <p:nvPr>
            <p:ph type="sldNum" sz="quarter" idx="4"/>
          </p:nvPr>
        </p:nvSpPr>
        <p:spPr/>
        <p:txBody>
          <a:bodyPr/>
          <a:lstStyle/>
          <a:p>
            <a:fld id="{FCE43C0F-8A7B-3A4B-9DB5-B3472E36E833}" type="slidenum">
              <a:rPr lang="en-GB" smtClean="0"/>
              <a:pPr/>
              <a:t>30</a:t>
            </a:fld>
            <a:endParaRPr lang="en-GB" dirty="0"/>
          </a:p>
        </p:txBody>
      </p:sp>
    </p:spTree>
    <p:extLst>
      <p:ext uri="{BB962C8B-B14F-4D97-AF65-F5344CB8AC3E}">
        <p14:creationId xmlns:p14="http://schemas.microsoft.com/office/powerpoint/2010/main" val="235178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2">
            <a:extLst>
              <a:ext uri="{FF2B5EF4-FFF2-40B4-BE49-F238E27FC236}">
                <a16:creationId xmlns:a16="http://schemas.microsoft.com/office/drawing/2014/main" id="{AF77CC05-4F6E-D044-82F4-D648C7681EDD}"/>
              </a:ext>
            </a:extLst>
          </p:cNvPr>
          <p:cNvGraphicFramePr>
            <a:graphicFrameLocks noGrp="1"/>
          </p:cNvGraphicFramePr>
          <p:nvPr>
            <p:extLst>
              <p:ext uri="{D42A27DB-BD31-4B8C-83A1-F6EECF244321}">
                <p14:modId xmlns:p14="http://schemas.microsoft.com/office/powerpoint/2010/main" val="2600233668"/>
              </p:ext>
            </p:extLst>
          </p:nvPr>
        </p:nvGraphicFramePr>
        <p:xfrm>
          <a:off x="2787981" y="988027"/>
          <a:ext cx="3884083" cy="1828800"/>
        </p:xfrm>
        <a:graphic>
          <a:graphicData uri="http://schemas.openxmlformats.org/drawingml/2006/table">
            <a:tbl>
              <a:tblPr firstRow="1" bandRow="1">
                <a:tableStyleId>{5C22544A-7EE6-4342-B048-85BDC9FD1C3A}</a:tableStyleId>
              </a:tblPr>
              <a:tblGrid>
                <a:gridCol w="1972552">
                  <a:extLst>
                    <a:ext uri="{9D8B030D-6E8A-4147-A177-3AD203B41FA5}">
                      <a16:colId xmlns:a16="http://schemas.microsoft.com/office/drawing/2014/main" val="20000"/>
                    </a:ext>
                  </a:extLst>
                </a:gridCol>
                <a:gridCol w="823053">
                  <a:extLst>
                    <a:ext uri="{9D8B030D-6E8A-4147-A177-3AD203B41FA5}">
                      <a16:colId xmlns:a16="http://schemas.microsoft.com/office/drawing/2014/main" val="20001"/>
                    </a:ext>
                  </a:extLst>
                </a:gridCol>
                <a:gridCol w="1088478">
                  <a:extLst>
                    <a:ext uri="{9D8B030D-6E8A-4147-A177-3AD203B41FA5}">
                      <a16:colId xmlns:a16="http://schemas.microsoft.com/office/drawing/2014/main" val="20002"/>
                    </a:ext>
                  </a:extLst>
                </a:gridCol>
              </a:tblGrid>
              <a:tr h="508361">
                <a:tc>
                  <a:txBody>
                    <a:bodyPr/>
                    <a:lstStyle/>
                    <a:p>
                      <a:endParaRPr lang="en-GB" sz="1000" b="0" dirty="0">
                        <a:solidFill>
                          <a:schemeClr val="tx1"/>
                        </a:solidFill>
                        <a:latin typeface="Arial" panose="020B0604020202020204" pitchFamily="34" charset="0"/>
                        <a:cs typeface="Arial" panose="020B0604020202020204" pitchFamily="34" charset="0"/>
                      </a:endParaRPr>
                    </a:p>
                  </a:txBody>
                  <a:tcPr marL="121920" marR="121920" marT="60960" marB="60960" anchor="c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Olaparib </a:t>
                      </a:r>
                    </a:p>
                    <a:p>
                      <a:pPr algn="ctr"/>
                      <a:r>
                        <a:rPr lang="en-GB" sz="1000" dirty="0">
                          <a:latin typeface="Arial" panose="020B0604020202020204" pitchFamily="34" charset="0"/>
                          <a:cs typeface="Arial" panose="020B0604020202020204" pitchFamily="34" charset="0"/>
                        </a:rPr>
                        <a:t>(N=162)</a:t>
                      </a:r>
                      <a:endParaRPr lang="en-GB" sz="1000" b="1" dirty="0">
                        <a:solidFill>
                          <a:schemeClr val="bg1"/>
                        </a:solidFill>
                        <a:latin typeface="Arial" panose="020B0604020202020204" pitchFamily="34" charset="0"/>
                        <a:cs typeface="Arial" panose="020B0604020202020204" pitchFamily="34" charset="0"/>
                      </a:endParaRPr>
                    </a:p>
                  </a:txBody>
                  <a:tcPr marL="121920" marR="121920" marT="60960" marB="60960" anchor="ctr">
                    <a:solidFill>
                      <a:schemeClr val="tx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Physician’s choice</a:t>
                      </a:r>
                    </a:p>
                    <a:p>
                      <a:pPr algn="ctr"/>
                      <a:r>
                        <a:rPr lang="en-GB" sz="1000" dirty="0">
                          <a:latin typeface="Arial" panose="020B0604020202020204" pitchFamily="34" charset="0"/>
                          <a:cs typeface="Arial" panose="020B0604020202020204" pitchFamily="34" charset="0"/>
                        </a:rPr>
                        <a:t>(N=83)</a:t>
                      </a:r>
                      <a:endParaRPr lang="en-GB" sz="1000" b="1" dirty="0">
                        <a:solidFill>
                          <a:schemeClr val="bg1"/>
                        </a:solidFill>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0000"/>
                  </a:ext>
                </a:extLst>
              </a:tr>
              <a:tr h="240803">
                <a:tc>
                  <a:txBody>
                    <a:bodyPr/>
                    <a:lstStyle/>
                    <a:p>
                      <a:r>
                        <a:rPr lang="en-GB" sz="1000" b="1" baseline="0" dirty="0">
                          <a:latin typeface="Arial" panose="020B0604020202020204" pitchFamily="34" charset="0"/>
                          <a:cs typeface="Arial" panose="020B0604020202020204" pitchFamily="34" charset="0"/>
                        </a:rPr>
                        <a:t>Events, n (%)</a:t>
                      </a:r>
                      <a:endParaRPr lang="en-GB" sz="1000" b="1" dirty="0">
                        <a:solidFill>
                          <a:schemeClr val="tx1"/>
                        </a:solidFill>
                        <a:latin typeface="Arial" panose="020B0604020202020204" pitchFamily="34" charset="0"/>
                        <a:cs typeface="Arial" panose="020B0604020202020204" pitchFamily="34" charset="0"/>
                      </a:endParaRPr>
                    </a:p>
                  </a:txBody>
                  <a:tcPr marL="121920" marR="121920" marT="60960" marB="60960" anchor="ctr"/>
                </a:tc>
                <a:tc>
                  <a:txBody>
                    <a:bodyPr/>
                    <a:lstStyle/>
                    <a:p>
                      <a:pPr marL="0" marR="0" lvl="0" indent="0" algn="ctr" defTabSz="609585" rtl="0" eaLnBrk="1" fontAlgn="auto" latinLnBrk="0" hangingPunct="1">
                        <a:lnSpc>
                          <a:spcPct val="100000"/>
                        </a:lnSpc>
                        <a:spcBef>
                          <a:spcPts val="300"/>
                        </a:spcBef>
                        <a:spcAft>
                          <a:spcPts val="300"/>
                        </a:spcAft>
                        <a:buClrTx/>
                        <a:buSzTx/>
                        <a:buFontTx/>
                        <a:buNone/>
                        <a:tabLst/>
                        <a:defRPr/>
                      </a:pPr>
                      <a:r>
                        <a:rPr lang="en-GB" sz="1000" b="1" dirty="0">
                          <a:latin typeface="Arial" panose="020B0604020202020204" pitchFamily="34" charset="0"/>
                          <a:cs typeface="Arial" panose="020B0604020202020204" pitchFamily="34" charset="0"/>
                        </a:rPr>
                        <a:t>106 (65.4)</a:t>
                      </a:r>
                    </a:p>
                  </a:txBody>
                  <a:tcPr marL="121920" marR="121920" marT="60960" marB="60960" anchor="ctr"/>
                </a:tc>
                <a:tc>
                  <a:txBody>
                    <a:bodyPr/>
                    <a:lstStyle/>
                    <a:p>
                      <a:pPr marL="0" marR="0" algn="ctr">
                        <a:spcBef>
                          <a:spcPts val="300"/>
                        </a:spcBef>
                        <a:spcAft>
                          <a:spcPts val="300"/>
                        </a:spcAft>
                      </a:pPr>
                      <a:r>
                        <a:rPr lang="en-US" sz="1000" b="1" dirty="0">
                          <a:effectLst/>
                          <a:latin typeface="Arial" panose="020B0604020202020204" pitchFamily="34" charset="0"/>
                          <a:cs typeface="Arial" panose="020B0604020202020204" pitchFamily="34" charset="0"/>
                        </a:rPr>
                        <a:t>68 (81.9)</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121920" marR="121920" marT="60960" marB="60960" anchor="ctr"/>
                </a:tc>
                <a:extLst>
                  <a:ext uri="{0D108BD9-81ED-4DB2-BD59-A6C34878D82A}">
                    <a16:rowId xmlns:a16="http://schemas.microsoft.com/office/drawing/2014/main" val="10001"/>
                  </a:ext>
                </a:extLst>
              </a:tr>
              <a:tr h="240803">
                <a:tc>
                  <a:txBody>
                    <a:bodyPr/>
                    <a:lstStyle/>
                    <a:p>
                      <a:r>
                        <a:rPr lang="en-GB" sz="1000" b="1" dirty="0">
                          <a:latin typeface="Arial" panose="020B0604020202020204" pitchFamily="34" charset="0"/>
                          <a:cs typeface="Arial" panose="020B0604020202020204" pitchFamily="34" charset="0"/>
                        </a:rPr>
                        <a:t>Median PFS</a:t>
                      </a:r>
                      <a:r>
                        <a:rPr lang="en-GB" sz="1000" b="1" baseline="0" dirty="0">
                          <a:latin typeface="Arial" panose="020B0604020202020204" pitchFamily="34" charset="0"/>
                          <a:cs typeface="Arial" panose="020B0604020202020204" pitchFamily="34" charset="0"/>
                        </a:rPr>
                        <a:t>, </a:t>
                      </a:r>
                      <a:r>
                        <a:rPr lang="en-GB" sz="1000" b="1" kern="1200" dirty="0">
                          <a:latin typeface="Arial" panose="020B0604020202020204" pitchFamily="34" charset="0"/>
                          <a:cs typeface="Arial" panose="020B0604020202020204" pitchFamily="34" charset="0"/>
                        </a:rPr>
                        <a:t>months (BICR)</a:t>
                      </a:r>
                      <a:endParaRPr lang="en-GB" sz="1000" b="1" kern="1200" dirty="0">
                        <a:solidFill>
                          <a:schemeClr val="dk1"/>
                        </a:solidFill>
                        <a:latin typeface="Arial" panose="020B0604020202020204" pitchFamily="34" charset="0"/>
                        <a:ea typeface="+mn-ea"/>
                        <a:cs typeface="Arial" panose="020B0604020202020204" pitchFamily="34" charset="0"/>
                      </a:endParaRPr>
                    </a:p>
                  </a:txBody>
                  <a:tcPr marL="121920" marR="121920" marT="60960" marB="60960" anchor="ctr"/>
                </a:tc>
                <a:tc>
                  <a:txBody>
                    <a:bodyPr/>
                    <a:lstStyle/>
                    <a:p>
                      <a:pPr marL="0" marR="0" algn="ctr">
                        <a:spcBef>
                          <a:spcPts val="0"/>
                        </a:spcBef>
                        <a:spcAft>
                          <a:spcPts val="0"/>
                        </a:spcAft>
                      </a:pPr>
                      <a:r>
                        <a:rPr lang="en-US" sz="1000" b="1" dirty="0">
                          <a:effectLst/>
                          <a:latin typeface="Arial" panose="020B0604020202020204" pitchFamily="34" charset="0"/>
                          <a:cs typeface="Arial" panose="020B0604020202020204" pitchFamily="34" charset="0"/>
                        </a:rPr>
                        <a:t>7.4</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121920" marR="121920" marT="60960" marB="60960" anchor="ctr"/>
                </a:tc>
                <a:tc>
                  <a:txBody>
                    <a:bodyPr/>
                    <a:lstStyle/>
                    <a:p>
                      <a:pPr marL="0" marR="0" algn="ctr">
                        <a:spcBef>
                          <a:spcPts val="0"/>
                        </a:spcBef>
                        <a:spcAft>
                          <a:spcPts val="0"/>
                        </a:spcAft>
                      </a:pPr>
                      <a:r>
                        <a:rPr lang="en-US" sz="1000" b="1" dirty="0">
                          <a:effectLst/>
                          <a:latin typeface="Arial" panose="020B0604020202020204" pitchFamily="34" charset="0"/>
                          <a:cs typeface="Arial" panose="020B0604020202020204" pitchFamily="34" charset="0"/>
                        </a:rPr>
                        <a:t>3.6</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121920" marR="121920" marT="60960" marB="60960" anchor="ctr"/>
                </a:tc>
                <a:extLst>
                  <a:ext uri="{0D108BD9-81ED-4DB2-BD59-A6C34878D82A}">
                    <a16:rowId xmlns:a16="http://schemas.microsoft.com/office/drawing/2014/main" val="10002"/>
                  </a:ext>
                </a:extLst>
              </a:tr>
              <a:tr h="240803">
                <a:tc>
                  <a:txBody>
                    <a:bodyPr/>
                    <a:lstStyle/>
                    <a:p>
                      <a:r>
                        <a:rPr lang="en-GB" sz="1000" b="1" dirty="0">
                          <a:latin typeface="Arial" panose="020B0604020202020204" pitchFamily="34" charset="0"/>
                          <a:cs typeface="Arial" panose="020B0604020202020204" pitchFamily="34" charset="0"/>
                        </a:rPr>
                        <a:t>Median difference, months</a:t>
                      </a:r>
                      <a:endParaRPr lang="en-GB" sz="1000" b="1" dirty="0">
                        <a:solidFill>
                          <a:schemeClr val="tx1"/>
                        </a:solidFill>
                        <a:latin typeface="Arial" panose="020B0604020202020204" pitchFamily="34" charset="0"/>
                        <a:cs typeface="Arial" panose="020B0604020202020204" pitchFamily="34" charset="0"/>
                      </a:endParaRPr>
                    </a:p>
                  </a:txBody>
                  <a:tcPr marL="121920" marR="121920" marT="60960" marB="60960" anchor="ctr"/>
                </a:tc>
                <a:tc gridSpan="2">
                  <a:txBody>
                    <a:bodyPr/>
                    <a:lstStyle/>
                    <a:p>
                      <a:pPr algn="ctr"/>
                      <a:r>
                        <a:rPr lang="en-GB" sz="1000" dirty="0">
                          <a:latin typeface="Arial" panose="020B0604020202020204" pitchFamily="34" charset="0"/>
                          <a:cs typeface="Arial" panose="020B0604020202020204" pitchFamily="34" charset="0"/>
                        </a:rPr>
                        <a:t>+3.8</a:t>
                      </a:r>
                      <a:endParaRPr lang="en-GB" sz="1000" b="0" dirty="0">
                        <a:solidFill>
                          <a:schemeClr val="tx1"/>
                        </a:solidFill>
                        <a:latin typeface="Arial" panose="020B0604020202020204" pitchFamily="34" charset="0"/>
                        <a:cs typeface="Arial" panose="020B0604020202020204" pitchFamily="34" charset="0"/>
                      </a:endParaRPr>
                    </a:p>
                  </a:txBody>
                  <a:tcPr marL="121920" marR="121920" marT="60960" marB="60960" anchor="ctr"/>
                </a:tc>
                <a:tc hMerge="1">
                  <a:txBody>
                    <a:bodyPr/>
                    <a:lstStyle/>
                    <a:p>
                      <a:pPr algn="ctr"/>
                      <a:endParaRPr lang="en-GB" sz="900" b="0" dirty="0">
                        <a:solidFill>
                          <a:schemeClr val="tx1"/>
                        </a:solidFill>
                        <a:highlight>
                          <a:srgbClr val="FFFF00"/>
                        </a:highlight>
                      </a:endParaRPr>
                    </a:p>
                  </a:txBody>
                  <a:tcPr marL="68580" marR="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216306"/>
                  </a:ext>
                </a:extLst>
              </a:tr>
              <a:tr h="374582">
                <a:tc>
                  <a:txBody>
                    <a:bodyPr/>
                    <a:lstStyle/>
                    <a:p>
                      <a:endParaRPr lang="en-GB" sz="1000" b="0" dirty="0">
                        <a:solidFill>
                          <a:schemeClr val="tx1"/>
                        </a:solidFill>
                        <a:latin typeface="Arial" panose="020B0604020202020204" pitchFamily="34" charset="0"/>
                        <a:cs typeface="Arial" panose="020B0604020202020204" pitchFamily="34" charset="0"/>
                      </a:endParaRPr>
                    </a:p>
                  </a:txBody>
                  <a:tcPr marL="121920" marR="121920" marT="60960" marB="60960" anchor="c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dirty="0">
                          <a:latin typeface="Arial" panose="020B0604020202020204" pitchFamily="34" charset="0"/>
                          <a:cs typeface="Arial" panose="020B0604020202020204" pitchFamily="34" charset="0"/>
                        </a:rPr>
                        <a:t>HR=0.34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95% CI (0.25, 0.47) p&lt;0.001</a:t>
                      </a:r>
                      <a:endParaRPr lang="en-US" sz="1000" b="1" dirty="0">
                        <a:solidFill>
                          <a:schemeClr val="tx1"/>
                        </a:solidFill>
                        <a:latin typeface="Arial" panose="020B0604020202020204" pitchFamily="34" charset="0"/>
                        <a:cs typeface="Arial" panose="020B0604020202020204" pitchFamily="34" charset="0"/>
                      </a:endParaRPr>
                    </a:p>
                  </a:txBody>
                  <a:tcPr marL="121920" marR="121920" marT="60960" marB="60960" anchor="ctr"/>
                </a:tc>
                <a:tc hMerge="1">
                  <a:txBody>
                    <a:bodyPr/>
                    <a:lstStyle/>
                    <a:p>
                      <a:pPr algn="ctr"/>
                      <a:endParaRPr lang="en-GB" sz="900" b="0" dirty="0">
                        <a:solidFill>
                          <a:schemeClr val="tx1">
                            <a:lumMod val="50000"/>
                            <a:lumOff val="50000"/>
                          </a:schemeClr>
                        </a:solidFill>
                      </a:endParaRPr>
                    </a:p>
                  </a:txBody>
                  <a:tcPr marT="60960" marB="60960" anchor="ctr">
                    <a:solidFill>
                      <a:srgbClr val="7AB800">
                        <a:alpha val="50196"/>
                      </a:srgbClr>
                    </a:solidFill>
                  </a:tcPr>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F88D1F8F-A7C3-5F43-B35C-177A6F73F3EF}"/>
              </a:ext>
            </a:extLst>
          </p:cNvPr>
          <p:cNvSpPr>
            <a:spLocks noGrp="1"/>
          </p:cNvSpPr>
          <p:nvPr>
            <p:ph type="title"/>
          </p:nvPr>
        </p:nvSpPr>
        <p:spPr>
          <a:xfrm>
            <a:off x="619199" y="244800"/>
            <a:ext cx="9553203" cy="782584"/>
          </a:xfrm>
        </p:spPr>
        <p:txBody>
          <a:bodyPr/>
          <a:lstStyle/>
          <a:p>
            <a:r>
              <a:rPr lang="en-US" dirty="0" err="1"/>
              <a:t>PRO</a:t>
            </a:r>
            <a:r>
              <a:rPr lang="en-US" cap="none" dirty="0" err="1"/>
              <a:t>found</a:t>
            </a:r>
            <a:r>
              <a:rPr lang="en-US" cap="none" dirty="0"/>
              <a:t>: OLAPARIB MONOTHERAPY IMPROVES </a:t>
            </a:r>
            <a:r>
              <a:rPr lang="en-US" cap="none" dirty="0" err="1"/>
              <a:t>rPFS</a:t>
            </a:r>
            <a:r>
              <a:rPr lang="en-US" cap="none" dirty="0"/>
              <a:t> COMPARED TO NHA RECHALLENGE</a:t>
            </a:r>
            <a:endParaRPr lang="en-US" dirty="0"/>
          </a:p>
        </p:txBody>
      </p:sp>
      <p:sp>
        <p:nvSpPr>
          <p:cNvPr id="4" name="Slide Number Placeholder 3"/>
          <p:cNvSpPr>
            <a:spLocks noGrp="1"/>
          </p:cNvSpPr>
          <p:nvPr>
            <p:ph type="sldNum" sz="quarter" idx="4"/>
          </p:nvPr>
        </p:nvSpPr>
        <p:spPr/>
        <p:txBody>
          <a:bodyPr/>
          <a:lstStyle/>
          <a:p>
            <a:fld id="{B9B2A88A-9ECB-DF45-A377-2575079D0564}" type="slidenum">
              <a:rPr lang="en-GB" smtClean="0"/>
              <a:pPr/>
              <a:t>31</a:t>
            </a:fld>
            <a:endParaRPr lang="en-GB" dirty="0"/>
          </a:p>
        </p:txBody>
      </p:sp>
      <p:sp>
        <p:nvSpPr>
          <p:cNvPr id="191" name="Content Placeholder 190">
            <a:extLst>
              <a:ext uri="{FF2B5EF4-FFF2-40B4-BE49-F238E27FC236}">
                <a16:creationId xmlns:a16="http://schemas.microsoft.com/office/drawing/2014/main" id="{678E2FDA-64A6-E74D-AABA-365B76AEE600}"/>
              </a:ext>
            </a:extLst>
          </p:cNvPr>
          <p:cNvSpPr>
            <a:spLocks noGrp="1"/>
          </p:cNvSpPr>
          <p:nvPr>
            <p:ph sz="quarter" idx="15"/>
          </p:nvPr>
        </p:nvSpPr>
        <p:spPr>
          <a:xfrm>
            <a:off x="619199" y="6381328"/>
            <a:ext cx="9940312" cy="365125"/>
          </a:xfrm>
        </p:spPr>
        <p:txBody>
          <a:bodyPr/>
          <a:lstStyle/>
          <a:p>
            <a:r>
              <a:rPr lang="en-GB" altLang="en-US" sz="1050" dirty="0">
                <a:solidFill>
                  <a:schemeClr val="tx2"/>
                </a:solidFill>
              </a:rPr>
              <a:t>ATM, ataxia telangiectasia mutated; </a:t>
            </a:r>
            <a:r>
              <a:rPr lang="en-GB" sz="1050" dirty="0">
                <a:solidFill>
                  <a:schemeClr val="tx2"/>
                </a:solidFill>
              </a:rPr>
              <a:t>BRCA1/2, breast cancer gene 1/2</a:t>
            </a:r>
            <a:r>
              <a:rPr lang="en-GB" altLang="en-US" sz="1050" dirty="0">
                <a:solidFill>
                  <a:schemeClr val="tx2"/>
                </a:solidFill>
              </a:rPr>
              <a:t>; </a:t>
            </a:r>
            <a:r>
              <a:rPr lang="en-GB" altLang="en-US" sz="1050" dirty="0"/>
              <a:t>BICR, blinded independent central review; CI, confidence interval; HR, hazard ratio; (r)PFS, radiographic progression-free survival</a:t>
            </a:r>
          </a:p>
          <a:p>
            <a:pPr>
              <a:spcBef>
                <a:spcPts val="0"/>
              </a:spcBef>
            </a:pPr>
            <a:r>
              <a:rPr lang="en-GB" altLang="en-US" sz="1050" dirty="0">
                <a:solidFill>
                  <a:schemeClr val="tx2"/>
                </a:solidFill>
              </a:rPr>
              <a:t>de Bono J, et al. N </a:t>
            </a:r>
            <a:r>
              <a:rPr lang="en-GB" altLang="en-US" sz="1050" dirty="0" err="1">
                <a:solidFill>
                  <a:schemeClr val="tx2"/>
                </a:solidFill>
              </a:rPr>
              <a:t>Engl</a:t>
            </a:r>
            <a:r>
              <a:rPr lang="en-GB" altLang="en-US" sz="1050" dirty="0">
                <a:solidFill>
                  <a:schemeClr val="tx2"/>
                </a:solidFill>
              </a:rPr>
              <a:t> J Med. 2020;382:2091-102</a:t>
            </a:r>
            <a:endParaRPr lang="en-GB" sz="1050" dirty="0"/>
          </a:p>
        </p:txBody>
      </p:sp>
      <p:sp>
        <p:nvSpPr>
          <p:cNvPr id="5" name="Footer Placeholder 3">
            <a:extLst>
              <a:ext uri="{FF2B5EF4-FFF2-40B4-BE49-F238E27FC236}">
                <a16:creationId xmlns:a16="http://schemas.microsoft.com/office/drawing/2014/main" id="{ED2455A5-59A3-BB43-B899-5C0D1BD7CCE1}"/>
              </a:ext>
            </a:extLst>
          </p:cNvPr>
          <p:cNvSpPr txBox="1">
            <a:spLocks/>
          </p:cNvSpPr>
          <p:nvPr/>
        </p:nvSpPr>
        <p:spPr>
          <a:xfrm>
            <a:off x="619200" y="6152379"/>
            <a:ext cx="4733053" cy="228949"/>
          </a:xfrm>
          <a:prstGeom prst="rect">
            <a:avLst/>
          </a:prstGeom>
        </p:spPr>
        <p:txBody>
          <a:bodyPr vert="horz" lIns="0" tIns="45720" rIns="91440" bIns="45720" rtlCol="0">
            <a:noAutofit/>
          </a:bodyPr>
          <a:lstStyle>
            <a:lvl1pPr marL="0" indent="0" algn="l" defTabSz="914400" rtl="0" eaLnBrk="1" latinLnBrk="0" hangingPunct="1">
              <a:lnSpc>
                <a:spcPct val="85000"/>
              </a:lnSpc>
              <a:spcBef>
                <a:spcPts val="1000"/>
              </a:spcBef>
              <a:buFontTx/>
              <a:buNone/>
              <a:defRPr sz="3400" kern="1200">
                <a:solidFill>
                  <a:schemeClr val="tx1"/>
                </a:solidFill>
                <a:latin typeface="+mn-lt"/>
                <a:ea typeface="+mn-ea"/>
                <a:cs typeface="+mn-cs"/>
              </a:defRPr>
            </a:lvl1pPr>
            <a:lvl2pPr marL="0" indent="0" algn="l" defTabSz="914400" rtl="0" eaLnBrk="1" latinLnBrk="0" hangingPunct="1">
              <a:lnSpc>
                <a:spcPct val="85000"/>
              </a:lnSpc>
              <a:spcBef>
                <a:spcPts val="0"/>
              </a:spcBef>
              <a:buFontTx/>
              <a:buNone/>
              <a:defRPr sz="3400" kern="1200">
                <a:solidFill>
                  <a:srgbClr val="A0A1A3"/>
                </a:solidFill>
                <a:latin typeface="+mn-lt"/>
                <a:ea typeface="+mn-ea"/>
                <a:cs typeface="+mn-cs"/>
              </a:defRPr>
            </a:lvl2pPr>
            <a:lvl3pPr marL="0" indent="0" algn="l" defTabSz="914400" rtl="0" eaLnBrk="1" latinLnBrk="0" hangingPunct="1">
              <a:lnSpc>
                <a:spcPct val="85000"/>
              </a:lnSpc>
              <a:spcBef>
                <a:spcPts val="500"/>
              </a:spcBef>
              <a:buFontTx/>
              <a:buNone/>
              <a:defRPr sz="3400" kern="1200">
                <a:solidFill>
                  <a:schemeClr val="tx1"/>
                </a:solidFill>
                <a:latin typeface="+mn-lt"/>
                <a:ea typeface="+mn-ea"/>
                <a:cs typeface="+mn-cs"/>
              </a:defRPr>
            </a:lvl3pPr>
            <a:lvl4pPr marL="0" indent="0" algn="l" defTabSz="914400" rtl="0" eaLnBrk="1" latinLnBrk="0" hangingPunct="1">
              <a:lnSpc>
                <a:spcPct val="85000"/>
              </a:lnSpc>
              <a:spcBef>
                <a:spcPts val="500"/>
              </a:spcBef>
              <a:buFontTx/>
              <a:buNone/>
              <a:defRPr sz="3400" kern="1200">
                <a:solidFill>
                  <a:schemeClr val="tx1"/>
                </a:solidFill>
                <a:latin typeface="+mn-lt"/>
                <a:ea typeface="+mn-ea"/>
                <a:cs typeface="+mn-cs"/>
              </a:defRPr>
            </a:lvl4pPr>
            <a:lvl5pPr marL="0" indent="0" algn="l" defTabSz="914400" rtl="0" eaLnBrk="1" latinLnBrk="0" hangingPunct="1">
              <a:lnSpc>
                <a:spcPct val="85000"/>
              </a:lnSpc>
              <a:spcBef>
                <a:spcPts val="500"/>
              </a:spcBef>
              <a:buFontTx/>
              <a:buNone/>
              <a:defRPr sz="3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defRPr/>
            </a:pPr>
            <a:r>
              <a:rPr lang="en-GB" sz="800" dirty="0">
                <a:solidFill>
                  <a:srgbClr val="000000"/>
                </a:solidFill>
                <a:latin typeface="Arial"/>
              </a:rPr>
              <a:t>COHORT A. PFS by BICR assessment, data maturity=71%. Data cut-off date: 4 June 2019</a:t>
            </a:r>
            <a:r>
              <a:rPr lang="en-GB" sz="900" dirty="0">
                <a:solidFill>
                  <a:srgbClr val="000000"/>
                </a:solidFill>
                <a:latin typeface="Arial"/>
              </a:rPr>
              <a:t> </a:t>
            </a:r>
          </a:p>
        </p:txBody>
      </p:sp>
      <p:cxnSp>
        <p:nvCxnSpPr>
          <p:cNvPr id="9" name="Straight Connector 8">
            <a:extLst>
              <a:ext uri="{FF2B5EF4-FFF2-40B4-BE49-F238E27FC236}">
                <a16:creationId xmlns:a16="http://schemas.microsoft.com/office/drawing/2014/main" id="{5BAEB8C2-9CCD-4D8D-A751-68BDC5E35895}"/>
              </a:ext>
            </a:extLst>
          </p:cNvPr>
          <p:cNvCxnSpPr>
            <a:cxnSpLocks/>
          </p:cNvCxnSpPr>
          <p:nvPr/>
        </p:nvCxnSpPr>
        <p:spPr>
          <a:xfrm>
            <a:off x="2727580" y="3132368"/>
            <a:ext cx="0" cy="1855165"/>
          </a:xfrm>
          <a:prstGeom prst="line">
            <a:avLst/>
          </a:prstGeom>
          <a:ln w="9525"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D0ABF5FA-A782-4245-B828-898564667C3E}"/>
              </a:ext>
            </a:extLst>
          </p:cNvPr>
          <p:cNvCxnSpPr>
            <a:cxnSpLocks/>
          </p:cNvCxnSpPr>
          <p:nvPr/>
        </p:nvCxnSpPr>
        <p:spPr>
          <a:xfrm>
            <a:off x="4043517" y="3547290"/>
            <a:ext cx="2405" cy="1468672"/>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946C174E-318D-4FAB-9311-CCEE096A7B50}"/>
              </a:ext>
            </a:extLst>
          </p:cNvPr>
          <p:cNvCxnSpPr/>
          <p:nvPr/>
        </p:nvCxnSpPr>
        <p:spPr>
          <a:xfrm>
            <a:off x="1299521" y="3646008"/>
            <a:ext cx="4052641"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2" name="Group 11">
            <a:extLst>
              <a:ext uri="{FF2B5EF4-FFF2-40B4-BE49-F238E27FC236}">
                <a16:creationId xmlns:a16="http://schemas.microsoft.com/office/drawing/2014/main" id="{C5CA77AF-D70B-4E5B-85BF-BA5987F673E1}"/>
              </a:ext>
            </a:extLst>
          </p:cNvPr>
          <p:cNvGrpSpPr/>
          <p:nvPr/>
        </p:nvGrpSpPr>
        <p:grpSpPr>
          <a:xfrm>
            <a:off x="1299521" y="2336246"/>
            <a:ext cx="4735899" cy="2716695"/>
            <a:chOff x="2481263" y="1287463"/>
            <a:chExt cx="4180149" cy="2530476"/>
          </a:xfrm>
        </p:grpSpPr>
        <p:sp>
          <p:nvSpPr>
            <p:cNvPr id="155" name="Freeform 5">
              <a:extLst>
                <a:ext uri="{FF2B5EF4-FFF2-40B4-BE49-F238E27FC236}">
                  <a16:creationId xmlns:a16="http://schemas.microsoft.com/office/drawing/2014/main" id="{524F5E45-7EB8-4E2A-9D12-AC516037BBD8}"/>
                </a:ext>
              </a:extLst>
            </p:cNvPr>
            <p:cNvSpPr>
              <a:spLocks/>
            </p:cNvSpPr>
            <p:nvPr/>
          </p:nvSpPr>
          <p:spPr bwMode="auto">
            <a:xfrm>
              <a:off x="2571751" y="1287463"/>
              <a:ext cx="4087813" cy="2439988"/>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56" name="Line 6">
              <a:extLst>
                <a:ext uri="{FF2B5EF4-FFF2-40B4-BE49-F238E27FC236}">
                  <a16:creationId xmlns:a16="http://schemas.microsoft.com/office/drawing/2014/main" id="{F16CF0DE-C20D-412D-8C44-E136E20A2912}"/>
                </a:ext>
              </a:extLst>
            </p:cNvPr>
            <p:cNvSpPr>
              <a:spLocks noChangeShapeType="1"/>
            </p:cNvSpPr>
            <p:nvPr/>
          </p:nvSpPr>
          <p:spPr bwMode="auto">
            <a:xfrm>
              <a:off x="2481263" y="12906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57" name="Line 7">
              <a:extLst>
                <a:ext uri="{FF2B5EF4-FFF2-40B4-BE49-F238E27FC236}">
                  <a16:creationId xmlns:a16="http://schemas.microsoft.com/office/drawing/2014/main" id="{A981A2E1-9EAC-4161-9A8F-522B2E654159}"/>
                </a:ext>
              </a:extLst>
            </p:cNvPr>
            <p:cNvSpPr>
              <a:spLocks noChangeShapeType="1"/>
            </p:cNvSpPr>
            <p:nvPr/>
          </p:nvSpPr>
          <p:spPr bwMode="auto">
            <a:xfrm>
              <a:off x="2481263" y="1533526"/>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58" name="Line 8">
              <a:extLst>
                <a:ext uri="{FF2B5EF4-FFF2-40B4-BE49-F238E27FC236}">
                  <a16:creationId xmlns:a16="http://schemas.microsoft.com/office/drawing/2014/main" id="{598779B3-7639-43B1-A1B6-2A9D8C5CE7E8}"/>
                </a:ext>
              </a:extLst>
            </p:cNvPr>
            <p:cNvSpPr>
              <a:spLocks noChangeShapeType="1"/>
            </p:cNvSpPr>
            <p:nvPr/>
          </p:nvSpPr>
          <p:spPr bwMode="auto">
            <a:xfrm>
              <a:off x="2481263" y="177958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59" name="Line 9">
              <a:extLst>
                <a:ext uri="{FF2B5EF4-FFF2-40B4-BE49-F238E27FC236}">
                  <a16:creationId xmlns:a16="http://schemas.microsoft.com/office/drawing/2014/main" id="{562F3D79-5F8E-4830-9F22-AAACAC956235}"/>
                </a:ext>
              </a:extLst>
            </p:cNvPr>
            <p:cNvSpPr>
              <a:spLocks noChangeShapeType="1"/>
            </p:cNvSpPr>
            <p:nvPr/>
          </p:nvSpPr>
          <p:spPr bwMode="auto">
            <a:xfrm>
              <a:off x="2481263" y="2022476"/>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0" name="Line 10">
              <a:extLst>
                <a:ext uri="{FF2B5EF4-FFF2-40B4-BE49-F238E27FC236}">
                  <a16:creationId xmlns:a16="http://schemas.microsoft.com/office/drawing/2014/main" id="{4CF1D54D-935D-45FB-8A8B-C9E904E4DDF4}"/>
                </a:ext>
              </a:extLst>
            </p:cNvPr>
            <p:cNvSpPr>
              <a:spLocks noChangeShapeType="1"/>
            </p:cNvSpPr>
            <p:nvPr/>
          </p:nvSpPr>
          <p:spPr bwMode="auto">
            <a:xfrm>
              <a:off x="2481263" y="2265363"/>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1" name="Line 11">
              <a:extLst>
                <a:ext uri="{FF2B5EF4-FFF2-40B4-BE49-F238E27FC236}">
                  <a16:creationId xmlns:a16="http://schemas.microsoft.com/office/drawing/2014/main" id="{9EF6703B-E3B8-4569-8F70-D0C8C6519E6D}"/>
                </a:ext>
              </a:extLst>
            </p:cNvPr>
            <p:cNvSpPr>
              <a:spLocks noChangeShapeType="1"/>
            </p:cNvSpPr>
            <p:nvPr/>
          </p:nvSpPr>
          <p:spPr bwMode="auto">
            <a:xfrm>
              <a:off x="2481263" y="250825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2" name="Line 12">
              <a:extLst>
                <a:ext uri="{FF2B5EF4-FFF2-40B4-BE49-F238E27FC236}">
                  <a16:creationId xmlns:a16="http://schemas.microsoft.com/office/drawing/2014/main" id="{2998C44C-BD19-4E1C-8572-E7E870C18480}"/>
                </a:ext>
              </a:extLst>
            </p:cNvPr>
            <p:cNvSpPr>
              <a:spLocks noChangeShapeType="1"/>
            </p:cNvSpPr>
            <p:nvPr/>
          </p:nvSpPr>
          <p:spPr bwMode="auto">
            <a:xfrm>
              <a:off x="2481263" y="27511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3" name="Line 13">
              <a:extLst>
                <a:ext uri="{FF2B5EF4-FFF2-40B4-BE49-F238E27FC236}">
                  <a16:creationId xmlns:a16="http://schemas.microsoft.com/office/drawing/2014/main" id="{2E963158-D291-474E-B62D-A183D4D48ABA}"/>
                </a:ext>
              </a:extLst>
            </p:cNvPr>
            <p:cNvSpPr>
              <a:spLocks noChangeShapeType="1"/>
            </p:cNvSpPr>
            <p:nvPr/>
          </p:nvSpPr>
          <p:spPr bwMode="auto">
            <a:xfrm>
              <a:off x="2481263" y="2995613"/>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4" name="Line 14">
              <a:extLst>
                <a:ext uri="{FF2B5EF4-FFF2-40B4-BE49-F238E27FC236}">
                  <a16:creationId xmlns:a16="http://schemas.microsoft.com/office/drawing/2014/main" id="{DE6642D7-E171-4DE6-8D1A-9FC2005F9405}"/>
                </a:ext>
              </a:extLst>
            </p:cNvPr>
            <p:cNvSpPr>
              <a:spLocks noChangeShapeType="1"/>
            </p:cNvSpPr>
            <p:nvPr/>
          </p:nvSpPr>
          <p:spPr bwMode="auto">
            <a:xfrm>
              <a:off x="2481263" y="323850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5" name="Line 15">
              <a:extLst>
                <a:ext uri="{FF2B5EF4-FFF2-40B4-BE49-F238E27FC236}">
                  <a16:creationId xmlns:a16="http://schemas.microsoft.com/office/drawing/2014/main" id="{D7300FCD-C682-49D0-B50F-80C67CBB3C56}"/>
                </a:ext>
              </a:extLst>
            </p:cNvPr>
            <p:cNvSpPr>
              <a:spLocks noChangeShapeType="1"/>
            </p:cNvSpPr>
            <p:nvPr/>
          </p:nvSpPr>
          <p:spPr bwMode="auto">
            <a:xfrm>
              <a:off x="2481263" y="348138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6" name="Line 16">
              <a:extLst>
                <a:ext uri="{FF2B5EF4-FFF2-40B4-BE49-F238E27FC236}">
                  <a16:creationId xmlns:a16="http://schemas.microsoft.com/office/drawing/2014/main" id="{BD08165C-050D-4799-970A-232AC1BEC333}"/>
                </a:ext>
              </a:extLst>
            </p:cNvPr>
            <p:cNvSpPr>
              <a:spLocks noChangeShapeType="1"/>
            </p:cNvSpPr>
            <p:nvPr/>
          </p:nvSpPr>
          <p:spPr bwMode="auto">
            <a:xfrm>
              <a:off x="2481263" y="372745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7" name="Line 17">
              <a:extLst>
                <a:ext uri="{FF2B5EF4-FFF2-40B4-BE49-F238E27FC236}">
                  <a16:creationId xmlns:a16="http://schemas.microsoft.com/office/drawing/2014/main" id="{98A2C007-F91F-41BE-BD3F-701317D300A2}"/>
                </a:ext>
              </a:extLst>
            </p:cNvPr>
            <p:cNvSpPr>
              <a:spLocks noChangeShapeType="1"/>
            </p:cNvSpPr>
            <p:nvPr/>
          </p:nvSpPr>
          <p:spPr bwMode="auto">
            <a:xfrm>
              <a:off x="25717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8" name="Line 18">
              <a:extLst>
                <a:ext uri="{FF2B5EF4-FFF2-40B4-BE49-F238E27FC236}">
                  <a16:creationId xmlns:a16="http://schemas.microsoft.com/office/drawing/2014/main" id="{F7AE6B18-59E2-4DB6-A468-FB3221B0DD55}"/>
                </a:ext>
              </a:extLst>
            </p:cNvPr>
            <p:cNvSpPr>
              <a:spLocks noChangeShapeType="1"/>
            </p:cNvSpPr>
            <p:nvPr/>
          </p:nvSpPr>
          <p:spPr bwMode="auto">
            <a:xfrm>
              <a:off x="27670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9" name="Line 19">
              <a:extLst>
                <a:ext uri="{FF2B5EF4-FFF2-40B4-BE49-F238E27FC236}">
                  <a16:creationId xmlns:a16="http://schemas.microsoft.com/office/drawing/2014/main" id="{58F59A51-24A0-4E0A-B64A-5350D431A1B4}"/>
                </a:ext>
              </a:extLst>
            </p:cNvPr>
            <p:cNvSpPr>
              <a:spLocks noChangeShapeType="1"/>
            </p:cNvSpPr>
            <p:nvPr/>
          </p:nvSpPr>
          <p:spPr bwMode="auto">
            <a:xfrm>
              <a:off x="29606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0" name="Line 20">
              <a:extLst>
                <a:ext uri="{FF2B5EF4-FFF2-40B4-BE49-F238E27FC236}">
                  <a16:creationId xmlns:a16="http://schemas.microsoft.com/office/drawing/2014/main" id="{83CA9F81-1C42-4D3C-A796-7080CE4CE0FA}"/>
                </a:ext>
              </a:extLst>
            </p:cNvPr>
            <p:cNvSpPr>
              <a:spLocks noChangeShapeType="1"/>
            </p:cNvSpPr>
            <p:nvPr/>
          </p:nvSpPr>
          <p:spPr bwMode="auto">
            <a:xfrm>
              <a:off x="31559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1" name="Line 21">
              <a:extLst>
                <a:ext uri="{FF2B5EF4-FFF2-40B4-BE49-F238E27FC236}">
                  <a16:creationId xmlns:a16="http://schemas.microsoft.com/office/drawing/2014/main" id="{295204E6-66C1-44A9-9D48-BD6C2E22D1D9}"/>
                </a:ext>
              </a:extLst>
            </p:cNvPr>
            <p:cNvSpPr>
              <a:spLocks noChangeShapeType="1"/>
            </p:cNvSpPr>
            <p:nvPr/>
          </p:nvSpPr>
          <p:spPr bwMode="auto">
            <a:xfrm>
              <a:off x="33496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2" name="Line 22">
              <a:extLst>
                <a:ext uri="{FF2B5EF4-FFF2-40B4-BE49-F238E27FC236}">
                  <a16:creationId xmlns:a16="http://schemas.microsoft.com/office/drawing/2014/main" id="{11685A63-4A41-4535-9E40-B782134039D5}"/>
                </a:ext>
              </a:extLst>
            </p:cNvPr>
            <p:cNvSpPr>
              <a:spLocks noChangeShapeType="1"/>
            </p:cNvSpPr>
            <p:nvPr/>
          </p:nvSpPr>
          <p:spPr bwMode="auto">
            <a:xfrm>
              <a:off x="35448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3" name="Line 23">
              <a:extLst>
                <a:ext uri="{FF2B5EF4-FFF2-40B4-BE49-F238E27FC236}">
                  <a16:creationId xmlns:a16="http://schemas.microsoft.com/office/drawing/2014/main" id="{4E2B318F-82C9-452F-B642-D184B5EE94BC}"/>
                </a:ext>
              </a:extLst>
            </p:cNvPr>
            <p:cNvSpPr>
              <a:spLocks noChangeShapeType="1"/>
            </p:cNvSpPr>
            <p:nvPr/>
          </p:nvSpPr>
          <p:spPr bwMode="auto">
            <a:xfrm>
              <a:off x="37385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4" name="Line 24">
              <a:extLst>
                <a:ext uri="{FF2B5EF4-FFF2-40B4-BE49-F238E27FC236}">
                  <a16:creationId xmlns:a16="http://schemas.microsoft.com/office/drawing/2014/main" id="{CEC9372B-462B-4C49-A1EB-4C5DF03C7F7D}"/>
                </a:ext>
              </a:extLst>
            </p:cNvPr>
            <p:cNvSpPr>
              <a:spLocks noChangeShapeType="1"/>
            </p:cNvSpPr>
            <p:nvPr/>
          </p:nvSpPr>
          <p:spPr bwMode="auto">
            <a:xfrm>
              <a:off x="39338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5" name="Line 25">
              <a:extLst>
                <a:ext uri="{FF2B5EF4-FFF2-40B4-BE49-F238E27FC236}">
                  <a16:creationId xmlns:a16="http://schemas.microsoft.com/office/drawing/2014/main" id="{69128862-B647-4621-B1D5-AFB5D97D6C7C}"/>
                </a:ext>
              </a:extLst>
            </p:cNvPr>
            <p:cNvSpPr>
              <a:spLocks noChangeShapeType="1"/>
            </p:cNvSpPr>
            <p:nvPr/>
          </p:nvSpPr>
          <p:spPr bwMode="auto">
            <a:xfrm>
              <a:off x="41275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6" name="Line 26">
              <a:extLst>
                <a:ext uri="{FF2B5EF4-FFF2-40B4-BE49-F238E27FC236}">
                  <a16:creationId xmlns:a16="http://schemas.microsoft.com/office/drawing/2014/main" id="{B992BED1-5956-4E38-A994-EB65A51DFD75}"/>
                </a:ext>
              </a:extLst>
            </p:cNvPr>
            <p:cNvSpPr>
              <a:spLocks noChangeShapeType="1"/>
            </p:cNvSpPr>
            <p:nvPr/>
          </p:nvSpPr>
          <p:spPr bwMode="auto">
            <a:xfrm>
              <a:off x="43227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7" name="Line 27">
              <a:extLst>
                <a:ext uri="{FF2B5EF4-FFF2-40B4-BE49-F238E27FC236}">
                  <a16:creationId xmlns:a16="http://schemas.microsoft.com/office/drawing/2014/main" id="{984579A5-C71E-43E0-9C9C-0D7112B64EC1}"/>
                </a:ext>
              </a:extLst>
            </p:cNvPr>
            <p:cNvSpPr>
              <a:spLocks noChangeShapeType="1"/>
            </p:cNvSpPr>
            <p:nvPr/>
          </p:nvSpPr>
          <p:spPr bwMode="auto">
            <a:xfrm>
              <a:off x="45164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8" name="Line 28">
              <a:extLst>
                <a:ext uri="{FF2B5EF4-FFF2-40B4-BE49-F238E27FC236}">
                  <a16:creationId xmlns:a16="http://schemas.microsoft.com/office/drawing/2014/main" id="{D9D8486D-47B3-49E9-9990-F6F76110AF7C}"/>
                </a:ext>
              </a:extLst>
            </p:cNvPr>
            <p:cNvSpPr>
              <a:spLocks noChangeShapeType="1"/>
            </p:cNvSpPr>
            <p:nvPr/>
          </p:nvSpPr>
          <p:spPr bwMode="auto">
            <a:xfrm>
              <a:off x="47117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9" name="Line 29">
              <a:extLst>
                <a:ext uri="{FF2B5EF4-FFF2-40B4-BE49-F238E27FC236}">
                  <a16:creationId xmlns:a16="http://schemas.microsoft.com/office/drawing/2014/main" id="{738A76D2-B0F4-4878-8CEA-04E64AD322F4}"/>
                </a:ext>
              </a:extLst>
            </p:cNvPr>
            <p:cNvSpPr>
              <a:spLocks noChangeShapeType="1"/>
            </p:cNvSpPr>
            <p:nvPr/>
          </p:nvSpPr>
          <p:spPr bwMode="auto">
            <a:xfrm>
              <a:off x="49053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0" name="Line 30">
              <a:extLst>
                <a:ext uri="{FF2B5EF4-FFF2-40B4-BE49-F238E27FC236}">
                  <a16:creationId xmlns:a16="http://schemas.microsoft.com/office/drawing/2014/main" id="{A2110F2B-EB46-4893-BF0F-26D0D7CA2E37}"/>
                </a:ext>
              </a:extLst>
            </p:cNvPr>
            <p:cNvSpPr>
              <a:spLocks noChangeShapeType="1"/>
            </p:cNvSpPr>
            <p:nvPr/>
          </p:nvSpPr>
          <p:spPr bwMode="auto">
            <a:xfrm>
              <a:off x="51006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1" name="Line 31">
              <a:extLst>
                <a:ext uri="{FF2B5EF4-FFF2-40B4-BE49-F238E27FC236}">
                  <a16:creationId xmlns:a16="http://schemas.microsoft.com/office/drawing/2014/main" id="{B1423C96-0E07-4898-81A4-A22930C07304}"/>
                </a:ext>
              </a:extLst>
            </p:cNvPr>
            <p:cNvSpPr>
              <a:spLocks noChangeShapeType="1"/>
            </p:cNvSpPr>
            <p:nvPr/>
          </p:nvSpPr>
          <p:spPr bwMode="auto">
            <a:xfrm>
              <a:off x="52943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2" name="Line 32">
              <a:extLst>
                <a:ext uri="{FF2B5EF4-FFF2-40B4-BE49-F238E27FC236}">
                  <a16:creationId xmlns:a16="http://schemas.microsoft.com/office/drawing/2014/main" id="{87E79F8D-FC5E-4566-BCE3-949936E95E12}"/>
                </a:ext>
              </a:extLst>
            </p:cNvPr>
            <p:cNvSpPr>
              <a:spLocks noChangeShapeType="1"/>
            </p:cNvSpPr>
            <p:nvPr/>
          </p:nvSpPr>
          <p:spPr bwMode="auto">
            <a:xfrm>
              <a:off x="54895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3" name="Line 33">
              <a:extLst>
                <a:ext uri="{FF2B5EF4-FFF2-40B4-BE49-F238E27FC236}">
                  <a16:creationId xmlns:a16="http://schemas.microsoft.com/office/drawing/2014/main" id="{252A106F-1EB6-44CB-9DAB-7CBF90E5F27C}"/>
                </a:ext>
              </a:extLst>
            </p:cNvPr>
            <p:cNvSpPr>
              <a:spLocks noChangeShapeType="1"/>
            </p:cNvSpPr>
            <p:nvPr/>
          </p:nvSpPr>
          <p:spPr bwMode="auto">
            <a:xfrm>
              <a:off x="56832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4" name="Line 34">
              <a:extLst>
                <a:ext uri="{FF2B5EF4-FFF2-40B4-BE49-F238E27FC236}">
                  <a16:creationId xmlns:a16="http://schemas.microsoft.com/office/drawing/2014/main" id="{A420C5A1-CD95-40FE-ADE7-E6409C019E0B}"/>
                </a:ext>
              </a:extLst>
            </p:cNvPr>
            <p:cNvSpPr>
              <a:spLocks noChangeShapeType="1"/>
            </p:cNvSpPr>
            <p:nvPr/>
          </p:nvSpPr>
          <p:spPr bwMode="auto">
            <a:xfrm>
              <a:off x="58785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5" name="Line 35">
              <a:extLst>
                <a:ext uri="{FF2B5EF4-FFF2-40B4-BE49-F238E27FC236}">
                  <a16:creationId xmlns:a16="http://schemas.microsoft.com/office/drawing/2014/main" id="{A1639C6B-2CA0-47A0-AC48-297372ACF8D7}"/>
                </a:ext>
              </a:extLst>
            </p:cNvPr>
            <p:cNvSpPr>
              <a:spLocks noChangeShapeType="1"/>
            </p:cNvSpPr>
            <p:nvPr/>
          </p:nvSpPr>
          <p:spPr bwMode="auto">
            <a:xfrm>
              <a:off x="60721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6" name="Line 36">
              <a:extLst>
                <a:ext uri="{FF2B5EF4-FFF2-40B4-BE49-F238E27FC236}">
                  <a16:creationId xmlns:a16="http://schemas.microsoft.com/office/drawing/2014/main" id="{CEE38DF0-3A4B-4BCB-AC12-275E9BF5D2C8}"/>
                </a:ext>
              </a:extLst>
            </p:cNvPr>
            <p:cNvSpPr>
              <a:spLocks noChangeShapeType="1"/>
            </p:cNvSpPr>
            <p:nvPr/>
          </p:nvSpPr>
          <p:spPr bwMode="auto">
            <a:xfrm>
              <a:off x="62674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7" name="Line 37">
              <a:extLst>
                <a:ext uri="{FF2B5EF4-FFF2-40B4-BE49-F238E27FC236}">
                  <a16:creationId xmlns:a16="http://schemas.microsoft.com/office/drawing/2014/main" id="{A34FE25B-7C03-4385-9F38-ED1389F2D74A}"/>
                </a:ext>
              </a:extLst>
            </p:cNvPr>
            <p:cNvSpPr>
              <a:spLocks noChangeShapeType="1"/>
            </p:cNvSpPr>
            <p:nvPr/>
          </p:nvSpPr>
          <p:spPr bwMode="auto">
            <a:xfrm>
              <a:off x="64611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8" name="Line 38">
              <a:extLst>
                <a:ext uri="{FF2B5EF4-FFF2-40B4-BE49-F238E27FC236}">
                  <a16:creationId xmlns:a16="http://schemas.microsoft.com/office/drawing/2014/main" id="{CE0A8600-6B1D-4B2D-AC05-AEF3565DB81B}"/>
                </a:ext>
              </a:extLst>
            </p:cNvPr>
            <p:cNvSpPr>
              <a:spLocks noChangeShapeType="1"/>
            </p:cNvSpPr>
            <p:nvPr/>
          </p:nvSpPr>
          <p:spPr bwMode="auto">
            <a:xfrm>
              <a:off x="6661412"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grpSp>
      <p:sp>
        <p:nvSpPr>
          <p:cNvPr id="13" name="Oval 39">
            <a:extLst>
              <a:ext uri="{FF2B5EF4-FFF2-40B4-BE49-F238E27FC236}">
                <a16:creationId xmlns:a16="http://schemas.microsoft.com/office/drawing/2014/main" id="{E7C3788A-14A9-4B1F-9A6A-E8E88F3791AB}"/>
              </a:ext>
            </a:extLst>
          </p:cNvPr>
          <p:cNvSpPr>
            <a:spLocks noChangeArrowheads="1"/>
          </p:cNvSpPr>
          <p:nvPr/>
        </p:nvSpPr>
        <p:spPr bwMode="auto">
          <a:xfrm>
            <a:off x="1380459" y="2308977"/>
            <a:ext cx="70144" cy="66469"/>
          </a:xfrm>
          <a:prstGeom prst="ellipse">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4" name="Oval 40">
            <a:extLst>
              <a:ext uri="{FF2B5EF4-FFF2-40B4-BE49-F238E27FC236}">
                <a16:creationId xmlns:a16="http://schemas.microsoft.com/office/drawing/2014/main" id="{240CBC6C-FDC9-475E-8691-BB18DE18851E}"/>
              </a:ext>
            </a:extLst>
          </p:cNvPr>
          <p:cNvSpPr>
            <a:spLocks noChangeArrowheads="1"/>
          </p:cNvSpPr>
          <p:nvPr/>
        </p:nvSpPr>
        <p:spPr bwMode="auto">
          <a:xfrm>
            <a:off x="1747365" y="3084444"/>
            <a:ext cx="70144" cy="6817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5" name="Oval 41">
            <a:extLst>
              <a:ext uri="{FF2B5EF4-FFF2-40B4-BE49-F238E27FC236}">
                <a16:creationId xmlns:a16="http://schemas.microsoft.com/office/drawing/2014/main" id="{0901BE8B-C3D9-44FF-9CD6-0B7E3E209A84}"/>
              </a:ext>
            </a:extLst>
          </p:cNvPr>
          <p:cNvSpPr>
            <a:spLocks noChangeArrowheads="1"/>
          </p:cNvSpPr>
          <p:nvPr/>
        </p:nvSpPr>
        <p:spPr bwMode="auto">
          <a:xfrm>
            <a:off x="1884054" y="3379292"/>
            <a:ext cx="75540" cy="6817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 name="Oval 42">
            <a:extLst>
              <a:ext uri="{FF2B5EF4-FFF2-40B4-BE49-F238E27FC236}">
                <a16:creationId xmlns:a16="http://schemas.microsoft.com/office/drawing/2014/main" id="{EECB0174-6968-4A76-AE6A-1B27E7F350D9}"/>
              </a:ext>
            </a:extLst>
          </p:cNvPr>
          <p:cNvSpPr>
            <a:spLocks noChangeArrowheads="1"/>
          </p:cNvSpPr>
          <p:nvPr/>
        </p:nvSpPr>
        <p:spPr bwMode="auto">
          <a:xfrm>
            <a:off x="2152039" y="3617899"/>
            <a:ext cx="71943" cy="66469"/>
          </a:xfrm>
          <a:prstGeom prst="ellipse">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 name="Oval 43">
            <a:extLst>
              <a:ext uri="{FF2B5EF4-FFF2-40B4-BE49-F238E27FC236}">
                <a16:creationId xmlns:a16="http://schemas.microsoft.com/office/drawing/2014/main" id="{21D35686-AEC5-4665-B66F-682212308641}"/>
              </a:ext>
            </a:extLst>
          </p:cNvPr>
          <p:cNvSpPr>
            <a:spLocks noChangeArrowheads="1"/>
          </p:cNvSpPr>
          <p:nvPr/>
        </p:nvSpPr>
        <p:spPr bwMode="auto">
          <a:xfrm>
            <a:off x="2177219" y="3888887"/>
            <a:ext cx="70144" cy="66469"/>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 name="Oval 44">
            <a:extLst>
              <a:ext uri="{FF2B5EF4-FFF2-40B4-BE49-F238E27FC236}">
                <a16:creationId xmlns:a16="http://schemas.microsoft.com/office/drawing/2014/main" id="{39E37F34-F9A4-45B7-A312-BEC65D7A3991}"/>
              </a:ext>
            </a:extLst>
          </p:cNvPr>
          <p:cNvSpPr>
            <a:spLocks noChangeArrowheads="1"/>
          </p:cNvSpPr>
          <p:nvPr/>
        </p:nvSpPr>
        <p:spPr bwMode="auto">
          <a:xfrm>
            <a:off x="2448802" y="4173509"/>
            <a:ext cx="70144" cy="66469"/>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9" name="Oval 45">
            <a:extLst>
              <a:ext uri="{FF2B5EF4-FFF2-40B4-BE49-F238E27FC236}">
                <a16:creationId xmlns:a16="http://schemas.microsoft.com/office/drawing/2014/main" id="{105D125F-FE96-480A-BE6B-074EB6898E38}"/>
              </a:ext>
            </a:extLst>
          </p:cNvPr>
          <p:cNvSpPr>
            <a:spLocks noChangeArrowheads="1"/>
          </p:cNvSpPr>
          <p:nvPr/>
        </p:nvSpPr>
        <p:spPr bwMode="auto">
          <a:xfrm>
            <a:off x="2562111" y="4253613"/>
            <a:ext cx="70144" cy="66469"/>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0" name="Oval 46">
            <a:extLst>
              <a:ext uri="{FF2B5EF4-FFF2-40B4-BE49-F238E27FC236}">
                <a16:creationId xmlns:a16="http://schemas.microsoft.com/office/drawing/2014/main" id="{34D6E212-0F95-482D-9439-3BBF4AF666EB}"/>
              </a:ext>
            </a:extLst>
          </p:cNvPr>
          <p:cNvSpPr>
            <a:spLocks noChangeArrowheads="1"/>
          </p:cNvSpPr>
          <p:nvPr/>
        </p:nvSpPr>
        <p:spPr bwMode="auto">
          <a:xfrm>
            <a:off x="2592688" y="4289402"/>
            <a:ext cx="71943" cy="6817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1" name="Oval 47">
            <a:extLst>
              <a:ext uri="{FF2B5EF4-FFF2-40B4-BE49-F238E27FC236}">
                <a16:creationId xmlns:a16="http://schemas.microsoft.com/office/drawing/2014/main" id="{BDBEF527-D2D7-4A91-8EEF-5435322E599A}"/>
              </a:ext>
            </a:extLst>
          </p:cNvPr>
          <p:cNvSpPr>
            <a:spLocks noChangeArrowheads="1"/>
          </p:cNvSpPr>
          <p:nvPr/>
        </p:nvSpPr>
        <p:spPr bwMode="auto">
          <a:xfrm>
            <a:off x="2653838" y="4330306"/>
            <a:ext cx="70144" cy="66469"/>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2" name="Oval 48">
            <a:extLst>
              <a:ext uri="{FF2B5EF4-FFF2-40B4-BE49-F238E27FC236}">
                <a16:creationId xmlns:a16="http://schemas.microsoft.com/office/drawing/2014/main" id="{CF90392B-0622-4F50-A33B-BEFB277DBE49}"/>
              </a:ext>
            </a:extLst>
          </p:cNvPr>
          <p:cNvSpPr>
            <a:spLocks noChangeArrowheads="1"/>
          </p:cNvSpPr>
          <p:nvPr/>
        </p:nvSpPr>
        <p:spPr bwMode="auto">
          <a:xfrm>
            <a:off x="2981175" y="4514373"/>
            <a:ext cx="70144" cy="66469"/>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3" name="Oval 49">
            <a:extLst>
              <a:ext uri="{FF2B5EF4-FFF2-40B4-BE49-F238E27FC236}">
                <a16:creationId xmlns:a16="http://schemas.microsoft.com/office/drawing/2014/main" id="{D550CB2F-4BFF-42F5-8293-DF991EE59882}"/>
              </a:ext>
            </a:extLst>
          </p:cNvPr>
          <p:cNvSpPr>
            <a:spLocks noChangeArrowheads="1"/>
          </p:cNvSpPr>
          <p:nvPr/>
        </p:nvSpPr>
        <p:spPr bwMode="auto">
          <a:xfrm>
            <a:off x="3389447" y="4614928"/>
            <a:ext cx="70144" cy="66469"/>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4" name="Oval 50">
            <a:extLst>
              <a:ext uri="{FF2B5EF4-FFF2-40B4-BE49-F238E27FC236}">
                <a16:creationId xmlns:a16="http://schemas.microsoft.com/office/drawing/2014/main" id="{02B463C0-F554-420E-84E9-557E3D547041}"/>
              </a:ext>
            </a:extLst>
          </p:cNvPr>
          <p:cNvSpPr>
            <a:spLocks noChangeArrowheads="1"/>
          </p:cNvSpPr>
          <p:nvPr/>
        </p:nvSpPr>
        <p:spPr bwMode="auto">
          <a:xfrm>
            <a:off x="3488368" y="4674579"/>
            <a:ext cx="73742" cy="69878"/>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5" name="Oval 51">
            <a:extLst>
              <a:ext uri="{FF2B5EF4-FFF2-40B4-BE49-F238E27FC236}">
                <a16:creationId xmlns:a16="http://schemas.microsoft.com/office/drawing/2014/main" id="{F809894F-8076-4E31-B988-DDA680DF4DAD}"/>
              </a:ext>
            </a:extLst>
          </p:cNvPr>
          <p:cNvSpPr>
            <a:spLocks noChangeArrowheads="1"/>
          </p:cNvSpPr>
          <p:nvPr/>
        </p:nvSpPr>
        <p:spPr bwMode="auto">
          <a:xfrm>
            <a:off x="4574697" y="4758092"/>
            <a:ext cx="70144" cy="6817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6" name="Oval 52">
            <a:extLst>
              <a:ext uri="{FF2B5EF4-FFF2-40B4-BE49-F238E27FC236}">
                <a16:creationId xmlns:a16="http://schemas.microsoft.com/office/drawing/2014/main" id="{92BDD8DB-CB1E-4949-8EA5-8E7FABBF88AF}"/>
              </a:ext>
            </a:extLst>
          </p:cNvPr>
          <p:cNvSpPr>
            <a:spLocks noChangeArrowheads="1"/>
          </p:cNvSpPr>
          <p:nvPr/>
        </p:nvSpPr>
        <p:spPr bwMode="auto">
          <a:xfrm>
            <a:off x="5391242" y="4758092"/>
            <a:ext cx="71943" cy="6817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7" name="Oval 53">
            <a:extLst>
              <a:ext uri="{FF2B5EF4-FFF2-40B4-BE49-F238E27FC236}">
                <a16:creationId xmlns:a16="http://schemas.microsoft.com/office/drawing/2014/main" id="{0E3AD4D4-727C-49C8-8FFF-9F12BAED20C3}"/>
              </a:ext>
            </a:extLst>
          </p:cNvPr>
          <p:cNvSpPr>
            <a:spLocks noChangeArrowheads="1"/>
          </p:cNvSpPr>
          <p:nvPr/>
        </p:nvSpPr>
        <p:spPr bwMode="auto">
          <a:xfrm>
            <a:off x="5438005" y="4667763"/>
            <a:ext cx="73742"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8" name="Oval 54">
            <a:extLst>
              <a:ext uri="{FF2B5EF4-FFF2-40B4-BE49-F238E27FC236}">
                <a16:creationId xmlns:a16="http://schemas.microsoft.com/office/drawing/2014/main" id="{95194322-A5EC-47F6-99E9-8153CF3C14F9}"/>
              </a:ext>
            </a:extLst>
          </p:cNvPr>
          <p:cNvSpPr>
            <a:spLocks noChangeArrowheads="1"/>
          </p:cNvSpPr>
          <p:nvPr/>
        </p:nvSpPr>
        <p:spPr bwMode="auto">
          <a:xfrm>
            <a:off x="5378652" y="4667763"/>
            <a:ext cx="70144"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9" name="Oval 55">
            <a:extLst>
              <a:ext uri="{FF2B5EF4-FFF2-40B4-BE49-F238E27FC236}">
                <a16:creationId xmlns:a16="http://schemas.microsoft.com/office/drawing/2014/main" id="{4BE50AC3-464F-43AF-AA95-936166C59C7B}"/>
              </a:ext>
            </a:extLst>
          </p:cNvPr>
          <p:cNvSpPr>
            <a:spLocks noChangeArrowheads="1"/>
          </p:cNvSpPr>
          <p:nvPr/>
        </p:nvSpPr>
        <p:spPr bwMode="auto">
          <a:xfrm>
            <a:off x="5078292" y="4545051"/>
            <a:ext cx="70144" cy="6987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0" name="Oval 56">
            <a:extLst>
              <a:ext uri="{FF2B5EF4-FFF2-40B4-BE49-F238E27FC236}">
                <a16:creationId xmlns:a16="http://schemas.microsoft.com/office/drawing/2014/main" id="{142805E7-D769-478E-84BA-B74124D156EB}"/>
              </a:ext>
            </a:extLst>
          </p:cNvPr>
          <p:cNvSpPr>
            <a:spLocks noChangeArrowheads="1"/>
          </p:cNvSpPr>
          <p:nvPr/>
        </p:nvSpPr>
        <p:spPr bwMode="auto">
          <a:xfrm>
            <a:off x="5035127" y="4545051"/>
            <a:ext cx="71943" cy="6987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1" name="Oval 57">
            <a:extLst>
              <a:ext uri="{FF2B5EF4-FFF2-40B4-BE49-F238E27FC236}">
                <a16:creationId xmlns:a16="http://schemas.microsoft.com/office/drawing/2014/main" id="{7083CD4D-1A18-4404-AAA6-85A3908F9B3F}"/>
              </a:ext>
            </a:extLst>
          </p:cNvPr>
          <p:cNvSpPr>
            <a:spLocks noChangeArrowheads="1"/>
          </p:cNvSpPr>
          <p:nvPr/>
        </p:nvSpPr>
        <p:spPr bwMode="auto">
          <a:xfrm>
            <a:off x="4982967" y="4490512"/>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2" name="Oval 58">
            <a:extLst>
              <a:ext uri="{FF2B5EF4-FFF2-40B4-BE49-F238E27FC236}">
                <a16:creationId xmlns:a16="http://schemas.microsoft.com/office/drawing/2014/main" id="{9DB3F0D8-5BF6-49D9-865E-88AE9BB08529}"/>
              </a:ext>
            </a:extLst>
          </p:cNvPr>
          <p:cNvSpPr>
            <a:spLocks noChangeArrowheads="1"/>
          </p:cNvSpPr>
          <p:nvPr/>
        </p:nvSpPr>
        <p:spPr bwMode="auto">
          <a:xfrm>
            <a:off x="4608869" y="4389958"/>
            <a:ext cx="71943"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3" name="Oval 59">
            <a:extLst>
              <a:ext uri="{FF2B5EF4-FFF2-40B4-BE49-F238E27FC236}">
                <a16:creationId xmlns:a16="http://schemas.microsoft.com/office/drawing/2014/main" id="{29A7FA2B-9EC7-4BAC-8606-C3F847FE96B1}"/>
              </a:ext>
            </a:extLst>
          </p:cNvPr>
          <p:cNvSpPr>
            <a:spLocks noChangeArrowheads="1"/>
          </p:cNvSpPr>
          <p:nvPr/>
        </p:nvSpPr>
        <p:spPr bwMode="auto">
          <a:xfrm>
            <a:off x="4380453" y="4289402"/>
            <a:ext cx="70144" cy="7158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4" name="Oval 60">
            <a:extLst>
              <a:ext uri="{FF2B5EF4-FFF2-40B4-BE49-F238E27FC236}">
                <a16:creationId xmlns:a16="http://schemas.microsoft.com/office/drawing/2014/main" id="{A0828387-C7E6-4604-9254-92B13FE9BE2F}"/>
              </a:ext>
            </a:extLst>
          </p:cNvPr>
          <p:cNvSpPr>
            <a:spLocks noChangeArrowheads="1"/>
          </p:cNvSpPr>
          <p:nvPr/>
        </p:nvSpPr>
        <p:spPr bwMode="auto">
          <a:xfrm>
            <a:off x="4267142" y="4250203"/>
            <a:ext cx="70144" cy="6987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5" name="Oval 61">
            <a:extLst>
              <a:ext uri="{FF2B5EF4-FFF2-40B4-BE49-F238E27FC236}">
                <a16:creationId xmlns:a16="http://schemas.microsoft.com/office/drawing/2014/main" id="{46A96FC7-9972-4E2B-A39E-2B65B461E2E6}"/>
              </a:ext>
            </a:extLst>
          </p:cNvPr>
          <p:cNvSpPr>
            <a:spLocks noChangeArrowheads="1"/>
          </p:cNvSpPr>
          <p:nvPr/>
        </p:nvSpPr>
        <p:spPr bwMode="auto">
          <a:xfrm>
            <a:off x="4245561" y="4188849"/>
            <a:ext cx="71943"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6" name="Oval 62">
            <a:extLst>
              <a:ext uri="{FF2B5EF4-FFF2-40B4-BE49-F238E27FC236}">
                <a16:creationId xmlns:a16="http://schemas.microsoft.com/office/drawing/2014/main" id="{1578C707-6A2D-4885-99E2-7B9FCF88984C}"/>
              </a:ext>
            </a:extLst>
          </p:cNvPr>
          <p:cNvSpPr>
            <a:spLocks noChangeArrowheads="1"/>
          </p:cNvSpPr>
          <p:nvPr/>
        </p:nvSpPr>
        <p:spPr bwMode="auto">
          <a:xfrm>
            <a:off x="4189805" y="4188849"/>
            <a:ext cx="70144"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7" name="Oval 63">
            <a:extLst>
              <a:ext uri="{FF2B5EF4-FFF2-40B4-BE49-F238E27FC236}">
                <a16:creationId xmlns:a16="http://schemas.microsoft.com/office/drawing/2014/main" id="{E0521014-5B85-4D0B-B418-0EC9A0BEEC08}"/>
              </a:ext>
            </a:extLst>
          </p:cNvPr>
          <p:cNvSpPr>
            <a:spLocks noChangeArrowheads="1"/>
          </p:cNvSpPr>
          <p:nvPr/>
        </p:nvSpPr>
        <p:spPr bwMode="auto">
          <a:xfrm>
            <a:off x="4161028" y="4188849"/>
            <a:ext cx="71943"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8" name="Oval 64">
            <a:extLst>
              <a:ext uri="{FF2B5EF4-FFF2-40B4-BE49-F238E27FC236}">
                <a16:creationId xmlns:a16="http://schemas.microsoft.com/office/drawing/2014/main" id="{97CEBBDE-8FA8-4A1C-8287-18905EAAC098}"/>
              </a:ext>
            </a:extLst>
          </p:cNvPr>
          <p:cNvSpPr>
            <a:spLocks noChangeArrowheads="1"/>
          </p:cNvSpPr>
          <p:nvPr/>
        </p:nvSpPr>
        <p:spPr bwMode="auto">
          <a:xfrm>
            <a:off x="3840886" y="4129196"/>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9" name="Oval 65">
            <a:extLst>
              <a:ext uri="{FF2B5EF4-FFF2-40B4-BE49-F238E27FC236}">
                <a16:creationId xmlns:a16="http://schemas.microsoft.com/office/drawing/2014/main" id="{CAB7F3A0-30FD-437E-92DF-A7AD61F8D622}"/>
              </a:ext>
            </a:extLst>
          </p:cNvPr>
          <p:cNvSpPr>
            <a:spLocks noChangeArrowheads="1"/>
          </p:cNvSpPr>
          <p:nvPr/>
        </p:nvSpPr>
        <p:spPr bwMode="auto">
          <a:xfrm>
            <a:off x="3851676" y="4129196"/>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0" name="Oval 66">
            <a:extLst>
              <a:ext uri="{FF2B5EF4-FFF2-40B4-BE49-F238E27FC236}">
                <a16:creationId xmlns:a16="http://schemas.microsoft.com/office/drawing/2014/main" id="{949AE2C7-7371-42D5-B56C-AA76743DB829}"/>
              </a:ext>
            </a:extLst>
          </p:cNvPr>
          <p:cNvSpPr>
            <a:spLocks noChangeArrowheads="1"/>
          </p:cNvSpPr>
          <p:nvPr/>
        </p:nvSpPr>
        <p:spPr bwMode="auto">
          <a:xfrm>
            <a:off x="3812108" y="4108743"/>
            <a:ext cx="71943"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1" name="Oval 67">
            <a:extLst>
              <a:ext uri="{FF2B5EF4-FFF2-40B4-BE49-F238E27FC236}">
                <a16:creationId xmlns:a16="http://schemas.microsoft.com/office/drawing/2014/main" id="{B805D366-C9FE-4FBB-BC9D-0035C03CC2D0}"/>
              </a:ext>
            </a:extLst>
          </p:cNvPr>
          <p:cNvSpPr>
            <a:spLocks noChangeArrowheads="1"/>
          </p:cNvSpPr>
          <p:nvPr/>
        </p:nvSpPr>
        <p:spPr bwMode="auto">
          <a:xfrm>
            <a:off x="3799517" y="4052501"/>
            <a:ext cx="70144" cy="6987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2" name="Oval 68">
            <a:extLst>
              <a:ext uri="{FF2B5EF4-FFF2-40B4-BE49-F238E27FC236}">
                <a16:creationId xmlns:a16="http://schemas.microsoft.com/office/drawing/2014/main" id="{5DF8ED54-3AEA-430E-A24E-B8B8D4481F35}"/>
              </a:ext>
            </a:extLst>
          </p:cNvPr>
          <p:cNvSpPr>
            <a:spLocks noChangeArrowheads="1"/>
          </p:cNvSpPr>
          <p:nvPr/>
        </p:nvSpPr>
        <p:spPr bwMode="auto">
          <a:xfrm>
            <a:off x="3450598" y="3865026"/>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3" name="Oval 69">
            <a:extLst>
              <a:ext uri="{FF2B5EF4-FFF2-40B4-BE49-F238E27FC236}">
                <a16:creationId xmlns:a16="http://schemas.microsoft.com/office/drawing/2014/main" id="{87292A04-2930-4782-9F14-09B782BEE39E}"/>
              </a:ext>
            </a:extLst>
          </p:cNvPr>
          <p:cNvSpPr>
            <a:spLocks noChangeArrowheads="1"/>
          </p:cNvSpPr>
          <p:nvPr/>
        </p:nvSpPr>
        <p:spPr bwMode="auto">
          <a:xfrm>
            <a:off x="3432612" y="3841166"/>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4" name="Oval 70">
            <a:extLst>
              <a:ext uri="{FF2B5EF4-FFF2-40B4-BE49-F238E27FC236}">
                <a16:creationId xmlns:a16="http://schemas.microsoft.com/office/drawing/2014/main" id="{7F993FE5-FB28-4CD6-8C5A-3A40FC58D205}"/>
              </a:ext>
            </a:extLst>
          </p:cNvPr>
          <p:cNvSpPr>
            <a:spLocks noChangeArrowheads="1"/>
          </p:cNvSpPr>
          <p:nvPr/>
        </p:nvSpPr>
        <p:spPr bwMode="auto">
          <a:xfrm>
            <a:off x="3421820" y="3815600"/>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5" name="Oval 71">
            <a:extLst>
              <a:ext uri="{FF2B5EF4-FFF2-40B4-BE49-F238E27FC236}">
                <a16:creationId xmlns:a16="http://schemas.microsoft.com/office/drawing/2014/main" id="{11A56EF1-B194-4519-98A3-CFAD9B7DDDD9}"/>
              </a:ext>
            </a:extLst>
          </p:cNvPr>
          <p:cNvSpPr>
            <a:spLocks noChangeArrowheads="1"/>
          </p:cNvSpPr>
          <p:nvPr/>
        </p:nvSpPr>
        <p:spPr bwMode="auto">
          <a:xfrm>
            <a:off x="3358872" y="3747428"/>
            <a:ext cx="73742"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6" name="Oval 72">
            <a:extLst>
              <a:ext uri="{FF2B5EF4-FFF2-40B4-BE49-F238E27FC236}">
                <a16:creationId xmlns:a16="http://schemas.microsoft.com/office/drawing/2014/main" id="{0A82C88F-65DC-4C56-A59C-A8A86C3016CA}"/>
              </a:ext>
            </a:extLst>
          </p:cNvPr>
          <p:cNvSpPr>
            <a:spLocks noChangeArrowheads="1"/>
          </p:cNvSpPr>
          <p:nvPr/>
        </p:nvSpPr>
        <p:spPr bwMode="auto">
          <a:xfrm>
            <a:off x="3205994" y="3701410"/>
            <a:ext cx="71943"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7" name="Oval 73">
            <a:extLst>
              <a:ext uri="{FF2B5EF4-FFF2-40B4-BE49-F238E27FC236}">
                <a16:creationId xmlns:a16="http://schemas.microsoft.com/office/drawing/2014/main" id="{A8AE121E-4881-410D-853D-D72E434115FD}"/>
              </a:ext>
            </a:extLst>
          </p:cNvPr>
          <p:cNvSpPr>
            <a:spLocks noChangeArrowheads="1"/>
          </p:cNvSpPr>
          <p:nvPr/>
        </p:nvSpPr>
        <p:spPr bwMode="auto">
          <a:xfrm>
            <a:off x="3062110" y="3684367"/>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8" name="Oval 74">
            <a:extLst>
              <a:ext uri="{FF2B5EF4-FFF2-40B4-BE49-F238E27FC236}">
                <a16:creationId xmlns:a16="http://schemas.microsoft.com/office/drawing/2014/main" id="{31E23D32-A20C-4E0D-9AEF-BA6E5B00AE4D}"/>
              </a:ext>
            </a:extLst>
          </p:cNvPr>
          <p:cNvSpPr>
            <a:spLocks noChangeArrowheads="1"/>
          </p:cNvSpPr>
          <p:nvPr/>
        </p:nvSpPr>
        <p:spPr bwMode="auto">
          <a:xfrm>
            <a:off x="3040526" y="3657098"/>
            <a:ext cx="73742"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9" name="Oval 75">
            <a:extLst>
              <a:ext uri="{FF2B5EF4-FFF2-40B4-BE49-F238E27FC236}">
                <a16:creationId xmlns:a16="http://schemas.microsoft.com/office/drawing/2014/main" id="{25324892-F095-4D8B-B33A-C61C95B950CF}"/>
              </a:ext>
            </a:extLst>
          </p:cNvPr>
          <p:cNvSpPr>
            <a:spLocks noChangeArrowheads="1"/>
          </p:cNvSpPr>
          <p:nvPr/>
        </p:nvSpPr>
        <p:spPr bwMode="auto">
          <a:xfrm>
            <a:off x="3015347" y="3636646"/>
            <a:ext cx="75540"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0" name="Oval 76">
            <a:extLst>
              <a:ext uri="{FF2B5EF4-FFF2-40B4-BE49-F238E27FC236}">
                <a16:creationId xmlns:a16="http://schemas.microsoft.com/office/drawing/2014/main" id="{A343CEF2-4EC3-4F9C-83E2-D8D98BFAE4E3}"/>
              </a:ext>
            </a:extLst>
          </p:cNvPr>
          <p:cNvSpPr>
            <a:spLocks noChangeArrowheads="1"/>
          </p:cNvSpPr>
          <p:nvPr/>
        </p:nvSpPr>
        <p:spPr bwMode="auto">
          <a:xfrm>
            <a:off x="2999161" y="3636646"/>
            <a:ext cx="73742"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1" name="Oval 77">
            <a:extLst>
              <a:ext uri="{FF2B5EF4-FFF2-40B4-BE49-F238E27FC236}">
                <a16:creationId xmlns:a16="http://schemas.microsoft.com/office/drawing/2014/main" id="{2794901B-4423-458B-98AC-BDA399017995}"/>
              </a:ext>
            </a:extLst>
          </p:cNvPr>
          <p:cNvSpPr>
            <a:spLocks noChangeArrowheads="1"/>
          </p:cNvSpPr>
          <p:nvPr/>
        </p:nvSpPr>
        <p:spPr bwMode="auto">
          <a:xfrm>
            <a:off x="2995565" y="3556543"/>
            <a:ext cx="70144"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2" name="Oval 78">
            <a:extLst>
              <a:ext uri="{FF2B5EF4-FFF2-40B4-BE49-F238E27FC236}">
                <a16:creationId xmlns:a16="http://schemas.microsoft.com/office/drawing/2014/main" id="{5503BB9E-0D46-464F-A092-2554CB8634A4}"/>
              </a:ext>
            </a:extLst>
          </p:cNvPr>
          <p:cNvSpPr>
            <a:spLocks noChangeArrowheads="1"/>
          </p:cNvSpPr>
          <p:nvPr/>
        </p:nvSpPr>
        <p:spPr bwMode="auto">
          <a:xfrm>
            <a:off x="2959592" y="3473031"/>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3" name="Oval 79">
            <a:extLst>
              <a:ext uri="{FF2B5EF4-FFF2-40B4-BE49-F238E27FC236}">
                <a16:creationId xmlns:a16="http://schemas.microsoft.com/office/drawing/2014/main" id="{71EF0CCA-7377-485C-A179-E8688DB9DF7A}"/>
              </a:ext>
            </a:extLst>
          </p:cNvPr>
          <p:cNvSpPr>
            <a:spLocks noChangeArrowheads="1"/>
          </p:cNvSpPr>
          <p:nvPr/>
        </p:nvSpPr>
        <p:spPr bwMode="auto">
          <a:xfrm>
            <a:off x="2955996" y="3473031"/>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4" name="Oval 80">
            <a:extLst>
              <a:ext uri="{FF2B5EF4-FFF2-40B4-BE49-F238E27FC236}">
                <a16:creationId xmlns:a16="http://schemas.microsoft.com/office/drawing/2014/main" id="{4BB12474-2F85-45D0-8092-20EE77A98B43}"/>
              </a:ext>
            </a:extLst>
          </p:cNvPr>
          <p:cNvSpPr>
            <a:spLocks noChangeArrowheads="1"/>
          </p:cNvSpPr>
          <p:nvPr/>
        </p:nvSpPr>
        <p:spPr bwMode="auto">
          <a:xfrm>
            <a:off x="2878656" y="3396336"/>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5" name="Oval 81">
            <a:extLst>
              <a:ext uri="{FF2B5EF4-FFF2-40B4-BE49-F238E27FC236}">
                <a16:creationId xmlns:a16="http://schemas.microsoft.com/office/drawing/2014/main" id="{BCF1AB3E-9483-4BCF-A1B7-1F1BF7E02703}"/>
              </a:ext>
            </a:extLst>
          </p:cNvPr>
          <p:cNvSpPr>
            <a:spLocks noChangeArrowheads="1"/>
          </p:cNvSpPr>
          <p:nvPr/>
        </p:nvSpPr>
        <p:spPr bwMode="auto">
          <a:xfrm>
            <a:off x="2657434" y="3358841"/>
            <a:ext cx="70144"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6" name="Oval 82">
            <a:extLst>
              <a:ext uri="{FF2B5EF4-FFF2-40B4-BE49-F238E27FC236}">
                <a16:creationId xmlns:a16="http://schemas.microsoft.com/office/drawing/2014/main" id="{98224A36-16A3-4E00-8232-FF2F2D8E5B28}"/>
              </a:ext>
            </a:extLst>
          </p:cNvPr>
          <p:cNvSpPr>
            <a:spLocks noChangeArrowheads="1"/>
          </p:cNvSpPr>
          <p:nvPr/>
        </p:nvSpPr>
        <p:spPr bwMode="auto">
          <a:xfrm>
            <a:off x="2581895" y="3178182"/>
            <a:ext cx="71943"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7" name="Oval 83">
            <a:extLst>
              <a:ext uri="{FF2B5EF4-FFF2-40B4-BE49-F238E27FC236}">
                <a16:creationId xmlns:a16="http://schemas.microsoft.com/office/drawing/2014/main" id="{26F0A4BC-5382-4EEE-B29B-46289D7DC32A}"/>
              </a:ext>
            </a:extLst>
          </p:cNvPr>
          <p:cNvSpPr>
            <a:spLocks noChangeArrowheads="1"/>
          </p:cNvSpPr>
          <p:nvPr/>
        </p:nvSpPr>
        <p:spPr bwMode="auto">
          <a:xfrm>
            <a:off x="2562111" y="3159435"/>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8" name="Oval 84">
            <a:extLst>
              <a:ext uri="{FF2B5EF4-FFF2-40B4-BE49-F238E27FC236}">
                <a16:creationId xmlns:a16="http://schemas.microsoft.com/office/drawing/2014/main" id="{36D9583B-264B-4416-B7B7-804C3983ED2E}"/>
              </a:ext>
            </a:extLst>
          </p:cNvPr>
          <p:cNvSpPr>
            <a:spLocks noChangeArrowheads="1"/>
          </p:cNvSpPr>
          <p:nvPr/>
        </p:nvSpPr>
        <p:spPr bwMode="auto">
          <a:xfrm>
            <a:off x="2416428" y="3065697"/>
            <a:ext cx="71943"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9" name="Oval 85">
            <a:extLst>
              <a:ext uri="{FF2B5EF4-FFF2-40B4-BE49-F238E27FC236}">
                <a16:creationId xmlns:a16="http://schemas.microsoft.com/office/drawing/2014/main" id="{2611DA65-5D2B-4321-B55B-700D33A00C84}"/>
              </a:ext>
            </a:extLst>
          </p:cNvPr>
          <p:cNvSpPr>
            <a:spLocks noChangeArrowheads="1"/>
          </p:cNvSpPr>
          <p:nvPr/>
        </p:nvSpPr>
        <p:spPr bwMode="auto">
          <a:xfrm>
            <a:off x="2254559" y="3065697"/>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0" name="Oval 86">
            <a:extLst>
              <a:ext uri="{FF2B5EF4-FFF2-40B4-BE49-F238E27FC236}">
                <a16:creationId xmlns:a16="http://schemas.microsoft.com/office/drawing/2014/main" id="{83EB7877-800B-423B-9ADA-8629DD74F9F6}"/>
              </a:ext>
            </a:extLst>
          </p:cNvPr>
          <p:cNvSpPr>
            <a:spLocks noChangeArrowheads="1"/>
          </p:cNvSpPr>
          <p:nvPr/>
        </p:nvSpPr>
        <p:spPr bwMode="auto">
          <a:xfrm>
            <a:off x="2180817" y="2990707"/>
            <a:ext cx="70144"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1" name="Oval 87">
            <a:extLst>
              <a:ext uri="{FF2B5EF4-FFF2-40B4-BE49-F238E27FC236}">
                <a16:creationId xmlns:a16="http://schemas.microsoft.com/office/drawing/2014/main" id="{42A63479-9149-46B4-B304-E69DF12518E6}"/>
              </a:ext>
            </a:extLst>
          </p:cNvPr>
          <p:cNvSpPr>
            <a:spLocks noChangeArrowheads="1"/>
          </p:cNvSpPr>
          <p:nvPr/>
        </p:nvSpPr>
        <p:spPr bwMode="auto">
          <a:xfrm>
            <a:off x="1930817" y="2791301"/>
            <a:ext cx="70144" cy="6987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2" name="Oval 88">
            <a:extLst>
              <a:ext uri="{FF2B5EF4-FFF2-40B4-BE49-F238E27FC236}">
                <a16:creationId xmlns:a16="http://schemas.microsoft.com/office/drawing/2014/main" id="{4C7E597C-6AA1-4BCD-AB21-B26DA7A633CE}"/>
              </a:ext>
            </a:extLst>
          </p:cNvPr>
          <p:cNvSpPr>
            <a:spLocks noChangeArrowheads="1"/>
          </p:cNvSpPr>
          <p:nvPr/>
        </p:nvSpPr>
        <p:spPr bwMode="auto">
          <a:xfrm>
            <a:off x="1788731" y="2649841"/>
            <a:ext cx="75540"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3" name="Oval 89">
            <a:extLst>
              <a:ext uri="{FF2B5EF4-FFF2-40B4-BE49-F238E27FC236}">
                <a16:creationId xmlns:a16="http://schemas.microsoft.com/office/drawing/2014/main" id="{980C40E8-5484-4A8D-A289-BFA3306B6EAF}"/>
              </a:ext>
            </a:extLst>
          </p:cNvPr>
          <p:cNvSpPr>
            <a:spLocks noChangeArrowheads="1"/>
          </p:cNvSpPr>
          <p:nvPr/>
        </p:nvSpPr>
        <p:spPr bwMode="auto">
          <a:xfrm>
            <a:off x="1761753" y="2528834"/>
            <a:ext cx="73742"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4" name="Oval 90">
            <a:extLst>
              <a:ext uri="{FF2B5EF4-FFF2-40B4-BE49-F238E27FC236}">
                <a16:creationId xmlns:a16="http://schemas.microsoft.com/office/drawing/2014/main" id="{8EFF63E0-B2E3-489B-A7B3-DC2AB1A30BEC}"/>
              </a:ext>
            </a:extLst>
          </p:cNvPr>
          <p:cNvSpPr>
            <a:spLocks noChangeArrowheads="1"/>
          </p:cNvSpPr>
          <p:nvPr/>
        </p:nvSpPr>
        <p:spPr bwMode="auto">
          <a:xfrm>
            <a:off x="1750961" y="2479408"/>
            <a:ext cx="73742"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5" name="Oval 91">
            <a:extLst>
              <a:ext uri="{FF2B5EF4-FFF2-40B4-BE49-F238E27FC236}">
                <a16:creationId xmlns:a16="http://schemas.microsoft.com/office/drawing/2014/main" id="{C8A9B42F-B08C-4B92-97EC-3467A1F46BDB}"/>
              </a:ext>
            </a:extLst>
          </p:cNvPr>
          <p:cNvSpPr>
            <a:spLocks noChangeArrowheads="1"/>
          </p:cNvSpPr>
          <p:nvPr/>
        </p:nvSpPr>
        <p:spPr bwMode="auto">
          <a:xfrm>
            <a:off x="5029730" y="4545051"/>
            <a:ext cx="70144" cy="6987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6" name="Freeform 92">
            <a:extLst>
              <a:ext uri="{FF2B5EF4-FFF2-40B4-BE49-F238E27FC236}">
                <a16:creationId xmlns:a16="http://schemas.microsoft.com/office/drawing/2014/main" id="{790D037C-4CA3-4E96-9FF1-46A42D7B96EC}"/>
              </a:ext>
            </a:extLst>
          </p:cNvPr>
          <p:cNvSpPr>
            <a:spLocks/>
          </p:cNvSpPr>
          <p:nvPr/>
        </p:nvSpPr>
        <p:spPr bwMode="auto">
          <a:xfrm>
            <a:off x="1405639" y="2343063"/>
            <a:ext cx="4028768" cy="2449117"/>
          </a:xfrm>
          <a:custGeom>
            <a:avLst/>
            <a:gdLst>
              <a:gd name="T0" fmla="*/ 1564 w 2240"/>
              <a:gd name="T1" fmla="*/ 1437 h 1437"/>
              <a:gd name="T2" fmla="*/ 1150 w 2240"/>
              <a:gd name="T3" fmla="*/ 1390 h 1437"/>
              <a:gd name="T4" fmla="*/ 1076 w 2240"/>
              <a:gd name="T5" fmla="*/ 1354 h 1437"/>
              <a:gd name="T6" fmla="*/ 907 w 2240"/>
              <a:gd name="T7" fmla="*/ 1325 h 1437"/>
              <a:gd name="T8" fmla="*/ 892 w 2240"/>
              <a:gd name="T9" fmla="*/ 1284 h 1437"/>
              <a:gd name="T10" fmla="*/ 886 w 2240"/>
              <a:gd name="T11" fmla="*/ 1266 h 1437"/>
              <a:gd name="T12" fmla="*/ 866 w 2240"/>
              <a:gd name="T13" fmla="*/ 1241 h 1437"/>
              <a:gd name="T14" fmla="*/ 805 w 2240"/>
              <a:gd name="T15" fmla="*/ 1213 h 1437"/>
              <a:gd name="T16" fmla="*/ 690 w 2240"/>
              <a:gd name="T17" fmla="*/ 1186 h 1437"/>
              <a:gd name="T18" fmla="*/ 668 w 2240"/>
              <a:gd name="T19" fmla="*/ 1162 h 1437"/>
              <a:gd name="T20" fmla="*/ 654 w 2240"/>
              <a:gd name="T21" fmla="*/ 1138 h 1437"/>
              <a:gd name="T22" fmla="*/ 500 w 2240"/>
              <a:gd name="T23" fmla="*/ 1093 h 1437"/>
              <a:gd name="T24" fmla="*/ 474 w 2240"/>
              <a:gd name="T25" fmla="*/ 1076 h 1437"/>
              <a:gd name="T26" fmla="*/ 464 w 2240"/>
              <a:gd name="T27" fmla="*/ 1050 h 1437"/>
              <a:gd name="T28" fmla="*/ 458 w 2240"/>
              <a:gd name="T29" fmla="*/ 1025 h 1437"/>
              <a:gd name="T30" fmla="*/ 455 w 2240"/>
              <a:gd name="T31" fmla="*/ 1009 h 1437"/>
              <a:gd name="T32" fmla="*/ 447 w 2240"/>
              <a:gd name="T33" fmla="*/ 926 h 1437"/>
              <a:gd name="T34" fmla="*/ 443 w 2240"/>
              <a:gd name="T35" fmla="*/ 889 h 1437"/>
              <a:gd name="T36" fmla="*/ 439 w 2240"/>
              <a:gd name="T37" fmla="*/ 838 h 1437"/>
              <a:gd name="T38" fmla="*/ 433 w 2240"/>
              <a:gd name="T39" fmla="*/ 826 h 1437"/>
              <a:gd name="T40" fmla="*/ 427 w 2240"/>
              <a:gd name="T41" fmla="*/ 685 h 1437"/>
              <a:gd name="T42" fmla="*/ 364 w 2240"/>
              <a:gd name="T43" fmla="*/ 669 h 1437"/>
              <a:gd name="T44" fmla="*/ 317 w 2240"/>
              <a:gd name="T45" fmla="*/ 648 h 1437"/>
              <a:gd name="T46" fmla="*/ 245 w 2240"/>
              <a:gd name="T47" fmla="*/ 630 h 1437"/>
              <a:gd name="T48" fmla="*/ 235 w 2240"/>
              <a:gd name="T49" fmla="*/ 610 h 1437"/>
              <a:gd name="T50" fmla="*/ 231 w 2240"/>
              <a:gd name="T51" fmla="*/ 575 h 1437"/>
              <a:gd name="T52" fmla="*/ 225 w 2240"/>
              <a:gd name="T53" fmla="*/ 530 h 1437"/>
              <a:gd name="T54" fmla="*/ 217 w 2240"/>
              <a:gd name="T55" fmla="*/ 488 h 1437"/>
              <a:gd name="T56" fmla="*/ 210 w 2240"/>
              <a:gd name="T57" fmla="*/ 447 h 1437"/>
              <a:gd name="T58" fmla="*/ 206 w 2240"/>
              <a:gd name="T59" fmla="*/ 245 h 1437"/>
              <a:gd name="T60" fmla="*/ 202 w 2240"/>
              <a:gd name="T61" fmla="*/ 188 h 1437"/>
              <a:gd name="T62" fmla="*/ 192 w 2240"/>
              <a:gd name="T63" fmla="*/ 133 h 1437"/>
              <a:gd name="T64" fmla="*/ 168 w 2240"/>
              <a:gd name="T65" fmla="*/ 94 h 1437"/>
              <a:gd name="T66" fmla="*/ 145 w 2240"/>
              <a:gd name="T67" fmla="*/ 78 h 1437"/>
              <a:gd name="T68" fmla="*/ 119 w 2240"/>
              <a:gd name="T69" fmla="*/ 37 h 1437"/>
              <a:gd name="T70" fmla="*/ 90 w 2240"/>
              <a:gd name="T71" fmla="*/ 21 h 1437"/>
              <a:gd name="T72" fmla="*/ 0 w 2240"/>
              <a:gd name="T73"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40" h="1437">
                <a:moveTo>
                  <a:pt x="2240" y="1437"/>
                </a:moveTo>
                <a:lnTo>
                  <a:pt x="1564" y="1437"/>
                </a:lnTo>
                <a:lnTo>
                  <a:pt x="1564" y="1390"/>
                </a:lnTo>
                <a:lnTo>
                  <a:pt x="1150" y="1390"/>
                </a:lnTo>
                <a:lnTo>
                  <a:pt x="1150" y="1354"/>
                </a:lnTo>
                <a:lnTo>
                  <a:pt x="1076" y="1354"/>
                </a:lnTo>
                <a:lnTo>
                  <a:pt x="1076" y="1325"/>
                </a:lnTo>
                <a:lnTo>
                  <a:pt x="907" y="1325"/>
                </a:lnTo>
                <a:lnTo>
                  <a:pt x="907" y="1284"/>
                </a:lnTo>
                <a:lnTo>
                  <a:pt x="892" y="1284"/>
                </a:lnTo>
                <a:lnTo>
                  <a:pt x="892" y="1266"/>
                </a:lnTo>
                <a:lnTo>
                  <a:pt x="886" y="1266"/>
                </a:lnTo>
                <a:lnTo>
                  <a:pt x="886" y="1241"/>
                </a:lnTo>
                <a:lnTo>
                  <a:pt x="866" y="1241"/>
                </a:lnTo>
                <a:lnTo>
                  <a:pt x="866" y="1213"/>
                </a:lnTo>
                <a:lnTo>
                  <a:pt x="805" y="1213"/>
                </a:lnTo>
                <a:lnTo>
                  <a:pt x="805" y="1186"/>
                </a:lnTo>
                <a:lnTo>
                  <a:pt x="690" y="1186"/>
                </a:lnTo>
                <a:lnTo>
                  <a:pt x="690" y="1162"/>
                </a:lnTo>
                <a:lnTo>
                  <a:pt x="668" y="1162"/>
                </a:lnTo>
                <a:lnTo>
                  <a:pt x="668" y="1138"/>
                </a:lnTo>
                <a:lnTo>
                  <a:pt x="654" y="1138"/>
                </a:lnTo>
                <a:lnTo>
                  <a:pt x="654" y="1093"/>
                </a:lnTo>
                <a:lnTo>
                  <a:pt x="500" y="1093"/>
                </a:lnTo>
                <a:lnTo>
                  <a:pt x="500" y="1076"/>
                </a:lnTo>
                <a:lnTo>
                  <a:pt x="474" y="1076"/>
                </a:lnTo>
                <a:lnTo>
                  <a:pt x="474" y="1050"/>
                </a:lnTo>
                <a:lnTo>
                  <a:pt x="464" y="1050"/>
                </a:lnTo>
                <a:lnTo>
                  <a:pt x="464" y="1025"/>
                </a:lnTo>
                <a:lnTo>
                  <a:pt x="458" y="1025"/>
                </a:lnTo>
                <a:lnTo>
                  <a:pt x="458" y="1009"/>
                </a:lnTo>
                <a:lnTo>
                  <a:pt x="455" y="1009"/>
                </a:lnTo>
                <a:lnTo>
                  <a:pt x="455" y="926"/>
                </a:lnTo>
                <a:lnTo>
                  <a:pt x="447" y="926"/>
                </a:lnTo>
                <a:lnTo>
                  <a:pt x="447" y="889"/>
                </a:lnTo>
                <a:lnTo>
                  <a:pt x="443" y="889"/>
                </a:lnTo>
                <a:lnTo>
                  <a:pt x="443" y="838"/>
                </a:lnTo>
                <a:lnTo>
                  <a:pt x="439" y="838"/>
                </a:lnTo>
                <a:lnTo>
                  <a:pt x="439" y="826"/>
                </a:lnTo>
                <a:lnTo>
                  <a:pt x="433" y="826"/>
                </a:lnTo>
                <a:lnTo>
                  <a:pt x="433" y="685"/>
                </a:lnTo>
                <a:lnTo>
                  <a:pt x="427" y="685"/>
                </a:lnTo>
                <a:lnTo>
                  <a:pt x="427" y="669"/>
                </a:lnTo>
                <a:lnTo>
                  <a:pt x="364" y="669"/>
                </a:lnTo>
                <a:lnTo>
                  <a:pt x="364" y="648"/>
                </a:lnTo>
                <a:lnTo>
                  <a:pt x="317" y="648"/>
                </a:lnTo>
                <a:lnTo>
                  <a:pt x="317" y="630"/>
                </a:lnTo>
                <a:lnTo>
                  <a:pt x="245" y="630"/>
                </a:lnTo>
                <a:lnTo>
                  <a:pt x="245" y="610"/>
                </a:lnTo>
                <a:lnTo>
                  <a:pt x="235" y="610"/>
                </a:lnTo>
                <a:lnTo>
                  <a:pt x="235" y="575"/>
                </a:lnTo>
                <a:lnTo>
                  <a:pt x="231" y="575"/>
                </a:lnTo>
                <a:lnTo>
                  <a:pt x="231" y="530"/>
                </a:lnTo>
                <a:lnTo>
                  <a:pt x="225" y="530"/>
                </a:lnTo>
                <a:lnTo>
                  <a:pt x="225" y="488"/>
                </a:lnTo>
                <a:lnTo>
                  <a:pt x="217" y="488"/>
                </a:lnTo>
                <a:lnTo>
                  <a:pt x="217" y="447"/>
                </a:lnTo>
                <a:lnTo>
                  <a:pt x="210" y="447"/>
                </a:lnTo>
                <a:lnTo>
                  <a:pt x="210" y="245"/>
                </a:lnTo>
                <a:lnTo>
                  <a:pt x="206" y="245"/>
                </a:lnTo>
                <a:lnTo>
                  <a:pt x="206" y="188"/>
                </a:lnTo>
                <a:lnTo>
                  <a:pt x="202" y="188"/>
                </a:lnTo>
                <a:lnTo>
                  <a:pt x="202" y="133"/>
                </a:lnTo>
                <a:lnTo>
                  <a:pt x="192" y="133"/>
                </a:lnTo>
                <a:lnTo>
                  <a:pt x="192" y="94"/>
                </a:lnTo>
                <a:lnTo>
                  <a:pt x="168" y="94"/>
                </a:lnTo>
                <a:lnTo>
                  <a:pt x="168" y="78"/>
                </a:lnTo>
                <a:lnTo>
                  <a:pt x="145" y="78"/>
                </a:lnTo>
                <a:lnTo>
                  <a:pt x="145" y="37"/>
                </a:lnTo>
                <a:lnTo>
                  <a:pt x="119" y="37"/>
                </a:lnTo>
                <a:lnTo>
                  <a:pt x="119" y="21"/>
                </a:lnTo>
                <a:lnTo>
                  <a:pt x="90" y="21"/>
                </a:lnTo>
                <a:lnTo>
                  <a:pt x="90" y="0"/>
                </a:lnTo>
                <a:lnTo>
                  <a:pt x="0" y="0"/>
                </a:ln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7" name="Freeform 93">
            <a:extLst>
              <a:ext uri="{FF2B5EF4-FFF2-40B4-BE49-F238E27FC236}">
                <a16:creationId xmlns:a16="http://schemas.microsoft.com/office/drawing/2014/main" id="{57770A98-A2D0-4283-8909-804CFAABD45F}"/>
              </a:ext>
            </a:extLst>
          </p:cNvPr>
          <p:cNvSpPr>
            <a:spLocks/>
          </p:cNvSpPr>
          <p:nvPr/>
        </p:nvSpPr>
        <p:spPr bwMode="auto">
          <a:xfrm>
            <a:off x="1405639" y="2343063"/>
            <a:ext cx="4066539" cy="2362195"/>
          </a:xfrm>
          <a:custGeom>
            <a:avLst/>
            <a:gdLst>
              <a:gd name="T0" fmla="*/ 2105 w 2261"/>
              <a:gd name="T1" fmla="*/ 1311 h 1386"/>
              <a:gd name="T2" fmla="*/ 2003 w 2261"/>
              <a:gd name="T3" fmla="*/ 1280 h 1386"/>
              <a:gd name="T4" fmla="*/ 1969 w 2261"/>
              <a:gd name="T5" fmla="*/ 1221 h 1386"/>
              <a:gd name="T6" fmla="*/ 1758 w 2261"/>
              <a:gd name="T7" fmla="*/ 1180 h 1386"/>
              <a:gd name="T8" fmla="*/ 1666 w 2261"/>
              <a:gd name="T9" fmla="*/ 1140 h 1386"/>
              <a:gd name="T10" fmla="*/ 1395 w 2261"/>
              <a:gd name="T11" fmla="*/ 1103 h 1386"/>
              <a:gd name="T12" fmla="*/ 1383 w 2261"/>
              <a:gd name="T13" fmla="*/ 1066 h 1386"/>
              <a:gd name="T14" fmla="*/ 1358 w 2261"/>
              <a:gd name="T15" fmla="*/ 1054 h 1386"/>
              <a:gd name="T16" fmla="*/ 1350 w 2261"/>
              <a:gd name="T17" fmla="*/ 1011 h 1386"/>
              <a:gd name="T18" fmla="*/ 1333 w 2261"/>
              <a:gd name="T19" fmla="*/ 993 h 1386"/>
              <a:gd name="T20" fmla="*/ 1329 w 2261"/>
              <a:gd name="T21" fmla="*/ 979 h 1386"/>
              <a:gd name="T22" fmla="*/ 1270 w 2261"/>
              <a:gd name="T23" fmla="*/ 970 h 1386"/>
              <a:gd name="T24" fmla="*/ 1237 w 2261"/>
              <a:gd name="T25" fmla="*/ 940 h 1386"/>
              <a:gd name="T26" fmla="*/ 1158 w 2261"/>
              <a:gd name="T27" fmla="*/ 926 h 1386"/>
              <a:gd name="T28" fmla="*/ 1154 w 2261"/>
              <a:gd name="T29" fmla="*/ 897 h 1386"/>
              <a:gd name="T30" fmla="*/ 1121 w 2261"/>
              <a:gd name="T31" fmla="*/ 881 h 1386"/>
              <a:gd name="T32" fmla="*/ 1111 w 2261"/>
              <a:gd name="T33" fmla="*/ 844 h 1386"/>
              <a:gd name="T34" fmla="*/ 952 w 2261"/>
              <a:gd name="T35" fmla="*/ 816 h 1386"/>
              <a:gd name="T36" fmla="*/ 937 w 2261"/>
              <a:gd name="T37" fmla="*/ 789 h 1386"/>
              <a:gd name="T38" fmla="*/ 907 w 2261"/>
              <a:gd name="T39" fmla="*/ 779 h 1386"/>
              <a:gd name="T40" fmla="*/ 903 w 2261"/>
              <a:gd name="T41" fmla="*/ 697 h 1386"/>
              <a:gd name="T42" fmla="*/ 882 w 2261"/>
              <a:gd name="T43" fmla="*/ 683 h 1386"/>
              <a:gd name="T44" fmla="*/ 878 w 2261"/>
              <a:gd name="T45" fmla="*/ 661 h 1386"/>
              <a:gd name="T46" fmla="*/ 841 w 2261"/>
              <a:gd name="T47" fmla="*/ 653 h 1386"/>
              <a:gd name="T48" fmla="*/ 764 w 2261"/>
              <a:gd name="T49" fmla="*/ 628 h 1386"/>
              <a:gd name="T50" fmla="*/ 715 w 2261"/>
              <a:gd name="T51" fmla="*/ 616 h 1386"/>
              <a:gd name="T52" fmla="*/ 705 w 2261"/>
              <a:gd name="T53" fmla="*/ 593 h 1386"/>
              <a:gd name="T54" fmla="*/ 690 w 2261"/>
              <a:gd name="T55" fmla="*/ 585 h 1386"/>
              <a:gd name="T56" fmla="*/ 688 w 2261"/>
              <a:gd name="T57" fmla="*/ 553 h 1386"/>
              <a:gd name="T58" fmla="*/ 682 w 2261"/>
              <a:gd name="T59" fmla="*/ 549 h 1386"/>
              <a:gd name="T60" fmla="*/ 680 w 2261"/>
              <a:gd name="T61" fmla="*/ 528 h 1386"/>
              <a:gd name="T62" fmla="*/ 674 w 2261"/>
              <a:gd name="T63" fmla="*/ 504 h 1386"/>
              <a:gd name="T64" fmla="*/ 660 w 2261"/>
              <a:gd name="T65" fmla="*/ 485 h 1386"/>
              <a:gd name="T66" fmla="*/ 654 w 2261"/>
              <a:gd name="T67" fmla="*/ 475 h 1386"/>
              <a:gd name="T68" fmla="*/ 484 w 2261"/>
              <a:gd name="T69" fmla="*/ 430 h 1386"/>
              <a:gd name="T70" fmla="*/ 456 w 2261"/>
              <a:gd name="T71" fmla="*/ 424 h 1386"/>
              <a:gd name="T72" fmla="*/ 451 w 2261"/>
              <a:gd name="T73" fmla="*/ 365 h 1386"/>
              <a:gd name="T74" fmla="*/ 443 w 2261"/>
              <a:gd name="T75" fmla="*/ 355 h 1386"/>
              <a:gd name="T76" fmla="*/ 435 w 2261"/>
              <a:gd name="T77" fmla="*/ 327 h 1386"/>
              <a:gd name="T78" fmla="*/ 349 w 2261"/>
              <a:gd name="T79" fmla="*/ 316 h 1386"/>
              <a:gd name="T80" fmla="*/ 325 w 2261"/>
              <a:gd name="T81" fmla="*/ 296 h 1386"/>
              <a:gd name="T82" fmla="*/ 278 w 2261"/>
              <a:gd name="T83" fmla="*/ 282 h 1386"/>
              <a:gd name="T84" fmla="*/ 270 w 2261"/>
              <a:gd name="T85" fmla="*/ 265 h 1386"/>
              <a:gd name="T86" fmla="*/ 247 w 2261"/>
              <a:gd name="T87" fmla="*/ 243 h 1386"/>
              <a:gd name="T88" fmla="*/ 241 w 2261"/>
              <a:gd name="T89" fmla="*/ 200 h 1386"/>
              <a:gd name="T90" fmla="*/ 225 w 2261"/>
              <a:gd name="T91" fmla="*/ 170 h 1386"/>
              <a:gd name="T92" fmla="*/ 223 w 2261"/>
              <a:gd name="T93" fmla="*/ 129 h 1386"/>
              <a:gd name="T94" fmla="*/ 213 w 2261"/>
              <a:gd name="T95" fmla="*/ 109 h 1386"/>
              <a:gd name="T96" fmla="*/ 210 w 2261"/>
              <a:gd name="T97" fmla="*/ 82 h 1386"/>
              <a:gd name="T98" fmla="*/ 188 w 2261"/>
              <a:gd name="T99" fmla="*/ 70 h 1386"/>
              <a:gd name="T100" fmla="*/ 168 w 2261"/>
              <a:gd name="T101" fmla="*/ 49 h 1386"/>
              <a:gd name="T102" fmla="*/ 61 w 2261"/>
              <a:gd name="T103" fmla="*/ 39 h 1386"/>
              <a:gd name="T104" fmla="*/ 53 w 2261"/>
              <a:gd name="T105" fmla="*/ 11 h 1386"/>
              <a:gd name="T106" fmla="*/ 0 w 2261"/>
              <a:gd name="T107"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1" h="1386">
                <a:moveTo>
                  <a:pt x="2261" y="1386"/>
                </a:moveTo>
                <a:lnTo>
                  <a:pt x="2105" y="1386"/>
                </a:lnTo>
                <a:lnTo>
                  <a:pt x="2105" y="1311"/>
                </a:lnTo>
                <a:lnTo>
                  <a:pt x="2026" y="1311"/>
                </a:lnTo>
                <a:lnTo>
                  <a:pt x="2026" y="1280"/>
                </a:lnTo>
                <a:lnTo>
                  <a:pt x="2003" y="1280"/>
                </a:lnTo>
                <a:lnTo>
                  <a:pt x="2003" y="1250"/>
                </a:lnTo>
                <a:lnTo>
                  <a:pt x="1969" y="1250"/>
                </a:lnTo>
                <a:lnTo>
                  <a:pt x="1969" y="1221"/>
                </a:lnTo>
                <a:lnTo>
                  <a:pt x="1781" y="1221"/>
                </a:lnTo>
                <a:lnTo>
                  <a:pt x="1781" y="1180"/>
                </a:lnTo>
                <a:lnTo>
                  <a:pt x="1758" y="1180"/>
                </a:lnTo>
                <a:lnTo>
                  <a:pt x="1758" y="1160"/>
                </a:lnTo>
                <a:lnTo>
                  <a:pt x="1666" y="1160"/>
                </a:lnTo>
                <a:lnTo>
                  <a:pt x="1666" y="1140"/>
                </a:lnTo>
                <a:lnTo>
                  <a:pt x="1601" y="1140"/>
                </a:lnTo>
                <a:lnTo>
                  <a:pt x="1601" y="1103"/>
                </a:lnTo>
                <a:lnTo>
                  <a:pt x="1395" y="1103"/>
                </a:lnTo>
                <a:lnTo>
                  <a:pt x="1395" y="1087"/>
                </a:lnTo>
                <a:lnTo>
                  <a:pt x="1383" y="1087"/>
                </a:lnTo>
                <a:lnTo>
                  <a:pt x="1383" y="1066"/>
                </a:lnTo>
                <a:lnTo>
                  <a:pt x="1372" y="1066"/>
                </a:lnTo>
                <a:lnTo>
                  <a:pt x="1372" y="1054"/>
                </a:lnTo>
                <a:lnTo>
                  <a:pt x="1358" y="1054"/>
                </a:lnTo>
                <a:lnTo>
                  <a:pt x="1358" y="1023"/>
                </a:lnTo>
                <a:lnTo>
                  <a:pt x="1350" y="1023"/>
                </a:lnTo>
                <a:lnTo>
                  <a:pt x="1350" y="1011"/>
                </a:lnTo>
                <a:lnTo>
                  <a:pt x="1340" y="1011"/>
                </a:lnTo>
                <a:lnTo>
                  <a:pt x="1340" y="993"/>
                </a:lnTo>
                <a:lnTo>
                  <a:pt x="1333" y="993"/>
                </a:lnTo>
                <a:lnTo>
                  <a:pt x="1333" y="983"/>
                </a:lnTo>
                <a:lnTo>
                  <a:pt x="1329" y="983"/>
                </a:lnTo>
                <a:lnTo>
                  <a:pt x="1329" y="979"/>
                </a:lnTo>
                <a:lnTo>
                  <a:pt x="1325" y="979"/>
                </a:lnTo>
                <a:lnTo>
                  <a:pt x="1325" y="970"/>
                </a:lnTo>
                <a:lnTo>
                  <a:pt x="1270" y="970"/>
                </a:lnTo>
                <a:lnTo>
                  <a:pt x="1270" y="952"/>
                </a:lnTo>
                <a:lnTo>
                  <a:pt x="1237" y="952"/>
                </a:lnTo>
                <a:lnTo>
                  <a:pt x="1237" y="940"/>
                </a:lnTo>
                <a:lnTo>
                  <a:pt x="1201" y="940"/>
                </a:lnTo>
                <a:lnTo>
                  <a:pt x="1201" y="926"/>
                </a:lnTo>
                <a:lnTo>
                  <a:pt x="1158" y="926"/>
                </a:lnTo>
                <a:lnTo>
                  <a:pt x="1158" y="909"/>
                </a:lnTo>
                <a:lnTo>
                  <a:pt x="1154" y="909"/>
                </a:lnTo>
                <a:lnTo>
                  <a:pt x="1154" y="897"/>
                </a:lnTo>
                <a:lnTo>
                  <a:pt x="1142" y="897"/>
                </a:lnTo>
                <a:lnTo>
                  <a:pt x="1142" y="881"/>
                </a:lnTo>
                <a:lnTo>
                  <a:pt x="1121" y="881"/>
                </a:lnTo>
                <a:lnTo>
                  <a:pt x="1121" y="858"/>
                </a:lnTo>
                <a:lnTo>
                  <a:pt x="1111" y="858"/>
                </a:lnTo>
                <a:lnTo>
                  <a:pt x="1111" y="844"/>
                </a:lnTo>
                <a:lnTo>
                  <a:pt x="1097" y="844"/>
                </a:lnTo>
                <a:lnTo>
                  <a:pt x="1097" y="816"/>
                </a:lnTo>
                <a:lnTo>
                  <a:pt x="952" y="816"/>
                </a:lnTo>
                <a:lnTo>
                  <a:pt x="952" y="807"/>
                </a:lnTo>
                <a:lnTo>
                  <a:pt x="937" y="807"/>
                </a:lnTo>
                <a:lnTo>
                  <a:pt x="937" y="789"/>
                </a:lnTo>
                <a:lnTo>
                  <a:pt x="929" y="789"/>
                </a:lnTo>
                <a:lnTo>
                  <a:pt x="929" y="779"/>
                </a:lnTo>
                <a:lnTo>
                  <a:pt x="907" y="779"/>
                </a:lnTo>
                <a:lnTo>
                  <a:pt x="907" y="732"/>
                </a:lnTo>
                <a:lnTo>
                  <a:pt x="903" y="732"/>
                </a:lnTo>
                <a:lnTo>
                  <a:pt x="903" y="697"/>
                </a:lnTo>
                <a:lnTo>
                  <a:pt x="895" y="697"/>
                </a:lnTo>
                <a:lnTo>
                  <a:pt x="895" y="683"/>
                </a:lnTo>
                <a:lnTo>
                  <a:pt x="882" y="683"/>
                </a:lnTo>
                <a:lnTo>
                  <a:pt x="882" y="671"/>
                </a:lnTo>
                <a:lnTo>
                  <a:pt x="878" y="671"/>
                </a:lnTo>
                <a:lnTo>
                  <a:pt x="878" y="661"/>
                </a:lnTo>
                <a:lnTo>
                  <a:pt x="856" y="661"/>
                </a:lnTo>
                <a:lnTo>
                  <a:pt x="856" y="653"/>
                </a:lnTo>
                <a:lnTo>
                  <a:pt x="841" y="653"/>
                </a:lnTo>
                <a:lnTo>
                  <a:pt x="841" y="638"/>
                </a:lnTo>
                <a:lnTo>
                  <a:pt x="764" y="638"/>
                </a:lnTo>
                <a:lnTo>
                  <a:pt x="764" y="628"/>
                </a:lnTo>
                <a:lnTo>
                  <a:pt x="762" y="628"/>
                </a:lnTo>
                <a:lnTo>
                  <a:pt x="762" y="616"/>
                </a:lnTo>
                <a:lnTo>
                  <a:pt x="715" y="616"/>
                </a:lnTo>
                <a:lnTo>
                  <a:pt x="715" y="608"/>
                </a:lnTo>
                <a:lnTo>
                  <a:pt x="705" y="608"/>
                </a:lnTo>
                <a:lnTo>
                  <a:pt x="705" y="593"/>
                </a:lnTo>
                <a:lnTo>
                  <a:pt x="698" y="593"/>
                </a:lnTo>
                <a:lnTo>
                  <a:pt x="698" y="585"/>
                </a:lnTo>
                <a:lnTo>
                  <a:pt x="690" y="585"/>
                </a:lnTo>
                <a:lnTo>
                  <a:pt x="690" y="561"/>
                </a:lnTo>
                <a:lnTo>
                  <a:pt x="688" y="561"/>
                </a:lnTo>
                <a:lnTo>
                  <a:pt x="688" y="553"/>
                </a:lnTo>
                <a:lnTo>
                  <a:pt x="684" y="553"/>
                </a:lnTo>
                <a:lnTo>
                  <a:pt x="684" y="549"/>
                </a:lnTo>
                <a:lnTo>
                  <a:pt x="682" y="549"/>
                </a:lnTo>
                <a:lnTo>
                  <a:pt x="682" y="538"/>
                </a:lnTo>
                <a:lnTo>
                  <a:pt x="680" y="538"/>
                </a:lnTo>
                <a:lnTo>
                  <a:pt x="680" y="528"/>
                </a:lnTo>
                <a:lnTo>
                  <a:pt x="676" y="528"/>
                </a:lnTo>
                <a:lnTo>
                  <a:pt x="676" y="504"/>
                </a:lnTo>
                <a:lnTo>
                  <a:pt x="674" y="504"/>
                </a:lnTo>
                <a:lnTo>
                  <a:pt x="674" y="500"/>
                </a:lnTo>
                <a:lnTo>
                  <a:pt x="660" y="500"/>
                </a:lnTo>
                <a:lnTo>
                  <a:pt x="660" y="485"/>
                </a:lnTo>
                <a:lnTo>
                  <a:pt x="656" y="485"/>
                </a:lnTo>
                <a:lnTo>
                  <a:pt x="656" y="475"/>
                </a:lnTo>
                <a:lnTo>
                  <a:pt x="654" y="475"/>
                </a:lnTo>
                <a:lnTo>
                  <a:pt x="654" y="443"/>
                </a:lnTo>
                <a:lnTo>
                  <a:pt x="484" y="443"/>
                </a:lnTo>
                <a:lnTo>
                  <a:pt x="484" y="430"/>
                </a:lnTo>
                <a:lnTo>
                  <a:pt x="458" y="430"/>
                </a:lnTo>
                <a:lnTo>
                  <a:pt x="458" y="424"/>
                </a:lnTo>
                <a:lnTo>
                  <a:pt x="456" y="424"/>
                </a:lnTo>
                <a:lnTo>
                  <a:pt x="456" y="398"/>
                </a:lnTo>
                <a:lnTo>
                  <a:pt x="451" y="398"/>
                </a:lnTo>
                <a:lnTo>
                  <a:pt x="451" y="365"/>
                </a:lnTo>
                <a:lnTo>
                  <a:pt x="447" y="365"/>
                </a:lnTo>
                <a:lnTo>
                  <a:pt x="447" y="355"/>
                </a:lnTo>
                <a:lnTo>
                  <a:pt x="443" y="355"/>
                </a:lnTo>
                <a:lnTo>
                  <a:pt x="443" y="345"/>
                </a:lnTo>
                <a:lnTo>
                  <a:pt x="435" y="345"/>
                </a:lnTo>
                <a:lnTo>
                  <a:pt x="435" y="327"/>
                </a:lnTo>
                <a:lnTo>
                  <a:pt x="384" y="327"/>
                </a:lnTo>
                <a:lnTo>
                  <a:pt x="384" y="316"/>
                </a:lnTo>
                <a:lnTo>
                  <a:pt x="349" y="316"/>
                </a:lnTo>
                <a:lnTo>
                  <a:pt x="349" y="306"/>
                </a:lnTo>
                <a:lnTo>
                  <a:pt x="325" y="306"/>
                </a:lnTo>
                <a:lnTo>
                  <a:pt x="325" y="296"/>
                </a:lnTo>
                <a:lnTo>
                  <a:pt x="317" y="296"/>
                </a:lnTo>
                <a:lnTo>
                  <a:pt x="317" y="282"/>
                </a:lnTo>
                <a:lnTo>
                  <a:pt x="278" y="282"/>
                </a:lnTo>
                <a:lnTo>
                  <a:pt x="278" y="272"/>
                </a:lnTo>
                <a:lnTo>
                  <a:pt x="270" y="272"/>
                </a:lnTo>
                <a:lnTo>
                  <a:pt x="270" y="265"/>
                </a:lnTo>
                <a:lnTo>
                  <a:pt x="257" y="265"/>
                </a:lnTo>
                <a:lnTo>
                  <a:pt x="257" y="243"/>
                </a:lnTo>
                <a:lnTo>
                  <a:pt x="247" y="243"/>
                </a:lnTo>
                <a:lnTo>
                  <a:pt x="247" y="221"/>
                </a:lnTo>
                <a:lnTo>
                  <a:pt x="241" y="221"/>
                </a:lnTo>
                <a:lnTo>
                  <a:pt x="241" y="200"/>
                </a:lnTo>
                <a:lnTo>
                  <a:pt x="231" y="200"/>
                </a:lnTo>
                <a:lnTo>
                  <a:pt x="231" y="170"/>
                </a:lnTo>
                <a:lnTo>
                  <a:pt x="225" y="170"/>
                </a:lnTo>
                <a:lnTo>
                  <a:pt x="225" y="147"/>
                </a:lnTo>
                <a:lnTo>
                  <a:pt x="223" y="147"/>
                </a:lnTo>
                <a:lnTo>
                  <a:pt x="223" y="129"/>
                </a:lnTo>
                <a:lnTo>
                  <a:pt x="219" y="129"/>
                </a:lnTo>
                <a:lnTo>
                  <a:pt x="219" y="109"/>
                </a:lnTo>
                <a:lnTo>
                  <a:pt x="213" y="109"/>
                </a:lnTo>
                <a:lnTo>
                  <a:pt x="213" y="98"/>
                </a:lnTo>
                <a:lnTo>
                  <a:pt x="210" y="98"/>
                </a:lnTo>
                <a:lnTo>
                  <a:pt x="210" y="82"/>
                </a:lnTo>
                <a:lnTo>
                  <a:pt x="202" y="82"/>
                </a:lnTo>
                <a:lnTo>
                  <a:pt x="202" y="70"/>
                </a:lnTo>
                <a:lnTo>
                  <a:pt x="188" y="70"/>
                </a:lnTo>
                <a:lnTo>
                  <a:pt x="188" y="62"/>
                </a:lnTo>
                <a:lnTo>
                  <a:pt x="168" y="62"/>
                </a:lnTo>
                <a:lnTo>
                  <a:pt x="168" y="49"/>
                </a:lnTo>
                <a:lnTo>
                  <a:pt x="82" y="49"/>
                </a:lnTo>
                <a:lnTo>
                  <a:pt x="82" y="39"/>
                </a:lnTo>
                <a:lnTo>
                  <a:pt x="61" y="39"/>
                </a:lnTo>
                <a:lnTo>
                  <a:pt x="61" y="29"/>
                </a:lnTo>
                <a:lnTo>
                  <a:pt x="53" y="29"/>
                </a:lnTo>
                <a:lnTo>
                  <a:pt x="53" y="11"/>
                </a:lnTo>
                <a:lnTo>
                  <a:pt x="37" y="11"/>
                </a:lnTo>
                <a:lnTo>
                  <a:pt x="37" y="0"/>
                </a:lnTo>
                <a:lnTo>
                  <a:pt x="0" y="0"/>
                </a:ln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E52B6B51-D0E9-444B-AB42-82169BC2464F}"/>
              </a:ext>
            </a:extLst>
          </p:cNvPr>
          <p:cNvSpPr txBox="1"/>
          <p:nvPr/>
        </p:nvSpPr>
        <p:spPr>
          <a:xfrm>
            <a:off x="1232973"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0</a:t>
            </a:r>
            <a:endParaRPr lang="en-GB" sz="1333" dirty="0">
              <a:solidFill>
                <a:prstClr val="black"/>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02C3426F-6500-4DFE-B265-A2C21AB42183}"/>
              </a:ext>
            </a:extLst>
          </p:cNvPr>
          <p:cNvSpPr txBox="1"/>
          <p:nvPr/>
        </p:nvSpPr>
        <p:spPr>
          <a:xfrm>
            <a:off x="1675026"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2</a:t>
            </a:r>
            <a:endParaRPr lang="en-GB" sz="1333" dirty="0">
              <a:solidFill>
                <a:prstClr val="black"/>
              </a:solidFill>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ECF3C95D-DEEB-4978-9A5C-EF51569A92BB}"/>
              </a:ext>
            </a:extLst>
          </p:cNvPr>
          <p:cNvSpPr txBox="1"/>
          <p:nvPr/>
        </p:nvSpPr>
        <p:spPr>
          <a:xfrm>
            <a:off x="1906467"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3</a:t>
            </a:r>
            <a:endParaRPr lang="en-GB" sz="1333" dirty="0">
              <a:solidFill>
                <a:prstClr val="black"/>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F99693D7-4D68-4371-9986-61A0F5200C7F}"/>
              </a:ext>
            </a:extLst>
          </p:cNvPr>
          <p:cNvSpPr txBox="1"/>
          <p:nvPr/>
        </p:nvSpPr>
        <p:spPr>
          <a:xfrm>
            <a:off x="2103759"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4</a:t>
            </a:r>
            <a:endParaRPr lang="en-GB" sz="1333" dirty="0">
              <a:solidFill>
                <a:prstClr val="black"/>
              </a:solidFill>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5C1842A7-2DC8-42DE-A30B-5C989D9C4C34}"/>
              </a:ext>
            </a:extLst>
          </p:cNvPr>
          <p:cNvSpPr txBox="1"/>
          <p:nvPr/>
        </p:nvSpPr>
        <p:spPr>
          <a:xfrm>
            <a:off x="2323818"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5</a:t>
            </a:r>
            <a:endParaRPr lang="en-GB" sz="1333" dirty="0">
              <a:solidFill>
                <a:prstClr val="black"/>
              </a:solidFill>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A3FB66ED-DF01-48B2-B66E-EB65CBF8B603}"/>
              </a:ext>
            </a:extLst>
          </p:cNvPr>
          <p:cNvSpPr txBox="1"/>
          <p:nvPr/>
        </p:nvSpPr>
        <p:spPr>
          <a:xfrm>
            <a:off x="2555260"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6</a:t>
            </a:r>
            <a:endParaRPr lang="en-GB" sz="1333" dirty="0">
              <a:solidFill>
                <a:prstClr val="black"/>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8EB5A19B-BB6E-4752-BEC2-DFE0E392CFD1}"/>
              </a:ext>
            </a:extLst>
          </p:cNvPr>
          <p:cNvSpPr txBox="1"/>
          <p:nvPr/>
        </p:nvSpPr>
        <p:spPr>
          <a:xfrm>
            <a:off x="2769626"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7</a:t>
            </a:r>
            <a:endParaRPr lang="en-GB" sz="1333" dirty="0">
              <a:solidFill>
                <a:prstClr val="black"/>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9AAF9BE0-A1CE-46E2-97E0-274754C0BD59}"/>
              </a:ext>
            </a:extLst>
          </p:cNvPr>
          <p:cNvSpPr txBox="1"/>
          <p:nvPr/>
        </p:nvSpPr>
        <p:spPr>
          <a:xfrm>
            <a:off x="2989685"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8</a:t>
            </a:r>
            <a:endParaRPr lang="en-GB" sz="1333" dirty="0">
              <a:solidFill>
                <a:prstClr val="black"/>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84696F5C-BE37-41C4-BB42-1EE13630CFBF}"/>
              </a:ext>
            </a:extLst>
          </p:cNvPr>
          <p:cNvSpPr txBox="1"/>
          <p:nvPr/>
        </p:nvSpPr>
        <p:spPr>
          <a:xfrm>
            <a:off x="3209743"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9</a:t>
            </a:r>
            <a:endParaRPr lang="en-GB" sz="1333" dirty="0">
              <a:solidFill>
                <a:prstClr val="black"/>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2E8FE045-6B20-4B29-B5B2-68889402C2F9}"/>
              </a:ext>
            </a:extLst>
          </p:cNvPr>
          <p:cNvSpPr txBox="1"/>
          <p:nvPr/>
        </p:nvSpPr>
        <p:spPr>
          <a:xfrm>
            <a:off x="3429797"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10</a:t>
            </a:r>
            <a:endParaRPr lang="en-GB" sz="1333" dirty="0">
              <a:solidFill>
                <a:prstClr val="black"/>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9027440A-3539-464A-A8CA-7093A5A25FA7}"/>
              </a:ext>
            </a:extLst>
          </p:cNvPr>
          <p:cNvSpPr txBox="1"/>
          <p:nvPr/>
        </p:nvSpPr>
        <p:spPr>
          <a:xfrm>
            <a:off x="3649861"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11</a:t>
            </a:r>
            <a:endParaRPr lang="en-GB" sz="1333" dirty="0">
              <a:solidFill>
                <a:prstClr val="black"/>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B273FB10-4B23-499F-A2AA-936F41848974}"/>
              </a:ext>
            </a:extLst>
          </p:cNvPr>
          <p:cNvSpPr txBox="1"/>
          <p:nvPr/>
        </p:nvSpPr>
        <p:spPr>
          <a:xfrm>
            <a:off x="3875602"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12</a:t>
            </a:r>
            <a:endParaRPr lang="en-GB" sz="1333" dirty="0">
              <a:solidFill>
                <a:prstClr val="black"/>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1FFCC1D7-5916-4E7A-B4BC-0D975285EB23}"/>
              </a:ext>
            </a:extLst>
          </p:cNvPr>
          <p:cNvSpPr txBox="1"/>
          <p:nvPr/>
        </p:nvSpPr>
        <p:spPr>
          <a:xfrm>
            <a:off x="4095663"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13</a:t>
            </a:r>
            <a:endParaRPr lang="en-GB" sz="1333" dirty="0">
              <a:solidFill>
                <a:prstClr val="black"/>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79D27B10-1242-4A6D-9111-A223B43C8BF3}"/>
              </a:ext>
            </a:extLst>
          </p:cNvPr>
          <p:cNvSpPr txBox="1"/>
          <p:nvPr/>
        </p:nvSpPr>
        <p:spPr>
          <a:xfrm>
            <a:off x="4315718"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14</a:t>
            </a:r>
            <a:endParaRPr lang="en-GB" sz="1333" dirty="0">
              <a:solidFill>
                <a:prstClr val="black"/>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224B7350-A4FF-4CDA-AEE0-A33A8EC49B16}"/>
              </a:ext>
            </a:extLst>
          </p:cNvPr>
          <p:cNvSpPr txBox="1"/>
          <p:nvPr/>
        </p:nvSpPr>
        <p:spPr>
          <a:xfrm>
            <a:off x="4547161"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15</a:t>
            </a:r>
            <a:endParaRPr lang="en-GB" sz="1333" dirty="0">
              <a:solidFill>
                <a:prstClr val="black"/>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FEAF8D7D-A803-49C8-A3E7-1055D909E0FC}"/>
              </a:ext>
            </a:extLst>
          </p:cNvPr>
          <p:cNvSpPr txBox="1"/>
          <p:nvPr/>
        </p:nvSpPr>
        <p:spPr>
          <a:xfrm>
            <a:off x="4755835"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16</a:t>
            </a:r>
            <a:endParaRPr lang="en-GB" sz="1333" dirty="0">
              <a:solidFill>
                <a:prstClr val="black"/>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0C43FC9D-7878-4AEE-902E-9C97354F1353}"/>
              </a:ext>
            </a:extLst>
          </p:cNvPr>
          <p:cNvSpPr txBox="1"/>
          <p:nvPr/>
        </p:nvSpPr>
        <p:spPr>
          <a:xfrm>
            <a:off x="4975894"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17</a:t>
            </a:r>
            <a:endParaRPr lang="en-GB" sz="1333" dirty="0">
              <a:solidFill>
                <a:prstClr val="black"/>
              </a:solidFill>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938C345B-054E-4108-8599-0C5BC2F7F061}"/>
              </a:ext>
            </a:extLst>
          </p:cNvPr>
          <p:cNvSpPr txBox="1"/>
          <p:nvPr/>
        </p:nvSpPr>
        <p:spPr>
          <a:xfrm>
            <a:off x="5201644"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18</a:t>
            </a:r>
            <a:endParaRPr lang="en-GB" sz="1333" dirty="0">
              <a:solidFill>
                <a:prstClr val="black"/>
              </a:solidFill>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0A7DA3D2-B6BE-4C38-8F25-96005763DE82}"/>
              </a:ext>
            </a:extLst>
          </p:cNvPr>
          <p:cNvSpPr txBox="1"/>
          <p:nvPr/>
        </p:nvSpPr>
        <p:spPr>
          <a:xfrm>
            <a:off x="5416010"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19</a:t>
            </a:r>
            <a:endParaRPr lang="en-GB" sz="1333" dirty="0">
              <a:solidFill>
                <a:prstClr val="black"/>
              </a:solidFill>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192090D7-76E9-4193-90B4-D40042CA69C5}"/>
              </a:ext>
            </a:extLst>
          </p:cNvPr>
          <p:cNvSpPr txBox="1"/>
          <p:nvPr/>
        </p:nvSpPr>
        <p:spPr>
          <a:xfrm>
            <a:off x="5641760"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20</a:t>
            </a:r>
            <a:endParaRPr lang="en-GB" sz="1333" dirty="0">
              <a:solidFill>
                <a:prstClr val="black"/>
              </a:solidFill>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FBA1A6A9-C21B-4C70-9918-D4BBF88C2328}"/>
              </a:ext>
            </a:extLst>
          </p:cNvPr>
          <p:cNvSpPr txBox="1"/>
          <p:nvPr/>
        </p:nvSpPr>
        <p:spPr>
          <a:xfrm>
            <a:off x="5861814"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21</a:t>
            </a:r>
            <a:endParaRPr lang="en-GB" sz="1333" dirty="0">
              <a:solidFill>
                <a:prstClr val="black"/>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16A0EF70-C349-4771-90FE-E97C6B543897}"/>
              </a:ext>
            </a:extLst>
          </p:cNvPr>
          <p:cNvSpPr txBox="1"/>
          <p:nvPr/>
        </p:nvSpPr>
        <p:spPr>
          <a:xfrm>
            <a:off x="1453032"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a:t>
            </a:r>
            <a:endParaRPr lang="en-GB" sz="1333" dirty="0">
              <a:solidFill>
                <a:prstClr val="black"/>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7155B211-3FA1-45E4-8EAF-8DC07728956E}"/>
              </a:ext>
            </a:extLst>
          </p:cNvPr>
          <p:cNvSpPr txBox="1"/>
          <p:nvPr/>
        </p:nvSpPr>
        <p:spPr>
          <a:xfrm>
            <a:off x="897233" y="4851251"/>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0.0</a:t>
            </a:r>
            <a:endParaRPr lang="en-GB" sz="1333" dirty="0">
              <a:solidFill>
                <a:prstClr val="black"/>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B81D56D6-9928-4CA2-867C-F8FD3D5AFD9C}"/>
              </a:ext>
            </a:extLst>
          </p:cNvPr>
          <p:cNvSpPr txBox="1"/>
          <p:nvPr/>
        </p:nvSpPr>
        <p:spPr>
          <a:xfrm>
            <a:off x="897233" y="4590382"/>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0.1</a:t>
            </a:r>
            <a:endParaRPr lang="en-GB" sz="1333" dirty="0">
              <a:solidFill>
                <a:prstClr val="black"/>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D4505791-7FE0-4C10-BC45-8949C10A9903}"/>
              </a:ext>
            </a:extLst>
          </p:cNvPr>
          <p:cNvSpPr txBox="1"/>
          <p:nvPr/>
        </p:nvSpPr>
        <p:spPr>
          <a:xfrm>
            <a:off x="897233" y="3025146"/>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0.7</a:t>
            </a:r>
            <a:endParaRPr lang="en-GB" sz="1333" dirty="0">
              <a:solidFill>
                <a:prstClr val="black"/>
              </a:solidFill>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C5FCB5CB-49AA-4362-903F-C23BC6712A69}"/>
              </a:ext>
            </a:extLst>
          </p:cNvPr>
          <p:cNvSpPr txBox="1"/>
          <p:nvPr/>
        </p:nvSpPr>
        <p:spPr>
          <a:xfrm>
            <a:off x="897233" y="3286016"/>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0.6</a:t>
            </a:r>
            <a:endParaRPr lang="en-GB" sz="1333" dirty="0">
              <a:solidFill>
                <a:prstClr val="black"/>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0DE583E4-A603-4BD3-8B2D-F3F28447F28D}"/>
              </a:ext>
            </a:extLst>
          </p:cNvPr>
          <p:cNvSpPr txBox="1"/>
          <p:nvPr/>
        </p:nvSpPr>
        <p:spPr>
          <a:xfrm>
            <a:off x="897233" y="3546890"/>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0.5</a:t>
            </a:r>
            <a:endParaRPr lang="en-GB" sz="1333" dirty="0">
              <a:solidFill>
                <a:prstClr val="black"/>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D7D35314-CDF0-4EA9-AA18-28920E693AFD}"/>
              </a:ext>
            </a:extLst>
          </p:cNvPr>
          <p:cNvSpPr txBox="1"/>
          <p:nvPr/>
        </p:nvSpPr>
        <p:spPr>
          <a:xfrm>
            <a:off x="897233" y="3807766"/>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0.4</a:t>
            </a:r>
            <a:endParaRPr lang="en-GB" sz="1333" dirty="0">
              <a:solidFill>
                <a:prstClr val="black"/>
              </a:solidFill>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5198E9C2-57F8-4D63-A869-54B9DD0CA006}"/>
              </a:ext>
            </a:extLst>
          </p:cNvPr>
          <p:cNvSpPr txBox="1"/>
          <p:nvPr/>
        </p:nvSpPr>
        <p:spPr>
          <a:xfrm>
            <a:off x="897233" y="4068637"/>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0.3</a:t>
            </a:r>
            <a:endParaRPr lang="en-GB" sz="1333" dirty="0">
              <a:solidFill>
                <a:prstClr val="black"/>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DBCBD0C8-F2D7-43C9-B295-71A326A181B1}"/>
              </a:ext>
            </a:extLst>
          </p:cNvPr>
          <p:cNvSpPr txBox="1"/>
          <p:nvPr/>
        </p:nvSpPr>
        <p:spPr>
          <a:xfrm>
            <a:off x="897233" y="4329510"/>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0.2</a:t>
            </a:r>
            <a:endParaRPr lang="en-GB" sz="1333" dirty="0">
              <a:solidFill>
                <a:prstClr val="black"/>
              </a:solidFill>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333B5069-BD4C-4544-B10B-DB1C32AF7B89}"/>
              </a:ext>
            </a:extLst>
          </p:cNvPr>
          <p:cNvSpPr txBox="1"/>
          <p:nvPr/>
        </p:nvSpPr>
        <p:spPr>
          <a:xfrm>
            <a:off x="897233" y="2242525"/>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1.0</a:t>
            </a:r>
            <a:endParaRPr lang="en-GB" sz="1333" dirty="0">
              <a:solidFill>
                <a:prstClr val="black"/>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CCEE6B4E-7B87-495A-B82E-FC8FAD2C8C5C}"/>
              </a:ext>
            </a:extLst>
          </p:cNvPr>
          <p:cNvSpPr txBox="1"/>
          <p:nvPr/>
        </p:nvSpPr>
        <p:spPr>
          <a:xfrm>
            <a:off x="902777" y="2503399"/>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0.9</a:t>
            </a:r>
            <a:endParaRPr lang="en-GB" sz="1333" dirty="0">
              <a:solidFill>
                <a:prstClr val="black"/>
              </a:solidFill>
              <a:latin typeface="Arial" panose="020B0604020202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67200C84-5840-4A15-9A6C-B897FB418C9B}"/>
              </a:ext>
            </a:extLst>
          </p:cNvPr>
          <p:cNvSpPr txBox="1"/>
          <p:nvPr/>
        </p:nvSpPr>
        <p:spPr>
          <a:xfrm>
            <a:off x="897233" y="2764273"/>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0.8</a:t>
            </a:r>
            <a:endParaRPr lang="en-GB" sz="1333" dirty="0">
              <a:solidFill>
                <a:prstClr val="black"/>
              </a:solidFill>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3F4C5962-A299-4866-8A9B-411832C8FD7F}"/>
              </a:ext>
            </a:extLst>
          </p:cNvPr>
          <p:cNvSpPr txBox="1"/>
          <p:nvPr/>
        </p:nvSpPr>
        <p:spPr>
          <a:xfrm>
            <a:off x="1405639" y="5316063"/>
            <a:ext cx="4627690" cy="215444"/>
          </a:xfrm>
          <a:prstGeom prst="rect">
            <a:avLst/>
          </a:prstGeom>
          <a:noFill/>
        </p:spPr>
        <p:txBody>
          <a:bodyPr wrap="square" lIns="0" tIns="0" rIns="0" bIns="0" rtlCol="0" anchor="t">
            <a:spAutoFit/>
          </a:bodyPr>
          <a:lstStyle/>
          <a:p>
            <a:pPr algn="ctr" defTabSz="609585">
              <a:defRPr/>
            </a:pPr>
            <a:r>
              <a:rPr lang="en-US" sz="1400" b="1" dirty="0">
                <a:solidFill>
                  <a:prstClr val="black"/>
                </a:solidFill>
                <a:latin typeface="Arial" panose="020B0604020202020204" pitchFamily="34" charset="0"/>
                <a:cs typeface="Arial" panose="020B0604020202020204" pitchFamily="34" charset="0"/>
              </a:rPr>
              <a:t>Time from randomisation (months)</a:t>
            </a:r>
            <a:endParaRPr lang="en-GB" sz="1400" b="1" dirty="0">
              <a:solidFill>
                <a:prstClr val="black"/>
              </a:solidFill>
              <a:latin typeface="Arial" panose="020B060402020202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id="{001F5FE4-60EE-4176-83CB-F9966C7FB096}"/>
              </a:ext>
            </a:extLst>
          </p:cNvPr>
          <p:cNvSpPr txBox="1"/>
          <p:nvPr/>
        </p:nvSpPr>
        <p:spPr>
          <a:xfrm rot="16200000">
            <a:off x="-529674" y="3534840"/>
            <a:ext cx="2616137" cy="225768"/>
          </a:xfrm>
          <a:prstGeom prst="rect">
            <a:avLst/>
          </a:prstGeom>
          <a:noFill/>
        </p:spPr>
        <p:txBody>
          <a:bodyPr wrap="square" lIns="0" tIns="0" rIns="0" bIns="0" rtlCol="0" anchor="b">
            <a:spAutoFit/>
          </a:bodyPr>
          <a:lstStyle/>
          <a:p>
            <a:pPr algn="ctr" defTabSz="609585">
              <a:defRPr/>
            </a:pPr>
            <a:r>
              <a:rPr lang="en-US" sz="1467" b="1" dirty="0">
                <a:solidFill>
                  <a:prstClr val="black"/>
                </a:solidFill>
                <a:latin typeface="Arial" panose="020B0604020202020204" pitchFamily="34" charset="0"/>
                <a:cs typeface="Arial" panose="020B0604020202020204" pitchFamily="34" charset="0"/>
              </a:rPr>
              <a:t>Probability of rPFS</a:t>
            </a:r>
            <a:endParaRPr lang="en-GB" sz="1467" b="1" dirty="0">
              <a:solidFill>
                <a:prstClr val="black"/>
              </a:solidFill>
              <a:latin typeface="Arial" panose="020B0604020202020204" pitchFamily="34" charset="0"/>
              <a:cs typeface="Arial" panose="020B0604020202020204" pitchFamily="34" charset="0"/>
            </a:endParaRPr>
          </a:p>
        </p:txBody>
      </p:sp>
      <p:sp>
        <p:nvSpPr>
          <p:cNvPr id="131" name="TextBox 130">
            <a:extLst>
              <a:ext uri="{FF2B5EF4-FFF2-40B4-BE49-F238E27FC236}">
                <a16:creationId xmlns:a16="http://schemas.microsoft.com/office/drawing/2014/main" id="{22891351-48B9-4F44-8AC9-E511A2C6A5E5}"/>
              </a:ext>
            </a:extLst>
          </p:cNvPr>
          <p:cNvSpPr txBox="1"/>
          <p:nvPr/>
        </p:nvSpPr>
        <p:spPr>
          <a:xfrm>
            <a:off x="1232973"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162</a:t>
            </a:r>
            <a:endParaRPr lang="en-GB" sz="933" dirty="0">
              <a:solidFill>
                <a:prstClr val="black"/>
              </a:solidFill>
              <a:latin typeface="Arial" panose="020B0604020202020204" pitchFamily="34" charset="0"/>
              <a:cs typeface="Arial" panose="020B0604020202020204" pitchFamily="34" charset="0"/>
            </a:endParaRPr>
          </a:p>
        </p:txBody>
      </p:sp>
      <p:sp>
        <p:nvSpPr>
          <p:cNvPr id="132" name="TextBox 131">
            <a:extLst>
              <a:ext uri="{FF2B5EF4-FFF2-40B4-BE49-F238E27FC236}">
                <a16:creationId xmlns:a16="http://schemas.microsoft.com/office/drawing/2014/main" id="{56CB06B6-A297-4B4B-8997-53E86C82A021}"/>
              </a:ext>
            </a:extLst>
          </p:cNvPr>
          <p:cNvSpPr txBox="1"/>
          <p:nvPr/>
        </p:nvSpPr>
        <p:spPr>
          <a:xfrm>
            <a:off x="1675025"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126</a:t>
            </a:r>
            <a:endParaRPr lang="en-GB" sz="933" dirty="0">
              <a:solidFill>
                <a:prstClr val="black"/>
              </a:solidFill>
              <a:latin typeface="Arial" panose="020B0604020202020204" pitchFamily="34" charset="0"/>
              <a:cs typeface="Arial" panose="020B0604020202020204" pitchFamily="34" charset="0"/>
            </a:endParaRPr>
          </a:p>
        </p:txBody>
      </p:sp>
      <p:sp>
        <p:nvSpPr>
          <p:cNvPr id="133" name="TextBox 132">
            <a:extLst>
              <a:ext uri="{FF2B5EF4-FFF2-40B4-BE49-F238E27FC236}">
                <a16:creationId xmlns:a16="http://schemas.microsoft.com/office/drawing/2014/main" id="{C8C925E5-3660-4F15-91CE-592E5233DAE5}"/>
              </a:ext>
            </a:extLst>
          </p:cNvPr>
          <p:cNvSpPr txBox="1"/>
          <p:nvPr/>
        </p:nvSpPr>
        <p:spPr>
          <a:xfrm>
            <a:off x="1893767"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116</a:t>
            </a:r>
            <a:endParaRPr lang="en-GB" sz="933" dirty="0">
              <a:solidFill>
                <a:prstClr val="black"/>
              </a:solidFill>
              <a:latin typeface="Arial" panose="020B0604020202020204" pitchFamily="34" charset="0"/>
              <a:cs typeface="Arial" panose="020B0604020202020204" pitchFamily="34" charset="0"/>
            </a:endParaRPr>
          </a:p>
        </p:txBody>
      </p:sp>
      <p:sp>
        <p:nvSpPr>
          <p:cNvPr id="134" name="TextBox 133">
            <a:extLst>
              <a:ext uri="{FF2B5EF4-FFF2-40B4-BE49-F238E27FC236}">
                <a16:creationId xmlns:a16="http://schemas.microsoft.com/office/drawing/2014/main" id="{F9C9F01C-7A2C-460D-9F2B-6916ECC58062}"/>
              </a:ext>
            </a:extLst>
          </p:cNvPr>
          <p:cNvSpPr txBox="1"/>
          <p:nvPr/>
        </p:nvSpPr>
        <p:spPr>
          <a:xfrm>
            <a:off x="2103759"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102</a:t>
            </a:r>
            <a:endParaRPr lang="en-GB" sz="933" dirty="0">
              <a:solidFill>
                <a:prstClr val="black"/>
              </a:solidFill>
              <a:latin typeface="Arial" panose="020B0604020202020204" pitchFamily="34" charset="0"/>
              <a:cs typeface="Arial" panose="020B0604020202020204" pitchFamily="34" charset="0"/>
            </a:endParaRPr>
          </a:p>
        </p:txBody>
      </p:sp>
      <p:sp>
        <p:nvSpPr>
          <p:cNvPr id="135" name="TextBox 134">
            <a:extLst>
              <a:ext uri="{FF2B5EF4-FFF2-40B4-BE49-F238E27FC236}">
                <a16:creationId xmlns:a16="http://schemas.microsoft.com/office/drawing/2014/main" id="{F25C27C2-B600-4964-AA32-5679E3391C59}"/>
              </a:ext>
            </a:extLst>
          </p:cNvPr>
          <p:cNvSpPr txBox="1"/>
          <p:nvPr/>
        </p:nvSpPr>
        <p:spPr>
          <a:xfrm>
            <a:off x="2323816"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101</a:t>
            </a:r>
            <a:endParaRPr lang="en-GB" sz="933" dirty="0">
              <a:solidFill>
                <a:prstClr val="black"/>
              </a:solidFill>
              <a:latin typeface="Arial" panose="020B0604020202020204" pitchFamily="34" charset="0"/>
              <a:cs typeface="Arial" panose="020B0604020202020204" pitchFamily="34" charset="0"/>
            </a:endParaRPr>
          </a:p>
        </p:txBody>
      </p:sp>
      <p:sp>
        <p:nvSpPr>
          <p:cNvPr id="136" name="TextBox 135">
            <a:extLst>
              <a:ext uri="{FF2B5EF4-FFF2-40B4-BE49-F238E27FC236}">
                <a16:creationId xmlns:a16="http://schemas.microsoft.com/office/drawing/2014/main" id="{F7E6226F-BEBA-46EF-8A71-887A7C37944D}"/>
              </a:ext>
            </a:extLst>
          </p:cNvPr>
          <p:cNvSpPr txBox="1"/>
          <p:nvPr/>
        </p:nvSpPr>
        <p:spPr>
          <a:xfrm>
            <a:off x="2555256"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82</a:t>
            </a:r>
            <a:endParaRPr lang="en-GB" sz="933" dirty="0">
              <a:solidFill>
                <a:prstClr val="black"/>
              </a:solidFill>
              <a:latin typeface="Arial" panose="020B060402020202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B9738848-F12A-4309-9180-20C32B70C128}"/>
              </a:ext>
            </a:extLst>
          </p:cNvPr>
          <p:cNvSpPr txBox="1"/>
          <p:nvPr/>
        </p:nvSpPr>
        <p:spPr>
          <a:xfrm>
            <a:off x="2769625"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77</a:t>
            </a:r>
            <a:endParaRPr lang="en-GB" sz="933" dirty="0">
              <a:solidFill>
                <a:prstClr val="black"/>
              </a:solidFill>
              <a:latin typeface="Arial" panose="020B0604020202020204" pitchFamily="34" charset="0"/>
              <a:cs typeface="Arial" panose="020B0604020202020204" pitchFamily="34" charset="0"/>
            </a:endParaRPr>
          </a:p>
        </p:txBody>
      </p:sp>
      <p:sp>
        <p:nvSpPr>
          <p:cNvPr id="138" name="TextBox 137">
            <a:extLst>
              <a:ext uri="{FF2B5EF4-FFF2-40B4-BE49-F238E27FC236}">
                <a16:creationId xmlns:a16="http://schemas.microsoft.com/office/drawing/2014/main" id="{CA95BE57-8AD3-464B-82D5-E2E6865D6705}"/>
              </a:ext>
            </a:extLst>
          </p:cNvPr>
          <p:cNvSpPr txBox="1"/>
          <p:nvPr/>
        </p:nvSpPr>
        <p:spPr>
          <a:xfrm>
            <a:off x="2989683"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56</a:t>
            </a:r>
            <a:endParaRPr lang="en-GB" sz="933" dirty="0">
              <a:solidFill>
                <a:prstClr val="black"/>
              </a:solidFill>
              <a:latin typeface="Arial" panose="020B0604020202020204" pitchFamily="34" charset="0"/>
              <a:cs typeface="Arial" panose="020B0604020202020204" pitchFamily="34" charset="0"/>
            </a:endParaRPr>
          </a:p>
        </p:txBody>
      </p:sp>
      <p:sp>
        <p:nvSpPr>
          <p:cNvPr id="139" name="TextBox 138">
            <a:extLst>
              <a:ext uri="{FF2B5EF4-FFF2-40B4-BE49-F238E27FC236}">
                <a16:creationId xmlns:a16="http://schemas.microsoft.com/office/drawing/2014/main" id="{64F2D32F-5324-4336-86B9-020D0A53EC04}"/>
              </a:ext>
            </a:extLst>
          </p:cNvPr>
          <p:cNvSpPr txBox="1"/>
          <p:nvPr/>
        </p:nvSpPr>
        <p:spPr>
          <a:xfrm>
            <a:off x="3209741"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53</a:t>
            </a:r>
            <a:endParaRPr lang="en-GB" sz="933" dirty="0">
              <a:solidFill>
                <a:prstClr val="black"/>
              </a:solidFill>
              <a:latin typeface="Arial" panose="020B0604020202020204" pitchFamily="34" charset="0"/>
              <a:cs typeface="Arial" panose="020B0604020202020204" pitchFamily="34" charset="0"/>
            </a:endParaRPr>
          </a:p>
        </p:txBody>
      </p:sp>
      <p:sp>
        <p:nvSpPr>
          <p:cNvPr id="140" name="TextBox 139">
            <a:extLst>
              <a:ext uri="{FF2B5EF4-FFF2-40B4-BE49-F238E27FC236}">
                <a16:creationId xmlns:a16="http://schemas.microsoft.com/office/drawing/2014/main" id="{A5D83B21-AA2E-4F88-BE55-4659BF35FCE3}"/>
              </a:ext>
            </a:extLst>
          </p:cNvPr>
          <p:cNvSpPr txBox="1"/>
          <p:nvPr/>
        </p:nvSpPr>
        <p:spPr>
          <a:xfrm>
            <a:off x="3429794"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42</a:t>
            </a:r>
            <a:endParaRPr lang="en-GB" sz="933" dirty="0">
              <a:solidFill>
                <a:prstClr val="black"/>
              </a:solidFill>
              <a:latin typeface="Arial" panose="020B0604020202020204" pitchFamily="34" charset="0"/>
              <a:cs typeface="Arial" panose="020B0604020202020204" pitchFamily="34" charset="0"/>
            </a:endParaRPr>
          </a:p>
        </p:txBody>
      </p:sp>
      <p:sp>
        <p:nvSpPr>
          <p:cNvPr id="141" name="TextBox 140">
            <a:extLst>
              <a:ext uri="{FF2B5EF4-FFF2-40B4-BE49-F238E27FC236}">
                <a16:creationId xmlns:a16="http://schemas.microsoft.com/office/drawing/2014/main" id="{6CFC1353-60C9-40F3-952B-A2189B6BF0B4}"/>
              </a:ext>
            </a:extLst>
          </p:cNvPr>
          <p:cNvSpPr txBox="1"/>
          <p:nvPr/>
        </p:nvSpPr>
        <p:spPr>
          <a:xfrm>
            <a:off x="3649857"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37</a:t>
            </a:r>
            <a:endParaRPr lang="en-GB" sz="933" dirty="0">
              <a:solidFill>
                <a:prstClr val="black"/>
              </a:solidFill>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D8C2552C-E7AE-4DBC-B471-770B703E3610}"/>
              </a:ext>
            </a:extLst>
          </p:cNvPr>
          <p:cNvSpPr txBox="1"/>
          <p:nvPr/>
        </p:nvSpPr>
        <p:spPr>
          <a:xfrm>
            <a:off x="3875599"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26</a:t>
            </a:r>
            <a:endParaRPr lang="en-GB" sz="933" dirty="0">
              <a:solidFill>
                <a:prstClr val="black"/>
              </a:solidFill>
              <a:latin typeface="Arial" panose="020B0604020202020204" pitchFamily="34" charset="0"/>
              <a:cs typeface="Arial" panose="020B0604020202020204" pitchFamily="34" charset="0"/>
            </a:endParaRPr>
          </a:p>
        </p:txBody>
      </p:sp>
      <p:sp>
        <p:nvSpPr>
          <p:cNvPr id="143" name="TextBox 142">
            <a:extLst>
              <a:ext uri="{FF2B5EF4-FFF2-40B4-BE49-F238E27FC236}">
                <a16:creationId xmlns:a16="http://schemas.microsoft.com/office/drawing/2014/main" id="{067DFDF8-C585-4078-B565-CCF6190EB9AC}"/>
              </a:ext>
            </a:extLst>
          </p:cNvPr>
          <p:cNvSpPr txBox="1"/>
          <p:nvPr/>
        </p:nvSpPr>
        <p:spPr>
          <a:xfrm>
            <a:off x="4095661"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24</a:t>
            </a:r>
            <a:endParaRPr lang="en-GB" sz="933" dirty="0">
              <a:solidFill>
                <a:prstClr val="black"/>
              </a:solidFill>
              <a:latin typeface="Arial" panose="020B0604020202020204" pitchFamily="34" charset="0"/>
              <a:cs typeface="Arial" panose="020B0604020202020204" pitchFamily="34" charset="0"/>
            </a:endParaRPr>
          </a:p>
        </p:txBody>
      </p:sp>
      <p:sp>
        <p:nvSpPr>
          <p:cNvPr id="144" name="TextBox 143">
            <a:extLst>
              <a:ext uri="{FF2B5EF4-FFF2-40B4-BE49-F238E27FC236}">
                <a16:creationId xmlns:a16="http://schemas.microsoft.com/office/drawing/2014/main" id="{FB4D94C7-A335-416E-909C-EECC6C7BB361}"/>
              </a:ext>
            </a:extLst>
          </p:cNvPr>
          <p:cNvSpPr txBox="1"/>
          <p:nvPr/>
        </p:nvSpPr>
        <p:spPr>
          <a:xfrm>
            <a:off x="4315718"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18</a:t>
            </a:r>
            <a:endParaRPr lang="en-GB" sz="933" dirty="0">
              <a:solidFill>
                <a:prstClr val="black"/>
              </a:solidFill>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6B5F3317-B7C0-4A36-A477-251C5A86239F}"/>
              </a:ext>
            </a:extLst>
          </p:cNvPr>
          <p:cNvSpPr txBox="1"/>
          <p:nvPr/>
        </p:nvSpPr>
        <p:spPr>
          <a:xfrm>
            <a:off x="4547159"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11</a:t>
            </a:r>
            <a:endParaRPr lang="en-GB" sz="933" dirty="0">
              <a:solidFill>
                <a:prstClr val="black"/>
              </a:solidFill>
              <a:latin typeface="Arial" panose="020B0604020202020204" pitchFamily="34" charset="0"/>
              <a:cs typeface="Arial" panose="020B0604020202020204" pitchFamily="34" charset="0"/>
            </a:endParaRPr>
          </a:p>
        </p:txBody>
      </p:sp>
      <p:sp>
        <p:nvSpPr>
          <p:cNvPr id="146" name="TextBox 145">
            <a:extLst>
              <a:ext uri="{FF2B5EF4-FFF2-40B4-BE49-F238E27FC236}">
                <a16:creationId xmlns:a16="http://schemas.microsoft.com/office/drawing/2014/main" id="{37E4FB20-B0CE-4F0C-A3BF-FAF5E664FB59}"/>
              </a:ext>
            </a:extLst>
          </p:cNvPr>
          <p:cNvSpPr txBox="1"/>
          <p:nvPr/>
        </p:nvSpPr>
        <p:spPr>
          <a:xfrm>
            <a:off x="4755833"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11</a:t>
            </a:r>
            <a:endParaRPr lang="en-GB" sz="933" dirty="0">
              <a:solidFill>
                <a:prstClr val="black"/>
              </a:solidFill>
              <a:latin typeface="Arial" panose="020B0604020202020204" pitchFamily="34" charset="0"/>
              <a:cs typeface="Arial" panose="020B0604020202020204" pitchFamily="34" charset="0"/>
            </a:endParaRPr>
          </a:p>
        </p:txBody>
      </p:sp>
      <p:sp>
        <p:nvSpPr>
          <p:cNvPr id="147" name="TextBox 146">
            <a:extLst>
              <a:ext uri="{FF2B5EF4-FFF2-40B4-BE49-F238E27FC236}">
                <a16:creationId xmlns:a16="http://schemas.microsoft.com/office/drawing/2014/main" id="{B076BDAA-DBA6-4D51-81A5-3249BB34B5E4}"/>
              </a:ext>
            </a:extLst>
          </p:cNvPr>
          <p:cNvSpPr txBox="1"/>
          <p:nvPr/>
        </p:nvSpPr>
        <p:spPr>
          <a:xfrm>
            <a:off x="4975892"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3</a:t>
            </a:r>
            <a:endParaRPr lang="en-GB" sz="933" dirty="0">
              <a:solidFill>
                <a:prstClr val="black"/>
              </a:solidFill>
              <a:latin typeface="Arial" panose="020B0604020202020204" pitchFamily="34" charset="0"/>
              <a:cs typeface="Arial" panose="020B0604020202020204" pitchFamily="34" charset="0"/>
            </a:endParaRPr>
          </a:p>
        </p:txBody>
      </p:sp>
      <p:sp>
        <p:nvSpPr>
          <p:cNvPr id="148" name="TextBox 147">
            <a:extLst>
              <a:ext uri="{FF2B5EF4-FFF2-40B4-BE49-F238E27FC236}">
                <a16:creationId xmlns:a16="http://schemas.microsoft.com/office/drawing/2014/main" id="{4B323826-70C7-4D2E-8E09-2BB594A53C1C}"/>
              </a:ext>
            </a:extLst>
          </p:cNvPr>
          <p:cNvSpPr txBox="1"/>
          <p:nvPr/>
        </p:nvSpPr>
        <p:spPr>
          <a:xfrm>
            <a:off x="5201641"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a:t>
            </a:r>
            <a:endParaRPr lang="en-GB" sz="933" dirty="0">
              <a:solidFill>
                <a:prstClr val="black"/>
              </a:solidFill>
              <a:latin typeface="Arial" panose="020B060402020202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BC729C93-5618-4B07-93D2-B70CC49BCF25}"/>
              </a:ext>
            </a:extLst>
          </p:cNvPr>
          <p:cNvSpPr txBox="1"/>
          <p:nvPr/>
        </p:nvSpPr>
        <p:spPr>
          <a:xfrm>
            <a:off x="5416008"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0</a:t>
            </a:r>
            <a:endParaRPr lang="en-GB" sz="933" dirty="0">
              <a:solidFill>
                <a:prstClr val="black"/>
              </a:solidFill>
              <a:latin typeface="Arial" panose="020B0604020202020204" pitchFamily="34" charset="0"/>
              <a:cs typeface="Arial" panose="020B0604020202020204" pitchFamily="34" charset="0"/>
            </a:endParaRPr>
          </a:p>
        </p:txBody>
      </p:sp>
      <p:sp>
        <p:nvSpPr>
          <p:cNvPr id="150" name="TextBox 149">
            <a:extLst>
              <a:ext uri="{FF2B5EF4-FFF2-40B4-BE49-F238E27FC236}">
                <a16:creationId xmlns:a16="http://schemas.microsoft.com/office/drawing/2014/main" id="{1BCEC387-C468-4319-B344-77202B5899AC}"/>
              </a:ext>
            </a:extLst>
          </p:cNvPr>
          <p:cNvSpPr txBox="1"/>
          <p:nvPr/>
        </p:nvSpPr>
        <p:spPr>
          <a:xfrm>
            <a:off x="5641757"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0</a:t>
            </a:r>
            <a:endParaRPr lang="en-GB" sz="933" dirty="0">
              <a:solidFill>
                <a:prstClr val="black"/>
              </a:solidFill>
              <a:latin typeface="Arial" panose="020B0604020202020204" pitchFamily="34" charset="0"/>
              <a:cs typeface="Arial" panose="020B0604020202020204" pitchFamily="34" charset="0"/>
            </a:endParaRPr>
          </a:p>
        </p:txBody>
      </p:sp>
      <p:sp>
        <p:nvSpPr>
          <p:cNvPr id="151" name="TextBox 150">
            <a:extLst>
              <a:ext uri="{FF2B5EF4-FFF2-40B4-BE49-F238E27FC236}">
                <a16:creationId xmlns:a16="http://schemas.microsoft.com/office/drawing/2014/main" id="{4DD1BDE1-EE58-43D4-82AF-1AF229C30E13}"/>
              </a:ext>
            </a:extLst>
          </p:cNvPr>
          <p:cNvSpPr txBox="1"/>
          <p:nvPr/>
        </p:nvSpPr>
        <p:spPr>
          <a:xfrm>
            <a:off x="5861811"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0</a:t>
            </a:r>
            <a:endParaRPr lang="en-GB" sz="933" dirty="0">
              <a:solidFill>
                <a:prstClr val="black"/>
              </a:solidFill>
              <a:latin typeface="Arial" panose="020B060402020202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id="{FFAB6306-7BB6-4F44-B4B4-11627AA23463}"/>
              </a:ext>
            </a:extLst>
          </p:cNvPr>
          <p:cNvSpPr txBox="1"/>
          <p:nvPr/>
        </p:nvSpPr>
        <p:spPr>
          <a:xfrm>
            <a:off x="1453032"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149</a:t>
            </a:r>
            <a:endParaRPr lang="en-GB" sz="933" dirty="0">
              <a:solidFill>
                <a:prstClr val="black"/>
              </a:solidFill>
              <a:latin typeface="Arial" panose="020B0604020202020204" pitchFamily="34" charset="0"/>
              <a:cs typeface="Arial" panose="020B0604020202020204" pitchFamily="34" charset="0"/>
            </a:endParaRPr>
          </a:p>
        </p:txBody>
      </p:sp>
      <p:sp>
        <p:nvSpPr>
          <p:cNvPr id="153" name="TextBox 152">
            <a:extLst>
              <a:ext uri="{FF2B5EF4-FFF2-40B4-BE49-F238E27FC236}">
                <a16:creationId xmlns:a16="http://schemas.microsoft.com/office/drawing/2014/main" id="{F356D3A1-1FAE-41AC-B90A-93ADB7A3C46C}"/>
              </a:ext>
            </a:extLst>
          </p:cNvPr>
          <p:cNvSpPr txBox="1"/>
          <p:nvPr/>
        </p:nvSpPr>
        <p:spPr>
          <a:xfrm>
            <a:off x="618199" y="5604124"/>
            <a:ext cx="539405" cy="143566"/>
          </a:xfrm>
          <a:prstGeom prst="rect">
            <a:avLst/>
          </a:prstGeom>
          <a:noFill/>
        </p:spPr>
        <p:txBody>
          <a:bodyPr wrap="square" lIns="0" tIns="0" rIns="0" bIns="0" rtlCol="0" anchor="t">
            <a:spAutoFit/>
          </a:bodyPr>
          <a:lstStyle/>
          <a:p>
            <a:pPr defTabSz="609585">
              <a:defRPr/>
            </a:pPr>
            <a:r>
              <a:rPr lang="en-US" sz="933" b="1" dirty="0">
                <a:solidFill>
                  <a:schemeClr val="tx2"/>
                </a:solidFill>
                <a:latin typeface="Arial" panose="020B0604020202020204" pitchFamily="34" charset="0"/>
                <a:cs typeface="Arial" panose="020B0604020202020204" pitchFamily="34" charset="0"/>
              </a:rPr>
              <a:t>Olaparib</a:t>
            </a:r>
            <a:endParaRPr lang="en-GB" sz="933" b="1" dirty="0">
              <a:solidFill>
                <a:schemeClr val="tx2"/>
              </a:solidFill>
              <a:latin typeface="Arial" panose="020B0604020202020204" pitchFamily="34" charset="0"/>
              <a:cs typeface="Arial" panose="020B0604020202020204" pitchFamily="34" charset="0"/>
            </a:endParaRPr>
          </a:p>
        </p:txBody>
      </p:sp>
      <p:sp>
        <p:nvSpPr>
          <p:cNvPr id="154" name="TextBox 153">
            <a:extLst>
              <a:ext uri="{FF2B5EF4-FFF2-40B4-BE49-F238E27FC236}">
                <a16:creationId xmlns:a16="http://schemas.microsoft.com/office/drawing/2014/main" id="{E5CD28D9-B019-4323-8DB3-EB90AC4D67F7}"/>
              </a:ext>
            </a:extLst>
          </p:cNvPr>
          <p:cNvSpPr txBox="1"/>
          <p:nvPr/>
        </p:nvSpPr>
        <p:spPr>
          <a:xfrm>
            <a:off x="618199" y="5435905"/>
            <a:ext cx="673495" cy="143566"/>
          </a:xfrm>
          <a:prstGeom prst="rect">
            <a:avLst/>
          </a:prstGeom>
          <a:noFill/>
        </p:spPr>
        <p:txBody>
          <a:bodyPr wrap="square" lIns="0" tIns="0" rIns="0" bIns="0" rtlCol="0" anchor="t">
            <a:spAutoFit/>
          </a:bodyPr>
          <a:lstStyle/>
          <a:p>
            <a:pPr defTabSz="609585">
              <a:defRPr/>
            </a:pPr>
            <a:r>
              <a:rPr lang="en-US" sz="933" b="1" dirty="0">
                <a:solidFill>
                  <a:prstClr val="black"/>
                </a:solidFill>
                <a:latin typeface="Arial" panose="020B0604020202020204" pitchFamily="34" charset="0"/>
                <a:cs typeface="Arial" panose="020B0604020202020204" pitchFamily="34" charset="0"/>
              </a:rPr>
              <a:t>No. at risk</a:t>
            </a:r>
            <a:endParaRPr lang="en-GB" sz="933" b="1" dirty="0">
              <a:solidFill>
                <a:prstClr val="black"/>
              </a:solidFill>
              <a:latin typeface="Arial" panose="020B0604020202020204" pitchFamily="34" charset="0"/>
              <a:cs typeface="Arial" panose="020B0604020202020204" pitchFamily="34" charset="0"/>
            </a:endParaRPr>
          </a:p>
        </p:txBody>
      </p:sp>
      <p:sp>
        <p:nvSpPr>
          <p:cNvPr id="108" name="TextBox 107">
            <a:extLst>
              <a:ext uri="{FF2B5EF4-FFF2-40B4-BE49-F238E27FC236}">
                <a16:creationId xmlns:a16="http://schemas.microsoft.com/office/drawing/2014/main" id="{2030DCAA-0CFC-48C9-9D81-59C16FCE56F6}"/>
              </a:ext>
            </a:extLst>
          </p:cNvPr>
          <p:cNvSpPr txBox="1"/>
          <p:nvPr/>
        </p:nvSpPr>
        <p:spPr>
          <a:xfrm>
            <a:off x="1232972"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83</a:t>
            </a:r>
            <a:endParaRPr lang="en-GB" sz="933" dirty="0">
              <a:solidFill>
                <a:prstClr val="black"/>
              </a:solidFill>
              <a:latin typeface="Arial" panose="020B0604020202020204" pitchFamily="34" charset="0"/>
              <a:cs typeface="Arial" panose="020B0604020202020204" pitchFamily="34" charset="0"/>
            </a:endParaRPr>
          </a:p>
        </p:txBody>
      </p:sp>
      <p:sp>
        <p:nvSpPr>
          <p:cNvPr id="109" name="TextBox 108">
            <a:extLst>
              <a:ext uri="{FF2B5EF4-FFF2-40B4-BE49-F238E27FC236}">
                <a16:creationId xmlns:a16="http://schemas.microsoft.com/office/drawing/2014/main" id="{7672D50E-F4AD-4CDC-816F-92860550A227}"/>
              </a:ext>
            </a:extLst>
          </p:cNvPr>
          <p:cNvSpPr txBox="1"/>
          <p:nvPr/>
        </p:nvSpPr>
        <p:spPr>
          <a:xfrm>
            <a:off x="1675025" y="5787290"/>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47</a:t>
            </a:r>
            <a:endParaRPr lang="en-GB" sz="933" dirty="0">
              <a:solidFill>
                <a:prstClr val="black"/>
              </a:solidFill>
              <a:latin typeface="Arial" panose="020B0604020202020204" pitchFamily="34" charset="0"/>
              <a:cs typeface="Arial" panose="020B0604020202020204" pitchFamily="34" charset="0"/>
            </a:endParaRPr>
          </a:p>
        </p:txBody>
      </p:sp>
      <p:sp>
        <p:nvSpPr>
          <p:cNvPr id="110" name="TextBox 109">
            <a:extLst>
              <a:ext uri="{FF2B5EF4-FFF2-40B4-BE49-F238E27FC236}">
                <a16:creationId xmlns:a16="http://schemas.microsoft.com/office/drawing/2014/main" id="{3B95F32C-DA97-4932-9008-45101B7F92F4}"/>
              </a:ext>
            </a:extLst>
          </p:cNvPr>
          <p:cNvSpPr txBox="1"/>
          <p:nvPr/>
        </p:nvSpPr>
        <p:spPr>
          <a:xfrm>
            <a:off x="1906465"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44</a:t>
            </a:r>
            <a:endParaRPr lang="en-GB" sz="933" dirty="0">
              <a:solidFill>
                <a:prstClr val="black"/>
              </a:solidFill>
              <a:latin typeface="Arial" panose="020B0604020202020204" pitchFamily="34" charset="0"/>
              <a:cs typeface="Arial" panose="020B0604020202020204" pitchFamily="34" charset="0"/>
            </a:endParaRPr>
          </a:p>
        </p:txBody>
      </p:sp>
      <p:sp>
        <p:nvSpPr>
          <p:cNvPr id="111" name="TextBox 110">
            <a:extLst>
              <a:ext uri="{FF2B5EF4-FFF2-40B4-BE49-F238E27FC236}">
                <a16:creationId xmlns:a16="http://schemas.microsoft.com/office/drawing/2014/main" id="{55FC86D1-55CF-4E0F-866E-B7FC712866C9}"/>
              </a:ext>
            </a:extLst>
          </p:cNvPr>
          <p:cNvSpPr txBox="1"/>
          <p:nvPr/>
        </p:nvSpPr>
        <p:spPr>
          <a:xfrm>
            <a:off x="2103758"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22</a:t>
            </a:r>
            <a:endParaRPr lang="en-GB" sz="933" dirty="0">
              <a:solidFill>
                <a:prstClr val="black"/>
              </a:solidFill>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738BA889-4EC8-4D5D-86CD-9825CC4C3835}"/>
              </a:ext>
            </a:extLst>
          </p:cNvPr>
          <p:cNvSpPr txBox="1"/>
          <p:nvPr/>
        </p:nvSpPr>
        <p:spPr>
          <a:xfrm>
            <a:off x="2323817"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20</a:t>
            </a:r>
            <a:endParaRPr lang="en-GB" sz="933" dirty="0">
              <a:solidFill>
                <a:prstClr val="black"/>
              </a:solidFill>
              <a:latin typeface="Arial" panose="020B0604020202020204" pitchFamily="34" charset="0"/>
              <a:cs typeface="Arial" panose="020B0604020202020204" pitchFamily="34" charset="0"/>
            </a:endParaRPr>
          </a:p>
        </p:txBody>
      </p:sp>
      <p:sp>
        <p:nvSpPr>
          <p:cNvPr id="113" name="TextBox 112">
            <a:extLst>
              <a:ext uri="{FF2B5EF4-FFF2-40B4-BE49-F238E27FC236}">
                <a16:creationId xmlns:a16="http://schemas.microsoft.com/office/drawing/2014/main" id="{50ACA75E-DD38-498E-BE30-3D40A20E3E47}"/>
              </a:ext>
            </a:extLst>
          </p:cNvPr>
          <p:cNvSpPr txBox="1"/>
          <p:nvPr/>
        </p:nvSpPr>
        <p:spPr>
          <a:xfrm>
            <a:off x="2555258"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13</a:t>
            </a:r>
            <a:endParaRPr lang="en-GB" sz="933" dirty="0">
              <a:solidFill>
                <a:prstClr val="black"/>
              </a:solidFill>
              <a:latin typeface="Arial" panose="020B0604020202020204" pitchFamily="34" charset="0"/>
              <a:cs typeface="Arial" panose="020B0604020202020204" pitchFamily="34" charset="0"/>
            </a:endParaRPr>
          </a:p>
        </p:txBody>
      </p:sp>
      <p:sp>
        <p:nvSpPr>
          <p:cNvPr id="114" name="TextBox 113">
            <a:extLst>
              <a:ext uri="{FF2B5EF4-FFF2-40B4-BE49-F238E27FC236}">
                <a16:creationId xmlns:a16="http://schemas.microsoft.com/office/drawing/2014/main" id="{63114238-F019-4550-B851-99299F440350}"/>
              </a:ext>
            </a:extLst>
          </p:cNvPr>
          <p:cNvSpPr txBox="1"/>
          <p:nvPr/>
        </p:nvSpPr>
        <p:spPr>
          <a:xfrm>
            <a:off x="2769625"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12</a:t>
            </a:r>
            <a:endParaRPr lang="en-GB" sz="933" dirty="0">
              <a:solidFill>
                <a:prstClr val="black"/>
              </a:solidFill>
              <a:latin typeface="Arial" panose="020B0604020202020204" pitchFamily="34" charset="0"/>
              <a:cs typeface="Arial" panose="020B0604020202020204" pitchFamily="34" charset="0"/>
            </a:endParaRPr>
          </a:p>
        </p:txBody>
      </p:sp>
      <p:sp>
        <p:nvSpPr>
          <p:cNvPr id="115" name="TextBox 114">
            <a:extLst>
              <a:ext uri="{FF2B5EF4-FFF2-40B4-BE49-F238E27FC236}">
                <a16:creationId xmlns:a16="http://schemas.microsoft.com/office/drawing/2014/main" id="{BB8ADE11-186A-4032-99DC-D5AFF3E7BEB3}"/>
              </a:ext>
            </a:extLst>
          </p:cNvPr>
          <p:cNvSpPr txBox="1"/>
          <p:nvPr/>
        </p:nvSpPr>
        <p:spPr>
          <a:xfrm>
            <a:off x="2989682"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7</a:t>
            </a:r>
            <a:endParaRPr lang="en-GB" sz="933" dirty="0">
              <a:solidFill>
                <a:prstClr val="black"/>
              </a:solidFill>
              <a:latin typeface="Arial" panose="020B0604020202020204" pitchFamily="34" charset="0"/>
              <a:cs typeface="Arial" panose="020B0604020202020204" pitchFamily="34" charset="0"/>
            </a:endParaRPr>
          </a:p>
        </p:txBody>
      </p:sp>
      <p:sp>
        <p:nvSpPr>
          <p:cNvPr id="116" name="TextBox 115">
            <a:extLst>
              <a:ext uri="{FF2B5EF4-FFF2-40B4-BE49-F238E27FC236}">
                <a16:creationId xmlns:a16="http://schemas.microsoft.com/office/drawing/2014/main" id="{E654868D-29B7-4AF4-AD17-31BDA04A034D}"/>
              </a:ext>
            </a:extLst>
          </p:cNvPr>
          <p:cNvSpPr txBox="1"/>
          <p:nvPr/>
        </p:nvSpPr>
        <p:spPr>
          <a:xfrm>
            <a:off x="3209742"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6</a:t>
            </a:r>
            <a:endParaRPr lang="en-GB" sz="933" dirty="0">
              <a:solidFill>
                <a:prstClr val="black"/>
              </a:solidFill>
              <a:latin typeface="Arial" panose="020B0604020202020204" pitchFamily="34" charset="0"/>
              <a:cs typeface="Arial" panose="020B0604020202020204" pitchFamily="34" charset="0"/>
            </a:endParaRPr>
          </a:p>
        </p:txBody>
      </p:sp>
      <p:sp>
        <p:nvSpPr>
          <p:cNvPr id="117" name="TextBox 116">
            <a:extLst>
              <a:ext uri="{FF2B5EF4-FFF2-40B4-BE49-F238E27FC236}">
                <a16:creationId xmlns:a16="http://schemas.microsoft.com/office/drawing/2014/main" id="{B5967A7C-1E29-43A8-9E28-CBB3D1C70D0D}"/>
              </a:ext>
            </a:extLst>
          </p:cNvPr>
          <p:cNvSpPr txBox="1"/>
          <p:nvPr/>
        </p:nvSpPr>
        <p:spPr>
          <a:xfrm>
            <a:off x="3429795"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3</a:t>
            </a:r>
            <a:endParaRPr lang="en-GB" sz="933" dirty="0">
              <a:solidFill>
                <a:prstClr val="black"/>
              </a:solidFill>
              <a:latin typeface="Arial" panose="020B0604020202020204" pitchFamily="34" charset="0"/>
              <a:cs typeface="Arial" panose="020B0604020202020204" pitchFamily="34" charset="0"/>
            </a:endParaRPr>
          </a:p>
        </p:txBody>
      </p:sp>
      <p:sp>
        <p:nvSpPr>
          <p:cNvPr id="118" name="TextBox 117">
            <a:extLst>
              <a:ext uri="{FF2B5EF4-FFF2-40B4-BE49-F238E27FC236}">
                <a16:creationId xmlns:a16="http://schemas.microsoft.com/office/drawing/2014/main" id="{217A8B6B-8911-4076-B9A3-428500520983}"/>
              </a:ext>
            </a:extLst>
          </p:cNvPr>
          <p:cNvSpPr txBox="1"/>
          <p:nvPr/>
        </p:nvSpPr>
        <p:spPr>
          <a:xfrm>
            <a:off x="3649858"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3</a:t>
            </a:r>
            <a:endParaRPr lang="en-GB" sz="933" dirty="0">
              <a:solidFill>
                <a:prstClr val="black"/>
              </a:solidFill>
              <a:latin typeface="Arial" panose="020B060402020202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F7B893E8-AEF5-44A5-8EB6-80826E62B0D7}"/>
              </a:ext>
            </a:extLst>
          </p:cNvPr>
          <p:cNvSpPr txBox="1"/>
          <p:nvPr/>
        </p:nvSpPr>
        <p:spPr>
          <a:xfrm>
            <a:off x="3875599"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3</a:t>
            </a:r>
            <a:endParaRPr lang="en-GB" sz="933" dirty="0">
              <a:solidFill>
                <a:prstClr val="black"/>
              </a:solidFill>
              <a:latin typeface="Arial" panose="020B0604020202020204" pitchFamily="34" charset="0"/>
              <a:cs typeface="Arial" panose="020B0604020202020204" pitchFamily="34" charset="0"/>
            </a:endParaRPr>
          </a:p>
        </p:txBody>
      </p:sp>
      <p:sp>
        <p:nvSpPr>
          <p:cNvPr id="120" name="TextBox 119">
            <a:extLst>
              <a:ext uri="{FF2B5EF4-FFF2-40B4-BE49-F238E27FC236}">
                <a16:creationId xmlns:a16="http://schemas.microsoft.com/office/drawing/2014/main" id="{A3604DCE-E863-47D3-843C-04439624CF18}"/>
              </a:ext>
            </a:extLst>
          </p:cNvPr>
          <p:cNvSpPr txBox="1"/>
          <p:nvPr/>
        </p:nvSpPr>
        <p:spPr>
          <a:xfrm>
            <a:off x="4095662"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a:t>
            </a:r>
            <a:endParaRPr lang="en-GB" sz="933" dirty="0">
              <a:solidFill>
                <a:prstClr val="black"/>
              </a:solidFill>
              <a:latin typeface="Arial" panose="020B0604020202020204" pitchFamily="34" charset="0"/>
              <a:cs typeface="Arial" panose="020B0604020202020204" pitchFamily="34" charset="0"/>
            </a:endParaRPr>
          </a:p>
        </p:txBody>
      </p:sp>
      <p:sp>
        <p:nvSpPr>
          <p:cNvPr id="121" name="TextBox 120">
            <a:extLst>
              <a:ext uri="{FF2B5EF4-FFF2-40B4-BE49-F238E27FC236}">
                <a16:creationId xmlns:a16="http://schemas.microsoft.com/office/drawing/2014/main" id="{F15BE346-D718-45F7-BF23-003EC5969B3B}"/>
              </a:ext>
            </a:extLst>
          </p:cNvPr>
          <p:cNvSpPr txBox="1"/>
          <p:nvPr/>
        </p:nvSpPr>
        <p:spPr>
          <a:xfrm>
            <a:off x="4315718"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a:t>
            </a:r>
            <a:endParaRPr lang="en-GB" sz="933" dirty="0">
              <a:solidFill>
                <a:prstClr val="black"/>
              </a:solidFill>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BE2EFE8F-A038-4E6B-97B0-64EEA67EFA57}"/>
              </a:ext>
            </a:extLst>
          </p:cNvPr>
          <p:cNvSpPr txBox="1"/>
          <p:nvPr/>
        </p:nvSpPr>
        <p:spPr>
          <a:xfrm>
            <a:off x="4547158"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a:t>
            </a:r>
            <a:endParaRPr lang="en-GB" sz="933" dirty="0">
              <a:solidFill>
                <a:prstClr val="black"/>
              </a:solidFill>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1A4CEE0D-B766-4414-9C28-00A8A1CA7170}"/>
              </a:ext>
            </a:extLst>
          </p:cNvPr>
          <p:cNvSpPr txBox="1"/>
          <p:nvPr/>
        </p:nvSpPr>
        <p:spPr>
          <a:xfrm>
            <a:off x="4755833"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a:t>
            </a:r>
            <a:endParaRPr lang="en-GB" sz="933" dirty="0">
              <a:solidFill>
                <a:prstClr val="black"/>
              </a:solidFill>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id="{394C1138-91A6-40E8-A558-AD09C7B76860}"/>
              </a:ext>
            </a:extLst>
          </p:cNvPr>
          <p:cNvSpPr txBox="1"/>
          <p:nvPr/>
        </p:nvSpPr>
        <p:spPr>
          <a:xfrm>
            <a:off x="4975890"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a:t>
            </a:r>
            <a:endParaRPr lang="en-GB" sz="933" dirty="0">
              <a:solidFill>
                <a:prstClr val="black"/>
              </a:solidFill>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633363EC-7404-40AD-BAC1-D595A7B7DF65}"/>
              </a:ext>
            </a:extLst>
          </p:cNvPr>
          <p:cNvSpPr txBox="1"/>
          <p:nvPr/>
        </p:nvSpPr>
        <p:spPr>
          <a:xfrm>
            <a:off x="5201641"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a:t>
            </a:r>
            <a:endParaRPr lang="en-GB" sz="933" dirty="0">
              <a:solidFill>
                <a:prstClr val="black"/>
              </a:solidFill>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id="{CE24A039-D6DF-4AC4-8EA6-57B861FC519F}"/>
              </a:ext>
            </a:extLst>
          </p:cNvPr>
          <p:cNvSpPr txBox="1"/>
          <p:nvPr/>
        </p:nvSpPr>
        <p:spPr>
          <a:xfrm>
            <a:off x="5416008"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0</a:t>
            </a:r>
            <a:endParaRPr lang="en-GB" sz="933" dirty="0">
              <a:solidFill>
                <a:prstClr val="black"/>
              </a:solidFill>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EF7CFCA9-1352-4629-8250-E12B37F97610}"/>
              </a:ext>
            </a:extLst>
          </p:cNvPr>
          <p:cNvSpPr txBox="1"/>
          <p:nvPr/>
        </p:nvSpPr>
        <p:spPr>
          <a:xfrm>
            <a:off x="5641757"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0</a:t>
            </a:r>
            <a:endParaRPr lang="en-GB" sz="933" dirty="0">
              <a:solidFill>
                <a:prstClr val="black"/>
              </a:solidFill>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4A5F151B-AFA2-4955-93B9-91D6E50DE829}"/>
              </a:ext>
            </a:extLst>
          </p:cNvPr>
          <p:cNvSpPr txBox="1"/>
          <p:nvPr/>
        </p:nvSpPr>
        <p:spPr>
          <a:xfrm>
            <a:off x="5861811"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0</a:t>
            </a:r>
            <a:endParaRPr lang="en-GB" sz="933" dirty="0">
              <a:solidFill>
                <a:prstClr val="black"/>
              </a:solidFill>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CA716921-D2B0-4992-8E83-BB5B4D632D4D}"/>
              </a:ext>
            </a:extLst>
          </p:cNvPr>
          <p:cNvSpPr txBox="1"/>
          <p:nvPr/>
        </p:nvSpPr>
        <p:spPr>
          <a:xfrm>
            <a:off x="1453030"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79</a:t>
            </a:r>
            <a:endParaRPr lang="en-GB" sz="933" dirty="0">
              <a:solidFill>
                <a:prstClr val="black"/>
              </a:solidFill>
              <a:latin typeface="Arial" panose="020B0604020202020204" pitchFamily="34" charset="0"/>
              <a:cs typeface="Arial" panose="020B0604020202020204" pitchFamily="34" charset="0"/>
            </a:endParaRPr>
          </a:p>
        </p:txBody>
      </p:sp>
      <p:sp>
        <p:nvSpPr>
          <p:cNvPr id="130" name="TextBox 129">
            <a:extLst>
              <a:ext uri="{FF2B5EF4-FFF2-40B4-BE49-F238E27FC236}">
                <a16:creationId xmlns:a16="http://schemas.microsoft.com/office/drawing/2014/main" id="{95B32AD6-E0ED-473B-BC69-E2B2DAC06179}"/>
              </a:ext>
            </a:extLst>
          </p:cNvPr>
          <p:cNvSpPr txBox="1"/>
          <p:nvPr/>
        </p:nvSpPr>
        <p:spPr>
          <a:xfrm>
            <a:off x="618193" y="5787290"/>
            <a:ext cx="762266" cy="287129"/>
          </a:xfrm>
          <a:prstGeom prst="rect">
            <a:avLst/>
          </a:prstGeom>
          <a:noFill/>
        </p:spPr>
        <p:txBody>
          <a:bodyPr wrap="square" lIns="0" tIns="0" rIns="0" bIns="0" rtlCol="0" anchor="t">
            <a:spAutoFit/>
          </a:bodyPr>
          <a:lstStyle/>
          <a:p>
            <a:pPr defTabSz="609585">
              <a:defRPr/>
            </a:pPr>
            <a:r>
              <a:rPr lang="en-US" sz="933" b="1" dirty="0">
                <a:solidFill>
                  <a:schemeClr val="accent1"/>
                </a:solidFill>
                <a:latin typeface="Arial" panose="020B0604020202020204" pitchFamily="34" charset="0"/>
                <a:cs typeface="Arial" panose="020B0604020202020204" pitchFamily="34" charset="0"/>
              </a:rPr>
              <a:t>Physician’s </a:t>
            </a:r>
            <a:br>
              <a:rPr lang="en-US" sz="933" b="1" dirty="0">
                <a:solidFill>
                  <a:schemeClr val="accent1"/>
                </a:solidFill>
                <a:latin typeface="Arial" panose="020B0604020202020204" pitchFamily="34" charset="0"/>
                <a:cs typeface="Arial" panose="020B0604020202020204" pitchFamily="34" charset="0"/>
              </a:rPr>
            </a:br>
            <a:r>
              <a:rPr lang="en-US" sz="933" b="1" dirty="0">
                <a:solidFill>
                  <a:schemeClr val="accent1"/>
                </a:solidFill>
                <a:latin typeface="Arial" panose="020B0604020202020204" pitchFamily="34" charset="0"/>
                <a:cs typeface="Arial" panose="020B0604020202020204" pitchFamily="34" charset="0"/>
              </a:rPr>
              <a:t>choice</a:t>
            </a:r>
            <a:endParaRPr lang="en-GB" sz="933" b="1" dirty="0">
              <a:solidFill>
                <a:schemeClr val="accent1"/>
              </a:solidFill>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905D2359-6154-4FD7-A33D-18210E8674AF}"/>
              </a:ext>
            </a:extLst>
          </p:cNvPr>
          <p:cNvSpPr txBox="1"/>
          <p:nvPr/>
        </p:nvSpPr>
        <p:spPr>
          <a:xfrm>
            <a:off x="3883672" y="2869987"/>
            <a:ext cx="1588506" cy="707694"/>
          </a:xfrm>
          <a:prstGeom prst="rect">
            <a:avLst/>
          </a:prstGeom>
          <a:noFill/>
          <a:ln>
            <a:noFill/>
          </a:ln>
        </p:spPr>
        <p:txBody>
          <a:bodyPr wrap="square" rtlCol="0">
            <a:spAutoFit/>
          </a:bodyPr>
          <a:lstStyle/>
          <a:p>
            <a:pPr defTabSz="609585">
              <a:defRPr/>
            </a:pPr>
            <a:r>
              <a:rPr lang="en-US" altLang="zh-CN" sz="1333" b="1" dirty="0">
                <a:solidFill>
                  <a:srgbClr val="000000"/>
                </a:solidFill>
                <a:latin typeface="Arial" panose="020B0604020202020204" pitchFamily="34" charset="0"/>
                <a:cs typeface="Arial" panose="020B0604020202020204" pitchFamily="34" charset="0"/>
              </a:rPr>
              <a:t>12</a:t>
            </a:r>
            <a:r>
              <a:rPr lang="en-US" sz="1333" b="1" dirty="0">
                <a:solidFill>
                  <a:srgbClr val="000000"/>
                </a:solidFill>
                <a:latin typeface="Arial" panose="020B0604020202020204" pitchFamily="34" charset="0"/>
                <a:cs typeface="Arial" panose="020B0604020202020204" pitchFamily="34" charset="0"/>
              </a:rPr>
              <a:t>-month rate</a:t>
            </a:r>
          </a:p>
          <a:p>
            <a:pPr defTabSz="609585">
              <a:defRPr/>
            </a:pPr>
            <a:r>
              <a:rPr lang="en-US" altLang="zh-CN" sz="1333" b="1" dirty="0">
                <a:solidFill>
                  <a:schemeClr val="tx2"/>
                </a:solidFill>
                <a:latin typeface="Arial" panose="020B0604020202020204" pitchFamily="34" charset="0"/>
                <a:cs typeface="Arial" panose="020B0604020202020204" pitchFamily="34" charset="0"/>
              </a:rPr>
              <a:t>28%</a:t>
            </a:r>
          </a:p>
          <a:p>
            <a:pPr defTabSz="609585">
              <a:defRPr/>
            </a:pPr>
            <a:r>
              <a:rPr lang="en-US" altLang="zh-CN" sz="1333" b="1" dirty="0">
                <a:solidFill>
                  <a:schemeClr val="accent1"/>
                </a:solidFill>
                <a:latin typeface="Arial" panose="020B0604020202020204" pitchFamily="34" charset="0"/>
                <a:cs typeface="Arial" panose="020B0604020202020204" pitchFamily="34" charset="0"/>
              </a:rPr>
              <a:t>9%</a:t>
            </a:r>
            <a:endParaRPr lang="en-US" sz="1333" b="1" dirty="0">
              <a:solidFill>
                <a:schemeClr val="accent1"/>
              </a:solidFill>
              <a:latin typeface="Arial" panose="020B060402020202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id="{1B51CCC1-B484-4D30-8A92-56115990B19B}"/>
              </a:ext>
            </a:extLst>
          </p:cNvPr>
          <p:cNvSpPr txBox="1"/>
          <p:nvPr/>
        </p:nvSpPr>
        <p:spPr>
          <a:xfrm>
            <a:off x="2567520" y="2436713"/>
            <a:ext cx="1418171" cy="707694"/>
          </a:xfrm>
          <a:prstGeom prst="rect">
            <a:avLst/>
          </a:prstGeom>
          <a:noFill/>
          <a:ln>
            <a:noFill/>
          </a:ln>
        </p:spPr>
        <p:txBody>
          <a:bodyPr wrap="square" rtlCol="0">
            <a:spAutoFit/>
          </a:bodyPr>
          <a:lstStyle/>
          <a:p>
            <a:pPr defTabSz="609585">
              <a:defRPr/>
            </a:pPr>
            <a:r>
              <a:rPr lang="en-US" sz="1333" b="1" dirty="0">
                <a:solidFill>
                  <a:srgbClr val="000000"/>
                </a:solidFill>
                <a:latin typeface="Arial" panose="020B0604020202020204" pitchFamily="34" charset="0"/>
                <a:cs typeface="Arial" panose="020B0604020202020204" pitchFamily="34" charset="0"/>
              </a:rPr>
              <a:t>6-month rate</a:t>
            </a:r>
          </a:p>
          <a:p>
            <a:pPr defTabSz="609585">
              <a:defRPr/>
            </a:pPr>
            <a:r>
              <a:rPr lang="en-US" altLang="zh-CN" sz="1333" b="1" dirty="0">
                <a:solidFill>
                  <a:schemeClr val="tx2"/>
                </a:solidFill>
                <a:latin typeface="Arial" panose="020B0604020202020204" pitchFamily="34" charset="0"/>
                <a:cs typeface="Arial" panose="020B0604020202020204" pitchFamily="34" charset="0"/>
              </a:rPr>
              <a:t>60%</a:t>
            </a:r>
          </a:p>
          <a:p>
            <a:pPr defTabSz="609585">
              <a:defRPr/>
            </a:pPr>
            <a:r>
              <a:rPr lang="en-US" altLang="zh-CN" sz="1333" b="1" dirty="0">
                <a:solidFill>
                  <a:schemeClr val="accent1"/>
                </a:solidFill>
                <a:latin typeface="Arial" panose="020B0604020202020204" pitchFamily="34" charset="0"/>
                <a:cs typeface="Arial" panose="020B0604020202020204" pitchFamily="34" charset="0"/>
              </a:rPr>
              <a:t>23%</a:t>
            </a:r>
            <a:endParaRPr lang="en-US" sz="1333" b="1" dirty="0">
              <a:solidFill>
                <a:schemeClr val="accent1"/>
              </a:solidFill>
              <a:latin typeface="Arial" panose="020B0604020202020204" pitchFamily="34" charset="0"/>
              <a:cs typeface="Arial" panose="020B0604020202020204" pitchFamily="34" charset="0"/>
            </a:endParaRPr>
          </a:p>
        </p:txBody>
      </p:sp>
      <p:sp>
        <p:nvSpPr>
          <p:cNvPr id="192" name="TextBox 191">
            <a:extLst>
              <a:ext uri="{FF2B5EF4-FFF2-40B4-BE49-F238E27FC236}">
                <a16:creationId xmlns:a16="http://schemas.microsoft.com/office/drawing/2014/main" id="{88320D96-5A9A-4FBC-BE1C-C8E5FE6CCA80}"/>
              </a:ext>
            </a:extLst>
          </p:cNvPr>
          <p:cNvSpPr txBox="1"/>
          <p:nvPr/>
        </p:nvSpPr>
        <p:spPr>
          <a:xfrm>
            <a:off x="7498472" y="1515987"/>
            <a:ext cx="4320578" cy="715089"/>
          </a:xfrm>
          <a:prstGeom prst="round2DiagRect">
            <a:avLst/>
          </a:prstGeom>
          <a:solidFill>
            <a:schemeClr val="accent6">
              <a:lumMod val="20000"/>
              <a:lumOff val="80000"/>
            </a:schemeClr>
          </a:solidFill>
          <a:ln>
            <a:noFill/>
          </a:ln>
        </p:spPr>
        <p:txBody>
          <a:bodyPr wrap="square" rtlCol="0" anchor="ctr">
            <a:spAutoFit/>
          </a:bodyPr>
          <a:lstStyle/>
          <a:p>
            <a:pPr algn="ctr" defTabSz="457189">
              <a:defRPr/>
            </a:pPr>
            <a:r>
              <a:rPr lang="en-GB" sz="1200" b="1" dirty="0" err="1">
                <a:solidFill>
                  <a:srgbClr val="000000"/>
                </a:solidFill>
                <a:latin typeface="Arial" panose="020B0604020202020204" pitchFamily="34" charset="0"/>
                <a:cs typeface="Arial" panose="020B0604020202020204" pitchFamily="34" charset="0"/>
              </a:rPr>
              <a:t>rPFS</a:t>
            </a:r>
            <a:r>
              <a:rPr lang="en-GB" sz="1200" b="1" baseline="30000" dirty="0" err="1">
                <a:solidFill>
                  <a:srgbClr val="000000"/>
                </a:solidFill>
                <a:latin typeface="Arial" panose="020B0604020202020204" pitchFamily="34" charset="0"/>
                <a:cs typeface="Arial" panose="020B0604020202020204" pitchFamily="34" charset="0"/>
              </a:rPr>
              <a:t>a</a:t>
            </a:r>
            <a:endParaRPr lang="en-GB" sz="1200" b="1" dirty="0">
              <a:solidFill>
                <a:srgbClr val="000000"/>
              </a:solidFill>
              <a:latin typeface="Arial" panose="020B0604020202020204" pitchFamily="34" charset="0"/>
              <a:cs typeface="Arial" panose="020B0604020202020204" pitchFamily="34" charset="0"/>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effectLst/>
                <a:uLnTx/>
                <a:uFillTx/>
                <a:latin typeface="Arial" panose="020B0604020202020204" pitchFamily="34" charset="0"/>
                <a:cs typeface="Arial" panose="020B0604020202020204" pitchFamily="34" charset="0"/>
              </a:rPr>
              <a:t>HR, 0.22 </a:t>
            </a:r>
            <a:r>
              <a:rPr kumimoji="0" lang="en-US" altLang="zh-CN"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(95% CI, 0.15-0.32)</a:t>
            </a:r>
          </a:p>
          <a:p>
            <a:pPr algn="ctr" defTabSz="457189">
              <a:defRPr/>
            </a:pPr>
            <a:r>
              <a:rPr kumimoji="0" lang="en-US" altLang="zh-CN" sz="1200" b="1" i="0" u="none" strike="noStrike" kern="0" cap="none" spc="0" normalizeH="0" baseline="0" noProof="0" dirty="0">
                <a:ln>
                  <a:noFill/>
                </a:ln>
                <a:effectLst/>
                <a:uLnTx/>
                <a:uFillTx/>
                <a:latin typeface="Arial" panose="020B0604020202020204" pitchFamily="34" charset="0"/>
                <a:cs typeface="Arial" panose="020B0604020202020204" pitchFamily="34" charset="0"/>
              </a:rPr>
              <a:t>Median </a:t>
            </a:r>
            <a:r>
              <a:rPr kumimoji="0" lang="en-US" altLang="zh-CN" sz="1200" b="1" i="0" u="none" strike="noStrike" kern="0" cap="none" spc="0" normalizeH="0" baseline="0" noProof="0" dirty="0" err="1">
                <a:ln>
                  <a:noFill/>
                </a:ln>
                <a:effectLst/>
                <a:uLnTx/>
                <a:uFillTx/>
                <a:latin typeface="Arial" panose="020B0604020202020204" pitchFamily="34" charset="0"/>
                <a:cs typeface="Arial" panose="020B0604020202020204" pitchFamily="34" charset="0"/>
              </a:rPr>
              <a:t>rPFS</a:t>
            </a:r>
            <a:r>
              <a:rPr kumimoji="0" lang="en-US" altLang="zh-CN" sz="1200" b="1" i="0" u="none" strike="noStrike" kern="0" cap="none" spc="0" normalizeH="0" baseline="0" noProof="0" dirty="0">
                <a:ln>
                  <a:noFill/>
                </a:ln>
                <a:effectLst/>
                <a:uLnTx/>
                <a:uFillTx/>
                <a:latin typeface="Arial" panose="020B0604020202020204" pitchFamily="34" charset="0"/>
                <a:cs typeface="Arial" panose="020B0604020202020204" pitchFamily="34" charset="0"/>
              </a:rPr>
              <a:t>,</a:t>
            </a:r>
            <a:r>
              <a:rPr kumimoji="0" lang="en-US" altLang="zh-CN" sz="12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 </a:t>
            </a:r>
            <a:r>
              <a:rPr kumimoji="0" lang="en-US" altLang="zh-CN" sz="12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9.8</a:t>
            </a: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vs </a:t>
            </a:r>
            <a:r>
              <a:rPr kumimoji="0" lang="en-US" altLang="zh-CN" sz="12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3.0</a:t>
            </a: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months</a:t>
            </a:r>
            <a:endParaRPr kumimoji="0" lang="en-US" sz="1200" b="1" i="0" u="none" strike="noStrike" kern="0" cap="none" spc="0" normalizeH="0" baseline="0" noProof="0" dirty="0">
              <a:ln>
                <a:noFill/>
              </a:ln>
              <a:solidFill>
                <a:srgbClr val="F0AB00"/>
              </a:solidFill>
              <a:effectLst/>
              <a:uLnTx/>
              <a:uFillTx/>
              <a:latin typeface="Arial" panose="020B0604020202020204" pitchFamily="34" charset="0"/>
              <a:cs typeface="Arial" panose="020B0604020202020204" pitchFamily="34" charset="0"/>
            </a:endParaRPr>
          </a:p>
        </p:txBody>
      </p:sp>
      <p:grpSp>
        <p:nvGrpSpPr>
          <p:cNvPr id="193" name="Group 192">
            <a:extLst>
              <a:ext uri="{FF2B5EF4-FFF2-40B4-BE49-F238E27FC236}">
                <a16:creationId xmlns:a16="http://schemas.microsoft.com/office/drawing/2014/main" id="{40A36BF7-784E-4B03-8448-90F5277EE1A4}"/>
              </a:ext>
            </a:extLst>
          </p:cNvPr>
          <p:cNvGrpSpPr/>
          <p:nvPr/>
        </p:nvGrpSpPr>
        <p:grpSpPr>
          <a:xfrm>
            <a:off x="6845498" y="2248001"/>
            <a:ext cx="5074723" cy="3921910"/>
            <a:chOff x="297489" y="1497499"/>
            <a:chExt cx="4220117" cy="3080756"/>
          </a:xfrm>
        </p:grpSpPr>
        <p:grpSp>
          <p:nvGrpSpPr>
            <p:cNvPr id="194" name="Group 193">
              <a:extLst>
                <a:ext uri="{FF2B5EF4-FFF2-40B4-BE49-F238E27FC236}">
                  <a16:creationId xmlns:a16="http://schemas.microsoft.com/office/drawing/2014/main" id="{A702D899-EF66-43DD-B8A4-A373997D6E3D}"/>
                </a:ext>
              </a:extLst>
            </p:cNvPr>
            <p:cNvGrpSpPr/>
            <p:nvPr/>
          </p:nvGrpSpPr>
          <p:grpSpPr>
            <a:xfrm>
              <a:off x="872193" y="1509350"/>
              <a:ext cx="3173945" cy="2093093"/>
              <a:chOff x="5213886" y="1498061"/>
              <a:chExt cx="3173945" cy="2093093"/>
            </a:xfrm>
          </p:grpSpPr>
          <p:sp>
            <p:nvSpPr>
              <p:cNvPr id="281" name="Oval 40">
                <a:extLst>
                  <a:ext uri="{FF2B5EF4-FFF2-40B4-BE49-F238E27FC236}">
                    <a16:creationId xmlns:a16="http://schemas.microsoft.com/office/drawing/2014/main" id="{8D22D3E2-79EC-4E9B-B895-5334D2CBA04A}"/>
                  </a:ext>
                </a:extLst>
              </p:cNvPr>
              <p:cNvSpPr>
                <a:spLocks noChangeArrowheads="1"/>
              </p:cNvSpPr>
              <p:nvPr/>
            </p:nvSpPr>
            <p:spPr bwMode="auto">
              <a:xfrm>
                <a:off x="5500370" y="2130202"/>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2" name="Oval 41">
                <a:extLst>
                  <a:ext uri="{FF2B5EF4-FFF2-40B4-BE49-F238E27FC236}">
                    <a16:creationId xmlns:a16="http://schemas.microsoft.com/office/drawing/2014/main" id="{0DC4E337-168B-4759-A48F-F39E06DA65C8}"/>
                  </a:ext>
                </a:extLst>
              </p:cNvPr>
              <p:cNvSpPr>
                <a:spLocks noChangeArrowheads="1"/>
              </p:cNvSpPr>
              <p:nvPr/>
            </p:nvSpPr>
            <p:spPr bwMode="auto">
              <a:xfrm>
                <a:off x="5603725" y="2458898"/>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3" name="Oval 43">
                <a:extLst>
                  <a:ext uri="{FF2B5EF4-FFF2-40B4-BE49-F238E27FC236}">
                    <a16:creationId xmlns:a16="http://schemas.microsoft.com/office/drawing/2014/main" id="{44D42180-FC17-46C3-ADF6-781C8E6BA0B6}"/>
                  </a:ext>
                </a:extLst>
              </p:cNvPr>
              <p:cNvSpPr>
                <a:spLocks noChangeArrowheads="1"/>
              </p:cNvSpPr>
              <p:nvPr/>
            </p:nvSpPr>
            <p:spPr bwMode="auto">
              <a:xfrm>
                <a:off x="5798570" y="2713693"/>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4" name="Oval 49">
                <a:extLst>
                  <a:ext uri="{FF2B5EF4-FFF2-40B4-BE49-F238E27FC236}">
                    <a16:creationId xmlns:a16="http://schemas.microsoft.com/office/drawing/2014/main" id="{2094DDB9-EDCC-4D0B-B8FF-5E6CC8FC608B}"/>
                  </a:ext>
                </a:extLst>
              </p:cNvPr>
              <p:cNvSpPr>
                <a:spLocks noChangeArrowheads="1"/>
              </p:cNvSpPr>
              <p:nvPr/>
            </p:nvSpPr>
            <p:spPr bwMode="auto">
              <a:xfrm>
                <a:off x="6735392" y="3389091"/>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5" name="Oval 50">
                <a:extLst>
                  <a:ext uri="{FF2B5EF4-FFF2-40B4-BE49-F238E27FC236}">
                    <a16:creationId xmlns:a16="http://schemas.microsoft.com/office/drawing/2014/main" id="{F5A6018F-6F99-4F51-9CCA-B32744B0B93D}"/>
                  </a:ext>
                </a:extLst>
              </p:cNvPr>
              <p:cNvSpPr>
                <a:spLocks noChangeArrowheads="1"/>
              </p:cNvSpPr>
              <p:nvPr/>
            </p:nvSpPr>
            <p:spPr bwMode="auto">
              <a:xfrm>
                <a:off x="6815144" y="3392497"/>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6" name="Oval 87">
                <a:extLst>
                  <a:ext uri="{FF2B5EF4-FFF2-40B4-BE49-F238E27FC236}">
                    <a16:creationId xmlns:a16="http://schemas.microsoft.com/office/drawing/2014/main" id="{3B71005F-416C-4A74-9EC3-DAF834AB9774}"/>
                  </a:ext>
                </a:extLst>
              </p:cNvPr>
              <p:cNvSpPr>
                <a:spLocks noChangeArrowheads="1"/>
              </p:cNvSpPr>
              <p:nvPr/>
            </p:nvSpPr>
            <p:spPr bwMode="auto">
              <a:xfrm>
                <a:off x="5213886" y="1498061"/>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7" name="Oval 43">
                <a:extLst>
                  <a:ext uri="{FF2B5EF4-FFF2-40B4-BE49-F238E27FC236}">
                    <a16:creationId xmlns:a16="http://schemas.microsoft.com/office/drawing/2014/main" id="{95ADB149-129A-411E-A615-D8045202338A}"/>
                  </a:ext>
                </a:extLst>
              </p:cNvPr>
              <p:cNvSpPr>
                <a:spLocks noChangeArrowheads="1"/>
              </p:cNvSpPr>
              <p:nvPr/>
            </p:nvSpPr>
            <p:spPr bwMode="auto">
              <a:xfrm>
                <a:off x="6125349" y="3227306"/>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8" name="Oval 43">
                <a:extLst>
                  <a:ext uri="{FF2B5EF4-FFF2-40B4-BE49-F238E27FC236}">
                    <a16:creationId xmlns:a16="http://schemas.microsoft.com/office/drawing/2014/main" id="{69F2F62E-562A-4058-ABC4-CF2C6AECBAE5}"/>
                  </a:ext>
                </a:extLst>
              </p:cNvPr>
              <p:cNvSpPr>
                <a:spLocks noChangeArrowheads="1"/>
              </p:cNvSpPr>
              <p:nvPr/>
            </p:nvSpPr>
            <p:spPr bwMode="auto">
              <a:xfrm>
                <a:off x="6182852" y="3227055"/>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9" name="Oval 87">
                <a:extLst>
                  <a:ext uri="{FF2B5EF4-FFF2-40B4-BE49-F238E27FC236}">
                    <a16:creationId xmlns:a16="http://schemas.microsoft.com/office/drawing/2014/main" id="{C3DEB725-2C1E-4EB7-A1FC-98F15202987C}"/>
                  </a:ext>
                </a:extLst>
              </p:cNvPr>
              <p:cNvSpPr>
                <a:spLocks noChangeArrowheads="1"/>
              </p:cNvSpPr>
              <p:nvPr/>
            </p:nvSpPr>
            <p:spPr bwMode="auto">
              <a:xfrm>
                <a:off x="5635024" y="1791067"/>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0" name="Oval 87">
                <a:extLst>
                  <a:ext uri="{FF2B5EF4-FFF2-40B4-BE49-F238E27FC236}">
                    <a16:creationId xmlns:a16="http://schemas.microsoft.com/office/drawing/2014/main" id="{ABFD1DBA-DBD4-4E67-BF73-FCDA1F44603B}"/>
                  </a:ext>
                </a:extLst>
              </p:cNvPr>
              <p:cNvSpPr>
                <a:spLocks noChangeArrowheads="1"/>
              </p:cNvSpPr>
              <p:nvPr/>
            </p:nvSpPr>
            <p:spPr bwMode="auto">
              <a:xfrm>
                <a:off x="5992851" y="1894661"/>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1" name="Oval 87">
                <a:extLst>
                  <a:ext uri="{FF2B5EF4-FFF2-40B4-BE49-F238E27FC236}">
                    <a16:creationId xmlns:a16="http://schemas.microsoft.com/office/drawing/2014/main" id="{31146504-D408-44EF-992E-7191AF7EEC44}"/>
                  </a:ext>
                </a:extLst>
              </p:cNvPr>
              <p:cNvSpPr>
                <a:spLocks noChangeArrowheads="1"/>
              </p:cNvSpPr>
              <p:nvPr/>
            </p:nvSpPr>
            <p:spPr bwMode="auto">
              <a:xfrm>
                <a:off x="6124224" y="1939294"/>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2" name="Oval 87">
                <a:extLst>
                  <a:ext uri="{FF2B5EF4-FFF2-40B4-BE49-F238E27FC236}">
                    <a16:creationId xmlns:a16="http://schemas.microsoft.com/office/drawing/2014/main" id="{5E9EEC88-CC59-46A9-A6D8-85BB631572A5}"/>
                  </a:ext>
                </a:extLst>
              </p:cNvPr>
              <p:cNvSpPr>
                <a:spLocks noChangeArrowheads="1"/>
              </p:cNvSpPr>
              <p:nvPr/>
            </p:nvSpPr>
            <p:spPr bwMode="auto">
              <a:xfrm>
                <a:off x="6416853" y="2109665"/>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3" name="Oval 87">
                <a:extLst>
                  <a:ext uri="{FF2B5EF4-FFF2-40B4-BE49-F238E27FC236}">
                    <a16:creationId xmlns:a16="http://schemas.microsoft.com/office/drawing/2014/main" id="{FB2638EC-150A-46DF-8D6C-934B5D04D0DB}"/>
                  </a:ext>
                </a:extLst>
              </p:cNvPr>
              <p:cNvSpPr>
                <a:spLocks noChangeArrowheads="1"/>
              </p:cNvSpPr>
              <p:nvPr/>
            </p:nvSpPr>
            <p:spPr bwMode="auto">
              <a:xfrm>
                <a:off x="6441187" y="2208177"/>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4" name="Oval 87">
                <a:extLst>
                  <a:ext uri="{FF2B5EF4-FFF2-40B4-BE49-F238E27FC236}">
                    <a16:creationId xmlns:a16="http://schemas.microsoft.com/office/drawing/2014/main" id="{F2ADE75F-5454-4CB1-BCD5-3DA4302700E1}"/>
                  </a:ext>
                </a:extLst>
              </p:cNvPr>
              <p:cNvSpPr>
                <a:spLocks noChangeArrowheads="1"/>
              </p:cNvSpPr>
              <p:nvPr/>
            </p:nvSpPr>
            <p:spPr bwMode="auto">
              <a:xfrm>
                <a:off x="6457323" y="2303713"/>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5" name="Oval 87">
                <a:extLst>
                  <a:ext uri="{FF2B5EF4-FFF2-40B4-BE49-F238E27FC236}">
                    <a16:creationId xmlns:a16="http://schemas.microsoft.com/office/drawing/2014/main" id="{828AF424-E4EC-408B-B9F0-D95EB89D8E21}"/>
                  </a:ext>
                </a:extLst>
              </p:cNvPr>
              <p:cNvSpPr>
                <a:spLocks noChangeArrowheads="1"/>
              </p:cNvSpPr>
              <p:nvPr/>
            </p:nvSpPr>
            <p:spPr bwMode="auto">
              <a:xfrm>
                <a:off x="6600734" y="2344929"/>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6" name="Oval 87">
                <a:extLst>
                  <a:ext uri="{FF2B5EF4-FFF2-40B4-BE49-F238E27FC236}">
                    <a16:creationId xmlns:a16="http://schemas.microsoft.com/office/drawing/2014/main" id="{033F3B73-AB28-417C-A100-DB11D764EEAA}"/>
                  </a:ext>
                </a:extLst>
              </p:cNvPr>
              <p:cNvSpPr>
                <a:spLocks noChangeArrowheads="1"/>
              </p:cNvSpPr>
              <p:nvPr/>
            </p:nvSpPr>
            <p:spPr bwMode="auto">
              <a:xfrm>
                <a:off x="6720126" y="2399987"/>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7" name="Oval 87">
                <a:extLst>
                  <a:ext uri="{FF2B5EF4-FFF2-40B4-BE49-F238E27FC236}">
                    <a16:creationId xmlns:a16="http://schemas.microsoft.com/office/drawing/2014/main" id="{7FAFB43B-77AA-4793-AF16-6F45C420B7EE}"/>
                  </a:ext>
                </a:extLst>
              </p:cNvPr>
              <p:cNvSpPr>
                <a:spLocks noChangeArrowheads="1"/>
              </p:cNvSpPr>
              <p:nvPr/>
            </p:nvSpPr>
            <p:spPr bwMode="auto">
              <a:xfrm>
                <a:off x="6755813" y="2448242"/>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8" name="Oval 87">
                <a:extLst>
                  <a:ext uri="{FF2B5EF4-FFF2-40B4-BE49-F238E27FC236}">
                    <a16:creationId xmlns:a16="http://schemas.microsoft.com/office/drawing/2014/main" id="{B2E71C06-4D57-4CE3-9782-4B7DAC64E0C7}"/>
                  </a:ext>
                </a:extLst>
              </p:cNvPr>
              <p:cNvSpPr>
                <a:spLocks noChangeArrowheads="1"/>
              </p:cNvSpPr>
              <p:nvPr/>
            </p:nvSpPr>
            <p:spPr bwMode="auto">
              <a:xfrm>
                <a:off x="6792779" y="2473807"/>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9" name="Oval 87">
                <a:extLst>
                  <a:ext uri="{FF2B5EF4-FFF2-40B4-BE49-F238E27FC236}">
                    <a16:creationId xmlns:a16="http://schemas.microsoft.com/office/drawing/2014/main" id="{A7E84D74-A99B-4562-8A15-8C7E90991115}"/>
                  </a:ext>
                </a:extLst>
              </p:cNvPr>
              <p:cNvSpPr>
                <a:spLocks noChangeArrowheads="1"/>
              </p:cNvSpPr>
              <p:nvPr/>
            </p:nvSpPr>
            <p:spPr bwMode="auto">
              <a:xfrm>
                <a:off x="6829745" y="2499373"/>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0" name="Oval 87">
                <a:extLst>
                  <a:ext uri="{FF2B5EF4-FFF2-40B4-BE49-F238E27FC236}">
                    <a16:creationId xmlns:a16="http://schemas.microsoft.com/office/drawing/2014/main" id="{9B147B0F-CB33-491D-B564-E627C589A255}"/>
                  </a:ext>
                </a:extLst>
              </p:cNvPr>
              <p:cNvSpPr>
                <a:spLocks noChangeArrowheads="1"/>
              </p:cNvSpPr>
              <p:nvPr/>
            </p:nvSpPr>
            <p:spPr bwMode="auto">
              <a:xfrm>
                <a:off x="7048123" y="2619052"/>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1" name="Oval 87">
                <a:extLst>
                  <a:ext uri="{FF2B5EF4-FFF2-40B4-BE49-F238E27FC236}">
                    <a16:creationId xmlns:a16="http://schemas.microsoft.com/office/drawing/2014/main" id="{91DF3AD6-4349-4D73-A051-E24170A6A300}"/>
                  </a:ext>
                </a:extLst>
              </p:cNvPr>
              <p:cNvSpPr>
                <a:spLocks noChangeArrowheads="1"/>
              </p:cNvSpPr>
              <p:nvPr/>
            </p:nvSpPr>
            <p:spPr bwMode="auto">
              <a:xfrm>
                <a:off x="7059179" y="2670612"/>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2" name="Oval 87">
                <a:extLst>
                  <a:ext uri="{FF2B5EF4-FFF2-40B4-BE49-F238E27FC236}">
                    <a16:creationId xmlns:a16="http://schemas.microsoft.com/office/drawing/2014/main" id="{BD56C796-27A0-4D38-99E0-26A3F9D15CA2}"/>
                  </a:ext>
                </a:extLst>
              </p:cNvPr>
              <p:cNvSpPr>
                <a:spLocks noChangeArrowheads="1"/>
              </p:cNvSpPr>
              <p:nvPr/>
            </p:nvSpPr>
            <p:spPr bwMode="auto">
              <a:xfrm>
                <a:off x="7088249" y="2706238"/>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3" name="Oval 87">
                <a:extLst>
                  <a:ext uri="{FF2B5EF4-FFF2-40B4-BE49-F238E27FC236}">
                    <a16:creationId xmlns:a16="http://schemas.microsoft.com/office/drawing/2014/main" id="{CC838B7D-8559-4332-801F-391211D96F05}"/>
                  </a:ext>
                </a:extLst>
              </p:cNvPr>
              <p:cNvSpPr>
                <a:spLocks noChangeArrowheads="1"/>
              </p:cNvSpPr>
              <p:nvPr/>
            </p:nvSpPr>
            <p:spPr bwMode="auto">
              <a:xfrm>
                <a:off x="7340766" y="2777503"/>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4" name="Oval 87">
                <a:extLst>
                  <a:ext uri="{FF2B5EF4-FFF2-40B4-BE49-F238E27FC236}">
                    <a16:creationId xmlns:a16="http://schemas.microsoft.com/office/drawing/2014/main" id="{E48A2120-B7F1-4AD2-A5BF-443FE49FBA63}"/>
                  </a:ext>
                </a:extLst>
              </p:cNvPr>
              <p:cNvSpPr>
                <a:spLocks noChangeArrowheads="1"/>
              </p:cNvSpPr>
              <p:nvPr/>
            </p:nvSpPr>
            <p:spPr bwMode="auto">
              <a:xfrm>
                <a:off x="7405821" y="2777503"/>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5" name="Oval 87">
                <a:extLst>
                  <a:ext uri="{FF2B5EF4-FFF2-40B4-BE49-F238E27FC236}">
                    <a16:creationId xmlns:a16="http://schemas.microsoft.com/office/drawing/2014/main" id="{DDA6AB7E-17A0-4E76-AC15-8B9145636A21}"/>
                  </a:ext>
                </a:extLst>
              </p:cNvPr>
              <p:cNvSpPr>
                <a:spLocks noChangeArrowheads="1"/>
              </p:cNvSpPr>
              <p:nvPr/>
            </p:nvSpPr>
            <p:spPr bwMode="auto">
              <a:xfrm>
                <a:off x="7399258" y="2851447"/>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6" name="Oval 87">
                <a:extLst>
                  <a:ext uri="{FF2B5EF4-FFF2-40B4-BE49-F238E27FC236}">
                    <a16:creationId xmlns:a16="http://schemas.microsoft.com/office/drawing/2014/main" id="{4D348698-95AF-49F9-BC4D-074244789E5F}"/>
                  </a:ext>
                </a:extLst>
              </p:cNvPr>
              <p:cNvSpPr>
                <a:spLocks noChangeArrowheads="1"/>
              </p:cNvSpPr>
              <p:nvPr/>
            </p:nvSpPr>
            <p:spPr bwMode="auto">
              <a:xfrm>
                <a:off x="7497339" y="2888506"/>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7" name="Oval 87">
                <a:extLst>
                  <a:ext uri="{FF2B5EF4-FFF2-40B4-BE49-F238E27FC236}">
                    <a16:creationId xmlns:a16="http://schemas.microsoft.com/office/drawing/2014/main" id="{BF3E697B-29E7-4C27-A77D-28701F504769}"/>
                  </a:ext>
                </a:extLst>
              </p:cNvPr>
              <p:cNvSpPr>
                <a:spLocks noChangeArrowheads="1"/>
              </p:cNvSpPr>
              <p:nvPr/>
            </p:nvSpPr>
            <p:spPr bwMode="auto">
              <a:xfrm>
                <a:off x="7667245" y="3011996"/>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8" name="Oval 87">
                <a:extLst>
                  <a:ext uri="{FF2B5EF4-FFF2-40B4-BE49-F238E27FC236}">
                    <a16:creationId xmlns:a16="http://schemas.microsoft.com/office/drawing/2014/main" id="{B504E2DA-5E28-4402-81F2-C5DDB2EDCBAC}"/>
                  </a:ext>
                </a:extLst>
              </p:cNvPr>
              <p:cNvSpPr>
                <a:spLocks noChangeArrowheads="1"/>
              </p:cNvSpPr>
              <p:nvPr/>
            </p:nvSpPr>
            <p:spPr bwMode="auto">
              <a:xfrm>
                <a:off x="7972663" y="3149112"/>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9" name="Oval 87">
                <a:extLst>
                  <a:ext uri="{FF2B5EF4-FFF2-40B4-BE49-F238E27FC236}">
                    <a16:creationId xmlns:a16="http://schemas.microsoft.com/office/drawing/2014/main" id="{76B8CB99-94AF-4FFB-BFC9-71EDD16249E9}"/>
                  </a:ext>
                </a:extLst>
              </p:cNvPr>
              <p:cNvSpPr>
                <a:spLocks noChangeArrowheads="1"/>
              </p:cNvSpPr>
              <p:nvPr/>
            </p:nvSpPr>
            <p:spPr bwMode="auto">
              <a:xfrm>
                <a:off x="8020367" y="3147132"/>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0" name="Oval 309">
                <a:extLst>
                  <a:ext uri="{FF2B5EF4-FFF2-40B4-BE49-F238E27FC236}">
                    <a16:creationId xmlns:a16="http://schemas.microsoft.com/office/drawing/2014/main" id="{1AF80033-EFB0-444D-8029-7B9BC0E1F4FD}"/>
                  </a:ext>
                </a:extLst>
              </p:cNvPr>
              <p:cNvSpPr>
                <a:spLocks noChangeArrowheads="1"/>
              </p:cNvSpPr>
              <p:nvPr/>
            </p:nvSpPr>
            <p:spPr bwMode="auto">
              <a:xfrm>
                <a:off x="8244576" y="3146216"/>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1" name="Oval 87">
                <a:extLst>
                  <a:ext uri="{FF2B5EF4-FFF2-40B4-BE49-F238E27FC236}">
                    <a16:creationId xmlns:a16="http://schemas.microsoft.com/office/drawing/2014/main" id="{A4F2CAFB-3750-4252-8B63-B48B173B4F4D}"/>
                  </a:ext>
                </a:extLst>
              </p:cNvPr>
              <p:cNvSpPr>
                <a:spLocks noChangeArrowheads="1"/>
              </p:cNvSpPr>
              <p:nvPr/>
            </p:nvSpPr>
            <p:spPr bwMode="auto">
              <a:xfrm>
                <a:off x="8294592" y="3142982"/>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2" name="Freeform: Shape 337">
                <a:extLst>
                  <a:ext uri="{FF2B5EF4-FFF2-40B4-BE49-F238E27FC236}">
                    <a16:creationId xmlns:a16="http://schemas.microsoft.com/office/drawing/2014/main" id="{A88F1F8D-6511-4905-AE06-17C6F657D759}"/>
                  </a:ext>
                </a:extLst>
              </p:cNvPr>
              <p:cNvSpPr/>
              <p:nvPr/>
            </p:nvSpPr>
            <p:spPr>
              <a:xfrm>
                <a:off x="5270574" y="1548098"/>
                <a:ext cx="2119228" cy="2043056"/>
              </a:xfrm>
              <a:custGeom>
                <a:avLst/>
                <a:gdLst>
                  <a:gd name="connsiteX0" fmla="*/ 0 w 2454728"/>
                  <a:gd name="connsiteY0" fmla="*/ 0 h 2315935"/>
                  <a:gd name="connsiteX1" fmla="*/ 119742 w 2454728"/>
                  <a:gd name="connsiteY1" fmla="*/ 0 h 2315935"/>
                  <a:gd name="connsiteX2" fmla="*/ 119742 w 2454728"/>
                  <a:gd name="connsiteY2" fmla="*/ 35378 h 2315935"/>
                  <a:gd name="connsiteX3" fmla="*/ 163285 w 2454728"/>
                  <a:gd name="connsiteY3" fmla="*/ 35378 h 2315935"/>
                  <a:gd name="connsiteX4" fmla="*/ 163285 w 2454728"/>
                  <a:gd name="connsiteY4" fmla="*/ 68035 h 2315935"/>
                  <a:gd name="connsiteX5" fmla="*/ 223157 w 2454728"/>
                  <a:gd name="connsiteY5" fmla="*/ 68035 h 2315935"/>
                  <a:gd name="connsiteX6" fmla="*/ 223157 w 2454728"/>
                  <a:gd name="connsiteY6" fmla="*/ 119743 h 2315935"/>
                  <a:gd name="connsiteX7" fmla="*/ 244928 w 2454728"/>
                  <a:gd name="connsiteY7" fmla="*/ 119743 h 2315935"/>
                  <a:gd name="connsiteX8" fmla="*/ 244928 w 2454728"/>
                  <a:gd name="connsiteY8" fmla="*/ 163285 h 2315935"/>
                  <a:gd name="connsiteX9" fmla="*/ 277585 w 2454728"/>
                  <a:gd name="connsiteY9" fmla="*/ 163285 h 2315935"/>
                  <a:gd name="connsiteX10" fmla="*/ 277585 w 2454728"/>
                  <a:gd name="connsiteY10" fmla="*/ 242207 h 2315935"/>
                  <a:gd name="connsiteX11" fmla="*/ 299357 w 2454728"/>
                  <a:gd name="connsiteY11" fmla="*/ 242207 h 2315935"/>
                  <a:gd name="connsiteX12" fmla="*/ 299357 w 2454728"/>
                  <a:gd name="connsiteY12" fmla="*/ 359228 h 2315935"/>
                  <a:gd name="connsiteX13" fmla="*/ 299357 w 2454728"/>
                  <a:gd name="connsiteY13" fmla="*/ 359228 h 2315935"/>
                  <a:gd name="connsiteX14" fmla="*/ 299357 w 2454728"/>
                  <a:gd name="connsiteY14" fmla="*/ 522514 h 2315935"/>
                  <a:gd name="connsiteX15" fmla="*/ 329292 w 2454728"/>
                  <a:gd name="connsiteY15" fmla="*/ 522514 h 2315935"/>
                  <a:gd name="connsiteX16" fmla="*/ 329292 w 2454728"/>
                  <a:gd name="connsiteY16" fmla="*/ 870857 h 2315935"/>
                  <a:gd name="connsiteX17" fmla="*/ 345621 w 2454728"/>
                  <a:gd name="connsiteY17" fmla="*/ 870857 h 2315935"/>
                  <a:gd name="connsiteX18" fmla="*/ 345621 w 2454728"/>
                  <a:gd name="connsiteY18" fmla="*/ 1085850 h 2315935"/>
                  <a:gd name="connsiteX19" fmla="*/ 372835 w 2454728"/>
                  <a:gd name="connsiteY19" fmla="*/ 1085850 h 2315935"/>
                  <a:gd name="connsiteX20" fmla="*/ 372835 w 2454728"/>
                  <a:gd name="connsiteY20" fmla="*/ 1129393 h 2315935"/>
                  <a:gd name="connsiteX21" fmla="*/ 476250 w 2454728"/>
                  <a:gd name="connsiteY21" fmla="*/ 1129393 h 2315935"/>
                  <a:gd name="connsiteX22" fmla="*/ 476250 w 2454728"/>
                  <a:gd name="connsiteY22" fmla="*/ 1178378 h 2315935"/>
                  <a:gd name="connsiteX23" fmla="*/ 547007 w 2454728"/>
                  <a:gd name="connsiteY23" fmla="*/ 1178378 h 2315935"/>
                  <a:gd name="connsiteX24" fmla="*/ 547007 w 2454728"/>
                  <a:gd name="connsiteY24" fmla="*/ 1232807 h 2315935"/>
                  <a:gd name="connsiteX25" fmla="*/ 642257 w 2454728"/>
                  <a:gd name="connsiteY25" fmla="*/ 1232807 h 2315935"/>
                  <a:gd name="connsiteX26" fmla="*/ 642257 w 2454728"/>
                  <a:gd name="connsiteY26" fmla="*/ 1268185 h 2315935"/>
                  <a:gd name="connsiteX27" fmla="*/ 664028 w 2454728"/>
                  <a:gd name="connsiteY27" fmla="*/ 1268185 h 2315935"/>
                  <a:gd name="connsiteX28" fmla="*/ 664028 w 2454728"/>
                  <a:gd name="connsiteY28" fmla="*/ 1581150 h 2315935"/>
                  <a:gd name="connsiteX29" fmla="*/ 693964 w 2454728"/>
                  <a:gd name="connsiteY29" fmla="*/ 1581150 h 2315935"/>
                  <a:gd name="connsiteX30" fmla="*/ 693964 w 2454728"/>
                  <a:gd name="connsiteY30" fmla="*/ 1679121 h 2315935"/>
                  <a:gd name="connsiteX31" fmla="*/ 704850 w 2454728"/>
                  <a:gd name="connsiteY31" fmla="*/ 1679121 h 2315935"/>
                  <a:gd name="connsiteX32" fmla="*/ 704850 w 2454728"/>
                  <a:gd name="connsiteY32" fmla="*/ 1858735 h 2315935"/>
                  <a:gd name="connsiteX33" fmla="*/ 713014 w 2454728"/>
                  <a:gd name="connsiteY33" fmla="*/ 1850571 h 2315935"/>
                  <a:gd name="connsiteX34" fmla="*/ 713014 w 2454728"/>
                  <a:gd name="connsiteY34" fmla="*/ 1907721 h 2315935"/>
                  <a:gd name="connsiteX35" fmla="*/ 734785 w 2454728"/>
                  <a:gd name="connsiteY35" fmla="*/ 1907721 h 2315935"/>
                  <a:gd name="connsiteX36" fmla="*/ 734785 w 2454728"/>
                  <a:gd name="connsiteY36" fmla="*/ 1948543 h 2315935"/>
                  <a:gd name="connsiteX37" fmla="*/ 998764 w 2454728"/>
                  <a:gd name="connsiteY37" fmla="*/ 1948543 h 2315935"/>
                  <a:gd name="connsiteX38" fmla="*/ 998764 w 2454728"/>
                  <a:gd name="connsiteY38" fmla="*/ 2005693 h 2315935"/>
                  <a:gd name="connsiteX39" fmla="*/ 1047750 w 2454728"/>
                  <a:gd name="connsiteY39" fmla="*/ 2005693 h 2315935"/>
                  <a:gd name="connsiteX40" fmla="*/ 1047750 w 2454728"/>
                  <a:gd name="connsiteY40" fmla="*/ 2049235 h 2315935"/>
                  <a:gd name="connsiteX41" fmla="*/ 1249135 w 2454728"/>
                  <a:gd name="connsiteY41" fmla="*/ 2049235 h 2315935"/>
                  <a:gd name="connsiteX42" fmla="*/ 1249135 w 2454728"/>
                  <a:gd name="connsiteY42" fmla="*/ 2109107 h 2315935"/>
                  <a:gd name="connsiteX43" fmla="*/ 1349828 w 2454728"/>
                  <a:gd name="connsiteY43" fmla="*/ 2109107 h 2315935"/>
                  <a:gd name="connsiteX44" fmla="*/ 1349828 w 2454728"/>
                  <a:gd name="connsiteY44" fmla="*/ 2166257 h 2315935"/>
                  <a:gd name="connsiteX45" fmla="*/ 1679121 w 2454728"/>
                  <a:gd name="connsiteY45" fmla="*/ 2166257 h 2315935"/>
                  <a:gd name="connsiteX46" fmla="*/ 1679121 w 2454728"/>
                  <a:gd name="connsiteY46" fmla="*/ 2234293 h 2315935"/>
                  <a:gd name="connsiteX47" fmla="*/ 2454728 w 2454728"/>
                  <a:gd name="connsiteY47" fmla="*/ 2234293 h 2315935"/>
                  <a:gd name="connsiteX48" fmla="*/ 2454728 w 2454728"/>
                  <a:gd name="connsiteY48" fmla="*/ 2315935 h 2315935"/>
                  <a:gd name="connsiteX0" fmla="*/ 0 w 2454728"/>
                  <a:gd name="connsiteY0" fmla="*/ 0 h 2424793"/>
                  <a:gd name="connsiteX1" fmla="*/ 119742 w 2454728"/>
                  <a:gd name="connsiteY1" fmla="*/ 0 h 2424793"/>
                  <a:gd name="connsiteX2" fmla="*/ 119742 w 2454728"/>
                  <a:gd name="connsiteY2" fmla="*/ 35378 h 2424793"/>
                  <a:gd name="connsiteX3" fmla="*/ 163285 w 2454728"/>
                  <a:gd name="connsiteY3" fmla="*/ 35378 h 2424793"/>
                  <a:gd name="connsiteX4" fmla="*/ 163285 w 2454728"/>
                  <a:gd name="connsiteY4" fmla="*/ 68035 h 2424793"/>
                  <a:gd name="connsiteX5" fmla="*/ 223157 w 2454728"/>
                  <a:gd name="connsiteY5" fmla="*/ 68035 h 2424793"/>
                  <a:gd name="connsiteX6" fmla="*/ 223157 w 2454728"/>
                  <a:gd name="connsiteY6" fmla="*/ 119743 h 2424793"/>
                  <a:gd name="connsiteX7" fmla="*/ 244928 w 2454728"/>
                  <a:gd name="connsiteY7" fmla="*/ 119743 h 2424793"/>
                  <a:gd name="connsiteX8" fmla="*/ 244928 w 2454728"/>
                  <a:gd name="connsiteY8" fmla="*/ 163285 h 2424793"/>
                  <a:gd name="connsiteX9" fmla="*/ 277585 w 2454728"/>
                  <a:gd name="connsiteY9" fmla="*/ 163285 h 2424793"/>
                  <a:gd name="connsiteX10" fmla="*/ 277585 w 2454728"/>
                  <a:gd name="connsiteY10" fmla="*/ 242207 h 2424793"/>
                  <a:gd name="connsiteX11" fmla="*/ 299357 w 2454728"/>
                  <a:gd name="connsiteY11" fmla="*/ 242207 h 2424793"/>
                  <a:gd name="connsiteX12" fmla="*/ 299357 w 2454728"/>
                  <a:gd name="connsiteY12" fmla="*/ 359228 h 2424793"/>
                  <a:gd name="connsiteX13" fmla="*/ 299357 w 2454728"/>
                  <a:gd name="connsiteY13" fmla="*/ 359228 h 2424793"/>
                  <a:gd name="connsiteX14" fmla="*/ 299357 w 2454728"/>
                  <a:gd name="connsiteY14" fmla="*/ 522514 h 2424793"/>
                  <a:gd name="connsiteX15" fmla="*/ 329292 w 2454728"/>
                  <a:gd name="connsiteY15" fmla="*/ 522514 h 2424793"/>
                  <a:gd name="connsiteX16" fmla="*/ 329292 w 2454728"/>
                  <a:gd name="connsiteY16" fmla="*/ 870857 h 2424793"/>
                  <a:gd name="connsiteX17" fmla="*/ 345621 w 2454728"/>
                  <a:gd name="connsiteY17" fmla="*/ 870857 h 2424793"/>
                  <a:gd name="connsiteX18" fmla="*/ 345621 w 2454728"/>
                  <a:gd name="connsiteY18" fmla="*/ 1085850 h 2424793"/>
                  <a:gd name="connsiteX19" fmla="*/ 372835 w 2454728"/>
                  <a:gd name="connsiteY19" fmla="*/ 1085850 h 2424793"/>
                  <a:gd name="connsiteX20" fmla="*/ 372835 w 2454728"/>
                  <a:gd name="connsiteY20" fmla="*/ 1129393 h 2424793"/>
                  <a:gd name="connsiteX21" fmla="*/ 476250 w 2454728"/>
                  <a:gd name="connsiteY21" fmla="*/ 1129393 h 2424793"/>
                  <a:gd name="connsiteX22" fmla="*/ 476250 w 2454728"/>
                  <a:gd name="connsiteY22" fmla="*/ 1178378 h 2424793"/>
                  <a:gd name="connsiteX23" fmla="*/ 547007 w 2454728"/>
                  <a:gd name="connsiteY23" fmla="*/ 1178378 h 2424793"/>
                  <a:gd name="connsiteX24" fmla="*/ 547007 w 2454728"/>
                  <a:gd name="connsiteY24" fmla="*/ 1232807 h 2424793"/>
                  <a:gd name="connsiteX25" fmla="*/ 642257 w 2454728"/>
                  <a:gd name="connsiteY25" fmla="*/ 1232807 h 2424793"/>
                  <a:gd name="connsiteX26" fmla="*/ 642257 w 2454728"/>
                  <a:gd name="connsiteY26" fmla="*/ 1268185 h 2424793"/>
                  <a:gd name="connsiteX27" fmla="*/ 664028 w 2454728"/>
                  <a:gd name="connsiteY27" fmla="*/ 1268185 h 2424793"/>
                  <a:gd name="connsiteX28" fmla="*/ 664028 w 2454728"/>
                  <a:gd name="connsiteY28" fmla="*/ 1581150 h 2424793"/>
                  <a:gd name="connsiteX29" fmla="*/ 693964 w 2454728"/>
                  <a:gd name="connsiteY29" fmla="*/ 1581150 h 2424793"/>
                  <a:gd name="connsiteX30" fmla="*/ 693964 w 2454728"/>
                  <a:gd name="connsiteY30" fmla="*/ 1679121 h 2424793"/>
                  <a:gd name="connsiteX31" fmla="*/ 704850 w 2454728"/>
                  <a:gd name="connsiteY31" fmla="*/ 1679121 h 2424793"/>
                  <a:gd name="connsiteX32" fmla="*/ 704850 w 2454728"/>
                  <a:gd name="connsiteY32" fmla="*/ 1858735 h 2424793"/>
                  <a:gd name="connsiteX33" fmla="*/ 713014 w 2454728"/>
                  <a:gd name="connsiteY33" fmla="*/ 1850571 h 2424793"/>
                  <a:gd name="connsiteX34" fmla="*/ 713014 w 2454728"/>
                  <a:gd name="connsiteY34" fmla="*/ 1907721 h 2424793"/>
                  <a:gd name="connsiteX35" fmla="*/ 734785 w 2454728"/>
                  <a:gd name="connsiteY35" fmla="*/ 1907721 h 2424793"/>
                  <a:gd name="connsiteX36" fmla="*/ 734785 w 2454728"/>
                  <a:gd name="connsiteY36" fmla="*/ 1948543 h 2424793"/>
                  <a:gd name="connsiteX37" fmla="*/ 998764 w 2454728"/>
                  <a:gd name="connsiteY37" fmla="*/ 1948543 h 2424793"/>
                  <a:gd name="connsiteX38" fmla="*/ 998764 w 2454728"/>
                  <a:gd name="connsiteY38" fmla="*/ 2005693 h 2424793"/>
                  <a:gd name="connsiteX39" fmla="*/ 1047750 w 2454728"/>
                  <a:gd name="connsiteY39" fmla="*/ 2005693 h 2424793"/>
                  <a:gd name="connsiteX40" fmla="*/ 1047750 w 2454728"/>
                  <a:gd name="connsiteY40" fmla="*/ 2049235 h 2424793"/>
                  <a:gd name="connsiteX41" fmla="*/ 1249135 w 2454728"/>
                  <a:gd name="connsiteY41" fmla="*/ 2049235 h 2424793"/>
                  <a:gd name="connsiteX42" fmla="*/ 1249135 w 2454728"/>
                  <a:gd name="connsiteY42" fmla="*/ 2109107 h 2424793"/>
                  <a:gd name="connsiteX43" fmla="*/ 1349828 w 2454728"/>
                  <a:gd name="connsiteY43" fmla="*/ 2109107 h 2424793"/>
                  <a:gd name="connsiteX44" fmla="*/ 1349828 w 2454728"/>
                  <a:gd name="connsiteY44" fmla="*/ 2166257 h 2424793"/>
                  <a:gd name="connsiteX45" fmla="*/ 1679121 w 2454728"/>
                  <a:gd name="connsiteY45" fmla="*/ 2166257 h 2424793"/>
                  <a:gd name="connsiteX46" fmla="*/ 1679121 w 2454728"/>
                  <a:gd name="connsiteY46" fmla="*/ 2234293 h 2424793"/>
                  <a:gd name="connsiteX47" fmla="*/ 2454728 w 2454728"/>
                  <a:gd name="connsiteY47" fmla="*/ 2234293 h 2424793"/>
                  <a:gd name="connsiteX48" fmla="*/ 2454728 w 2454728"/>
                  <a:gd name="connsiteY48" fmla="*/ 2424793 h 242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54728" h="2424793">
                    <a:moveTo>
                      <a:pt x="0" y="0"/>
                    </a:moveTo>
                    <a:lnTo>
                      <a:pt x="119742" y="0"/>
                    </a:lnTo>
                    <a:lnTo>
                      <a:pt x="119742" y="35378"/>
                    </a:lnTo>
                    <a:lnTo>
                      <a:pt x="163285" y="35378"/>
                    </a:lnTo>
                    <a:lnTo>
                      <a:pt x="163285" y="68035"/>
                    </a:lnTo>
                    <a:lnTo>
                      <a:pt x="223157" y="68035"/>
                    </a:lnTo>
                    <a:lnTo>
                      <a:pt x="223157" y="119743"/>
                    </a:lnTo>
                    <a:lnTo>
                      <a:pt x="244928" y="119743"/>
                    </a:lnTo>
                    <a:lnTo>
                      <a:pt x="244928" y="163285"/>
                    </a:lnTo>
                    <a:lnTo>
                      <a:pt x="277585" y="163285"/>
                    </a:lnTo>
                    <a:lnTo>
                      <a:pt x="277585" y="242207"/>
                    </a:lnTo>
                    <a:lnTo>
                      <a:pt x="299357" y="242207"/>
                    </a:lnTo>
                    <a:lnTo>
                      <a:pt x="299357" y="359228"/>
                    </a:lnTo>
                    <a:lnTo>
                      <a:pt x="299357" y="359228"/>
                    </a:lnTo>
                    <a:lnTo>
                      <a:pt x="299357" y="522514"/>
                    </a:lnTo>
                    <a:lnTo>
                      <a:pt x="329292" y="522514"/>
                    </a:lnTo>
                    <a:lnTo>
                      <a:pt x="329292" y="870857"/>
                    </a:lnTo>
                    <a:lnTo>
                      <a:pt x="345621" y="870857"/>
                    </a:lnTo>
                    <a:lnTo>
                      <a:pt x="345621" y="1085850"/>
                    </a:lnTo>
                    <a:lnTo>
                      <a:pt x="372835" y="1085850"/>
                    </a:lnTo>
                    <a:lnTo>
                      <a:pt x="372835" y="1129393"/>
                    </a:lnTo>
                    <a:lnTo>
                      <a:pt x="476250" y="1129393"/>
                    </a:lnTo>
                    <a:lnTo>
                      <a:pt x="476250" y="1178378"/>
                    </a:lnTo>
                    <a:lnTo>
                      <a:pt x="547007" y="1178378"/>
                    </a:lnTo>
                    <a:lnTo>
                      <a:pt x="547007" y="1232807"/>
                    </a:lnTo>
                    <a:lnTo>
                      <a:pt x="642257" y="1232807"/>
                    </a:lnTo>
                    <a:lnTo>
                      <a:pt x="642257" y="1268185"/>
                    </a:lnTo>
                    <a:lnTo>
                      <a:pt x="664028" y="1268185"/>
                    </a:lnTo>
                    <a:lnTo>
                      <a:pt x="664028" y="1581150"/>
                    </a:lnTo>
                    <a:lnTo>
                      <a:pt x="693964" y="1581150"/>
                    </a:lnTo>
                    <a:lnTo>
                      <a:pt x="693964" y="1679121"/>
                    </a:lnTo>
                    <a:lnTo>
                      <a:pt x="704850" y="1679121"/>
                    </a:lnTo>
                    <a:lnTo>
                      <a:pt x="704850" y="1858735"/>
                    </a:lnTo>
                    <a:lnTo>
                      <a:pt x="713014" y="1850571"/>
                    </a:lnTo>
                    <a:lnTo>
                      <a:pt x="713014" y="1907721"/>
                    </a:lnTo>
                    <a:lnTo>
                      <a:pt x="734785" y="1907721"/>
                    </a:lnTo>
                    <a:lnTo>
                      <a:pt x="734785" y="1948543"/>
                    </a:lnTo>
                    <a:lnTo>
                      <a:pt x="998764" y="1948543"/>
                    </a:lnTo>
                    <a:lnTo>
                      <a:pt x="998764" y="2005693"/>
                    </a:lnTo>
                    <a:lnTo>
                      <a:pt x="1047750" y="2005693"/>
                    </a:lnTo>
                    <a:lnTo>
                      <a:pt x="1047750" y="2049235"/>
                    </a:lnTo>
                    <a:lnTo>
                      <a:pt x="1249135" y="2049235"/>
                    </a:lnTo>
                    <a:lnTo>
                      <a:pt x="1249135" y="2109107"/>
                    </a:lnTo>
                    <a:lnTo>
                      <a:pt x="1349828" y="2109107"/>
                    </a:lnTo>
                    <a:lnTo>
                      <a:pt x="1349828" y="2166257"/>
                    </a:lnTo>
                    <a:lnTo>
                      <a:pt x="1679121" y="2166257"/>
                    </a:lnTo>
                    <a:lnTo>
                      <a:pt x="1679121" y="2234293"/>
                    </a:lnTo>
                    <a:lnTo>
                      <a:pt x="2454728" y="2234293"/>
                    </a:lnTo>
                    <a:lnTo>
                      <a:pt x="2454728" y="2424793"/>
                    </a:lnTo>
                  </a:path>
                </a:pathLst>
              </a:custGeom>
              <a:noFill/>
              <a:ln w="19050" cap="flat" cmpd="sng" algn="ctr">
                <a:solidFill>
                  <a:schemeClr val="accent1"/>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3" name="Freeform: Shape 338">
                <a:extLst>
                  <a:ext uri="{FF2B5EF4-FFF2-40B4-BE49-F238E27FC236}">
                    <a16:creationId xmlns:a16="http://schemas.microsoft.com/office/drawing/2014/main" id="{4CAD5C97-9AD6-418C-8F39-CC17733C54EF}"/>
                  </a:ext>
                </a:extLst>
              </p:cNvPr>
              <p:cNvSpPr/>
              <p:nvPr/>
            </p:nvSpPr>
            <p:spPr>
              <a:xfrm>
                <a:off x="5260588" y="1550964"/>
                <a:ext cx="3083689" cy="1635190"/>
              </a:xfrm>
              <a:custGeom>
                <a:avLst/>
                <a:gdLst>
                  <a:gd name="connsiteX0" fmla="*/ 0 w 3571875"/>
                  <a:gd name="connsiteY0" fmla="*/ 0 h 1940718"/>
                  <a:gd name="connsiteX1" fmla="*/ 80962 w 3571875"/>
                  <a:gd name="connsiteY1" fmla="*/ 0 h 1940718"/>
                  <a:gd name="connsiteX2" fmla="*/ 80962 w 3571875"/>
                  <a:gd name="connsiteY2" fmla="*/ 52387 h 1940718"/>
                  <a:gd name="connsiteX3" fmla="*/ 100012 w 3571875"/>
                  <a:gd name="connsiteY3" fmla="*/ 52387 h 1940718"/>
                  <a:gd name="connsiteX4" fmla="*/ 100012 w 3571875"/>
                  <a:gd name="connsiteY4" fmla="*/ 85725 h 1940718"/>
                  <a:gd name="connsiteX5" fmla="*/ 128587 w 3571875"/>
                  <a:gd name="connsiteY5" fmla="*/ 85725 h 1940718"/>
                  <a:gd name="connsiteX6" fmla="*/ 128587 w 3571875"/>
                  <a:gd name="connsiteY6" fmla="*/ 107156 h 1940718"/>
                  <a:gd name="connsiteX7" fmla="*/ 266700 w 3571875"/>
                  <a:gd name="connsiteY7" fmla="*/ 107156 h 1940718"/>
                  <a:gd name="connsiteX8" fmla="*/ 266700 w 3571875"/>
                  <a:gd name="connsiteY8" fmla="*/ 130968 h 1940718"/>
                  <a:gd name="connsiteX9" fmla="*/ 302418 w 3571875"/>
                  <a:gd name="connsiteY9" fmla="*/ 130968 h 1940718"/>
                  <a:gd name="connsiteX10" fmla="*/ 302418 w 3571875"/>
                  <a:gd name="connsiteY10" fmla="*/ 150018 h 1940718"/>
                  <a:gd name="connsiteX11" fmla="*/ 333375 w 3571875"/>
                  <a:gd name="connsiteY11" fmla="*/ 150018 h 1940718"/>
                  <a:gd name="connsiteX12" fmla="*/ 333375 w 3571875"/>
                  <a:gd name="connsiteY12" fmla="*/ 176212 h 1940718"/>
                  <a:gd name="connsiteX13" fmla="*/ 357187 w 3571875"/>
                  <a:gd name="connsiteY13" fmla="*/ 176212 h 1940718"/>
                  <a:gd name="connsiteX14" fmla="*/ 357187 w 3571875"/>
                  <a:gd name="connsiteY14" fmla="*/ 226218 h 1940718"/>
                  <a:gd name="connsiteX15" fmla="*/ 378618 w 3571875"/>
                  <a:gd name="connsiteY15" fmla="*/ 226218 h 1940718"/>
                  <a:gd name="connsiteX16" fmla="*/ 378618 w 3571875"/>
                  <a:gd name="connsiteY16" fmla="*/ 259556 h 1940718"/>
                  <a:gd name="connsiteX17" fmla="*/ 392906 w 3571875"/>
                  <a:gd name="connsiteY17" fmla="*/ 259556 h 1940718"/>
                  <a:gd name="connsiteX18" fmla="*/ 392906 w 3571875"/>
                  <a:gd name="connsiteY18" fmla="*/ 278606 h 1940718"/>
                  <a:gd name="connsiteX19" fmla="*/ 428625 w 3571875"/>
                  <a:gd name="connsiteY19" fmla="*/ 278606 h 1940718"/>
                  <a:gd name="connsiteX20" fmla="*/ 428625 w 3571875"/>
                  <a:gd name="connsiteY20" fmla="*/ 333375 h 1940718"/>
                  <a:gd name="connsiteX21" fmla="*/ 600075 w 3571875"/>
                  <a:gd name="connsiteY21" fmla="*/ 333375 h 1940718"/>
                  <a:gd name="connsiteX22" fmla="*/ 600075 w 3571875"/>
                  <a:gd name="connsiteY22" fmla="*/ 352425 h 1940718"/>
                  <a:gd name="connsiteX23" fmla="*/ 704850 w 3571875"/>
                  <a:gd name="connsiteY23" fmla="*/ 352425 h 1940718"/>
                  <a:gd name="connsiteX24" fmla="*/ 704850 w 3571875"/>
                  <a:gd name="connsiteY24" fmla="*/ 400050 h 1940718"/>
                  <a:gd name="connsiteX25" fmla="*/ 726281 w 3571875"/>
                  <a:gd name="connsiteY25" fmla="*/ 400050 h 1940718"/>
                  <a:gd name="connsiteX26" fmla="*/ 726281 w 3571875"/>
                  <a:gd name="connsiteY26" fmla="*/ 431006 h 1940718"/>
                  <a:gd name="connsiteX27" fmla="*/ 769143 w 3571875"/>
                  <a:gd name="connsiteY27" fmla="*/ 431006 h 1940718"/>
                  <a:gd name="connsiteX28" fmla="*/ 769143 w 3571875"/>
                  <a:gd name="connsiteY28" fmla="*/ 459581 h 1940718"/>
                  <a:gd name="connsiteX29" fmla="*/ 1014412 w 3571875"/>
                  <a:gd name="connsiteY29" fmla="*/ 459581 h 1940718"/>
                  <a:gd name="connsiteX30" fmla="*/ 1014412 w 3571875"/>
                  <a:gd name="connsiteY30" fmla="*/ 483393 h 1940718"/>
                  <a:gd name="connsiteX31" fmla="*/ 1042987 w 3571875"/>
                  <a:gd name="connsiteY31" fmla="*/ 483393 h 1940718"/>
                  <a:gd name="connsiteX32" fmla="*/ 1042987 w 3571875"/>
                  <a:gd name="connsiteY32" fmla="*/ 504825 h 1940718"/>
                  <a:gd name="connsiteX33" fmla="*/ 1066800 w 3571875"/>
                  <a:gd name="connsiteY33" fmla="*/ 504825 h 1940718"/>
                  <a:gd name="connsiteX34" fmla="*/ 1066800 w 3571875"/>
                  <a:gd name="connsiteY34" fmla="*/ 552450 h 1940718"/>
                  <a:gd name="connsiteX35" fmla="*/ 1088231 w 3571875"/>
                  <a:gd name="connsiteY35" fmla="*/ 552450 h 1940718"/>
                  <a:gd name="connsiteX36" fmla="*/ 1088231 w 3571875"/>
                  <a:gd name="connsiteY36" fmla="*/ 633412 h 1940718"/>
                  <a:gd name="connsiteX37" fmla="*/ 1121568 w 3571875"/>
                  <a:gd name="connsiteY37" fmla="*/ 633412 h 1940718"/>
                  <a:gd name="connsiteX38" fmla="*/ 1121568 w 3571875"/>
                  <a:gd name="connsiteY38" fmla="*/ 661987 h 1940718"/>
                  <a:gd name="connsiteX39" fmla="*/ 1354931 w 3571875"/>
                  <a:gd name="connsiteY39" fmla="*/ 661987 h 1940718"/>
                  <a:gd name="connsiteX40" fmla="*/ 1354931 w 3571875"/>
                  <a:gd name="connsiteY40" fmla="*/ 690562 h 1940718"/>
                  <a:gd name="connsiteX41" fmla="*/ 1388268 w 3571875"/>
                  <a:gd name="connsiteY41" fmla="*/ 690562 h 1940718"/>
                  <a:gd name="connsiteX42" fmla="*/ 1388268 w 3571875"/>
                  <a:gd name="connsiteY42" fmla="*/ 719137 h 1940718"/>
                  <a:gd name="connsiteX43" fmla="*/ 1423987 w 3571875"/>
                  <a:gd name="connsiteY43" fmla="*/ 719137 h 1940718"/>
                  <a:gd name="connsiteX44" fmla="*/ 1423987 w 3571875"/>
                  <a:gd name="connsiteY44" fmla="*/ 823912 h 1940718"/>
                  <a:gd name="connsiteX45" fmla="*/ 1440656 w 3571875"/>
                  <a:gd name="connsiteY45" fmla="*/ 823912 h 1940718"/>
                  <a:gd name="connsiteX46" fmla="*/ 1440656 w 3571875"/>
                  <a:gd name="connsiteY46" fmla="*/ 938212 h 1940718"/>
                  <a:gd name="connsiteX47" fmla="*/ 1497806 w 3571875"/>
                  <a:gd name="connsiteY47" fmla="*/ 938212 h 1940718"/>
                  <a:gd name="connsiteX48" fmla="*/ 1497806 w 3571875"/>
                  <a:gd name="connsiteY48" fmla="*/ 992981 h 1940718"/>
                  <a:gd name="connsiteX49" fmla="*/ 1738312 w 3571875"/>
                  <a:gd name="connsiteY49" fmla="*/ 992981 h 1940718"/>
                  <a:gd name="connsiteX50" fmla="*/ 1738312 w 3571875"/>
                  <a:gd name="connsiteY50" fmla="*/ 1057275 h 1940718"/>
                  <a:gd name="connsiteX51" fmla="*/ 1778793 w 3571875"/>
                  <a:gd name="connsiteY51" fmla="*/ 1057275 h 1940718"/>
                  <a:gd name="connsiteX52" fmla="*/ 1778793 w 3571875"/>
                  <a:gd name="connsiteY52" fmla="*/ 1102518 h 1940718"/>
                  <a:gd name="connsiteX53" fmla="*/ 1800225 w 3571875"/>
                  <a:gd name="connsiteY53" fmla="*/ 1102518 h 1940718"/>
                  <a:gd name="connsiteX54" fmla="*/ 1800225 w 3571875"/>
                  <a:gd name="connsiteY54" fmla="*/ 1140618 h 1940718"/>
                  <a:gd name="connsiteX55" fmla="*/ 1828800 w 3571875"/>
                  <a:gd name="connsiteY55" fmla="*/ 1140618 h 1940718"/>
                  <a:gd name="connsiteX56" fmla="*/ 1828800 w 3571875"/>
                  <a:gd name="connsiteY56" fmla="*/ 1181100 h 1940718"/>
                  <a:gd name="connsiteX57" fmla="*/ 1900237 w 3571875"/>
                  <a:gd name="connsiteY57" fmla="*/ 1181100 h 1940718"/>
                  <a:gd name="connsiteX58" fmla="*/ 1900237 w 3571875"/>
                  <a:gd name="connsiteY58" fmla="*/ 1214437 h 1940718"/>
                  <a:gd name="connsiteX59" fmla="*/ 1957387 w 3571875"/>
                  <a:gd name="connsiteY59" fmla="*/ 1214437 h 1940718"/>
                  <a:gd name="connsiteX60" fmla="*/ 1957387 w 3571875"/>
                  <a:gd name="connsiteY60" fmla="*/ 1247775 h 1940718"/>
                  <a:gd name="connsiteX61" fmla="*/ 2005012 w 3571875"/>
                  <a:gd name="connsiteY61" fmla="*/ 1247775 h 1940718"/>
                  <a:gd name="connsiteX62" fmla="*/ 2005012 w 3571875"/>
                  <a:gd name="connsiteY62" fmla="*/ 1283493 h 1940718"/>
                  <a:gd name="connsiteX63" fmla="*/ 2097881 w 3571875"/>
                  <a:gd name="connsiteY63" fmla="*/ 1283493 h 1940718"/>
                  <a:gd name="connsiteX64" fmla="*/ 2097881 w 3571875"/>
                  <a:gd name="connsiteY64" fmla="*/ 1321593 h 1940718"/>
                  <a:gd name="connsiteX65" fmla="*/ 2155031 w 3571875"/>
                  <a:gd name="connsiteY65" fmla="*/ 1321593 h 1940718"/>
                  <a:gd name="connsiteX66" fmla="*/ 2155031 w 3571875"/>
                  <a:gd name="connsiteY66" fmla="*/ 1416843 h 1940718"/>
                  <a:gd name="connsiteX67" fmla="*/ 2185987 w 3571875"/>
                  <a:gd name="connsiteY67" fmla="*/ 1416843 h 1940718"/>
                  <a:gd name="connsiteX68" fmla="*/ 2185987 w 3571875"/>
                  <a:gd name="connsiteY68" fmla="*/ 1450181 h 1940718"/>
                  <a:gd name="connsiteX69" fmla="*/ 2209800 w 3571875"/>
                  <a:gd name="connsiteY69" fmla="*/ 1450181 h 1940718"/>
                  <a:gd name="connsiteX70" fmla="*/ 2209800 w 3571875"/>
                  <a:gd name="connsiteY70" fmla="*/ 1509712 h 1940718"/>
                  <a:gd name="connsiteX71" fmla="*/ 2533650 w 3571875"/>
                  <a:gd name="connsiteY71" fmla="*/ 1509712 h 1940718"/>
                  <a:gd name="connsiteX72" fmla="*/ 2533650 w 3571875"/>
                  <a:gd name="connsiteY72" fmla="*/ 1593056 h 1940718"/>
                  <a:gd name="connsiteX73" fmla="*/ 2636043 w 3571875"/>
                  <a:gd name="connsiteY73" fmla="*/ 1593056 h 1940718"/>
                  <a:gd name="connsiteX74" fmla="*/ 2636043 w 3571875"/>
                  <a:gd name="connsiteY74" fmla="*/ 1635918 h 1940718"/>
                  <a:gd name="connsiteX75" fmla="*/ 2776537 w 3571875"/>
                  <a:gd name="connsiteY75" fmla="*/ 1635918 h 1940718"/>
                  <a:gd name="connsiteX76" fmla="*/ 2776537 w 3571875"/>
                  <a:gd name="connsiteY76" fmla="*/ 1681162 h 1940718"/>
                  <a:gd name="connsiteX77" fmla="*/ 2819400 w 3571875"/>
                  <a:gd name="connsiteY77" fmla="*/ 1681162 h 1940718"/>
                  <a:gd name="connsiteX78" fmla="*/ 2819400 w 3571875"/>
                  <a:gd name="connsiteY78" fmla="*/ 1776412 h 1940718"/>
                  <a:gd name="connsiteX79" fmla="*/ 3124200 w 3571875"/>
                  <a:gd name="connsiteY79" fmla="*/ 1776412 h 1940718"/>
                  <a:gd name="connsiteX80" fmla="*/ 3124200 w 3571875"/>
                  <a:gd name="connsiteY80" fmla="*/ 1864518 h 1940718"/>
                  <a:gd name="connsiteX81" fmla="*/ 3195637 w 3571875"/>
                  <a:gd name="connsiteY81" fmla="*/ 1864518 h 1940718"/>
                  <a:gd name="connsiteX82" fmla="*/ 3195637 w 3571875"/>
                  <a:gd name="connsiteY82" fmla="*/ 1940718 h 1940718"/>
                  <a:gd name="connsiteX83" fmla="*/ 3571875 w 3571875"/>
                  <a:gd name="connsiteY83" fmla="*/ 1940718 h 194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571875" h="1940718">
                    <a:moveTo>
                      <a:pt x="0" y="0"/>
                    </a:moveTo>
                    <a:lnTo>
                      <a:pt x="80962" y="0"/>
                    </a:lnTo>
                    <a:lnTo>
                      <a:pt x="80962" y="52387"/>
                    </a:lnTo>
                    <a:lnTo>
                      <a:pt x="100012" y="52387"/>
                    </a:lnTo>
                    <a:lnTo>
                      <a:pt x="100012" y="85725"/>
                    </a:lnTo>
                    <a:lnTo>
                      <a:pt x="128587" y="85725"/>
                    </a:lnTo>
                    <a:lnTo>
                      <a:pt x="128587" y="107156"/>
                    </a:lnTo>
                    <a:lnTo>
                      <a:pt x="266700" y="107156"/>
                    </a:lnTo>
                    <a:lnTo>
                      <a:pt x="266700" y="130968"/>
                    </a:lnTo>
                    <a:lnTo>
                      <a:pt x="302418" y="130968"/>
                    </a:lnTo>
                    <a:lnTo>
                      <a:pt x="302418" y="150018"/>
                    </a:lnTo>
                    <a:lnTo>
                      <a:pt x="333375" y="150018"/>
                    </a:lnTo>
                    <a:lnTo>
                      <a:pt x="333375" y="176212"/>
                    </a:lnTo>
                    <a:lnTo>
                      <a:pt x="357187" y="176212"/>
                    </a:lnTo>
                    <a:lnTo>
                      <a:pt x="357187" y="226218"/>
                    </a:lnTo>
                    <a:lnTo>
                      <a:pt x="378618" y="226218"/>
                    </a:lnTo>
                    <a:lnTo>
                      <a:pt x="378618" y="259556"/>
                    </a:lnTo>
                    <a:lnTo>
                      <a:pt x="392906" y="259556"/>
                    </a:lnTo>
                    <a:lnTo>
                      <a:pt x="392906" y="278606"/>
                    </a:lnTo>
                    <a:lnTo>
                      <a:pt x="428625" y="278606"/>
                    </a:lnTo>
                    <a:lnTo>
                      <a:pt x="428625" y="333375"/>
                    </a:lnTo>
                    <a:lnTo>
                      <a:pt x="600075" y="333375"/>
                    </a:lnTo>
                    <a:lnTo>
                      <a:pt x="600075" y="352425"/>
                    </a:lnTo>
                    <a:lnTo>
                      <a:pt x="704850" y="352425"/>
                    </a:lnTo>
                    <a:lnTo>
                      <a:pt x="704850" y="400050"/>
                    </a:lnTo>
                    <a:lnTo>
                      <a:pt x="726281" y="400050"/>
                    </a:lnTo>
                    <a:lnTo>
                      <a:pt x="726281" y="431006"/>
                    </a:lnTo>
                    <a:lnTo>
                      <a:pt x="769143" y="431006"/>
                    </a:lnTo>
                    <a:lnTo>
                      <a:pt x="769143" y="459581"/>
                    </a:lnTo>
                    <a:lnTo>
                      <a:pt x="1014412" y="459581"/>
                    </a:lnTo>
                    <a:lnTo>
                      <a:pt x="1014412" y="483393"/>
                    </a:lnTo>
                    <a:lnTo>
                      <a:pt x="1042987" y="483393"/>
                    </a:lnTo>
                    <a:lnTo>
                      <a:pt x="1042987" y="504825"/>
                    </a:lnTo>
                    <a:lnTo>
                      <a:pt x="1066800" y="504825"/>
                    </a:lnTo>
                    <a:lnTo>
                      <a:pt x="1066800" y="552450"/>
                    </a:lnTo>
                    <a:lnTo>
                      <a:pt x="1088231" y="552450"/>
                    </a:lnTo>
                    <a:lnTo>
                      <a:pt x="1088231" y="633412"/>
                    </a:lnTo>
                    <a:lnTo>
                      <a:pt x="1121568" y="633412"/>
                    </a:lnTo>
                    <a:lnTo>
                      <a:pt x="1121568" y="661987"/>
                    </a:lnTo>
                    <a:lnTo>
                      <a:pt x="1354931" y="661987"/>
                    </a:lnTo>
                    <a:lnTo>
                      <a:pt x="1354931" y="690562"/>
                    </a:lnTo>
                    <a:lnTo>
                      <a:pt x="1388268" y="690562"/>
                    </a:lnTo>
                    <a:lnTo>
                      <a:pt x="1388268" y="719137"/>
                    </a:lnTo>
                    <a:lnTo>
                      <a:pt x="1423987" y="719137"/>
                    </a:lnTo>
                    <a:lnTo>
                      <a:pt x="1423987" y="823912"/>
                    </a:lnTo>
                    <a:lnTo>
                      <a:pt x="1440656" y="823912"/>
                    </a:lnTo>
                    <a:lnTo>
                      <a:pt x="1440656" y="938212"/>
                    </a:lnTo>
                    <a:lnTo>
                      <a:pt x="1497806" y="938212"/>
                    </a:lnTo>
                    <a:lnTo>
                      <a:pt x="1497806" y="992981"/>
                    </a:lnTo>
                    <a:lnTo>
                      <a:pt x="1738312" y="992981"/>
                    </a:lnTo>
                    <a:lnTo>
                      <a:pt x="1738312" y="1057275"/>
                    </a:lnTo>
                    <a:lnTo>
                      <a:pt x="1778793" y="1057275"/>
                    </a:lnTo>
                    <a:lnTo>
                      <a:pt x="1778793" y="1102518"/>
                    </a:lnTo>
                    <a:lnTo>
                      <a:pt x="1800225" y="1102518"/>
                    </a:lnTo>
                    <a:lnTo>
                      <a:pt x="1800225" y="1140618"/>
                    </a:lnTo>
                    <a:lnTo>
                      <a:pt x="1828800" y="1140618"/>
                    </a:lnTo>
                    <a:lnTo>
                      <a:pt x="1828800" y="1181100"/>
                    </a:lnTo>
                    <a:lnTo>
                      <a:pt x="1900237" y="1181100"/>
                    </a:lnTo>
                    <a:lnTo>
                      <a:pt x="1900237" y="1214437"/>
                    </a:lnTo>
                    <a:lnTo>
                      <a:pt x="1957387" y="1214437"/>
                    </a:lnTo>
                    <a:lnTo>
                      <a:pt x="1957387" y="1247775"/>
                    </a:lnTo>
                    <a:lnTo>
                      <a:pt x="2005012" y="1247775"/>
                    </a:lnTo>
                    <a:lnTo>
                      <a:pt x="2005012" y="1283493"/>
                    </a:lnTo>
                    <a:lnTo>
                      <a:pt x="2097881" y="1283493"/>
                    </a:lnTo>
                    <a:lnTo>
                      <a:pt x="2097881" y="1321593"/>
                    </a:lnTo>
                    <a:lnTo>
                      <a:pt x="2155031" y="1321593"/>
                    </a:lnTo>
                    <a:lnTo>
                      <a:pt x="2155031" y="1416843"/>
                    </a:lnTo>
                    <a:lnTo>
                      <a:pt x="2185987" y="1416843"/>
                    </a:lnTo>
                    <a:lnTo>
                      <a:pt x="2185987" y="1450181"/>
                    </a:lnTo>
                    <a:lnTo>
                      <a:pt x="2209800" y="1450181"/>
                    </a:lnTo>
                    <a:lnTo>
                      <a:pt x="2209800" y="1509712"/>
                    </a:lnTo>
                    <a:lnTo>
                      <a:pt x="2533650" y="1509712"/>
                    </a:lnTo>
                    <a:lnTo>
                      <a:pt x="2533650" y="1593056"/>
                    </a:lnTo>
                    <a:lnTo>
                      <a:pt x="2636043" y="1593056"/>
                    </a:lnTo>
                    <a:lnTo>
                      <a:pt x="2636043" y="1635918"/>
                    </a:lnTo>
                    <a:lnTo>
                      <a:pt x="2776537" y="1635918"/>
                    </a:lnTo>
                    <a:lnTo>
                      <a:pt x="2776537" y="1681162"/>
                    </a:lnTo>
                    <a:lnTo>
                      <a:pt x="2819400" y="1681162"/>
                    </a:lnTo>
                    <a:lnTo>
                      <a:pt x="2819400" y="1776412"/>
                    </a:lnTo>
                    <a:lnTo>
                      <a:pt x="3124200" y="1776412"/>
                    </a:lnTo>
                    <a:lnTo>
                      <a:pt x="3124200" y="1864518"/>
                    </a:lnTo>
                    <a:lnTo>
                      <a:pt x="3195637" y="1864518"/>
                    </a:lnTo>
                    <a:lnTo>
                      <a:pt x="3195637" y="1940718"/>
                    </a:lnTo>
                    <a:lnTo>
                      <a:pt x="3571875" y="1940718"/>
                    </a:lnTo>
                  </a:path>
                </a:pathLst>
              </a:custGeom>
              <a:noFill/>
              <a:ln w="19050" cap="flat" cmpd="sng" algn="ctr">
                <a:solidFill>
                  <a:schemeClr val="tx2"/>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cxnSp>
          <p:nvCxnSpPr>
            <p:cNvPr id="195" name="Straight Connector 194">
              <a:extLst>
                <a:ext uri="{FF2B5EF4-FFF2-40B4-BE49-F238E27FC236}">
                  <a16:creationId xmlns:a16="http://schemas.microsoft.com/office/drawing/2014/main" id="{9F26749C-874F-4179-9956-4BAE12B4D39B}"/>
                </a:ext>
              </a:extLst>
            </p:cNvPr>
            <p:cNvCxnSpPr>
              <a:cxnSpLocks/>
            </p:cNvCxnSpPr>
            <p:nvPr/>
          </p:nvCxnSpPr>
          <p:spPr>
            <a:xfrm>
              <a:off x="844013" y="2574253"/>
              <a:ext cx="3551923" cy="0"/>
            </a:xfrm>
            <a:prstGeom prst="line">
              <a:avLst/>
            </a:prstGeom>
            <a:noFill/>
            <a:ln w="9525" cap="flat" cmpd="sng" algn="ctr">
              <a:solidFill>
                <a:schemeClr val="tx2"/>
              </a:solidFill>
              <a:prstDash val="dash"/>
              <a:round/>
              <a:headEnd type="none" w="med" len="med"/>
              <a:tailEnd type="none" w="med" len="med"/>
            </a:ln>
            <a:effectLst/>
          </p:spPr>
        </p:cxnSp>
        <p:grpSp>
          <p:nvGrpSpPr>
            <p:cNvPr id="196" name="Group 195">
              <a:extLst>
                <a:ext uri="{FF2B5EF4-FFF2-40B4-BE49-F238E27FC236}">
                  <a16:creationId xmlns:a16="http://schemas.microsoft.com/office/drawing/2014/main" id="{CD7D4C39-2B3D-4917-9DE7-F062DAB9FDFD}"/>
                </a:ext>
              </a:extLst>
            </p:cNvPr>
            <p:cNvGrpSpPr/>
            <p:nvPr/>
          </p:nvGrpSpPr>
          <p:grpSpPr>
            <a:xfrm>
              <a:off x="844013" y="1563206"/>
              <a:ext cx="3551923" cy="2097102"/>
              <a:chOff x="2481263" y="1287463"/>
              <a:chExt cx="4180149" cy="2530476"/>
            </a:xfrm>
          </p:grpSpPr>
          <p:sp>
            <p:nvSpPr>
              <p:cNvPr id="252" name="Freeform 5">
                <a:extLst>
                  <a:ext uri="{FF2B5EF4-FFF2-40B4-BE49-F238E27FC236}">
                    <a16:creationId xmlns:a16="http://schemas.microsoft.com/office/drawing/2014/main" id="{F4DCB10D-6DC6-44C0-98F3-C671242E8649}"/>
                  </a:ext>
                </a:extLst>
              </p:cNvPr>
              <p:cNvSpPr>
                <a:spLocks/>
              </p:cNvSpPr>
              <p:nvPr/>
            </p:nvSpPr>
            <p:spPr bwMode="auto">
              <a:xfrm>
                <a:off x="2571751" y="1287463"/>
                <a:ext cx="4087813" cy="2439988"/>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3" name="Line 6">
                <a:extLst>
                  <a:ext uri="{FF2B5EF4-FFF2-40B4-BE49-F238E27FC236}">
                    <a16:creationId xmlns:a16="http://schemas.microsoft.com/office/drawing/2014/main" id="{0D1F391C-0283-4785-B793-CBFB6F1AA004}"/>
                  </a:ext>
                </a:extLst>
              </p:cNvPr>
              <p:cNvSpPr>
                <a:spLocks noChangeShapeType="1"/>
              </p:cNvSpPr>
              <p:nvPr/>
            </p:nvSpPr>
            <p:spPr bwMode="auto">
              <a:xfrm>
                <a:off x="2481263" y="12906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4" name="Line 8">
                <a:extLst>
                  <a:ext uri="{FF2B5EF4-FFF2-40B4-BE49-F238E27FC236}">
                    <a16:creationId xmlns:a16="http://schemas.microsoft.com/office/drawing/2014/main" id="{836F17C3-E36F-47BC-B287-6A6C6D2E3CB6}"/>
                  </a:ext>
                </a:extLst>
              </p:cNvPr>
              <p:cNvSpPr>
                <a:spLocks noChangeShapeType="1"/>
              </p:cNvSpPr>
              <p:nvPr/>
            </p:nvSpPr>
            <p:spPr bwMode="auto">
              <a:xfrm>
                <a:off x="2481263" y="177958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5" name="Line 10">
                <a:extLst>
                  <a:ext uri="{FF2B5EF4-FFF2-40B4-BE49-F238E27FC236}">
                    <a16:creationId xmlns:a16="http://schemas.microsoft.com/office/drawing/2014/main" id="{6A13C4AF-A5D6-4661-AD4D-0BF99C009261}"/>
                  </a:ext>
                </a:extLst>
              </p:cNvPr>
              <p:cNvSpPr>
                <a:spLocks noChangeShapeType="1"/>
              </p:cNvSpPr>
              <p:nvPr/>
            </p:nvSpPr>
            <p:spPr bwMode="auto">
              <a:xfrm>
                <a:off x="2481263" y="2265363"/>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6" name="Line 12">
                <a:extLst>
                  <a:ext uri="{FF2B5EF4-FFF2-40B4-BE49-F238E27FC236}">
                    <a16:creationId xmlns:a16="http://schemas.microsoft.com/office/drawing/2014/main" id="{3F432F04-80B0-4BCC-B843-DB13FBE4A81D}"/>
                  </a:ext>
                </a:extLst>
              </p:cNvPr>
              <p:cNvSpPr>
                <a:spLocks noChangeShapeType="1"/>
              </p:cNvSpPr>
              <p:nvPr/>
            </p:nvSpPr>
            <p:spPr bwMode="auto">
              <a:xfrm>
                <a:off x="2481263" y="27511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7" name="Line 14">
                <a:extLst>
                  <a:ext uri="{FF2B5EF4-FFF2-40B4-BE49-F238E27FC236}">
                    <a16:creationId xmlns:a16="http://schemas.microsoft.com/office/drawing/2014/main" id="{206A475A-0363-4551-809C-664B17DEFE5E}"/>
                  </a:ext>
                </a:extLst>
              </p:cNvPr>
              <p:cNvSpPr>
                <a:spLocks noChangeShapeType="1"/>
              </p:cNvSpPr>
              <p:nvPr/>
            </p:nvSpPr>
            <p:spPr bwMode="auto">
              <a:xfrm>
                <a:off x="2481263" y="323850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8" name="Line 16">
                <a:extLst>
                  <a:ext uri="{FF2B5EF4-FFF2-40B4-BE49-F238E27FC236}">
                    <a16:creationId xmlns:a16="http://schemas.microsoft.com/office/drawing/2014/main" id="{F6A012F6-4BE0-4F87-A367-29F0A4E8EEF6}"/>
                  </a:ext>
                </a:extLst>
              </p:cNvPr>
              <p:cNvSpPr>
                <a:spLocks noChangeShapeType="1"/>
              </p:cNvSpPr>
              <p:nvPr/>
            </p:nvSpPr>
            <p:spPr bwMode="auto">
              <a:xfrm>
                <a:off x="2481263" y="372745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9" name="Line 17">
                <a:extLst>
                  <a:ext uri="{FF2B5EF4-FFF2-40B4-BE49-F238E27FC236}">
                    <a16:creationId xmlns:a16="http://schemas.microsoft.com/office/drawing/2014/main" id="{1F041255-13FE-4C15-8DB1-8D58371F21F9}"/>
                  </a:ext>
                </a:extLst>
              </p:cNvPr>
              <p:cNvSpPr>
                <a:spLocks noChangeShapeType="1"/>
              </p:cNvSpPr>
              <p:nvPr/>
            </p:nvSpPr>
            <p:spPr bwMode="auto">
              <a:xfrm>
                <a:off x="25717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0" name="Line 18">
                <a:extLst>
                  <a:ext uri="{FF2B5EF4-FFF2-40B4-BE49-F238E27FC236}">
                    <a16:creationId xmlns:a16="http://schemas.microsoft.com/office/drawing/2014/main" id="{74A63557-DBF3-41FF-9E67-4F47243ECA5F}"/>
                  </a:ext>
                </a:extLst>
              </p:cNvPr>
              <p:cNvSpPr>
                <a:spLocks noChangeShapeType="1"/>
              </p:cNvSpPr>
              <p:nvPr/>
            </p:nvSpPr>
            <p:spPr bwMode="auto">
              <a:xfrm>
                <a:off x="27670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1" name="Line 19">
                <a:extLst>
                  <a:ext uri="{FF2B5EF4-FFF2-40B4-BE49-F238E27FC236}">
                    <a16:creationId xmlns:a16="http://schemas.microsoft.com/office/drawing/2014/main" id="{00EF50E2-76A8-4D61-88CF-81D03C81A367}"/>
                  </a:ext>
                </a:extLst>
              </p:cNvPr>
              <p:cNvSpPr>
                <a:spLocks noChangeShapeType="1"/>
              </p:cNvSpPr>
              <p:nvPr/>
            </p:nvSpPr>
            <p:spPr bwMode="auto">
              <a:xfrm>
                <a:off x="29606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2" name="Line 20">
                <a:extLst>
                  <a:ext uri="{FF2B5EF4-FFF2-40B4-BE49-F238E27FC236}">
                    <a16:creationId xmlns:a16="http://schemas.microsoft.com/office/drawing/2014/main" id="{C24FE912-749E-4D06-BF15-84A2A55B2A0E}"/>
                  </a:ext>
                </a:extLst>
              </p:cNvPr>
              <p:cNvSpPr>
                <a:spLocks noChangeShapeType="1"/>
              </p:cNvSpPr>
              <p:nvPr/>
            </p:nvSpPr>
            <p:spPr bwMode="auto">
              <a:xfrm>
                <a:off x="31559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3" name="Line 21">
                <a:extLst>
                  <a:ext uri="{FF2B5EF4-FFF2-40B4-BE49-F238E27FC236}">
                    <a16:creationId xmlns:a16="http://schemas.microsoft.com/office/drawing/2014/main" id="{EDDBD158-0E13-4F5D-80A7-5F9272B77CD0}"/>
                  </a:ext>
                </a:extLst>
              </p:cNvPr>
              <p:cNvSpPr>
                <a:spLocks noChangeShapeType="1"/>
              </p:cNvSpPr>
              <p:nvPr/>
            </p:nvSpPr>
            <p:spPr bwMode="auto">
              <a:xfrm>
                <a:off x="33496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4" name="Line 22">
                <a:extLst>
                  <a:ext uri="{FF2B5EF4-FFF2-40B4-BE49-F238E27FC236}">
                    <a16:creationId xmlns:a16="http://schemas.microsoft.com/office/drawing/2014/main" id="{571255A2-637B-43F6-B776-15BA272E6C38}"/>
                  </a:ext>
                </a:extLst>
              </p:cNvPr>
              <p:cNvSpPr>
                <a:spLocks noChangeShapeType="1"/>
              </p:cNvSpPr>
              <p:nvPr/>
            </p:nvSpPr>
            <p:spPr bwMode="auto">
              <a:xfrm>
                <a:off x="35448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5" name="Line 23">
                <a:extLst>
                  <a:ext uri="{FF2B5EF4-FFF2-40B4-BE49-F238E27FC236}">
                    <a16:creationId xmlns:a16="http://schemas.microsoft.com/office/drawing/2014/main" id="{491861D0-8E3C-478F-8C8C-458D24DECDC6}"/>
                  </a:ext>
                </a:extLst>
              </p:cNvPr>
              <p:cNvSpPr>
                <a:spLocks noChangeShapeType="1"/>
              </p:cNvSpPr>
              <p:nvPr/>
            </p:nvSpPr>
            <p:spPr bwMode="auto">
              <a:xfrm>
                <a:off x="37385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6" name="Line 24">
                <a:extLst>
                  <a:ext uri="{FF2B5EF4-FFF2-40B4-BE49-F238E27FC236}">
                    <a16:creationId xmlns:a16="http://schemas.microsoft.com/office/drawing/2014/main" id="{FA7AC56F-536B-479D-840C-7AAD95CBBED4}"/>
                  </a:ext>
                </a:extLst>
              </p:cNvPr>
              <p:cNvSpPr>
                <a:spLocks noChangeShapeType="1"/>
              </p:cNvSpPr>
              <p:nvPr/>
            </p:nvSpPr>
            <p:spPr bwMode="auto">
              <a:xfrm>
                <a:off x="39338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7" name="Line 25">
                <a:extLst>
                  <a:ext uri="{FF2B5EF4-FFF2-40B4-BE49-F238E27FC236}">
                    <a16:creationId xmlns:a16="http://schemas.microsoft.com/office/drawing/2014/main" id="{866C3168-A1BC-4789-912A-C95002D5B31A}"/>
                  </a:ext>
                </a:extLst>
              </p:cNvPr>
              <p:cNvSpPr>
                <a:spLocks noChangeShapeType="1"/>
              </p:cNvSpPr>
              <p:nvPr/>
            </p:nvSpPr>
            <p:spPr bwMode="auto">
              <a:xfrm>
                <a:off x="41275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8" name="Line 26">
                <a:extLst>
                  <a:ext uri="{FF2B5EF4-FFF2-40B4-BE49-F238E27FC236}">
                    <a16:creationId xmlns:a16="http://schemas.microsoft.com/office/drawing/2014/main" id="{AD533236-B498-4CE9-8D71-87EBCB10EB76}"/>
                  </a:ext>
                </a:extLst>
              </p:cNvPr>
              <p:cNvSpPr>
                <a:spLocks noChangeShapeType="1"/>
              </p:cNvSpPr>
              <p:nvPr/>
            </p:nvSpPr>
            <p:spPr bwMode="auto">
              <a:xfrm>
                <a:off x="43227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9" name="Line 27">
                <a:extLst>
                  <a:ext uri="{FF2B5EF4-FFF2-40B4-BE49-F238E27FC236}">
                    <a16:creationId xmlns:a16="http://schemas.microsoft.com/office/drawing/2014/main" id="{87CD1AB5-47A6-4D70-8A23-4125593961E0}"/>
                  </a:ext>
                </a:extLst>
              </p:cNvPr>
              <p:cNvSpPr>
                <a:spLocks noChangeShapeType="1"/>
              </p:cNvSpPr>
              <p:nvPr/>
            </p:nvSpPr>
            <p:spPr bwMode="auto">
              <a:xfrm>
                <a:off x="45164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0" name="Line 28">
                <a:extLst>
                  <a:ext uri="{FF2B5EF4-FFF2-40B4-BE49-F238E27FC236}">
                    <a16:creationId xmlns:a16="http://schemas.microsoft.com/office/drawing/2014/main" id="{BC34D453-FE37-4966-A02A-2526A0920CD7}"/>
                  </a:ext>
                </a:extLst>
              </p:cNvPr>
              <p:cNvSpPr>
                <a:spLocks noChangeShapeType="1"/>
              </p:cNvSpPr>
              <p:nvPr/>
            </p:nvSpPr>
            <p:spPr bwMode="auto">
              <a:xfrm>
                <a:off x="47117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1" name="Line 29">
                <a:extLst>
                  <a:ext uri="{FF2B5EF4-FFF2-40B4-BE49-F238E27FC236}">
                    <a16:creationId xmlns:a16="http://schemas.microsoft.com/office/drawing/2014/main" id="{7638ABC5-C410-4843-9F84-2AF5C541EC7F}"/>
                  </a:ext>
                </a:extLst>
              </p:cNvPr>
              <p:cNvSpPr>
                <a:spLocks noChangeShapeType="1"/>
              </p:cNvSpPr>
              <p:nvPr/>
            </p:nvSpPr>
            <p:spPr bwMode="auto">
              <a:xfrm>
                <a:off x="49053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2" name="Line 30">
                <a:extLst>
                  <a:ext uri="{FF2B5EF4-FFF2-40B4-BE49-F238E27FC236}">
                    <a16:creationId xmlns:a16="http://schemas.microsoft.com/office/drawing/2014/main" id="{508A2B44-E226-42CE-9D23-F8E65557A846}"/>
                  </a:ext>
                </a:extLst>
              </p:cNvPr>
              <p:cNvSpPr>
                <a:spLocks noChangeShapeType="1"/>
              </p:cNvSpPr>
              <p:nvPr/>
            </p:nvSpPr>
            <p:spPr bwMode="auto">
              <a:xfrm>
                <a:off x="51006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3" name="Line 31">
                <a:extLst>
                  <a:ext uri="{FF2B5EF4-FFF2-40B4-BE49-F238E27FC236}">
                    <a16:creationId xmlns:a16="http://schemas.microsoft.com/office/drawing/2014/main" id="{5F96947D-121F-44D4-9921-DA8CEC49A8C4}"/>
                  </a:ext>
                </a:extLst>
              </p:cNvPr>
              <p:cNvSpPr>
                <a:spLocks noChangeShapeType="1"/>
              </p:cNvSpPr>
              <p:nvPr/>
            </p:nvSpPr>
            <p:spPr bwMode="auto">
              <a:xfrm>
                <a:off x="52943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4" name="Line 32">
                <a:extLst>
                  <a:ext uri="{FF2B5EF4-FFF2-40B4-BE49-F238E27FC236}">
                    <a16:creationId xmlns:a16="http://schemas.microsoft.com/office/drawing/2014/main" id="{08D0F51E-A9BF-497C-95F8-02A58D0C300A}"/>
                  </a:ext>
                </a:extLst>
              </p:cNvPr>
              <p:cNvSpPr>
                <a:spLocks noChangeShapeType="1"/>
              </p:cNvSpPr>
              <p:nvPr/>
            </p:nvSpPr>
            <p:spPr bwMode="auto">
              <a:xfrm>
                <a:off x="54895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5" name="Line 33">
                <a:extLst>
                  <a:ext uri="{FF2B5EF4-FFF2-40B4-BE49-F238E27FC236}">
                    <a16:creationId xmlns:a16="http://schemas.microsoft.com/office/drawing/2014/main" id="{1C272BF7-7675-4E9E-AB4F-42F3B192EC28}"/>
                  </a:ext>
                </a:extLst>
              </p:cNvPr>
              <p:cNvSpPr>
                <a:spLocks noChangeShapeType="1"/>
              </p:cNvSpPr>
              <p:nvPr/>
            </p:nvSpPr>
            <p:spPr bwMode="auto">
              <a:xfrm>
                <a:off x="56832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6" name="Line 34">
                <a:extLst>
                  <a:ext uri="{FF2B5EF4-FFF2-40B4-BE49-F238E27FC236}">
                    <a16:creationId xmlns:a16="http://schemas.microsoft.com/office/drawing/2014/main" id="{03A22B4D-88EB-4D9F-9FF6-F174B3E37125}"/>
                  </a:ext>
                </a:extLst>
              </p:cNvPr>
              <p:cNvSpPr>
                <a:spLocks noChangeShapeType="1"/>
              </p:cNvSpPr>
              <p:nvPr/>
            </p:nvSpPr>
            <p:spPr bwMode="auto">
              <a:xfrm>
                <a:off x="58785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7" name="Line 35">
                <a:extLst>
                  <a:ext uri="{FF2B5EF4-FFF2-40B4-BE49-F238E27FC236}">
                    <a16:creationId xmlns:a16="http://schemas.microsoft.com/office/drawing/2014/main" id="{A4C017E2-1C48-4534-84F4-877B300F7F01}"/>
                  </a:ext>
                </a:extLst>
              </p:cNvPr>
              <p:cNvSpPr>
                <a:spLocks noChangeShapeType="1"/>
              </p:cNvSpPr>
              <p:nvPr/>
            </p:nvSpPr>
            <p:spPr bwMode="auto">
              <a:xfrm>
                <a:off x="60721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8" name="Line 36">
                <a:extLst>
                  <a:ext uri="{FF2B5EF4-FFF2-40B4-BE49-F238E27FC236}">
                    <a16:creationId xmlns:a16="http://schemas.microsoft.com/office/drawing/2014/main" id="{73307419-9F6A-4BDF-AF91-80D70731057E}"/>
                  </a:ext>
                </a:extLst>
              </p:cNvPr>
              <p:cNvSpPr>
                <a:spLocks noChangeShapeType="1"/>
              </p:cNvSpPr>
              <p:nvPr/>
            </p:nvSpPr>
            <p:spPr bwMode="auto">
              <a:xfrm>
                <a:off x="62674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9" name="Line 37">
                <a:extLst>
                  <a:ext uri="{FF2B5EF4-FFF2-40B4-BE49-F238E27FC236}">
                    <a16:creationId xmlns:a16="http://schemas.microsoft.com/office/drawing/2014/main" id="{ADEC78A8-1744-44CF-ACAC-620EA3B0FAA4}"/>
                  </a:ext>
                </a:extLst>
              </p:cNvPr>
              <p:cNvSpPr>
                <a:spLocks noChangeShapeType="1"/>
              </p:cNvSpPr>
              <p:nvPr/>
            </p:nvSpPr>
            <p:spPr bwMode="auto">
              <a:xfrm>
                <a:off x="64611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0" name="Line 38">
                <a:extLst>
                  <a:ext uri="{FF2B5EF4-FFF2-40B4-BE49-F238E27FC236}">
                    <a16:creationId xmlns:a16="http://schemas.microsoft.com/office/drawing/2014/main" id="{3A2B09D0-812A-497D-AEB9-29FD6E6F2071}"/>
                  </a:ext>
                </a:extLst>
              </p:cNvPr>
              <p:cNvSpPr>
                <a:spLocks noChangeShapeType="1"/>
              </p:cNvSpPr>
              <p:nvPr/>
            </p:nvSpPr>
            <p:spPr bwMode="auto">
              <a:xfrm>
                <a:off x="6661412"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97" name="TextBox 196">
              <a:extLst>
                <a:ext uri="{FF2B5EF4-FFF2-40B4-BE49-F238E27FC236}">
                  <a16:creationId xmlns:a16="http://schemas.microsoft.com/office/drawing/2014/main" id="{FD710B13-6AD5-4CE8-AE44-D4D05FD1096F}"/>
                </a:ext>
              </a:extLst>
            </p:cNvPr>
            <p:cNvSpPr txBox="1"/>
            <p:nvPr/>
          </p:nvSpPr>
          <p:spPr>
            <a:xfrm>
              <a:off x="794101"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8" name="TextBox 197">
              <a:extLst>
                <a:ext uri="{FF2B5EF4-FFF2-40B4-BE49-F238E27FC236}">
                  <a16:creationId xmlns:a16="http://schemas.microsoft.com/office/drawing/2014/main" id="{C6434100-15F9-479F-B688-790144AD3133}"/>
                </a:ext>
              </a:extLst>
            </p:cNvPr>
            <p:cNvSpPr txBox="1"/>
            <p:nvPr/>
          </p:nvSpPr>
          <p:spPr>
            <a:xfrm>
              <a:off x="1125640"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9" name="TextBox 198">
              <a:extLst>
                <a:ext uri="{FF2B5EF4-FFF2-40B4-BE49-F238E27FC236}">
                  <a16:creationId xmlns:a16="http://schemas.microsoft.com/office/drawing/2014/main" id="{8542D96F-6C0E-4AED-937E-38BD0D94ED50}"/>
                </a:ext>
              </a:extLst>
            </p:cNvPr>
            <p:cNvSpPr txBox="1"/>
            <p:nvPr/>
          </p:nvSpPr>
          <p:spPr>
            <a:xfrm>
              <a:off x="1299221"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3</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0" name="TextBox 199">
              <a:extLst>
                <a:ext uri="{FF2B5EF4-FFF2-40B4-BE49-F238E27FC236}">
                  <a16:creationId xmlns:a16="http://schemas.microsoft.com/office/drawing/2014/main" id="{64F5CE13-5607-4157-ACA3-AED66DCDA538}"/>
                </a:ext>
              </a:extLst>
            </p:cNvPr>
            <p:cNvSpPr txBox="1"/>
            <p:nvPr/>
          </p:nvSpPr>
          <p:spPr>
            <a:xfrm>
              <a:off x="1447191"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4</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1" name="TextBox 200">
              <a:extLst>
                <a:ext uri="{FF2B5EF4-FFF2-40B4-BE49-F238E27FC236}">
                  <a16:creationId xmlns:a16="http://schemas.microsoft.com/office/drawing/2014/main" id="{5F5E0838-E36F-4E67-A07D-A980DCFDD0E4}"/>
                </a:ext>
              </a:extLst>
            </p:cNvPr>
            <p:cNvSpPr txBox="1"/>
            <p:nvPr/>
          </p:nvSpPr>
          <p:spPr>
            <a:xfrm>
              <a:off x="1612236"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5</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2" name="TextBox 201">
              <a:extLst>
                <a:ext uri="{FF2B5EF4-FFF2-40B4-BE49-F238E27FC236}">
                  <a16:creationId xmlns:a16="http://schemas.microsoft.com/office/drawing/2014/main" id="{8E655D2D-489D-4F1C-BED4-68B94D9AB899}"/>
                </a:ext>
              </a:extLst>
            </p:cNvPr>
            <p:cNvSpPr txBox="1"/>
            <p:nvPr/>
          </p:nvSpPr>
          <p:spPr>
            <a:xfrm>
              <a:off x="1785815"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6</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3" name="TextBox 202">
              <a:extLst>
                <a:ext uri="{FF2B5EF4-FFF2-40B4-BE49-F238E27FC236}">
                  <a16:creationId xmlns:a16="http://schemas.microsoft.com/office/drawing/2014/main" id="{DC4DEA87-E022-44AD-950D-38978397FA4C}"/>
                </a:ext>
              </a:extLst>
            </p:cNvPr>
            <p:cNvSpPr txBox="1"/>
            <p:nvPr/>
          </p:nvSpPr>
          <p:spPr>
            <a:xfrm>
              <a:off x="1946592"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7</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4" name="TextBox 203">
              <a:extLst>
                <a:ext uri="{FF2B5EF4-FFF2-40B4-BE49-F238E27FC236}">
                  <a16:creationId xmlns:a16="http://schemas.microsoft.com/office/drawing/2014/main" id="{25CC53D6-3093-44D8-8DCA-67C9793EE16F}"/>
                </a:ext>
              </a:extLst>
            </p:cNvPr>
            <p:cNvSpPr txBox="1"/>
            <p:nvPr/>
          </p:nvSpPr>
          <p:spPr>
            <a:xfrm>
              <a:off x="2111636"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8</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5" name="TextBox 204">
              <a:extLst>
                <a:ext uri="{FF2B5EF4-FFF2-40B4-BE49-F238E27FC236}">
                  <a16:creationId xmlns:a16="http://schemas.microsoft.com/office/drawing/2014/main" id="{49AACC83-FC2A-45DE-ABCD-E0D26E7571EF}"/>
                </a:ext>
              </a:extLst>
            </p:cNvPr>
            <p:cNvSpPr txBox="1"/>
            <p:nvPr/>
          </p:nvSpPr>
          <p:spPr>
            <a:xfrm>
              <a:off x="2276679"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9</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6" name="TextBox 205">
              <a:extLst>
                <a:ext uri="{FF2B5EF4-FFF2-40B4-BE49-F238E27FC236}">
                  <a16:creationId xmlns:a16="http://schemas.microsoft.com/office/drawing/2014/main" id="{D31D2942-870C-4708-82F5-4EDA5706BFD5}"/>
                </a:ext>
              </a:extLst>
            </p:cNvPr>
            <p:cNvSpPr txBox="1"/>
            <p:nvPr/>
          </p:nvSpPr>
          <p:spPr>
            <a:xfrm>
              <a:off x="2441719"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10</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7" name="TextBox 206">
              <a:extLst>
                <a:ext uri="{FF2B5EF4-FFF2-40B4-BE49-F238E27FC236}">
                  <a16:creationId xmlns:a16="http://schemas.microsoft.com/office/drawing/2014/main" id="{FFD3A9C3-DD6C-4D63-9C73-E9CBA199973B}"/>
                </a:ext>
              </a:extLst>
            </p:cNvPr>
            <p:cNvSpPr txBox="1"/>
            <p:nvPr/>
          </p:nvSpPr>
          <p:spPr>
            <a:xfrm>
              <a:off x="2606766"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11</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8" name="TextBox 207">
              <a:extLst>
                <a:ext uri="{FF2B5EF4-FFF2-40B4-BE49-F238E27FC236}">
                  <a16:creationId xmlns:a16="http://schemas.microsoft.com/office/drawing/2014/main" id="{0E602077-AB19-4616-8434-BFA2085F6D90}"/>
                </a:ext>
              </a:extLst>
            </p:cNvPr>
            <p:cNvSpPr txBox="1"/>
            <p:nvPr/>
          </p:nvSpPr>
          <p:spPr>
            <a:xfrm>
              <a:off x="2776073"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12</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9" name="TextBox 208">
              <a:extLst>
                <a:ext uri="{FF2B5EF4-FFF2-40B4-BE49-F238E27FC236}">
                  <a16:creationId xmlns:a16="http://schemas.microsoft.com/office/drawing/2014/main" id="{84F6925E-991B-4590-AB77-FF33DDF8DE51}"/>
                </a:ext>
              </a:extLst>
            </p:cNvPr>
            <p:cNvSpPr txBox="1"/>
            <p:nvPr/>
          </p:nvSpPr>
          <p:spPr>
            <a:xfrm>
              <a:off x="2941120"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13</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0" name="TextBox 209">
              <a:extLst>
                <a:ext uri="{FF2B5EF4-FFF2-40B4-BE49-F238E27FC236}">
                  <a16:creationId xmlns:a16="http://schemas.microsoft.com/office/drawing/2014/main" id="{B4174F02-8E9D-4DE7-8324-5C89C4E4BD29}"/>
                </a:ext>
              </a:extLst>
            </p:cNvPr>
            <p:cNvSpPr txBox="1"/>
            <p:nvPr/>
          </p:nvSpPr>
          <p:spPr>
            <a:xfrm>
              <a:off x="3106160"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14</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1" name="TextBox 210">
              <a:extLst>
                <a:ext uri="{FF2B5EF4-FFF2-40B4-BE49-F238E27FC236}">
                  <a16:creationId xmlns:a16="http://schemas.microsoft.com/office/drawing/2014/main" id="{C72260B9-7FAB-4E80-82A0-A2CBA3D4E9CE}"/>
                </a:ext>
              </a:extLst>
            </p:cNvPr>
            <p:cNvSpPr txBox="1"/>
            <p:nvPr/>
          </p:nvSpPr>
          <p:spPr>
            <a:xfrm>
              <a:off x="3279744"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15</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2" name="TextBox 211">
              <a:extLst>
                <a:ext uri="{FF2B5EF4-FFF2-40B4-BE49-F238E27FC236}">
                  <a16:creationId xmlns:a16="http://schemas.microsoft.com/office/drawing/2014/main" id="{458208BA-19AB-43F2-A187-BF794123F2B0}"/>
                </a:ext>
              </a:extLst>
            </p:cNvPr>
            <p:cNvSpPr txBox="1"/>
            <p:nvPr/>
          </p:nvSpPr>
          <p:spPr>
            <a:xfrm>
              <a:off x="3436246"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16</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3" name="TextBox 212">
              <a:extLst>
                <a:ext uri="{FF2B5EF4-FFF2-40B4-BE49-F238E27FC236}">
                  <a16:creationId xmlns:a16="http://schemas.microsoft.com/office/drawing/2014/main" id="{26920FF5-8EE0-4E16-B5CC-BC85997584C3}"/>
                </a:ext>
              </a:extLst>
            </p:cNvPr>
            <p:cNvSpPr txBox="1"/>
            <p:nvPr/>
          </p:nvSpPr>
          <p:spPr>
            <a:xfrm>
              <a:off x="3601291"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17</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4" name="TextBox 213">
              <a:extLst>
                <a:ext uri="{FF2B5EF4-FFF2-40B4-BE49-F238E27FC236}">
                  <a16:creationId xmlns:a16="http://schemas.microsoft.com/office/drawing/2014/main" id="{218444E3-BE0A-488A-B78B-300F7C3D9F28}"/>
                </a:ext>
              </a:extLst>
            </p:cNvPr>
            <p:cNvSpPr txBox="1"/>
            <p:nvPr/>
          </p:nvSpPr>
          <p:spPr>
            <a:xfrm>
              <a:off x="3770605"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18</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5" name="TextBox 214">
              <a:extLst>
                <a:ext uri="{FF2B5EF4-FFF2-40B4-BE49-F238E27FC236}">
                  <a16:creationId xmlns:a16="http://schemas.microsoft.com/office/drawing/2014/main" id="{CDD027A6-FA0E-49AD-A675-061BF354BCAD}"/>
                </a:ext>
              </a:extLst>
            </p:cNvPr>
            <p:cNvSpPr txBox="1"/>
            <p:nvPr/>
          </p:nvSpPr>
          <p:spPr>
            <a:xfrm>
              <a:off x="3931378"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19</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6" name="TextBox 215">
              <a:extLst>
                <a:ext uri="{FF2B5EF4-FFF2-40B4-BE49-F238E27FC236}">
                  <a16:creationId xmlns:a16="http://schemas.microsoft.com/office/drawing/2014/main" id="{BAD137EB-E8A8-47A8-825D-375C75D20360}"/>
                </a:ext>
              </a:extLst>
            </p:cNvPr>
            <p:cNvSpPr txBox="1"/>
            <p:nvPr/>
          </p:nvSpPr>
          <p:spPr>
            <a:xfrm>
              <a:off x="4100692"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20</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7" name="TextBox 216">
              <a:extLst>
                <a:ext uri="{FF2B5EF4-FFF2-40B4-BE49-F238E27FC236}">
                  <a16:creationId xmlns:a16="http://schemas.microsoft.com/office/drawing/2014/main" id="{410B7853-F53F-492D-AB5B-AB28C9548250}"/>
                </a:ext>
              </a:extLst>
            </p:cNvPr>
            <p:cNvSpPr txBox="1"/>
            <p:nvPr/>
          </p:nvSpPr>
          <p:spPr>
            <a:xfrm>
              <a:off x="4265733"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21</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8" name="TextBox 217">
              <a:extLst>
                <a:ext uri="{FF2B5EF4-FFF2-40B4-BE49-F238E27FC236}">
                  <a16:creationId xmlns:a16="http://schemas.microsoft.com/office/drawing/2014/main" id="{270C3D11-F17C-403F-A66E-24EBF481F65A}"/>
                </a:ext>
              </a:extLst>
            </p:cNvPr>
            <p:cNvSpPr txBox="1"/>
            <p:nvPr/>
          </p:nvSpPr>
          <p:spPr>
            <a:xfrm>
              <a:off x="959144"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9" name="TextBox 218">
              <a:extLst>
                <a:ext uri="{FF2B5EF4-FFF2-40B4-BE49-F238E27FC236}">
                  <a16:creationId xmlns:a16="http://schemas.microsoft.com/office/drawing/2014/main" id="{572371FF-3F52-46F3-A3D6-5EF0D11ECB04}"/>
                </a:ext>
              </a:extLst>
            </p:cNvPr>
            <p:cNvSpPr txBox="1"/>
            <p:nvPr/>
          </p:nvSpPr>
          <p:spPr>
            <a:xfrm>
              <a:off x="542296" y="3511258"/>
              <a:ext cx="251873" cy="145060"/>
            </a:xfrm>
            <a:prstGeom prst="rect">
              <a:avLst/>
            </a:prstGeom>
            <a:noFill/>
          </p:spPr>
          <p:txBody>
            <a:bodyPr wrap="square" lIns="0" tIns="0" rIns="0" bIns="0"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0</a:t>
              </a:r>
              <a:endParaRPr kumimoji="0" lang="en-GB"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0" name="TextBox 219">
              <a:extLst>
                <a:ext uri="{FF2B5EF4-FFF2-40B4-BE49-F238E27FC236}">
                  <a16:creationId xmlns:a16="http://schemas.microsoft.com/office/drawing/2014/main" id="{839875C5-6CFD-4CE9-B79B-421C8541A8F9}"/>
                </a:ext>
              </a:extLst>
            </p:cNvPr>
            <p:cNvSpPr txBox="1"/>
            <p:nvPr/>
          </p:nvSpPr>
          <p:spPr>
            <a:xfrm>
              <a:off x="542296" y="2303002"/>
              <a:ext cx="251873" cy="145060"/>
            </a:xfrm>
            <a:prstGeom prst="rect">
              <a:avLst/>
            </a:prstGeom>
            <a:noFill/>
          </p:spPr>
          <p:txBody>
            <a:bodyPr wrap="square" lIns="0" tIns="0" rIns="0" bIns="0"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60</a:t>
              </a:r>
              <a:endPar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 name="TextBox 220">
              <a:extLst>
                <a:ext uri="{FF2B5EF4-FFF2-40B4-BE49-F238E27FC236}">
                  <a16:creationId xmlns:a16="http://schemas.microsoft.com/office/drawing/2014/main" id="{1E20836D-0C68-4E53-9283-AB10EF3D2455}"/>
                </a:ext>
              </a:extLst>
            </p:cNvPr>
            <p:cNvSpPr txBox="1"/>
            <p:nvPr/>
          </p:nvSpPr>
          <p:spPr>
            <a:xfrm>
              <a:off x="542296" y="2705755"/>
              <a:ext cx="251873" cy="145060"/>
            </a:xfrm>
            <a:prstGeom prst="rect">
              <a:avLst/>
            </a:prstGeom>
            <a:noFill/>
          </p:spPr>
          <p:txBody>
            <a:bodyPr wrap="square" lIns="0" tIns="0" rIns="0" bIns="0"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40</a:t>
              </a:r>
              <a:endParaRPr kumimoji="0" lang="en-GB"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2" name="TextBox 221">
              <a:extLst>
                <a:ext uri="{FF2B5EF4-FFF2-40B4-BE49-F238E27FC236}">
                  <a16:creationId xmlns:a16="http://schemas.microsoft.com/office/drawing/2014/main" id="{FFE21AC5-8E64-42EF-9FAF-7818683B9AC1}"/>
                </a:ext>
              </a:extLst>
            </p:cNvPr>
            <p:cNvSpPr txBox="1"/>
            <p:nvPr/>
          </p:nvSpPr>
          <p:spPr>
            <a:xfrm>
              <a:off x="542296" y="3108511"/>
              <a:ext cx="251873" cy="145060"/>
            </a:xfrm>
            <a:prstGeom prst="rect">
              <a:avLst/>
            </a:prstGeom>
            <a:noFill/>
          </p:spPr>
          <p:txBody>
            <a:bodyPr wrap="square" lIns="0" tIns="0" rIns="0" bIns="0"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20</a:t>
              </a:r>
              <a:endParaRPr kumimoji="0" lang="en-GB"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3" name="TextBox 222">
              <a:extLst>
                <a:ext uri="{FF2B5EF4-FFF2-40B4-BE49-F238E27FC236}">
                  <a16:creationId xmlns:a16="http://schemas.microsoft.com/office/drawing/2014/main" id="{D3514797-E3C1-4BE1-83DE-82DAC6ABD6C2}"/>
                </a:ext>
              </a:extLst>
            </p:cNvPr>
            <p:cNvSpPr txBox="1"/>
            <p:nvPr/>
          </p:nvSpPr>
          <p:spPr>
            <a:xfrm>
              <a:off x="542296" y="1497499"/>
              <a:ext cx="251873" cy="145060"/>
            </a:xfrm>
            <a:prstGeom prst="rect">
              <a:avLst/>
            </a:prstGeom>
            <a:noFill/>
          </p:spPr>
          <p:txBody>
            <a:bodyPr wrap="square" lIns="0" tIns="0" rIns="0" bIns="0"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100</a:t>
              </a:r>
              <a:endParaRPr kumimoji="0" lang="en-GB"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4" name="TextBox 223">
              <a:extLst>
                <a:ext uri="{FF2B5EF4-FFF2-40B4-BE49-F238E27FC236}">
                  <a16:creationId xmlns:a16="http://schemas.microsoft.com/office/drawing/2014/main" id="{F28E894F-038B-4447-8A0C-BC3146F72626}"/>
                </a:ext>
              </a:extLst>
            </p:cNvPr>
            <p:cNvSpPr txBox="1"/>
            <p:nvPr/>
          </p:nvSpPr>
          <p:spPr>
            <a:xfrm>
              <a:off x="542296" y="1900252"/>
              <a:ext cx="251873" cy="145060"/>
            </a:xfrm>
            <a:prstGeom prst="rect">
              <a:avLst/>
            </a:prstGeom>
            <a:noFill/>
          </p:spPr>
          <p:txBody>
            <a:bodyPr wrap="square" lIns="0" tIns="0" rIns="0" bIns="0"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80</a:t>
              </a:r>
              <a:endParaRPr kumimoji="0" lang="en-GB"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5" name="TextBox 224">
              <a:extLst>
                <a:ext uri="{FF2B5EF4-FFF2-40B4-BE49-F238E27FC236}">
                  <a16:creationId xmlns:a16="http://schemas.microsoft.com/office/drawing/2014/main" id="{AB91B72D-A453-412B-83B4-F1BE16F7B9F7}"/>
                </a:ext>
              </a:extLst>
            </p:cNvPr>
            <p:cNvSpPr txBox="1"/>
            <p:nvPr/>
          </p:nvSpPr>
          <p:spPr>
            <a:xfrm>
              <a:off x="923601" y="3840436"/>
              <a:ext cx="3470767" cy="169237"/>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 from </a:t>
              </a:r>
              <a:r>
                <a:rPr kumimoji="0" lang="en-US" sz="1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randomisation</a:t>
              </a: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(months)</a:t>
              </a:r>
              <a:endParaRPr kumimoji="0" lang="en-GB"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6" name="TextBox 225">
              <a:extLst>
                <a:ext uri="{FF2B5EF4-FFF2-40B4-BE49-F238E27FC236}">
                  <a16:creationId xmlns:a16="http://schemas.microsoft.com/office/drawing/2014/main" id="{9D579395-98E9-4B90-92E0-01D9EF405164}"/>
                </a:ext>
              </a:extLst>
            </p:cNvPr>
            <p:cNvSpPr txBox="1"/>
            <p:nvPr/>
          </p:nvSpPr>
          <p:spPr>
            <a:xfrm rot="16200000">
              <a:off x="-556572" y="2485996"/>
              <a:ext cx="2019480" cy="179162"/>
            </a:xfrm>
            <a:prstGeom prst="rect">
              <a:avLst/>
            </a:prstGeom>
            <a:noFill/>
          </p:spPr>
          <p:txBody>
            <a:bodyPr wrap="square" lIns="0" tIns="0" rIns="0" bIns="0" rtlCol="0" anchor="b">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Probability of </a:t>
              </a:r>
              <a:r>
                <a:rPr kumimoji="0" lang="en-US" sz="1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rPFS</a:t>
              </a: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GB"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227" name="Group 226">
              <a:extLst>
                <a:ext uri="{FF2B5EF4-FFF2-40B4-BE49-F238E27FC236}">
                  <a16:creationId xmlns:a16="http://schemas.microsoft.com/office/drawing/2014/main" id="{C379EB26-0DA7-4B49-811C-15BF966EA1D3}"/>
                </a:ext>
              </a:extLst>
            </p:cNvPr>
            <p:cNvGrpSpPr/>
            <p:nvPr/>
          </p:nvGrpSpPr>
          <p:grpSpPr>
            <a:xfrm>
              <a:off x="297489" y="3946960"/>
              <a:ext cx="4220117" cy="631295"/>
              <a:chOff x="1838071" y="4162442"/>
              <a:chExt cx="4966529" cy="761756"/>
            </a:xfrm>
          </p:grpSpPr>
          <p:sp>
            <p:nvSpPr>
              <p:cNvPr id="228" name="TextBox 227">
                <a:extLst>
                  <a:ext uri="{FF2B5EF4-FFF2-40B4-BE49-F238E27FC236}">
                    <a16:creationId xmlns:a16="http://schemas.microsoft.com/office/drawing/2014/main" id="{32E57332-E2B9-430F-9ACA-87B6490E70C1}"/>
                  </a:ext>
                </a:extLst>
              </p:cNvPr>
              <p:cNvSpPr txBox="1"/>
              <p:nvPr/>
            </p:nvSpPr>
            <p:spPr>
              <a:xfrm>
                <a:off x="2422524"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102</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58</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9" name="TextBox 228">
                <a:extLst>
                  <a:ext uri="{FF2B5EF4-FFF2-40B4-BE49-F238E27FC236}">
                    <a16:creationId xmlns:a16="http://schemas.microsoft.com/office/drawing/2014/main" id="{5F40DDFE-D666-4C0C-86C4-58745F59E321}"/>
                  </a:ext>
                </a:extLst>
              </p:cNvPr>
              <p:cNvSpPr txBox="1"/>
              <p:nvPr/>
            </p:nvSpPr>
            <p:spPr>
              <a:xfrm>
                <a:off x="2812701"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0" name="TextBox 229">
                <a:extLst>
                  <a:ext uri="{FF2B5EF4-FFF2-40B4-BE49-F238E27FC236}">
                    <a16:creationId xmlns:a16="http://schemas.microsoft.com/office/drawing/2014/main" id="{2089F093-5B34-465E-A794-B20BE6B5C8F6}"/>
                  </a:ext>
                </a:extLst>
              </p:cNvPr>
              <p:cNvSpPr txBox="1"/>
              <p:nvPr/>
            </p:nvSpPr>
            <p:spPr>
              <a:xfrm>
                <a:off x="3016987"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83</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27</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1" name="TextBox 230">
                <a:extLst>
                  <a:ext uri="{FF2B5EF4-FFF2-40B4-BE49-F238E27FC236}">
                    <a16:creationId xmlns:a16="http://schemas.microsoft.com/office/drawing/2014/main" id="{69C478C6-2955-4F0A-A3D4-22477651B135}"/>
                  </a:ext>
                </a:extLst>
              </p:cNvPr>
              <p:cNvSpPr txBox="1"/>
              <p:nvPr/>
            </p:nvSpPr>
            <p:spPr>
              <a:xfrm>
                <a:off x="3191124"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78</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2" name="TextBox 231">
                <a:extLst>
                  <a:ext uri="{FF2B5EF4-FFF2-40B4-BE49-F238E27FC236}">
                    <a16:creationId xmlns:a16="http://schemas.microsoft.com/office/drawing/2014/main" id="{0B907D58-0103-455D-B536-147BB5A719F8}"/>
                  </a:ext>
                </a:extLst>
              </p:cNvPr>
              <p:cNvSpPr txBox="1"/>
              <p:nvPr/>
            </p:nvSpPr>
            <p:spPr>
              <a:xfrm>
                <a:off x="3385361"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3" name="TextBox 232">
                <a:extLst>
                  <a:ext uri="{FF2B5EF4-FFF2-40B4-BE49-F238E27FC236}">
                    <a16:creationId xmlns:a16="http://schemas.microsoft.com/office/drawing/2014/main" id="{82BAD669-C40F-4D2A-B0EF-5C67AA2C6200}"/>
                  </a:ext>
                </a:extLst>
              </p:cNvPr>
              <p:cNvSpPr txBox="1"/>
              <p:nvPr/>
            </p:nvSpPr>
            <p:spPr>
              <a:xfrm>
                <a:off x="3589639"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4" name="TextBox 233">
                <a:extLst>
                  <a:ext uri="{FF2B5EF4-FFF2-40B4-BE49-F238E27FC236}">
                    <a16:creationId xmlns:a16="http://schemas.microsoft.com/office/drawing/2014/main" id="{869C297B-04D1-405C-B0B5-A7D81113BCF4}"/>
                  </a:ext>
                </a:extLst>
              </p:cNvPr>
              <p:cNvSpPr txBox="1"/>
              <p:nvPr/>
            </p:nvSpPr>
            <p:spPr>
              <a:xfrm>
                <a:off x="3778851"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66</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5" name="TextBox 234">
                <a:extLst>
                  <a:ext uri="{FF2B5EF4-FFF2-40B4-BE49-F238E27FC236}">
                    <a16:creationId xmlns:a16="http://schemas.microsoft.com/office/drawing/2014/main" id="{BE02E4F9-082C-4AC9-AF20-86F3803FC900}"/>
                  </a:ext>
                </a:extLst>
              </p:cNvPr>
              <p:cNvSpPr txBox="1"/>
              <p:nvPr/>
            </p:nvSpPr>
            <p:spPr>
              <a:xfrm>
                <a:off x="3973088"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48</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6" name="TextBox 235">
                <a:extLst>
                  <a:ext uri="{FF2B5EF4-FFF2-40B4-BE49-F238E27FC236}">
                    <a16:creationId xmlns:a16="http://schemas.microsoft.com/office/drawing/2014/main" id="{5B3EBDBB-F32D-448C-8615-34AA78CF69B5}"/>
                  </a:ext>
                </a:extLst>
              </p:cNvPr>
              <p:cNvSpPr txBox="1"/>
              <p:nvPr/>
            </p:nvSpPr>
            <p:spPr>
              <a:xfrm>
                <a:off x="4167320"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45</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7" name="TextBox 236">
                <a:extLst>
                  <a:ext uri="{FF2B5EF4-FFF2-40B4-BE49-F238E27FC236}">
                    <a16:creationId xmlns:a16="http://schemas.microsoft.com/office/drawing/2014/main" id="{6CF92E38-13F0-43A5-A092-15BD3DCB8F90}"/>
                  </a:ext>
                </a:extLst>
              </p:cNvPr>
              <p:cNvSpPr txBox="1"/>
              <p:nvPr/>
            </p:nvSpPr>
            <p:spPr>
              <a:xfrm>
                <a:off x="4361556"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36</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8" name="TextBox 237">
                <a:extLst>
                  <a:ext uri="{FF2B5EF4-FFF2-40B4-BE49-F238E27FC236}">
                    <a16:creationId xmlns:a16="http://schemas.microsoft.com/office/drawing/2014/main" id="{45F135B5-CCE3-49BD-B13E-1B2B5A6B6633}"/>
                  </a:ext>
                </a:extLst>
              </p:cNvPr>
              <p:cNvSpPr txBox="1"/>
              <p:nvPr/>
            </p:nvSpPr>
            <p:spPr>
              <a:xfrm>
                <a:off x="4555791"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33</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9" name="TextBox 238">
                <a:extLst>
                  <a:ext uri="{FF2B5EF4-FFF2-40B4-BE49-F238E27FC236}">
                    <a16:creationId xmlns:a16="http://schemas.microsoft.com/office/drawing/2014/main" id="{0FBF1B38-8C1B-4E73-9ECC-8A67169599F8}"/>
                  </a:ext>
                </a:extLst>
              </p:cNvPr>
              <p:cNvSpPr txBox="1"/>
              <p:nvPr/>
            </p:nvSpPr>
            <p:spPr>
              <a:xfrm>
                <a:off x="4755042"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23</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0" name="TextBox 239">
                <a:extLst>
                  <a:ext uri="{FF2B5EF4-FFF2-40B4-BE49-F238E27FC236}">
                    <a16:creationId xmlns:a16="http://schemas.microsoft.com/office/drawing/2014/main" id="{25BB8BA5-54FB-46F3-99CA-DE0BBFC8329B}"/>
                  </a:ext>
                </a:extLst>
              </p:cNvPr>
              <p:cNvSpPr txBox="1"/>
              <p:nvPr/>
            </p:nvSpPr>
            <p:spPr>
              <a:xfrm>
                <a:off x="4949279"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1" name="TextBox 240">
                <a:extLst>
                  <a:ext uri="{FF2B5EF4-FFF2-40B4-BE49-F238E27FC236}">
                    <a16:creationId xmlns:a16="http://schemas.microsoft.com/office/drawing/2014/main" id="{08899305-5BAF-41FB-88AA-D5CE1C93CFBC}"/>
                  </a:ext>
                </a:extLst>
              </p:cNvPr>
              <p:cNvSpPr txBox="1"/>
              <p:nvPr/>
            </p:nvSpPr>
            <p:spPr>
              <a:xfrm>
                <a:off x="5143515"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2" name="TextBox 241">
                <a:extLst>
                  <a:ext uri="{FF2B5EF4-FFF2-40B4-BE49-F238E27FC236}">
                    <a16:creationId xmlns:a16="http://schemas.microsoft.com/office/drawing/2014/main" id="{A7BDAF5D-736E-4D79-962B-9CB08128E76A}"/>
                  </a:ext>
                </a:extLst>
              </p:cNvPr>
              <p:cNvSpPr txBox="1"/>
              <p:nvPr/>
            </p:nvSpPr>
            <p:spPr>
              <a:xfrm>
                <a:off x="5347798"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3" name="TextBox 242">
                <a:extLst>
                  <a:ext uri="{FF2B5EF4-FFF2-40B4-BE49-F238E27FC236}">
                    <a16:creationId xmlns:a16="http://schemas.microsoft.com/office/drawing/2014/main" id="{22AD74F9-A12D-4A89-A7B1-A1A1815DB25C}"/>
                  </a:ext>
                </a:extLst>
              </p:cNvPr>
              <p:cNvSpPr txBox="1"/>
              <p:nvPr/>
            </p:nvSpPr>
            <p:spPr>
              <a:xfrm>
                <a:off x="5531981"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4" name="TextBox 243">
                <a:extLst>
                  <a:ext uri="{FF2B5EF4-FFF2-40B4-BE49-F238E27FC236}">
                    <a16:creationId xmlns:a16="http://schemas.microsoft.com/office/drawing/2014/main" id="{6E933E4E-8285-41A5-B2BA-4DDE442B7CA7}"/>
                  </a:ext>
                </a:extLst>
              </p:cNvPr>
              <p:cNvSpPr txBox="1"/>
              <p:nvPr/>
            </p:nvSpPr>
            <p:spPr>
              <a:xfrm>
                <a:off x="5726218"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5" name="TextBox 244">
                <a:extLst>
                  <a:ext uri="{FF2B5EF4-FFF2-40B4-BE49-F238E27FC236}">
                    <a16:creationId xmlns:a16="http://schemas.microsoft.com/office/drawing/2014/main" id="{90D65417-C21E-429B-A31E-69F37D6CD14C}"/>
                  </a:ext>
                </a:extLst>
              </p:cNvPr>
              <p:cNvSpPr txBox="1"/>
              <p:nvPr/>
            </p:nvSpPr>
            <p:spPr>
              <a:xfrm>
                <a:off x="5925476"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6" name="TextBox 245">
                <a:extLst>
                  <a:ext uri="{FF2B5EF4-FFF2-40B4-BE49-F238E27FC236}">
                    <a16:creationId xmlns:a16="http://schemas.microsoft.com/office/drawing/2014/main" id="{41482E21-4765-4735-B9A6-3D175DD483A0}"/>
                  </a:ext>
                </a:extLst>
              </p:cNvPr>
              <p:cNvSpPr txBox="1"/>
              <p:nvPr/>
            </p:nvSpPr>
            <p:spPr>
              <a:xfrm>
                <a:off x="6114691"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7" name="TextBox 246">
                <a:extLst>
                  <a:ext uri="{FF2B5EF4-FFF2-40B4-BE49-F238E27FC236}">
                    <a16:creationId xmlns:a16="http://schemas.microsoft.com/office/drawing/2014/main" id="{D5702961-499D-4C20-859B-31268FD4FF7E}"/>
                  </a:ext>
                </a:extLst>
              </p:cNvPr>
              <p:cNvSpPr txBox="1"/>
              <p:nvPr/>
            </p:nvSpPr>
            <p:spPr>
              <a:xfrm>
                <a:off x="6313945"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8" name="TextBox 247">
                <a:extLst>
                  <a:ext uri="{FF2B5EF4-FFF2-40B4-BE49-F238E27FC236}">
                    <a16:creationId xmlns:a16="http://schemas.microsoft.com/office/drawing/2014/main" id="{0DA5F4F6-5227-4FFD-A3FE-735C7CD5B3A1}"/>
                  </a:ext>
                </a:extLst>
              </p:cNvPr>
              <p:cNvSpPr txBox="1"/>
              <p:nvPr/>
            </p:nvSpPr>
            <p:spPr>
              <a:xfrm>
                <a:off x="6508178"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9" name="TextBox 248">
                <a:extLst>
                  <a:ext uri="{FF2B5EF4-FFF2-40B4-BE49-F238E27FC236}">
                    <a16:creationId xmlns:a16="http://schemas.microsoft.com/office/drawing/2014/main" id="{54ECA21A-2187-4DEC-88BB-2B339FD64D76}"/>
                  </a:ext>
                </a:extLst>
              </p:cNvPr>
              <p:cNvSpPr txBox="1"/>
              <p:nvPr/>
            </p:nvSpPr>
            <p:spPr>
              <a:xfrm>
                <a:off x="2616759"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93</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50" name="TextBox 249">
                <a:extLst>
                  <a:ext uri="{FF2B5EF4-FFF2-40B4-BE49-F238E27FC236}">
                    <a16:creationId xmlns:a16="http://schemas.microsoft.com/office/drawing/2014/main" id="{6D2872C5-AFE1-4B87-ABAA-BEDF0A9F3E3C}"/>
                  </a:ext>
                </a:extLst>
              </p:cNvPr>
              <p:cNvSpPr txBox="1"/>
              <p:nvPr/>
            </p:nvSpPr>
            <p:spPr>
              <a:xfrm>
                <a:off x="1841438" y="4329954"/>
                <a:ext cx="635686" cy="594244"/>
              </a:xfrm>
              <a:prstGeom prst="rect">
                <a:avLst/>
              </a:prstGeom>
              <a:noFill/>
            </p:spPr>
            <p:txBody>
              <a:bodyPr wrap="square" lIns="0" tIns="0" rIns="0" bIns="0" rtlCol="0" anchor="t">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Olaparib</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Physician’s</a:t>
                </a:r>
                <a:br>
                  <a:rPr kumimoji="0" lang="en-US" sz="9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br>
                <a:r>
                  <a:rPr kumimoji="0" lang="en-US" sz="9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choice</a:t>
                </a:r>
                <a:endParaRPr kumimoji="0" lang="en-GB" sz="9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sp>
            <p:nvSpPr>
              <p:cNvPr id="251" name="TextBox 250">
                <a:extLst>
                  <a:ext uri="{FF2B5EF4-FFF2-40B4-BE49-F238E27FC236}">
                    <a16:creationId xmlns:a16="http://schemas.microsoft.com/office/drawing/2014/main" id="{9B50D04B-95B7-423A-8D3A-CF79C1669C1C}"/>
                  </a:ext>
                </a:extLst>
              </p:cNvPr>
              <p:cNvSpPr txBox="1"/>
              <p:nvPr/>
            </p:nvSpPr>
            <p:spPr>
              <a:xfrm>
                <a:off x="1838071" y="4162442"/>
                <a:ext cx="594464" cy="131277"/>
              </a:xfrm>
              <a:prstGeom prst="rect">
                <a:avLst/>
              </a:prstGeom>
              <a:noFill/>
            </p:spPr>
            <p:txBody>
              <a:bodyPr wrap="square" lIns="0" tIns="0" rIns="0" bIns="0" rtlCol="0" anchor="t">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 at risk</a:t>
                </a:r>
                <a:endParaRPr kumimoji="0" lang="en-GB" sz="9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sp>
        <p:nvSpPr>
          <p:cNvPr id="316" name="TextBox 315">
            <a:extLst>
              <a:ext uri="{FF2B5EF4-FFF2-40B4-BE49-F238E27FC236}">
                <a16:creationId xmlns:a16="http://schemas.microsoft.com/office/drawing/2014/main" id="{3F23878A-FEC2-4960-85CB-6799870A6CCA}"/>
              </a:ext>
            </a:extLst>
          </p:cNvPr>
          <p:cNvSpPr txBox="1"/>
          <p:nvPr/>
        </p:nvSpPr>
        <p:spPr>
          <a:xfrm>
            <a:off x="6765901" y="6102711"/>
            <a:ext cx="6124574" cy="215444"/>
          </a:xfrm>
          <a:prstGeom prst="rect">
            <a:avLst/>
          </a:prstGeom>
          <a:noFill/>
        </p:spPr>
        <p:txBody>
          <a:bodyPr wrap="square">
            <a:spAutoFit/>
          </a:bodyPr>
          <a:lstStyle/>
          <a:p>
            <a:pPr marL="0" indent="0">
              <a:spcAft>
                <a:spcPts val="0"/>
              </a:spcAft>
            </a:pPr>
            <a:r>
              <a:rPr lang="en-US" sz="800" baseline="30000" dirty="0">
                <a:latin typeface="Arial" panose="020B0604020202020204" pitchFamily="34" charset="0"/>
                <a:cs typeface="Arial" panose="020B0604020202020204" pitchFamily="34" charset="0"/>
              </a:rPr>
              <a:t>a </a:t>
            </a:r>
            <a:r>
              <a:rPr lang="en-US" sz="800" dirty="0">
                <a:latin typeface="Arial" panose="020B0604020202020204" pitchFamily="34" charset="0"/>
                <a:cs typeface="Arial" panose="020B0604020202020204" pitchFamily="34" charset="0"/>
              </a:rPr>
              <a:t>The study was not powered for gene-by-gene analysis</a:t>
            </a:r>
            <a:r>
              <a:rPr lang="en-GB"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a:t>
            </a:r>
            <a:endParaRPr lang="en-GB" sz="800" dirty="0">
              <a:latin typeface="Arial" panose="020B0604020202020204" pitchFamily="34" charset="0"/>
              <a:cs typeface="Arial" panose="020B0604020202020204" pitchFamily="34" charset="0"/>
            </a:endParaRPr>
          </a:p>
        </p:txBody>
      </p:sp>
      <p:sp>
        <p:nvSpPr>
          <p:cNvPr id="317" name="TextBox 316">
            <a:extLst>
              <a:ext uri="{FF2B5EF4-FFF2-40B4-BE49-F238E27FC236}">
                <a16:creationId xmlns:a16="http://schemas.microsoft.com/office/drawing/2014/main" id="{65288E99-489A-471F-BEA3-51D06CD23E51}"/>
              </a:ext>
            </a:extLst>
          </p:cNvPr>
          <p:cNvSpPr txBox="1"/>
          <p:nvPr/>
        </p:nvSpPr>
        <p:spPr>
          <a:xfrm>
            <a:off x="7494450" y="1135862"/>
            <a:ext cx="4425771" cy="442674"/>
          </a:xfrm>
          <a:prstGeom prst="round2DiagRect">
            <a:avLst/>
          </a:prstGeom>
          <a:noFill/>
        </p:spPr>
        <p:txBody>
          <a:bodyPr wrap="square" rtlCol="0">
            <a:spAutoFit/>
          </a:bodyPr>
          <a:lstStyle/>
          <a:p>
            <a:pPr defTabSz="609585">
              <a:defRPr/>
            </a:pPr>
            <a:r>
              <a:rPr lang="en-US" sz="2000" b="1" i="1" dirty="0">
                <a:solidFill>
                  <a:schemeClr val="accent1"/>
                </a:solidFill>
                <a:latin typeface="Arial" panose="020B0604020202020204" pitchFamily="34" charset="0"/>
                <a:cs typeface="Arial" panose="020B0604020202020204" pitchFamily="34" charset="0"/>
              </a:rPr>
              <a:t>BRCA1</a:t>
            </a:r>
            <a:r>
              <a:rPr lang="en-US" sz="2000" b="1" dirty="0">
                <a:solidFill>
                  <a:schemeClr val="accent1"/>
                </a:solidFill>
                <a:latin typeface="Arial" panose="020B0604020202020204" pitchFamily="34" charset="0"/>
                <a:cs typeface="Arial" panose="020B0604020202020204" pitchFamily="34" charset="0"/>
              </a:rPr>
              <a:t> and/or </a:t>
            </a:r>
            <a:r>
              <a:rPr lang="en-US" sz="2000" b="1" i="1" dirty="0">
                <a:solidFill>
                  <a:schemeClr val="accent1"/>
                </a:solidFill>
                <a:latin typeface="Arial" panose="020B0604020202020204" pitchFamily="34" charset="0"/>
                <a:cs typeface="Arial" panose="020B0604020202020204" pitchFamily="34" charset="0"/>
              </a:rPr>
              <a:t>BRCA2</a:t>
            </a:r>
          </a:p>
        </p:txBody>
      </p:sp>
      <p:sp>
        <p:nvSpPr>
          <p:cNvPr id="3" name="TextBox 2">
            <a:extLst>
              <a:ext uri="{FF2B5EF4-FFF2-40B4-BE49-F238E27FC236}">
                <a16:creationId xmlns:a16="http://schemas.microsoft.com/office/drawing/2014/main" id="{112B85EC-71E9-B453-AEE8-05B6DD53F246}"/>
              </a:ext>
            </a:extLst>
          </p:cNvPr>
          <p:cNvSpPr txBox="1"/>
          <p:nvPr/>
        </p:nvSpPr>
        <p:spPr>
          <a:xfrm>
            <a:off x="604222" y="1138141"/>
            <a:ext cx="4197496" cy="442674"/>
          </a:xfrm>
          <a:prstGeom prst="round2DiagRect">
            <a:avLst/>
          </a:prstGeom>
          <a:noFill/>
        </p:spPr>
        <p:txBody>
          <a:bodyPr wrap="square" rtlCol="0">
            <a:spAutoFit/>
          </a:bodyPr>
          <a:lstStyle/>
          <a:p>
            <a:pPr defTabSz="609585">
              <a:defRPr/>
            </a:pPr>
            <a:r>
              <a:rPr lang="en-US" sz="2000" b="1" dirty="0">
                <a:solidFill>
                  <a:schemeClr val="accent1"/>
                </a:solidFill>
                <a:latin typeface="Arial" panose="020B0604020202020204" pitchFamily="34" charset="0"/>
                <a:cs typeface="Arial" panose="020B0604020202020204" pitchFamily="34" charset="0"/>
              </a:rPr>
              <a:t>COHORT A: </a:t>
            </a:r>
            <a:r>
              <a:rPr lang="en-US" sz="2000" b="1" i="1" dirty="0">
                <a:solidFill>
                  <a:schemeClr val="accent1"/>
                </a:solidFill>
                <a:latin typeface="Arial" panose="020B0604020202020204" pitchFamily="34" charset="0"/>
                <a:cs typeface="Arial" panose="020B0604020202020204" pitchFamily="34" charset="0"/>
              </a:rPr>
              <a:t>BRCA1/2</a:t>
            </a:r>
            <a:r>
              <a:rPr lang="en-US" sz="2000" b="1" dirty="0">
                <a:solidFill>
                  <a:schemeClr val="accent1"/>
                </a:solidFill>
                <a:latin typeface="Arial" panose="020B0604020202020204" pitchFamily="34" charset="0"/>
                <a:cs typeface="Arial" panose="020B0604020202020204" pitchFamily="34" charset="0"/>
              </a:rPr>
              <a:t> or </a:t>
            </a:r>
            <a:r>
              <a:rPr lang="en-US" sz="2000" b="1" i="1" dirty="0">
                <a:solidFill>
                  <a:schemeClr val="accent1"/>
                </a:solidFill>
                <a:latin typeface="Arial" panose="020B0604020202020204" pitchFamily="34" charset="0"/>
                <a:cs typeface="Arial" panose="020B0604020202020204" pitchFamily="34" charset="0"/>
              </a:rPr>
              <a:t>ATM</a:t>
            </a:r>
          </a:p>
        </p:txBody>
      </p:sp>
    </p:spTree>
    <p:extLst>
      <p:ext uri="{BB962C8B-B14F-4D97-AF65-F5344CB8AC3E}">
        <p14:creationId xmlns:p14="http://schemas.microsoft.com/office/powerpoint/2010/main" val="162582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305073-B211-4FF0-9BAA-ED577002787D}"/>
              </a:ext>
            </a:extLst>
          </p:cNvPr>
          <p:cNvSpPr>
            <a:spLocks noGrp="1"/>
          </p:cNvSpPr>
          <p:nvPr>
            <p:ph type="title"/>
          </p:nvPr>
        </p:nvSpPr>
        <p:spPr>
          <a:xfrm>
            <a:off x="619199" y="246566"/>
            <a:ext cx="9186439" cy="807285"/>
          </a:xfrm>
        </p:spPr>
        <p:txBody>
          <a:bodyPr/>
          <a:lstStyle/>
          <a:p>
            <a:r>
              <a:rPr lang="en-GB" dirty="0" err="1"/>
              <a:t>PRO</a:t>
            </a:r>
            <a:r>
              <a:rPr lang="en-GB" cap="none" dirty="0" err="1"/>
              <a:t>found</a:t>
            </a:r>
            <a:r>
              <a:rPr lang="en-GB" cap="none" dirty="0"/>
              <a:t>: 31% REDUCTION IN DEATH WITH </a:t>
            </a:r>
            <a:r>
              <a:rPr lang="en-US" cap="none" dirty="0"/>
              <a:t>OLAPARIB MONOTHERAPY COMPARED TO NHA RECHALLENGE</a:t>
            </a:r>
            <a:endParaRPr lang="en-GB" dirty="0"/>
          </a:p>
        </p:txBody>
      </p:sp>
      <p:sp>
        <p:nvSpPr>
          <p:cNvPr id="2" name="Slide Number Placeholder 1">
            <a:extLst>
              <a:ext uri="{FF2B5EF4-FFF2-40B4-BE49-F238E27FC236}">
                <a16:creationId xmlns:a16="http://schemas.microsoft.com/office/drawing/2014/main" id="{5131734B-93B1-734A-B102-C67CF163091A}"/>
              </a:ext>
            </a:extLst>
          </p:cNvPr>
          <p:cNvSpPr>
            <a:spLocks noGrp="1"/>
          </p:cNvSpPr>
          <p:nvPr>
            <p:ph type="sldNum" sz="quarter" idx="4"/>
          </p:nvPr>
        </p:nvSpPr>
        <p:spPr/>
        <p:txBody>
          <a:bodyPr/>
          <a:lstStyle/>
          <a:p>
            <a:fld id="{FCE43C0F-8A7B-3A4B-9DB5-B3472E36E833}" type="slidenum">
              <a:rPr lang="en-GB" smtClean="0"/>
              <a:pPr/>
              <a:t>32</a:t>
            </a:fld>
            <a:endParaRPr lang="en-GB" dirty="0"/>
          </a:p>
        </p:txBody>
      </p:sp>
      <p:sp>
        <p:nvSpPr>
          <p:cNvPr id="11" name="Content Placeholder 10">
            <a:extLst>
              <a:ext uri="{FF2B5EF4-FFF2-40B4-BE49-F238E27FC236}">
                <a16:creationId xmlns:a16="http://schemas.microsoft.com/office/drawing/2014/main" id="{3BB2B3A8-6CFB-9947-B5F6-5A57EE13C6FE}"/>
              </a:ext>
            </a:extLst>
          </p:cNvPr>
          <p:cNvSpPr>
            <a:spLocks noGrp="1"/>
          </p:cNvSpPr>
          <p:nvPr>
            <p:ph sz="quarter" idx="15"/>
          </p:nvPr>
        </p:nvSpPr>
        <p:spPr>
          <a:xfrm>
            <a:off x="620184" y="6326615"/>
            <a:ext cx="10962216" cy="365125"/>
          </a:xfrm>
        </p:spPr>
        <p:txBody>
          <a:bodyPr/>
          <a:lstStyle/>
          <a:p>
            <a:pPr>
              <a:spcBef>
                <a:spcPts val="0"/>
              </a:spcBef>
            </a:pPr>
            <a:r>
              <a:rPr lang="en-GB" sz="900" dirty="0"/>
              <a:t>Median follow-up duration for censored patients: olaparib, 21.9 months; control, 21.0 months</a:t>
            </a:r>
          </a:p>
          <a:p>
            <a:pPr>
              <a:spcBef>
                <a:spcPts val="0"/>
              </a:spcBef>
            </a:pPr>
            <a:r>
              <a:rPr lang="en-GB" sz="900" baseline="30000" dirty="0"/>
              <a:t>a</a:t>
            </a:r>
            <a:r>
              <a:rPr lang="en-GB" sz="900" dirty="0"/>
              <a:t> Re-censored; conducted using rank-preserving structural failure time model to demonstrate the impact on OS of crossover of patients from the control arm to receive olaparib as a first subsequent anticancer therapy</a:t>
            </a:r>
          </a:p>
          <a:p>
            <a:pPr>
              <a:spcBef>
                <a:spcPts val="0"/>
              </a:spcBef>
            </a:pPr>
            <a:r>
              <a:rPr lang="en-GB" sz="900" dirty="0"/>
              <a:t>CI, confidence interval; HR, hazard ratio; NHA, new hormonal agents; OS, overall survival</a:t>
            </a:r>
          </a:p>
          <a:p>
            <a:pPr>
              <a:spcBef>
                <a:spcPts val="0"/>
              </a:spcBef>
            </a:pPr>
            <a:r>
              <a:rPr lang="en-GB" sz="900" dirty="0"/>
              <a:t>Adapted from: Hussain M, et al. N Engl J Med. 2020;383:2345-57</a:t>
            </a:r>
          </a:p>
        </p:txBody>
      </p:sp>
      <p:grpSp>
        <p:nvGrpSpPr>
          <p:cNvPr id="7" name="Group 6"/>
          <p:cNvGrpSpPr/>
          <p:nvPr/>
        </p:nvGrpSpPr>
        <p:grpSpPr>
          <a:xfrm>
            <a:off x="444217" y="2227828"/>
            <a:ext cx="5510502" cy="3666517"/>
            <a:chOff x="422946" y="2209718"/>
            <a:chExt cx="5510502" cy="3666517"/>
          </a:xfrm>
        </p:grpSpPr>
        <p:sp>
          <p:nvSpPr>
            <p:cNvPr id="1411" name="TextBox 1410">
              <a:extLst>
                <a:ext uri="{FF2B5EF4-FFF2-40B4-BE49-F238E27FC236}">
                  <a16:creationId xmlns:a16="http://schemas.microsoft.com/office/drawing/2014/main" id="{4E4D11F6-2A86-4508-A917-7AB7053F21FA}"/>
                </a:ext>
              </a:extLst>
            </p:cNvPr>
            <p:cNvSpPr txBox="1"/>
            <p:nvPr/>
          </p:nvSpPr>
          <p:spPr>
            <a:xfrm>
              <a:off x="505145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2" name="TextBox 1411">
              <a:extLst>
                <a:ext uri="{FF2B5EF4-FFF2-40B4-BE49-F238E27FC236}">
                  <a16:creationId xmlns:a16="http://schemas.microsoft.com/office/drawing/2014/main" id="{B3C30BCD-ED62-429C-A52D-1DA361EAAE8C}"/>
                </a:ext>
              </a:extLst>
            </p:cNvPr>
            <p:cNvSpPr txBox="1"/>
            <p:nvPr/>
          </p:nvSpPr>
          <p:spPr>
            <a:xfrm>
              <a:off x="5323635"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3" name="TextBox 1412">
              <a:extLst>
                <a:ext uri="{FF2B5EF4-FFF2-40B4-BE49-F238E27FC236}">
                  <a16:creationId xmlns:a16="http://schemas.microsoft.com/office/drawing/2014/main" id="{79402218-3D4A-441D-94A2-E07319E1CB0C}"/>
                </a:ext>
              </a:extLst>
            </p:cNvPr>
            <p:cNvSpPr txBox="1"/>
            <p:nvPr/>
          </p:nvSpPr>
          <p:spPr>
            <a:xfrm>
              <a:off x="4779277"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4" name="TextBox 1413">
              <a:extLst>
                <a:ext uri="{FF2B5EF4-FFF2-40B4-BE49-F238E27FC236}">
                  <a16:creationId xmlns:a16="http://schemas.microsoft.com/office/drawing/2014/main" id="{1956308A-6214-4974-A3CB-6AB0CC75059E}"/>
                </a:ext>
              </a:extLst>
            </p:cNvPr>
            <p:cNvSpPr txBox="1"/>
            <p:nvPr/>
          </p:nvSpPr>
          <p:spPr>
            <a:xfrm>
              <a:off x="4507099"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1415" name="Straight Connector 1414">
              <a:extLst>
                <a:ext uri="{FF2B5EF4-FFF2-40B4-BE49-F238E27FC236}">
                  <a16:creationId xmlns:a16="http://schemas.microsoft.com/office/drawing/2014/main" id="{83865F96-8E1E-40A5-B70D-62C896502F4C}"/>
                </a:ext>
              </a:extLst>
            </p:cNvPr>
            <p:cNvCxnSpPr>
              <a:cxnSpLocks/>
            </p:cNvCxnSpPr>
            <p:nvPr/>
          </p:nvCxnSpPr>
          <p:spPr>
            <a:xfrm>
              <a:off x="1035325" y="3641015"/>
              <a:ext cx="4728399"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16" name="Freeform 5">
              <a:extLst>
                <a:ext uri="{FF2B5EF4-FFF2-40B4-BE49-F238E27FC236}">
                  <a16:creationId xmlns:a16="http://schemas.microsoft.com/office/drawing/2014/main" id="{8B47DF50-038C-4AB8-8B00-C204434F43B4}"/>
                </a:ext>
              </a:extLst>
            </p:cNvPr>
            <p:cNvSpPr>
              <a:spLocks/>
            </p:cNvSpPr>
            <p:nvPr/>
          </p:nvSpPr>
          <p:spPr bwMode="auto">
            <a:xfrm>
              <a:off x="1137844" y="2292955"/>
              <a:ext cx="4631287" cy="2696152"/>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7" name="Line 6">
              <a:extLst>
                <a:ext uri="{FF2B5EF4-FFF2-40B4-BE49-F238E27FC236}">
                  <a16:creationId xmlns:a16="http://schemas.microsoft.com/office/drawing/2014/main" id="{BEA1BFD7-243C-42AC-A423-632A38F6AA45}"/>
                </a:ext>
              </a:extLst>
            </p:cNvPr>
            <p:cNvSpPr>
              <a:spLocks noChangeShapeType="1"/>
            </p:cNvSpPr>
            <p:nvPr/>
          </p:nvSpPr>
          <p:spPr bwMode="auto">
            <a:xfrm>
              <a:off x="1035325" y="2296463"/>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8" name="Line 8">
              <a:extLst>
                <a:ext uri="{FF2B5EF4-FFF2-40B4-BE49-F238E27FC236}">
                  <a16:creationId xmlns:a16="http://schemas.microsoft.com/office/drawing/2014/main" id="{48706224-B54F-475C-8630-91175124113E}"/>
                </a:ext>
              </a:extLst>
            </p:cNvPr>
            <p:cNvSpPr>
              <a:spLocks noChangeShapeType="1"/>
            </p:cNvSpPr>
            <p:nvPr/>
          </p:nvSpPr>
          <p:spPr bwMode="auto">
            <a:xfrm>
              <a:off x="1035325" y="2836746"/>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9" name="Line 10">
              <a:extLst>
                <a:ext uri="{FF2B5EF4-FFF2-40B4-BE49-F238E27FC236}">
                  <a16:creationId xmlns:a16="http://schemas.microsoft.com/office/drawing/2014/main" id="{07AA03FE-9470-4942-8814-8A3CAACF942C}"/>
                </a:ext>
              </a:extLst>
            </p:cNvPr>
            <p:cNvSpPr>
              <a:spLocks noChangeShapeType="1"/>
            </p:cNvSpPr>
            <p:nvPr/>
          </p:nvSpPr>
          <p:spPr bwMode="auto">
            <a:xfrm>
              <a:off x="1035325" y="3373521"/>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0" name="Line 12">
              <a:extLst>
                <a:ext uri="{FF2B5EF4-FFF2-40B4-BE49-F238E27FC236}">
                  <a16:creationId xmlns:a16="http://schemas.microsoft.com/office/drawing/2014/main" id="{61D1FF66-4B74-4C6E-B119-F1470F9847DC}"/>
                </a:ext>
              </a:extLst>
            </p:cNvPr>
            <p:cNvSpPr>
              <a:spLocks noChangeShapeType="1"/>
            </p:cNvSpPr>
            <p:nvPr/>
          </p:nvSpPr>
          <p:spPr bwMode="auto">
            <a:xfrm>
              <a:off x="1035325" y="3910295"/>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1" name="Line 14">
              <a:extLst>
                <a:ext uri="{FF2B5EF4-FFF2-40B4-BE49-F238E27FC236}">
                  <a16:creationId xmlns:a16="http://schemas.microsoft.com/office/drawing/2014/main" id="{D371CCA3-4AB1-44E0-A34F-4DF82BED95CF}"/>
                </a:ext>
              </a:extLst>
            </p:cNvPr>
            <p:cNvSpPr>
              <a:spLocks noChangeShapeType="1"/>
            </p:cNvSpPr>
            <p:nvPr/>
          </p:nvSpPr>
          <p:spPr bwMode="auto">
            <a:xfrm>
              <a:off x="1035325" y="4448824"/>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2" name="Line 16">
              <a:extLst>
                <a:ext uri="{FF2B5EF4-FFF2-40B4-BE49-F238E27FC236}">
                  <a16:creationId xmlns:a16="http://schemas.microsoft.com/office/drawing/2014/main" id="{AD103A66-CC15-40E6-9979-BADCEFA2762E}"/>
                </a:ext>
              </a:extLst>
            </p:cNvPr>
            <p:cNvSpPr>
              <a:spLocks noChangeShapeType="1"/>
            </p:cNvSpPr>
            <p:nvPr/>
          </p:nvSpPr>
          <p:spPr bwMode="auto">
            <a:xfrm>
              <a:off x="1035325" y="4989107"/>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3" name="Line 17">
              <a:extLst>
                <a:ext uri="{FF2B5EF4-FFF2-40B4-BE49-F238E27FC236}">
                  <a16:creationId xmlns:a16="http://schemas.microsoft.com/office/drawing/2014/main" id="{3B6407D5-0FBB-433C-825D-F16348E77F13}"/>
                </a:ext>
              </a:extLst>
            </p:cNvPr>
            <p:cNvSpPr>
              <a:spLocks noChangeShapeType="1"/>
            </p:cNvSpPr>
            <p:nvPr/>
          </p:nvSpPr>
          <p:spPr bwMode="auto">
            <a:xfrm>
              <a:off x="113784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4" name="Line 20">
              <a:extLst>
                <a:ext uri="{FF2B5EF4-FFF2-40B4-BE49-F238E27FC236}">
                  <a16:creationId xmlns:a16="http://schemas.microsoft.com/office/drawing/2014/main" id="{DE185E02-8E4C-4C01-B75B-7EDA53CBF0CE}"/>
                </a:ext>
              </a:extLst>
            </p:cNvPr>
            <p:cNvSpPr>
              <a:spLocks noChangeShapeType="1"/>
            </p:cNvSpPr>
            <p:nvPr/>
          </p:nvSpPr>
          <p:spPr bwMode="auto">
            <a:xfrm>
              <a:off x="277315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5" name="Line 22">
              <a:extLst>
                <a:ext uri="{FF2B5EF4-FFF2-40B4-BE49-F238E27FC236}">
                  <a16:creationId xmlns:a16="http://schemas.microsoft.com/office/drawing/2014/main" id="{09DB054F-7B89-4CCF-B82D-FC88D1800FBD}"/>
                </a:ext>
              </a:extLst>
            </p:cNvPr>
            <p:cNvSpPr>
              <a:spLocks noChangeShapeType="1"/>
            </p:cNvSpPr>
            <p:nvPr/>
          </p:nvSpPr>
          <p:spPr bwMode="auto">
            <a:xfrm>
              <a:off x="3590812"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6" name="Line 24">
              <a:extLst>
                <a:ext uri="{FF2B5EF4-FFF2-40B4-BE49-F238E27FC236}">
                  <a16:creationId xmlns:a16="http://schemas.microsoft.com/office/drawing/2014/main" id="{2F16613E-FAF7-4105-91BA-BD20AD2FB415}"/>
                </a:ext>
              </a:extLst>
            </p:cNvPr>
            <p:cNvSpPr>
              <a:spLocks noChangeShapeType="1"/>
            </p:cNvSpPr>
            <p:nvPr/>
          </p:nvSpPr>
          <p:spPr bwMode="auto">
            <a:xfrm>
              <a:off x="386336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7" name="Line 26">
              <a:extLst>
                <a:ext uri="{FF2B5EF4-FFF2-40B4-BE49-F238E27FC236}">
                  <a16:creationId xmlns:a16="http://schemas.microsoft.com/office/drawing/2014/main" id="{87CCC865-5D9A-4DD4-881D-B1773F28A190}"/>
                </a:ext>
              </a:extLst>
            </p:cNvPr>
            <p:cNvSpPr>
              <a:spLocks noChangeShapeType="1"/>
            </p:cNvSpPr>
            <p:nvPr/>
          </p:nvSpPr>
          <p:spPr bwMode="auto">
            <a:xfrm>
              <a:off x="413591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8" name="Line 28">
              <a:extLst>
                <a:ext uri="{FF2B5EF4-FFF2-40B4-BE49-F238E27FC236}">
                  <a16:creationId xmlns:a16="http://schemas.microsoft.com/office/drawing/2014/main" id="{67E2589E-6E2D-468E-8B5E-00667014C55C}"/>
                </a:ext>
              </a:extLst>
            </p:cNvPr>
            <p:cNvSpPr>
              <a:spLocks noChangeShapeType="1"/>
            </p:cNvSpPr>
            <p:nvPr/>
          </p:nvSpPr>
          <p:spPr bwMode="auto">
            <a:xfrm>
              <a:off x="4408468"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9" name="Line 30">
              <a:extLst>
                <a:ext uri="{FF2B5EF4-FFF2-40B4-BE49-F238E27FC236}">
                  <a16:creationId xmlns:a16="http://schemas.microsoft.com/office/drawing/2014/main" id="{80128CF6-8C73-4409-AE0C-DF3A1D8F5024}"/>
                </a:ext>
              </a:extLst>
            </p:cNvPr>
            <p:cNvSpPr>
              <a:spLocks noChangeShapeType="1"/>
            </p:cNvSpPr>
            <p:nvPr/>
          </p:nvSpPr>
          <p:spPr bwMode="auto">
            <a:xfrm>
              <a:off x="4681020"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0" name="Line 32">
              <a:extLst>
                <a:ext uri="{FF2B5EF4-FFF2-40B4-BE49-F238E27FC236}">
                  <a16:creationId xmlns:a16="http://schemas.microsoft.com/office/drawing/2014/main" id="{01A911F8-CA4A-4EDE-8EB6-B61E2C8D4B05}"/>
                </a:ext>
              </a:extLst>
            </p:cNvPr>
            <p:cNvSpPr>
              <a:spLocks noChangeShapeType="1"/>
            </p:cNvSpPr>
            <p:nvPr/>
          </p:nvSpPr>
          <p:spPr bwMode="auto">
            <a:xfrm>
              <a:off x="4953572"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1" name="Line 34">
              <a:extLst>
                <a:ext uri="{FF2B5EF4-FFF2-40B4-BE49-F238E27FC236}">
                  <a16:creationId xmlns:a16="http://schemas.microsoft.com/office/drawing/2014/main" id="{D60BACB5-5A55-4CF0-A459-1602F30C9AB0}"/>
                </a:ext>
              </a:extLst>
            </p:cNvPr>
            <p:cNvSpPr>
              <a:spLocks noChangeShapeType="1"/>
            </p:cNvSpPr>
            <p:nvPr/>
          </p:nvSpPr>
          <p:spPr bwMode="auto">
            <a:xfrm>
              <a:off x="522612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2" name="Line 36">
              <a:extLst>
                <a:ext uri="{FF2B5EF4-FFF2-40B4-BE49-F238E27FC236}">
                  <a16:creationId xmlns:a16="http://schemas.microsoft.com/office/drawing/2014/main" id="{9622C504-2F45-427A-8B0A-469FB706D02B}"/>
                </a:ext>
              </a:extLst>
            </p:cNvPr>
            <p:cNvSpPr>
              <a:spLocks noChangeShapeType="1"/>
            </p:cNvSpPr>
            <p:nvPr/>
          </p:nvSpPr>
          <p:spPr bwMode="auto">
            <a:xfrm>
              <a:off x="549867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3" name="Line 38">
              <a:extLst>
                <a:ext uri="{FF2B5EF4-FFF2-40B4-BE49-F238E27FC236}">
                  <a16:creationId xmlns:a16="http://schemas.microsoft.com/office/drawing/2014/main" id="{526A1163-0D71-4EAE-97F9-21EF821A9D69}"/>
                </a:ext>
              </a:extLst>
            </p:cNvPr>
            <p:cNvSpPr>
              <a:spLocks noChangeShapeType="1"/>
            </p:cNvSpPr>
            <p:nvPr/>
          </p:nvSpPr>
          <p:spPr bwMode="auto">
            <a:xfrm>
              <a:off x="577122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4" name="Line 18">
              <a:extLst>
                <a:ext uri="{FF2B5EF4-FFF2-40B4-BE49-F238E27FC236}">
                  <a16:creationId xmlns:a16="http://schemas.microsoft.com/office/drawing/2014/main" id="{F67A5FDA-6F78-4E22-BA7A-76C20FC39F65}"/>
                </a:ext>
              </a:extLst>
            </p:cNvPr>
            <p:cNvSpPr>
              <a:spLocks noChangeShapeType="1"/>
            </p:cNvSpPr>
            <p:nvPr/>
          </p:nvSpPr>
          <p:spPr bwMode="auto">
            <a:xfrm>
              <a:off x="1410396" y="4989695"/>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5" name="Line 18">
              <a:extLst>
                <a:ext uri="{FF2B5EF4-FFF2-40B4-BE49-F238E27FC236}">
                  <a16:creationId xmlns:a16="http://schemas.microsoft.com/office/drawing/2014/main" id="{577BC052-52BB-436D-8D5A-C4ABF7DCEE56}"/>
                </a:ext>
              </a:extLst>
            </p:cNvPr>
            <p:cNvSpPr>
              <a:spLocks noChangeShapeType="1"/>
            </p:cNvSpPr>
            <p:nvPr/>
          </p:nvSpPr>
          <p:spPr bwMode="auto">
            <a:xfrm>
              <a:off x="1682948" y="499087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6" name="Line 18">
              <a:extLst>
                <a:ext uri="{FF2B5EF4-FFF2-40B4-BE49-F238E27FC236}">
                  <a16:creationId xmlns:a16="http://schemas.microsoft.com/office/drawing/2014/main" id="{7753106D-2005-4AD1-A41B-9D634BA14772}"/>
                </a:ext>
              </a:extLst>
            </p:cNvPr>
            <p:cNvSpPr>
              <a:spLocks noChangeShapeType="1"/>
            </p:cNvSpPr>
            <p:nvPr/>
          </p:nvSpPr>
          <p:spPr bwMode="auto">
            <a:xfrm>
              <a:off x="1955500" y="4992050"/>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7" name="Line 18">
              <a:extLst>
                <a:ext uri="{FF2B5EF4-FFF2-40B4-BE49-F238E27FC236}">
                  <a16:creationId xmlns:a16="http://schemas.microsoft.com/office/drawing/2014/main" id="{E305C1A2-CCED-4992-BD26-EC8A15576B40}"/>
                </a:ext>
              </a:extLst>
            </p:cNvPr>
            <p:cNvSpPr>
              <a:spLocks noChangeShapeType="1"/>
            </p:cNvSpPr>
            <p:nvPr/>
          </p:nvSpPr>
          <p:spPr bwMode="auto">
            <a:xfrm>
              <a:off x="2228052" y="4993228"/>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8" name="Line 18">
              <a:extLst>
                <a:ext uri="{FF2B5EF4-FFF2-40B4-BE49-F238E27FC236}">
                  <a16:creationId xmlns:a16="http://schemas.microsoft.com/office/drawing/2014/main" id="{F4E5387D-19C9-46D6-A7C2-EA5CDCB34AC3}"/>
                </a:ext>
              </a:extLst>
            </p:cNvPr>
            <p:cNvSpPr>
              <a:spLocks noChangeShapeType="1"/>
            </p:cNvSpPr>
            <p:nvPr/>
          </p:nvSpPr>
          <p:spPr bwMode="auto">
            <a:xfrm>
              <a:off x="2500604" y="4993816"/>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9" name="Line 18">
              <a:extLst>
                <a:ext uri="{FF2B5EF4-FFF2-40B4-BE49-F238E27FC236}">
                  <a16:creationId xmlns:a16="http://schemas.microsoft.com/office/drawing/2014/main" id="{D9A7BF55-89A0-403D-B823-7441F1E5DCC6}"/>
                </a:ext>
              </a:extLst>
            </p:cNvPr>
            <p:cNvSpPr>
              <a:spLocks noChangeShapeType="1"/>
            </p:cNvSpPr>
            <p:nvPr/>
          </p:nvSpPr>
          <p:spPr bwMode="auto">
            <a:xfrm>
              <a:off x="3045708" y="4995584"/>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0" name="Line 18">
              <a:extLst>
                <a:ext uri="{FF2B5EF4-FFF2-40B4-BE49-F238E27FC236}">
                  <a16:creationId xmlns:a16="http://schemas.microsoft.com/office/drawing/2014/main" id="{467044B7-C572-463A-9A9E-742173B2FCD3}"/>
                </a:ext>
              </a:extLst>
            </p:cNvPr>
            <p:cNvSpPr>
              <a:spLocks noChangeShapeType="1"/>
            </p:cNvSpPr>
            <p:nvPr/>
          </p:nvSpPr>
          <p:spPr bwMode="auto">
            <a:xfrm>
              <a:off x="3318260" y="499617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1" name="TextBox 1440">
              <a:extLst>
                <a:ext uri="{FF2B5EF4-FFF2-40B4-BE49-F238E27FC236}">
                  <a16:creationId xmlns:a16="http://schemas.microsoft.com/office/drawing/2014/main" id="{9A2E8906-9C6A-40AE-BC34-38F724709904}"/>
                </a:ext>
              </a:extLst>
            </p:cNvPr>
            <p:cNvSpPr txBox="1"/>
            <p:nvPr/>
          </p:nvSpPr>
          <p:spPr>
            <a:xfrm>
              <a:off x="96877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2" name="TextBox 1441">
              <a:extLst>
                <a:ext uri="{FF2B5EF4-FFF2-40B4-BE49-F238E27FC236}">
                  <a16:creationId xmlns:a16="http://schemas.microsoft.com/office/drawing/2014/main" id="{EDEAFAD8-9308-441F-98E5-46691FF71963}"/>
                </a:ext>
              </a:extLst>
            </p:cNvPr>
            <p:cNvSpPr txBox="1"/>
            <p:nvPr/>
          </p:nvSpPr>
          <p:spPr>
            <a:xfrm>
              <a:off x="1240954"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3" name="TextBox 1442">
              <a:extLst>
                <a:ext uri="{FF2B5EF4-FFF2-40B4-BE49-F238E27FC236}">
                  <a16:creationId xmlns:a16="http://schemas.microsoft.com/office/drawing/2014/main" id="{A256D378-CC4A-4B27-9219-9F53DAF48AF0}"/>
                </a:ext>
              </a:extLst>
            </p:cNvPr>
            <p:cNvSpPr txBox="1"/>
            <p:nvPr/>
          </p:nvSpPr>
          <p:spPr>
            <a:xfrm>
              <a:off x="1513133"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4" name="TextBox 1443">
              <a:extLst>
                <a:ext uri="{FF2B5EF4-FFF2-40B4-BE49-F238E27FC236}">
                  <a16:creationId xmlns:a16="http://schemas.microsoft.com/office/drawing/2014/main" id="{1DAED19B-39C7-41E8-8C94-220C960F5572}"/>
                </a:ext>
              </a:extLst>
            </p:cNvPr>
            <p:cNvSpPr txBox="1"/>
            <p:nvPr/>
          </p:nvSpPr>
          <p:spPr>
            <a:xfrm>
              <a:off x="1785312"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5" name="TextBox 1444">
              <a:extLst>
                <a:ext uri="{FF2B5EF4-FFF2-40B4-BE49-F238E27FC236}">
                  <a16:creationId xmlns:a16="http://schemas.microsoft.com/office/drawing/2014/main" id="{54C882A8-A10C-46C7-A006-8EDDE96531B1}"/>
                </a:ext>
              </a:extLst>
            </p:cNvPr>
            <p:cNvSpPr txBox="1"/>
            <p:nvPr/>
          </p:nvSpPr>
          <p:spPr>
            <a:xfrm>
              <a:off x="2057490"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6" name="TextBox 1445">
              <a:extLst>
                <a:ext uri="{FF2B5EF4-FFF2-40B4-BE49-F238E27FC236}">
                  <a16:creationId xmlns:a16="http://schemas.microsoft.com/office/drawing/2014/main" id="{F9FF17C5-8BB8-4EB3-AC24-8684C0A53DE5}"/>
                </a:ext>
              </a:extLst>
            </p:cNvPr>
            <p:cNvSpPr txBox="1"/>
            <p:nvPr/>
          </p:nvSpPr>
          <p:spPr>
            <a:xfrm>
              <a:off x="2329669"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7" name="TextBox 1446">
              <a:extLst>
                <a:ext uri="{FF2B5EF4-FFF2-40B4-BE49-F238E27FC236}">
                  <a16:creationId xmlns:a16="http://schemas.microsoft.com/office/drawing/2014/main" id="{C865F2E8-111B-400C-8B7D-E864513B5684}"/>
                </a:ext>
              </a:extLst>
            </p:cNvPr>
            <p:cNvSpPr txBox="1"/>
            <p:nvPr/>
          </p:nvSpPr>
          <p:spPr>
            <a:xfrm>
              <a:off x="2601848"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8" name="TextBox 1447">
              <a:extLst>
                <a:ext uri="{FF2B5EF4-FFF2-40B4-BE49-F238E27FC236}">
                  <a16:creationId xmlns:a16="http://schemas.microsoft.com/office/drawing/2014/main" id="{46389C78-1E1E-404B-BED5-29B7B775F923}"/>
                </a:ext>
              </a:extLst>
            </p:cNvPr>
            <p:cNvSpPr txBox="1"/>
            <p:nvPr/>
          </p:nvSpPr>
          <p:spPr>
            <a:xfrm>
              <a:off x="287402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9" name="TextBox 1448">
              <a:extLst>
                <a:ext uri="{FF2B5EF4-FFF2-40B4-BE49-F238E27FC236}">
                  <a16:creationId xmlns:a16="http://schemas.microsoft.com/office/drawing/2014/main" id="{B01146B4-6B91-4EC6-B1EB-CE87BDF54D43}"/>
                </a:ext>
              </a:extLst>
            </p:cNvPr>
            <p:cNvSpPr txBox="1"/>
            <p:nvPr/>
          </p:nvSpPr>
          <p:spPr>
            <a:xfrm>
              <a:off x="3146205"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0" name="TextBox 1449">
              <a:extLst>
                <a:ext uri="{FF2B5EF4-FFF2-40B4-BE49-F238E27FC236}">
                  <a16:creationId xmlns:a16="http://schemas.microsoft.com/office/drawing/2014/main" id="{B066D194-BEF9-451F-9FBC-BEB8D877D4E4}"/>
                </a:ext>
              </a:extLst>
            </p:cNvPr>
            <p:cNvSpPr txBox="1"/>
            <p:nvPr/>
          </p:nvSpPr>
          <p:spPr>
            <a:xfrm>
              <a:off x="3418384"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1" name="TextBox 1450">
              <a:extLst>
                <a:ext uri="{FF2B5EF4-FFF2-40B4-BE49-F238E27FC236}">
                  <a16:creationId xmlns:a16="http://schemas.microsoft.com/office/drawing/2014/main" id="{5164F9C8-B95D-4A2C-8AD8-AAB4BD9ED119}"/>
                </a:ext>
              </a:extLst>
            </p:cNvPr>
            <p:cNvSpPr txBox="1"/>
            <p:nvPr/>
          </p:nvSpPr>
          <p:spPr>
            <a:xfrm>
              <a:off x="3690563"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2" name="TextBox 1451">
              <a:extLst>
                <a:ext uri="{FF2B5EF4-FFF2-40B4-BE49-F238E27FC236}">
                  <a16:creationId xmlns:a16="http://schemas.microsoft.com/office/drawing/2014/main" id="{10D0D939-992A-4E68-BCB7-783EDB999A6D}"/>
                </a:ext>
              </a:extLst>
            </p:cNvPr>
            <p:cNvSpPr txBox="1"/>
            <p:nvPr/>
          </p:nvSpPr>
          <p:spPr>
            <a:xfrm>
              <a:off x="633037" y="489472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3" name="TextBox 1452">
              <a:extLst>
                <a:ext uri="{FF2B5EF4-FFF2-40B4-BE49-F238E27FC236}">
                  <a16:creationId xmlns:a16="http://schemas.microsoft.com/office/drawing/2014/main" id="{D29627AB-1BE2-480A-8095-A75C9086A7BC}"/>
                </a:ext>
              </a:extLst>
            </p:cNvPr>
            <p:cNvSpPr txBox="1"/>
            <p:nvPr/>
          </p:nvSpPr>
          <p:spPr>
            <a:xfrm>
              <a:off x="633037" y="3283723"/>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4" name="TextBox 1453">
              <a:extLst>
                <a:ext uri="{FF2B5EF4-FFF2-40B4-BE49-F238E27FC236}">
                  <a16:creationId xmlns:a16="http://schemas.microsoft.com/office/drawing/2014/main" id="{98B3CA51-E227-47E6-AF1E-8157530E20EC}"/>
                </a:ext>
              </a:extLst>
            </p:cNvPr>
            <p:cNvSpPr txBox="1"/>
            <p:nvPr/>
          </p:nvSpPr>
          <p:spPr>
            <a:xfrm>
              <a:off x="633037" y="3820729"/>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5" name="TextBox 1454">
              <a:extLst>
                <a:ext uri="{FF2B5EF4-FFF2-40B4-BE49-F238E27FC236}">
                  <a16:creationId xmlns:a16="http://schemas.microsoft.com/office/drawing/2014/main" id="{E1A93261-07BA-4493-A607-AD9C097AAADF}"/>
                </a:ext>
              </a:extLst>
            </p:cNvPr>
            <p:cNvSpPr txBox="1"/>
            <p:nvPr/>
          </p:nvSpPr>
          <p:spPr>
            <a:xfrm>
              <a:off x="633037" y="435773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6" name="TextBox 1455">
              <a:extLst>
                <a:ext uri="{FF2B5EF4-FFF2-40B4-BE49-F238E27FC236}">
                  <a16:creationId xmlns:a16="http://schemas.microsoft.com/office/drawing/2014/main" id="{276937DB-8019-416E-A684-B76CC132410F}"/>
                </a:ext>
              </a:extLst>
            </p:cNvPr>
            <p:cNvSpPr txBox="1"/>
            <p:nvPr/>
          </p:nvSpPr>
          <p:spPr>
            <a:xfrm>
              <a:off x="633037" y="220971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7" name="TextBox 1456">
              <a:extLst>
                <a:ext uri="{FF2B5EF4-FFF2-40B4-BE49-F238E27FC236}">
                  <a16:creationId xmlns:a16="http://schemas.microsoft.com/office/drawing/2014/main" id="{FE13A631-FF95-4434-9BAA-F9B6D2053F39}"/>
                </a:ext>
              </a:extLst>
            </p:cNvPr>
            <p:cNvSpPr txBox="1"/>
            <p:nvPr/>
          </p:nvSpPr>
          <p:spPr>
            <a:xfrm>
              <a:off x="633037" y="274672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8" name="TextBox 1457">
              <a:extLst>
                <a:ext uri="{FF2B5EF4-FFF2-40B4-BE49-F238E27FC236}">
                  <a16:creationId xmlns:a16="http://schemas.microsoft.com/office/drawing/2014/main" id="{B91F8A04-C643-44BB-8625-6276DD0ADFCA}"/>
                </a:ext>
              </a:extLst>
            </p:cNvPr>
            <p:cNvSpPr txBox="1"/>
            <p:nvPr/>
          </p:nvSpPr>
          <p:spPr>
            <a:xfrm>
              <a:off x="1129176" y="5253288"/>
              <a:ext cx="4639958"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 from randomisation (months)</a:t>
              </a: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9" name="TextBox 1458">
              <a:extLst>
                <a:ext uri="{FF2B5EF4-FFF2-40B4-BE49-F238E27FC236}">
                  <a16:creationId xmlns:a16="http://schemas.microsoft.com/office/drawing/2014/main" id="{950C825F-A9B4-462B-BEEA-B609F0B37D88}"/>
                </a:ext>
              </a:extLst>
            </p:cNvPr>
            <p:cNvSpPr txBox="1"/>
            <p:nvPr/>
          </p:nvSpPr>
          <p:spPr>
            <a:xfrm rot="16200000">
              <a:off x="-748995" y="3550446"/>
              <a:ext cx="2692636" cy="184667"/>
            </a:xfrm>
            <a:prstGeom prst="rect">
              <a:avLst/>
            </a:prstGeom>
            <a:noFill/>
          </p:spPr>
          <p:txBody>
            <a:bodyPr wrap="square" lIns="0" tIns="0" rIns="0" bIns="0"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OS (%)</a:t>
              </a: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460" name="Group 1459">
              <a:extLst>
                <a:ext uri="{FF2B5EF4-FFF2-40B4-BE49-F238E27FC236}">
                  <a16:creationId xmlns:a16="http://schemas.microsoft.com/office/drawing/2014/main" id="{21B37229-04D7-4DDD-9996-C193FBA919C9}"/>
                </a:ext>
              </a:extLst>
            </p:cNvPr>
            <p:cNvGrpSpPr/>
            <p:nvPr/>
          </p:nvGrpSpPr>
          <p:grpSpPr>
            <a:xfrm>
              <a:off x="968777" y="5496935"/>
              <a:ext cx="4964671" cy="246228"/>
              <a:chOff x="2422523" y="4329950"/>
              <a:chExt cx="4382077" cy="222836"/>
            </a:xfrm>
          </p:grpSpPr>
          <p:sp>
            <p:nvSpPr>
              <p:cNvPr id="1548" name="TextBox 1547">
                <a:extLst>
                  <a:ext uri="{FF2B5EF4-FFF2-40B4-BE49-F238E27FC236}">
                    <a16:creationId xmlns:a16="http://schemas.microsoft.com/office/drawing/2014/main" id="{CDA0F9A2-940E-46DD-90C8-777E77621256}"/>
                  </a:ext>
                </a:extLst>
              </p:cNvPr>
              <p:cNvSpPr txBox="1"/>
              <p:nvPr/>
            </p:nvSpPr>
            <p:spPr>
              <a:xfrm>
                <a:off x="242252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49" name="TextBox 1548">
                <a:extLst>
                  <a:ext uri="{FF2B5EF4-FFF2-40B4-BE49-F238E27FC236}">
                    <a16:creationId xmlns:a16="http://schemas.microsoft.com/office/drawing/2014/main" id="{4403D0A8-A5F9-4B6E-9992-357898C088FA}"/>
                  </a:ext>
                </a:extLst>
              </p:cNvPr>
              <p:cNvSpPr txBox="1"/>
              <p:nvPr/>
            </p:nvSpPr>
            <p:spPr>
              <a:xfrm>
                <a:off x="2903187" y="4329955"/>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74</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0" name="TextBox 1549">
                <a:extLst>
                  <a:ext uri="{FF2B5EF4-FFF2-40B4-BE49-F238E27FC236}">
                    <a16:creationId xmlns:a16="http://schemas.microsoft.com/office/drawing/2014/main" id="{17CC069D-46A0-4CC0-A304-B930880E5378}"/>
                  </a:ext>
                </a:extLst>
              </p:cNvPr>
              <p:cNvSpPr txBox="1"/>
              <p:nvPr/>
            </p:nvSpPr>
            <p:spPr>
              <a:xfrm>
                <a:off x="314351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1" name="TextBox 1550">
                <a:extLst>
                  <a:ext uri="{FF2B5EF4-FFF2-40B4-BE49-F238E27FC236}">
                    <a16:creationId xmlns:a16="http://schemas.microsoft.com/office/drawing/2014/main" id="{0CD2AAC9-C48F-471B-BDDD-BF276FF2991A}"/>
                  </a:ext>
                </a:extLst>
              </p:cNvPr>
              <p:cNvSpPr txBox="1"/>
              <p:nvPr/>
            </p:nvSpPr>
            <p:spPr>
              <a:xfrm>
                <a:off x="338385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64</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2" name="TextBox 1551">
                <a:extLst>
                  <a:ext uri="{FF2B5EF4-FFF2-40B4-BE49-F238E27FC236}">
                    <a16:creationId xmlns:a16="http://schemas.microsoft.com/office/drawing/2014/main" id="{305AB724-DC58-4357-A6C7-20F1627C05B5}"/>
                  </a:ext>
                </a:extLst>
              </p:cNvPr>
              <p:cNvSpPr txBox="1"/>
              <p:nvPr/>
            </p:nvSpPr>
            <p:spPr>
              <a:xfrm>
                <a:off x="3624183" y="4329956"/>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58</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3" name="TextBox 1552">
                <a:extLst>
                  <a:ext uri="{FF2B5EF4-FFF2-40B4-BE49-F238E27FC236}">
                    <a16:creationId xmlns:a16="http://schemas.microsoft.com/office/drawing/2014/main" id="{AD289D20-B86D-4986-A722-A62AE6DEC543}"/>
                  </a:ext>
                </a:extLst>
              </p:cNvPr>
              <p:cNvSpPr txBox="1"/>
              <p:nvPr/>
            </p:nvSpPr>
            <p:spPr>
              <a:xfrm>
                <a:off x="3864515"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4" name="TextBox 1553">
                <a:extLst>
                  <a:ext uri="{FF2B5EF4-FFF2-40B4-BE49-F238E27FC236}">
                    <a16:creationId xmlns:a16="http://schemas.microsoft.com/office/drawing/2014/main" id="{08210BF6-6133-4538-90DF-73C2D2D72A2F}"/>
                  </a:ext>
                </a:extLst>
              </p:cNvPr>
              <p:cNvSpPr txBox="1"/>
              <p:nvPr/>
            </p:nvSpPr>
            <p:spPr>
              <a:xfrm>
                <a:off x="410484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5" name="TextBox 1554">
                <a:extLst>
                  <a:ext uri="{FF2B5EF4-FFF2-40B4-BE49-F238E27FC236}">
                    <a16:creationId xmlns:a16="http://schemas.microsoft.com/office/drawing/2014/main" id="{3C9E542F-A1B2-4759-ADA0-AE975AA72162}"/>
                  </a:ext>
                </a:extLst>
              </p:cNvPr>
              <p:cNvSpPr txBox="1"/>
              <p:nvPr/>
            </p:nvSpPr>
            <p:spPr>
              <a:xfrm>
                <a:off x="434517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6" name="TextBox 1555">
                <a:extLst>
                  <a:ext uri="{FF2B5EF4-FFF2-40B4-BE49-F238E27FC236}">
                    <a16:creationId xmlns:a16="http://schemas.microsoft.com/office/drawing/2014/main" id="{2C039384-F337-49E6-9BEF-EA95D5E6C4B0}"/>
                  </a:ext>
                </a:extLst>
              </p:cNvPr>
              <p:cNvSpPr txBox="1"/>
              <p:nvPr/>
            </p:nvSpPr>
            <p:spPr>
              <a:xfrm>
                <a:off x="458551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7" name="TextBox 1556">
                <a:extLst>
                  <a:ext uri="{FF2B5EF4-FFF2-40B4-BE49-F238E27FC236}">
                    <a16:creationId xmlns:a16="http://schemas.microsoft.com/office/drawing/2014/main" id="{8F899036-90D6-4836-B5E8-E9F61DEE58E0}"/>
                  </a:ext>
                </a:extLst>
              </p:cNvPr>
              <p:cNvSpPr txBox="1"/>
              <p:nvPr/>
            </p:nvSpPr>
            <p:spPr>
              <a:xfrm>
                <a:off x="482584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8" name="TextBox 1557">
                <a:extLst>
                  <a:ext uri="{FF2B5EF4-FFF2-40B4-BE49-F238E27FC236}">
                    <a16:creationId xmlns:a16="http://schemas.microsoft.com/office/drawing/2014/main" id="{AB1A6787-3E20-4CF0-847B-3111C8BA15EF}"/>
                  </a:ext>
                </a:extLst>
              </p:cNvPr>
              <p:cNvSpPr txBox="1"/>
              <p:nvPr/>
            </p:nvSpPr>
            <p:spPr>
              <a:xfrm>
                <a:off x="506617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9" name="TextBox 1558">
                <a:extLst>
                  <a:ext uri="{FF2B5EF4-FFF2-40B4-BE49-F238E27FC236}">
                    <a16:creationId xmlns:a16="http://schemas.microsoft.com/office/drawing/2014/main" id="{538A7483-EE1B-4BFC-A16B-FB15CD8C9DE8}"/>
                  </a:ext>
                </a:extLst>
              </p:cNvPr>
              <p:cNvSpPr txBox="1"/>
              <p:nvPr/>
            </p:nvSpPr>
            <p:spPr>
              <a:xfrm>
                <a:off x="5306508"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0" name="TextBox 1559">
                <a:extLst>
                  <a:ext uri="{FF2B5EF4-FFF2-40B4-BE49-F238E27FC236}">
                    <a16:creationId xmlns:a16="http://schemas.microsoft.com/office/drawing/2014/main" id="{8F7BFD48-7F1B-44F7-BCD1-E270A652D7FF}"/>
                  </a:ext>
                </a:extLst>
              </p:cNvPr>
              <p:cNvSpPr txBox="1"/>
              <p:nvPr/>
            </p:nvSpPr>
            <p:spPr>
              <a:xfrm>
                <a:off x="554684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1" name="TextBox 1560">
                <a:extLst>
                  <a:ext uri="{FF2B5EF4-FFF2-40B4-BE49-F238E27FC236}">
                    <a16:creationId xmlns:a16="http://schemas.microsoft.com/office/drawing/2014/main" id="{CE6AA20A-0065-480D-A84C-7AAF2032C637}"/>
                  </a:ext>
                </a:extLst>
              </p:cNvPr>
              <p:cNvSpPr txBox="1"/>
              <p:nvPr/>
            </p:nvSpPr>
            <p:spPr>
              <a:xfrm>
                <a:off x="578717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p:txBody>
          </p:sp>
          <p:sp>
            <p:nvSpPr>
              <p:cNvPr id="1562" name="TextBox 1561">
                <a:extLst>
                  <a:ext uri="{FF2B5EF4-FFF2-40B4-BE49-F238E27FC236}">
                    <a16:creationId xmlns:a16="http://schemas.microsoft.com/office/drawing/2014/main" id="{AD2F27FC-7D86-4807-83B4-EE068CE6D687}"/>
                  </a:ext>
                </a:extLst>
              </p:cNvPr>
              <p:cNvSpPr txBox="1"/>
              <p:nvPr/>
            </p:nvSpPr>
            <p:spPr>
              <a:xfrm>
                <a:off x="6027504"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3" name="TextBox 1562">
                <a:extLst>
                  <a:ext uri="{FF2B5EF4-FFF2-40B4-BE49-F238E27FC236}">
                    <a16:creationId xmlns:a16="http://schemas.microsoft.com/office/drawing/2014/main" id="{226F2323-1B89-4432-8AF4-C17E36420494}"/>
                  </a:ext>
                </a:extLst>
              </p:cNvPr>
              <p:cNvSpPr txBox="1"/>
              <p:nvPr/>
            </p:nvSpPr>
            <p:spPr>
              <a:xfrm>
                <a:off x="6267836"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4" name="TextBox 1563">
                <a:extLst>
                  <a:ext uri="{FF2B5EF4-FFF2-40B4-BE49-F238E27FC236}">
                    <a16:creationId xmlns:a16="http://schemas.microsoft.com/office/drawing/2014/main" id="{6375C89C-8A6A-45DF-8E34-6510F60370A2}"/>
                  </a:ext>
                </a:extLst>
              </p:cNvPr>
              <p:cNvSpPr txBox="1"/>
              <p:nvPr/>
            </p:nvSpPr>
            <p:spPr>
              <a:xfrm>
                <a:off x="650817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5" name="TextBox 1564">
                <a:extLst>
                  <a:ext uri="{FF2B5EF4-FFF2-40B4-BE49-F238E27FC236}">
                    <a16:creationId xmlns:a16="http://schemas.microsoft.com/office/drawing/2014/main" id="{FA317556-3BB6-4C72-A16D-711A6C5BD746}"/>
                  </a:ext>
                </a:extLst>
              </p:cNvPr>
              <p:cNvSpPr txBox="1"/>
              <p:nvPr/>
            </p:nvSpPr>
            <p:spPr>
              <a:xfrm>
                <a:off x="266285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461" name="TextBox 1460">
              <a:extLst>
                <a:ext uri="{FF2B5EF4-FFF2-40B4-BE49-F238E27FC236}">
                  <a16:creationId xmlns:a16="http://schemas.microsoft.com/office/drawing/2014/main" id="{A81DD718-B64E-428F-9463-0216371B8BFF}"/>
                </a:ext>
              </a:extLst>
            </p:cNvPr>
            <p:cNvSpPr txBox="1"/>
            <p:nvPr/>
          </p:nvSpPr>
          <p:spPr>
            <a:xfrm>
              <a:off x="3962741"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62" name="TextBox 1461">
              <a:extLst>
                <a:ext uri="{FF2B5EF4-FFF2-40B4-BE49-F238E27FC236}">
                  <a16:creationId xmlns:a16="http://schemas.microsoft.com/office/drawing/2014/main" id="{FA2E0659-8DC8-43B2-AA80-A2EF276CB750}"/>
                </a:ext>
              </a:extLst>
            </p:cNvPr>
            <p:cNvSpPr txBox="1"/>
            <p:nvPr/>
          </p:nvSpPr>
          <p:spPr>
            <a:xfrm>
              <a:off x="4234920"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63" name="TextBox 1462">
              <a:extLst>
                <a:ext uri="{FF2B5EF4-FFF2-40B4-BE49-F238E27FC236}">
                  <a16:creationId xmlns:a16="http://schemas.microsoft.com/office/drawing/2014/main" id="{C7EA5E7A-73D4-4544-B69D-B1D35D85DC72}"/>
                </a:ext>
              </a:extLst>
            </p:cNvPr>
            <p:cNvSpPr txBox="1"/>
            <p:nvPr/>
          </p:nvSpPr>
          <p:spPr>
            <a:xfrm>
              <a:off x="5595808"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64" name="TextBox 1463">
              <a:extLst>
                <a:ext uri="{FF2B5EF4-FFF2-40B4-BE49-F238E27FC236}">
                  <a16:creationId xmlns:a16="http://schemas.microsoft.com/office/drawing/2014/main" id="{D9A21BDB-5228-4F7D-AEAE-8356DF5FC313}"/>
                </a:ext>
              </a:extLst>
            </p:cNvPr>
            <p:cNvSpPr txBox="1"/>
            <p:nvPr/>
          </p:nvSpPr>
          <p:spPr>
            <a:xfrm>
              <a:off x="422946" y="5460737"/>
              <a:ext cx="714897" cy="415498"/>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Olaparib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Physician’s</a:t>
              </a:r>
              <a:br>
                <a:rPr kumimoji="0" lang="en-US"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br>
              <a:r>
                <a:rPr kumimoji="0" lang="en-US"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choice</a:t>
              </a:r>
              <a:endPar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endParaRPr>
            </a:p>
          </p:txBody>
        </p:sp>
        <p:sp>
          <p:nvSpPr>
            <p:cNvPr id="1465" name="TextBox 1464">
              <a:extLst>
                <a:ext uri="{FF2B5EF4-FFF2-40B4-BE49-F238E27FC236}">
                  <a16:creationId xmlns:a16="http://schemas.microsoft.com/office/drawing/2014/main" id="{6C199F15-E981-4DE1-9927-3F29204B8DF4}"/>
                </a:ext>
              </a:extLst>
            </p:cNvPr>
            <p:cNvSpPr txBox="1"/>
            <p:nvPr/>
          </p:nvSpPr>
          <p:spPr>
            <a:xfrm>
              <a:off x="422946" y="5313218"/>
              <a:ext cx="673495" cy="123111"/>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 at risk</a:t>
              </a:r>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66" name="Freeform: Shape 1465">
              <a:extLst>
                <a:ext uri="{FF2B5EF4-FFF2-40B4-BE49-F238E27FC236}">
                  <a16:creationId xmlns:a16="http://schemas.microsoft.com/office/drawing/2014/main" id="{6C55FA35-3395-42C7-A8C0-2A46B920FAED}"/>
                </a:ext>
              </a:extLst>
            </p:cNvPr>
            <p:cNvSpPr/>
            <p:nvPr/>
          </p:nvSpPr>
          <p:spPr>
            <a:xfrm>
              <a:off x="1141226" y="2290419"/>
              <a:ext cx="4518875" cy="1992696"/>
            </a:xfrm>
            <a:custGeom>
              <a:avLst/>
              <a:gdLst>
                <a:gd name="connsiteX0" fmla="*/ 6811375 w 6811374"/>
                <a:gd name="connsiteY0" fmla="*/ 2672068 h 2672067"/>
                <a:gd name="connsiteX1" fmla="*/ 5708737 w 6811374"/>
                <a:gd name="connsiteY1" fmla="*/ 2672068 h 2672067"/>
                <a:gd name="connsiteX2" fmla="*/ 5708737 w 6811374"/>
                <a:gd name="connsiteY2" fmla="*/ 2515630 h 2672067"/>
                <a:gd name="connsiteX3" fmla="*/ 5470295 w 6811374"/>
                <a:gd name="connsiteY3" fmla="*/ 2515630 h 2672067"/>
                <a:gd name="connsiteX4" fmla="*/ 5470295 w 6811374"/>
                <a:gd name="connsiteY4" fmla="*/ 2424794 h 2672067"/>
                <a:gd name="connsiteX5" fmla="*/ 5220498 w 6811374"/>
                <a:gd name="connsiteY5" fmla="*/ 2424794 h 2672067"/>
                <a:gd name="connsiteX6" fmla="*/ 5220498 w 6811374"/>
                <a:gd name="connsiteY6" fmla="*/ 2366761 h 2672067"/>
                <a:gd name="connsiteX7" fmla="*/ 5162465 w 6811374"/>
                <a:gd name="connsiteY7" fmla="*/ 2366761 h 2672067"/>
                <a:gd name="connsiteX8" fmla="*/ 5162465 w 6811374"/>
                <a:gd name="connsiteY8" fmla="*/ 2304942 h 2672067"/>
                <a:gd name="connsiteX9" fmla="*/ 5070368 w 6811374"/>
                <a:gd name="connsiteY9" fmla="*/ 2304942 h 2672067"/>
                <a:gd name="connsiteX10" fmla="*/ 5070368 w 6811374"/>
                <a:gd name="connsiteY10" fmla="*/ 2264571 h 2672067"/>
                <a:gd name="connsiteX11" fmla="*/ 4964393 w 6811374"/>
                <a:gd name="connsiteY11" fmla="*/ 2264571 h 2672067"/>
                <a:gd name="connsiteX12" fmla="*/ 4964393 w 6811374"/>
                <a:gd name="connsiteY12" fmla="*/ 2211584 h 2672067"/>
                <a:gd name="connsiteX13" fmla="*/ 4900052 w 6811374"/>
                <a:gd name="connsiteY13" fmla="*/ 2211584 h 2672067"/>
                <a:gd name="connsiteX14" fmla="*/ 4900052 w 6811374"/>
                <a:gd name="connsiteY14" fmla="*/ 2164905 h 2672067"/>
                <a:gd name="connsiteX15" fmla="*/ 4857157 w 6811374"/>
                <a:gd name="connsiteY15" fmla="*/ 2164905 h 2672067"/>
                <a:gd name="connsiteX16" fmla="*/ 4857157 w 6811374"/>
                <a:gd name="connsiteY16" fmla="*/ 2122011 h 2672067"/>
                <a:gd name="connsiteX17" fmla="*/ 4783985 w 6811374"/>
                <a:gd name="connsiteY17" fmla="*/ 2122011 h 2672067"/>
                <a:gd name="connsiteX18" fmla="*/ 4783985 w 6811374"/>
                <a:gd name="connsiteY18" fmla="*/ 2080378 h 2672067"/>
                <a:gd name="connsiteX19" fmla="*/ 4623762 w 6811374"/>
                <a:gd name="connsiteY19" fmla="*/ 2080378 h 2672067"/>
                <a:gd name="connsiteX20" fmla="*/ 4623762 w 6811374"/>
                <a:gd name="connsiteY20" fmla="*/ 2042530 h 2672067"/>
                <a:gd name="connsiteX21" fmla="*/ 4452184 w 6811374"/>
                <a:gd name="connsiteY21" fmla="*/ 2042530 h 2672067"/>
                <a:gd name="connsiteX22" fmla="*/ 4452184 w 6811374"/>
                <a:gd name="connsiteY22" fmla="*/ 2007205 h 2672067"/>
                <a:gd name="connsiteX23" fmla="*/ 4270514 w 6811374"/>
                <a:gd name="connsiteY23" fmla="*/ 2007205 h 2672067"/>
                <a:gd name="connsiteX24" fmla="*/ 4270514 w 6811374"/>
                <a:gd name="connsiteY24" fmla="*/ 1968095 h 2672067"/>
                <a:gd name="connsiteX25" fmla="*/ 4251590 w 6811374"/>
                <a:gd name="connsiteY25" fmla="*/ 1968095 h 2672067"/>
                <a:gd name="connsiteX26" fmla="*/ 4251590 w 6811374"/>
                <a:gd name="connsiteY26" fmla="*/ 1937817 h 2672067"/>
                <a:gd name="connsiteX27" fmla="*/ 4227619 w 6811374"/>
                <a:gd name="connsiteY27" fmla="*/ 1937817 h 2672067"/>
                <a:gd name="connsiteX28" fmla="*/ 4227619 w 6811374"/>
                <a:gd name="connsiteY28" fmla="*/ 1903754 h 2672067"/>
                <a:gd name="connsiteX29" fmla="*/ 4216265 w 6811374"/>
                <a:gd name="connsiteY29" fmla="*/ 1903754 h 2672067"/>
                <a:gd name="connsiteX30" fmla="*/ 4216265 w 6811374"/>
                <a:gd name="connsiteY30" fmla="*/ 1878522 h 2672067"/>
                <a:gd name="connsiteX31" fmla="*/ 4140569 w 6811374"/>
                <a:gd name="connsiteY31" fmla="*/ 1878522 h 2672067"/>
                <a:gd name="connsiteX32" fmla="*/ 4140569 w 6811374"/>
                <a:gd name="connsiteY32" fmla="*/ 1845720 h 2672067"/>
                <a:gd name="connsiteX33" fmla="*/ 4106506 w 6811374"/>
                <a:gd name="connsiteY33" fmla="*/ 1845720 h 2672067"/>
                <a:gd name="connsiteX34" fmla="*/ 4106506 w 6811374"/>
                <a:gd name="connsiteY34" fmla="*/ 1810395 h 2672067"/>
                <a:gd name="connsiteX35" fmla="*/ 3898342 w 6811374"/>
                <a:gd name="connsiteY35" fmla="*/ 1810395 h 2672067"/>
                <a:gd name="connsiteX36" fmla="*/ 3898342 w 6811374"/>
                <a:gd name="connsiteY36" fmla="*/ 1787687 h 2672067"/>
                <a:gd name="connsiteX37" fmla="*/ 3779752 w 6811374"/>
                <a:gd name="connsiteY37" fmla="*/ 1787687 h 2672067"/>
                <a:gd name="connsiteX38" fmla="*/ 3779752 w 6811374"/>
                <a:gd name="connsiteY38" fmla="*/ 1753623 h 2672067"/>
                <a:gd name="connsiteX39" fmla="*/ 3751996 w 6811374"/>
                <a:gd name="connsiteY39" fmla="*/ 1753623 h 2672067"/>
                <a:gd name="connsiteX40" fmla="*/ 3751996 w 6811374"/>
                <a:gd name="connsiteY40" fmla="*/ 1724607 h 2672067"/>
                <a:gd name="connsiteX41" fmla="*/ 3702794 w 6811374"/>
                <a:gd name="connsiteY41" fmla="*/ 1724607 h 2672067"/>
                <a:gd name="connsiteX42" fmla="*/ 3702794 w 6811374"/>
                <a:gd name="connsiteY42" fmla="*/ 1695590 h 2672067"/>
                <a:gd name="connsiteX43" fmla="*/ 3680085 w 6811374"/>
                <a:gd name="connsiteY43" fmla="*/ 1695590 h 2672067"/>
                <a:gd name="connsiteX44" fmla="*/ 3680085 w 6811374"/>
                <a:gd name="connsiteY44" fmla="*/ 1642603 h 2672067"/>
                <a:gd name="connsiteX45" fmla="*/ 3598081 w 6811374"/>
                <a:gd name="connsiteY45" fmla="*/ 1642603 h 2672067"/>
                <a:gd name="connsiteX46" fmla="*/ 3598081 w 6811374"/>
                <a:gd name="connsiteY46" fmla="*/ 1616109 h 2672067"/>
                <a:gd name="connsiteX47" fmla="*/ 3590512 w 6811374"/>
                <a:gd name="connsiteY47" fmla="*/ 1616109 h 2672067"/>
                <a:gd name="connsiteX48" fmla="*/ 3590512 w 6811374"/>
                <a:gd name="connsiteY48" fmla="*/ 1585831 h 2672067"/>
                <a:gd name="connsiteX49" fmla="*/ 3577896 w 6811374"/>
                <a:gd name="connsiteY49" fmla="*/ 1585831 h 2672067"/>
                <a:gd name="connsiteX50" fmla="*/ 3577896 w 6811374"/>
                <a:gd name="connsiteY50" fmla="*/ 1564383 h 2672067"/>
                <a:gd name="connsiteX51" fmla="*/ 3570326 w 6811374"/>
                <a:gd name="connsiteY51" fmla="*/ 1564383 h 2672067"/>
                <a:gd name="connsiteX52" fmla="*/ 3570326 w 6811374"/>
                <a:gd name="connsiteY52" fmla="*/ 1535367 h 2672067"/>
                <a:gd name="connsiteX53" fmla="*/ 3564018 w 6811374"/>
                <a:gd name="connsiteY53" fmla="*/ 1535367 h 2672067"/>
                <a:gd name="connsiteX54" fmla="*/ 3564018 w 6811374"/>
                <a:gd name="connsiteY54" fmla="*/ 1512658 h 2672067"/>
                <a:gd name="connsiteX55" fmla="*/ 3546356 w 6811374"/>
                <a:gd name="connsiteY55" fmla="*/ 1512658 h 2672067"/>
                <a:gd name="connsiteX56" fmla="*/ 3546356 w 6811374"/>
                <a:gd name="connsiteY56" fmla="*/ 1478595 h 2672067"/>
                <a:gd name="connsiteX57" fmla="*/ 3538786 w 6811374"/>
                <a:gd name="connsiteY57" fmla="*/ 1478595 h 2672067"/>
                <a:gd name="connsiteX58" fmla="*/ 3538786 w 6811374"/>
                <a:gd name="connsiteY58" fmla="*/ 1459671 h 2672067"/>
                <a:gd name="connsiteX59" fmla="*/ 3513554 w 6811374"/>
                <a:gd name="connsiteY59" fmla="*/ 1459671 h 2672067"/>
                <a:gd name="connsiteX60" fmla="*/ 3513554 w 6811374"/>
                <a:gd name="connsiteY60" fmla="*/ 1431916 h 2672067"/>
                <a:gd name="connsiteX61" fmla="*/ 3413888 w 6811374"/>
                <a:gd name="connsiteY61" fmla="*/ 1431916 h 2672067"/>
                <a:gd name="connsiteX62" fmla="*/ 3413888 w 6811374"/>
                <a:gd name="connsiteY62" fmla="*/ 1375144 h 2672067"/>
                <a:gd name="connsiteX63" fmla="*/ 3306652 w 6811374"/>
                <a:gd name="connsiteY63" fmla="*/ 1375144 h 2672067"/>
                <a:gd name="connsiteX64" fmla="*/ 3306652 w 6811374"/>
                <a:gd name="connsiteY64" fmla="*/ 1351173 h 2672067"/>
                <a:gd name="connsiteX65" fmla="*/ 3290251 w 6811374"/>
                <a:gd name="connsiteY65" fmla="*/ 1351173 h 2672067"/>
                <a:gd name="connsiteX66" fmla="*/ 3290251 w 6811374"/>
                <a:gd name="connsiteY66" fmla="*/ 1327203 h 2672067"/>
                <a:gd name="connsiteX67" fmla="*/ 3281420 w 6811374"/>
                <a:gd name="connsiteY67" fmla="*/ 1327203 h 2672067"/>
                <a:gd name="connsiteX68" fmla="*/ 3281420 w 6811374"/>
                <a:gd name="connsiteY68" fmla="*/ 1304494 h 2672067"/>
                <a:gd name="connsiteX69" fmla="*/ 3167876 w 6811374"/>
                <a:gd name="connsiteY69" fmla="*/ 1304494 h 2672067"/>
                <a:gd name="connsiteX70" fmla="*/ 3167876 w 6811374"/>
                <a:gd name="connsiteY70" fmla="*/ 1278000 h 2672067"/>
                <a:gd name="connsiteX71" fmla="*/ 3157783 w 6811374"/>
                <a:gd name="connsiteY71" fmla="*/ 1278000 h 2672067"/>
                <a:gd name="connsiteX72" fmla="*/ 3157783 w 6811374"/>
                <a:gd name="connsiteY72" fmla="*/ 1256553 h 2672067"/>
                <a:gd name="connsiteX73" fmla="*/ 3085872 w 6811374"/>
                <a:gd name="connsiteY73" fmla="*/ 1256553 h 2672067"/>
                <a:gd name="connsiteX74" fmla="*/ 3085872 w 6811374"/>
                <a:gd name="connsiteY74" fmla="*/ 1226275 h 2672067"/>
                <a:gd name="connsiteX75" fmla="*/ 3051809 w 6811374"/>
                <a:gd name="connsiteY75" fmla="*/ 1226275 h 2672067"/>
                <a:gd name="connsiteX76" fmla="*/ 3051809 w 6811374"/>
                <a:gd name="connsiteY76" fmla="*/ 1201043 h 2672067"/>
                <a:gd name="connsiteX77" fmla="*/ 3000083 w 6811374"/>
                <a:gd name="connsiteY77" fmla="*/ 1201043 h 2672067"/>
                <a:gd name="connsiteX78" fmla="*/ 3000083 w 6811374"/>
                <a:gd name="connsiteY78" fmla="*/ 1174549 h 2672067"/>
                <a:gd name="connsiteX79" fmla="*/ 2947096 w 6811374"/>
                <a:gd name="connsiteY79" fmla="*/ 1174549 h 2672067"/>
                <a:gd name="connsiteX80" fmla="*/ 2947096 w 6811374"/>
                <a:gd name="connsiteY80" fmla="*/ 1156887 h 2672067"/>
                <a:gd name="connsiteX81" fmla="*/ 2939526 w 6811374"/>
                <a:gd name="connsiteY81" fmla="*/ 1156887 h 2672067"/>
                <a:gd name="connsiteX82" fmla="*/ 2939526 w 6811374"/>
                <a:gd name="connsiteY82" fmla="*/ 1100115 h 2672067"/>
                <a:gd name="connsiteX83" fmla="*/ 2742717 w 6811374"/>
                <a:gd name="connsiteY83" fmla="*/ 1100115 h 2672067"/>
                <a:gd name="connsiteX84" fmla="*/ 2742717 w 6811374"/>
                <a:gd name="connsiteY84" fmla="*/ 1084976 h 2672067"/>
                <a:gd name="connsiteX85" fmla="*/ 2646835 w 6811374"/>
                <a:gd name="connsiteY85" fmla="*/ 1084976 h 2672067"/>
                <a:gd name="connsiteX86" fmla="*/ 2646835 w 6811374"/>
                <a:gd name="connsiteY86" fmla="*/ 1055959 h 2672067"/>
                <a:gd name="connsiteX87" fmla="*/ 2573663 w 6811374"/>
                <a:gd name="connsiteY87" fmla="*/ 1055959 h 2672067"/>
                <a:gd name="connsiteX88" fmla="*/ 2573663 w 6811374"/>
                <a:gd name="connsiteY88" fmla="*/ 1024419 h 2672067"/>
                <a:gd name="connsiteX89" fmla="*/ 2526983 w 6811374"/>
                <a:gd name="connsiteY89" fmla="*/ 1024419 h 2672067"/>
                <a:gd name="connsiteX90" fmla="*/ 2526983 w 6811374"/>
                <a:gd name="connsiteY90" fmla="*/ 1008018 h 2672067"/>
                <a:gd name="connsiteX91" fmla="*/ 2487874 w 6811374"/>
                <a:gd name="connsiteY91" fmla="*/ 1008018 h 2672067"/>
                <a:gd name="connsiteX92" fmla="*/ 2487874 w 6811374"/>
                <a:gd name="connsiteY92" fmla="*/ 980263 h 2672067"/>
                <a:gd name="connsiteX93" fmla="*/ 2434887 w 6811374"/>
                <a:gd name="connsiteY93" fmla="*/ 980263 h 2672067"/>
                <a:gd name="connsiteX94" fmla="*/ 2434887 w 6811374"/>
                <a:gd name="connsiteY94" fmla="*/ 957554 h 2672067"/>
                <a:gd name="connsiteX95" fmla="*/ 2383161 w 6811374"/>
                <a:gd name="connsiteY95" fmla="*/ 957554 h 2672067"/>
                <a:gd name="connsiteX96" fmla="*/ 2383161 w 6811374"/>
                <a:gd name="connsiteY96" fmla="*/ 912137 h 2672067"/>
                <a:gd name="connsiteX97" fmla="*/ 2321343 w 6811374"/>
                <a:gd name="connsiteY97" fmla="*/ 912137 h 2672067"/>
                <a:gd name="connsiteX98" fmla="*/ 2321343 w 6811374"/>
                <a:gd name="connsiteY98" fmla="*/ 885643 h 2672067"/>
                <a:gd name="connsiteX99" fmla="*/ 2287280 w 6811374"/>
                <a:gd name="connsiteY99" fmla="*/ 885643 h 2672067"/>
                <a:gd name="connsiteX100" fmla="*/ 2287280 w 6811374"/>
                <a:gd name="connsiteY100" fmla="*/ 861673 h 2672067"/>
                <a:gd name="connsiteX101" fmla="*/ 2257001 w 6811374"/>
                <a:gd name="connsiteY101" fmla="*/ 861673 h 2672067"/>
                <a:gd name="connsiteX102" fmla="*/ 2257001 w 6811374"/>
                <a:gd name="connsiteY102" fmla="*/ 841487 h 2672067"/>
                <a:gd name="connsiteX103" fmla="*/ 2250693 w 6811374"/>
                <a:gd name="connsiteY103" fmla="*/ 841487 h 2672067"/>
                <a:gd name="connsiteX104" fmla="*/ 2250693 w 6811374"/>
                <a:gd name="connsiteY104" fmla="*/ 813732 h 2672067"/>
                <a:gd name="connsiteX105" fmla="*/ 2241862 w 6811374"/>
                <a:gd name="connsiteY105" fmla="*/ 813732 h 2672067"/>
                <a:gd name="connsiteX106" fmla="*/ 2241862 w 6811374"/>
                <a:gd name="connsiteY106" fmla="*/ 792285 h 2672067"/>
                <a:gd name="connsiteX107" fmla="*/ 2230508 w 6811374"/>
                <a:gd name="connsiteY107" fmla="*/ 792285 h 2672067"/>
                <a:gd name="connsiteX108" fmla="*/ 2230508 w 6811374"/>
                <a:gd name="connsiteY108" fmla="*/ 760745 h 2672067"/>
                <a:gd name="connsiteX109" fmla="*/ 2220415 w 6811374"/>
                <a:gd name="connsiteY109" fmla="*/ 760745 h 2672067"/>
                <a:gd name="connsiteX110" fmla="*/ 2220415 w 6811374"/>
                <a:gd name="connsiteY110" fmla="*/ 739297 h 2672067"/>
                <a:gd name="connsiteX111" fmla="*/ 2081639 w 6811374"/>
                <a:gd name="connsiteY111" fmla="*/ 739297 h 2672067"/>
                <a:gd name="connsiteX112" fmla="*/ 2081639 w 6811374"/>
                <a:gd name="connsiteY112" fmla="*/ 720373 h 2672067"/>
                <a:gd name="connsiteX113" fmla="*/ 2061453 w 6811374"/>
                <a:gd name="connsiteY113" fmla="*/ 720373 h 2672067"/>
                <a:gd name="connsiteX114" fmla="*/ 2061453 w 6811374"/>
                <a:gd name="connsiteY114" fmla="*/ 697665 h 2672067"/>
                <a:gd name="connsiteX115" fmla="*/ 1995850 w 6811374"/>
                <a:gd name="connsiteY115" fmla="*/ 697665 h 2672067"/>
                <a:gd name="connsiteX116" fmla="*/ 1995850 w 6811374"/>
                <a:gd name="connsiteY116" fmla="*/ 673694 h 2672067"/>
                <a:gd name="connsiteX117" fmla="*/ 1970618 w 6811374"/>
                <a:gd name="connsiteY117" fmla="*/ 673694 h 2672067"/>
                <a:gd name="connsiteX118" fmla="*/ 1970618 w 6811374"/>
                <a:gd name="connsiteY118" fmla="*/ 650985 h 2672067"/>
                <a:gd name="connsiteX119" fmla="*/ 1950433 w 6811374"/>
                <a:gd name="connsiteY119" fmla="*/ 650985 h 2672067"/>
                <a:gd name="connsiteX120" fmla="*/ 1950433 w 6811374"/>
                <a:gd name="connsiteY120" fmla="*/ 595475 h 2672067"/>
                <a:gd name="connsiteX121" fmla="*/ 1932770 w 6811374"/>
                <a:gd name="connsiteY121" fmla="*/ 595475 h 2672067"/>
                <a:gd name="connsiteX122" fmla="*/ 1932770 w 6811374"/>
                <a:gd name="connsiteY122" fmla="*/ 551319 h 2672067"/>
                <a:gd name="connsiteX123" fmla="*/ 1893661 w 6811374"/>
                <a:gd name="connsiteY123" fmla="*/ 551319 h 2672067"/>
                <a:gd name="connsiteX124" fmla="*/ 1893661 w 6811374"/>
                <a:gd name="connsiteY124" fmla="*/ 523564 h 2672067"/>
                <a:gd name="connsiteX125" fmla="*/ 1877260 w 6811374"/>
                <a:gd name="connsiteY125" fmla="*/ 523564 h 2672067"/>
                <a:gd name="connsiteX126" fmla="*/ 1877260 w 6811374"/>
                <a:gd name="connsiteY126" fmla="*/ 478146 h 2672067"/>
                <a:gd name="connsiteX127" fmla="*/ 1828057 w 6811374"/>
                <a:gd name="connsiteY127" fmla="*/ 478146 h 2672067"/>
                <a:gd name="connsiteX128" fmla="*/ 1828057 w 6811374"/>
                <a:gd name="connsiteY128" fmla="*/ 461745 h 2672067"/>
                <a:gd name="connsiteX129" fmla="*/ 1809133 w 6811374"/>
                <a:gd name="connsiteY129" fmla="*/ 461745 h 2672067"/>
                <a:gd name="connsiteX130" fmla="*/ 1809133 w 6811374"/>
                <a:gd name="connsiteY130" fmla="*/ 432729 h 2672067"/>
                <a:gd name="connsiteX131" fmla="*/ 1686758 w 6811374"/>
                <a:gd name="connsiteY131" fmla="*/ 432729 h 2672067"/>
                <a:gd name="connsiteX132" fmla="*/ 1686758 w 6811374"/>
                <a:gd name="connsiteY132" fmla="*/ 411281 h 2672067"/>
                <a:gd name="connsiteX133" fmla="*/ 1531582 w 6811374"/>
                <a:gd name="connsiteY133" fmla="*/ 411281 h 2672067"/>
                <a:gd name="connsiteX134" fmla="*/ 1531582 w 6811374"/>
                <a:gd name="connsiteY134" fmla="*/ 383526 h 2672067"/>
                <a:gd name="connsiteX135" fmla="*/ 1343603 w 6811374"/>
                <a:gd name="connsiteY135" fmla="*/ 383526 h 2672067"/>
                <a:gd name="connsiteX136" fmla="*/ 1343603 w 6811374"/>
                <a:gd name="connsiteY136" fmla="*/ 364602 h 2672067"/>
                <a:gd name="connsiteX137" fmla="*/ 1271692 w 6811374"/>
                <a:gd name="connsiteY137" fmla="*/ 364602 h 2672067"/>
                <a:gd name="connsiteX138" fmla="*/ 1271692 w 6811374"/>
                <a:gd name="connsiteY138" fmla="*/ 336847 h 2672067"/>
                <a:gd name="connsiteX139" fmla="*/ 1260338 w 6811374"/>
                <a:gd name="connsiteY139" fmla="*/ 336847 h 2672067"/>
                <a:gd name="connsiteX140" fmla="*/ 1260338 w 6811374"/>
                <a:gd name="connsiteY140" fmla="*/ 315400 h 2672067"/>
                <a:gd name="connsiteX141" fmla="*/ 1213659 w 6811374"/>
                <a:gd name="connsiteY141" fmla="*/ 315400 h 2672067"/>
                <a:gd name="connsiteX142" fmla="*/ 1213659 w 6811374"/>
                <a:gd name="connsiteY142" fmla="*/ 291430 h 2672067"/>
                <a:gd name="connsiteX143" fmla="*/ 1189688 w 6811374"/>
                <a:gd name="connsiteY143" fmla="*/ 291430 h 2672067"/>
                <a:gd name="connsiteX144" fmla="*/ 1189688 w 6811374"/>
                <a:gd name="connsiteY144" fmla="*/ 275029 h 2672067"/>
                <a:gd name="connsiteX145" fmla="*/ 1179595 w 6811374"/>
                <a:gd name="connsiteY145" fmla="*/ 275029 h 2672067"/>
                <a:gd name="connsiteX146" fmla="*/ 1179595 w 6811374"/>
                <a:gd name="connsiteY146" fmla="*/ 249797 h 2672067"/>
                <a:gd name="connsiteX147" fmla="*/ 1093807 w 6811374"/>
                <a:gd name="connsiteY147" fmla="*/ 249797 h 2672067"/>
                <a:gd name="connsiteX148" fmla="*/ 1093807 w 6811374"/>
                <a:gd name="connsiteY148" fmla="*/ 227088 h 2672067"/>
                <a:gd name="connsiteX149" fmla="*/ 846533 w 6811374"/>
                <a:gd name="connsiteY149" fmla="*/ 227088 h 2672067"/>
                <a:gd name="connsiteX150" fmla="*/ 846533 w 6811374"/>
                <a:gd name="connsiteY150" fmla="*/ 204379 h 2672067"/>
                <a:gd name="connsiteX151" fmla="*/ 836440 w 6811374"/>
                <a:gd name="connsiteY151" fmla="*/ 204379 h 2672067"/>
                <a:gd name="connsiteX152" fmla="*/ 836440 w 6811374"/>
                <a:gd name="connsiteY152" fmla="*/ 171578 h 2672067"/>
                <a:gd name="connsiteX153" fmla="*/ 537441 w 6811374"/>
                <a:gd name="connsiteY153" fmla="*/ 171578 h 2672067"/>
                <a:gd name="connsiteX154" fmla="*/ 537441 w 6811374"/>
                <a:gd name="connsiteY154" fmla="*/ 153915 h 2672067"/>
                <a:gd name="connsiteX155" fmla="*/ 465530 w 6811374"/>
                <a:gd name="connsiteY155" fmla="*/ 153915 h 2672067"/>
                <a:gd name="connsiteX156" fmla="*/ 465530 w 6811374"/>
                <a:gd name="connsiteY156" fmla="*/ 137514 h 2672067"/>
                <a:gd name="connsiteX157" fmla="*/ 317923 w 6811374"/>
                <a:gd name="connsiteY157" fmla="*/ 137514 h 2672067"/>
                <a:gd name="connsiteX158" fmla="*/ 317923 w 6811374"/>
                <a:gd name="connsiteY158" fmla="*/ 112282 h 2672067"/>
                <a:gd name="connsiteX159" fmla="*/ 281337 w 6811374"/>
                <a:gd name="connsiteY159" fmla="*/ 112282 h 2672067"/>
                <a:gd name="connsiteX160" fmla="*/ 281337 w 6811374"/>
                <a:gd name="connsiteY160" fmla="*/ 89574 h 2672067"/>
                <a:gd name="connsiteX161" fmla="*/ 127422 w 6811374"/>
                <a:gd name="connsiteY161" fmla="*/ 89574 h 2672067"/>
                <a:gd name="connsiteX162" fmla="*/ 127422 w 6811374"/>
                <a:gd name="connsiteY162" fmla="*/ 65603 h 2672067"/>
                <a:gd name="connsiteX163" fmla="*/ 95882 w 6811374"/>
                <a:gd name="connsiteY163" fmla="*/ 65603 h 2672067"/>
                <a:gd name="connsiteX164" fmla="*/ 95882 w 6811374"/>
                <a:gd name="connsiteY164" fmla="*/ 51726 h 2672067"/>
                <a:gd name="connsiteX165" fmla="*/ 83266 w 6811374"/>
                <a:gd name="connsiteY165" fmla="*/ 51726 h 2672067"/>
                <a:gd name="connsiteX166" fmla="*/ 83266 w 6811374"/>
                <a:gd name="connsiteY166" fmla="*/ 17662 h 2672067"/>
                <a:gd name="connsiteX167" fmla="*/ 55510 w 6811374"/>
                <a:gd name="connsiteY167" fmla="*/ 17662 h 2672067"/>
                <a:gd name="connsiteX168" fmla="*/ 55510 w 6811374"/>
                <a:gd name="connsiteY168" fmla="*/ 0 h 2672067"/>
                <a:gd name="connsiteX169" fmla="*/ 0 w 6811374"/>
                <a:gd name="connsiteY169" fmla="*/ 0 h 26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811374" h="2672067">
                  <a:moveTo>
                    <a:pt x="6811375" y="2672068"/>
                  </a:moveTo>
                  <a:lnTo>
                    <a:pt x="5708737" y="2672068"/>
                  </a:lnTo>
                  <a:lnTo>
                    <a:pt x="5708737" y="2515630"/>
                  </a:lnTo>
                  <a:lnTo>
                    <a:pt x="5470295" y="2515630"/>
                  </a:lnTo>
                  <a:lnTo>
                    <a:pt x="5470295" y="2424794"/>
                  </a:lnTo>
                  <a:lnTo>
                    <a:pt x="5220498" y="2424794"/>
                  </a:lnTo>
                  <a:lnTo>
                    <a:pt x="5220498" y="2366761"/>
                  </a:lnTo>
                  <a:lnTo>
                    <a:pt x="5162465" y="2366761"/>
                  </a:lnTo>
                  <a:lnTo>
                    <a:pt x="5162465" y="2304942"/>
                  </a:lnTo>
                  <a:lnTo>
                    <a:pt x="5070368" y="2304942"/>
                  </a:lnTo>
                  <a:lnTo>
                    <a:pt x="5070368" y="2264571"/>
                  </a:lnTo>
                  <a:lnTo>
                    <a:pt x="4964393" y="2264571"/>
                  </a:lnTo>
                  <a:lnTo>
                    <a:pt x="4964393" y="2211584"/>
                  </a:lnTo>
                  <a:lnTo>
                    <a:pt x="4900052" y="2211584"/>
                  </a:lnTo>
                  <a:lnTo>
                    <a:pt x="4900052" y="2164905"/>
                  </a:lnTo>
                  <a:lnTo>
                    <a:pt x="4857157" y="2164905"/>
                  </a:lnTo>
                  <a:lnTo>
                    <a:pt x="4857157" y="2122011"/>
                  </a:lnTo>
                  <a:lnTo>
                    <a:pt x="4783985" y="2122011"/>
                  </a:lnTo>
                  <a:lnTo>
                    <a:pt x="4783985" y="2080378"/>
                  </a:lnTo>
                  <a:lnTo>
                    <a:pt x="4623762" y="2080378"/>
                  </a:lnTo>
                  <a:lnTo>
                    <a:pt x="4623762" y="2042530"/>
                  </a:lnTo>
                  <a:lnTo>
                    <a:pt x="4452184" y="2042530"/>
                  </a:lnTo>
                  <a:lnTo>
                    <a:pt x="4452184" y="2007205"/>
                  </a:lnTo>
                  <a:lnTo>
                    <a:pt x="4270514" y="2007205"/>
                  </a:lnTo>
                  <a:lnTo>
                    <a:pt x="4270514" y="1968095"/>
                  </a:lnTo>
                  <a:lnTo>
                    <a:pt x="4251590" y="1968095"/>
                  </a:lnTo>
                  <a:lnTo>
                    <a:pt x="4251590" y="1937817"/>
                  </a:lnTo>
                  <a:lnTo>
                    <a:pt x="4227619" y="1937817"/>
                  </a:lnTo>
                  <a:lnTo>
                    <a:pt x="4227619" y="1903754"/>
                  </a:lnTo>
                  <a:lnTo>
                    <a:pt x="4216265" y="1903754"/>
                  </a:lnTo>
                  <a:lnTo>
                    <a:pt x="4216265" y="1878522"/>
                  </a:lnTo>
                  <a:lnTo>
                    <a:pt x="4140569" y="1878522"/>
                  </a:lnTo>
                  <a:lnTo>
                    <a:pt x="4140569" y="1845720"/>
                  </a:lnTo>
                  <a:lnTo>
                    <a:pt x="4106506" y="1845720"/>
                  </a:lnTo>
                  <a:lnTo>
                    <a:pt x="4106506" y="1810395"/>
                  </a:lnTo>
                  <a:lnTo>
                    <a:pt x="3898342" y="1810395"/>
                  </a:lnTo>
                  <a:lnTo>
                    <a:pt x="3898342" y="1787687"/>
                  </a:lnTo>
                  <a:lnTo>
                    <a:pt x="3779752" y="1787687"/>
                  </a:lnTo>
                  <a:lnTo>
                    <a:pt x="3779752" y="1753623"/>
                  </a:lnTo>
                  <a:lnTo>
                    <a:pt x="3751996" y="1753623"/>
                  </a:lnTo>
                  <a:lnTo>
                    <a:pt x="3751996" y="1724607"/>
                  </a:lnTo>
                  <a:lnTo>
                    <a:pt x="3702794" y="1724607"/>
                  </a:lnTo>
                  <a:lnTo>
                    <a:pt x="3702794" y="1695590"/>
                  </a:lnTo>
                  <a:lnTo>
                    <a:pt x="3680085" y="1695590"/>
                  </a:lnTo>
                  <a:lnTo>
                    <a:pt x="3680085" y="1642603"/>
                  </a:lnTo>
                  <a:lnTo>
                    <a:pt x="3598081" y="1642603"/>
                  </a:lnTo>
                  <a:lnTo>
                    <a:pt x="3598081" y="1616109"/>
                  </a:lnTo>
                  <a:lnTo>
                    <a:pt x="3590512" y="1616109"/>
                  </a:lnTo>
                  <a:lnTo>
                    <a:pt x="3590512" y="1585831"/>
                  </a:lnTo>
                  <a:lnTo>
                    <a:pt x="3577896" y="1585831"/>
                  </a:lnTo>
                  <a:lnTo>
                    <a:pt x="3577896" y="1564383"/>
                  </a:lnTo>
                  <a:lnTo>
                    <a:pt x="3570326" y="1564383"/>
                  </a:lnTo>
                  <a:lnTo>
                    <a:pt x="3570326" y="1535367"/>
                  </a:lnTo>
                  <a:lnTo>
                    <a:pt x="3564018" y="1535367"/>
                  </a:lnTo>
                  <a:lnTo>
                    <a:pt x="3564018" y="1512658"/>
                  </a:lnTo>
                  <a:lnTo>
                    <a:pt x="3546356" y="1512658"/>
                  </a:lnTo>
                  <a:lnTo>
                    <a:pt x="3546356" y="1478595"/>
                  </a:lnTo>
                  <a:lnTo>
                    <a:pt x="3538786" y="1478595"/>
                  </a:lnTo>
                  <a:lnTo>
                    <a:pt x="3538786" y="1459671"/>
                  </a:lnTo>
                  <a:lnTo>
                    <a:pt x="3513554" y="1459671"/>
                  </a:lnTo>
                  <a:lnTo>
                    <a:pt x="3513554" y="1431916"/>
                  </a:lnTo>
                  <a:lnTo>
                    <a:pt x="3413888" y="1431916"/>
                  </a:lnTo>
                  <a:lnTo>
                    <a:pt x="3413888" y="1375144"/>
                  </a:lnTo>
                  <a:lnTo>
                    <a:pt x="3306652" y="1375144"/>
                  </a:lnTo>
                  <a:lnTo>
                    <a:pt x="3306652" y="1351173"/>
                  </a:lnTo>
                  <a:lnTo>
                    <a:pt x="3290251" y="1351173"/>
                  </a:lnTo>
                  <a:lnTo>
                    <a:pt x="3290251" y="1327203"/>
                  </a:lnTo>
                  <a:lnTo>
                    <a:pt x="3281420" y="1327203"/>
                  </a:lnTo>
                  <a:lnTo>
                    <a:pt x="3281420" y="1304494"/>
                  </a:lnTo>
                  <a:lnTo>
                    <a:pt x="3167876" y="1304494"/>
                  </a:lnTo>
                  <a:lnTo>
                    <a:pt x="3167876" y="1278000"/>
                  </a:lnTo>
                  <a:lnTo>
                    <a:pt x="3157783" y="1278000"/>
                  </a:lnTo>
                  <a:lnTo>
                    <a:pt x="3157783" y="1256553"/>
                  </a:lnTo>
                  <a:lnTo>
                    <a:pt x="3085872" y="1256553"/>
                  </a:lnTo>
                  <a:lnTo>
                    <a:pt x="3085872" y="1226275"/>
                  </a:lnTo>
                  <a:lnTo>
                    <a:pt x="3051809" y="1226275"/>
                  </a:lnTo>
                  <a:lnTo>
                    <a:pt x="3051809" y="1201043"/>
                  </a:lnTo>
                  <a:lnTo>
                    <a:pt x="3000083" y="1201043"/>
                  </a:lnTo>
                  <a:lnTo>
                    <a:pt x="3000083" y="1174549"/>
                  </a:lnTo>
                  <a:lnTo>
                    <a:pt x="2947096" y="1174549"/>
                  </a:lnTo>
                  <a:lnTo>
                    <a:pt x="2947096" y="1156887"/>
                  </a:lnTo>
                  <a:lnTo>
                    <a:pt x="2939526" y="1156887"/>
                  </a:lnTo>
                  <a:lnTo>
                    <a:pt x="2939526" y="1100115"/>
                  </a:lnTo>
                  <a:lnTo>
                    <a:pt x="2742717" y="1100115"/>
                  </a:lnTo>
                  <a:lnTo>
                    <a:pt x="2742717" y="1084976"/>
                  </a:lnTo>
                  <a:lnTo>
                    <a:pt x="2646835" y="1084976"/>
                  </a:lnTo>
                  <a:lnTo>
                    <a:pt x="2646835" y="1055959"/>
                  </a:lnTo>
                  <a:lnTo>
                    <a:pt x="2573663" y="1055959"/>
                  </a:lnTo>
                  <a:lnTo>
                    <a:pt x="2573663" y="1024419"/>
                  </a:lnTo>
                  <a:lnTo>
                    <a:pt x="2526983" y="1024419"/>
                  </a:lnTo>
                  <a:lnTo>
                    <a:pt x="2526983" y="1008018"/>
                  </a:lnTo>
                  <a:lnTo>
                    <a:pt x="2487874" y="1008018"/>
                  </a:lnTo>
                  <a:lnTo>
                    <a:pt x="2487874" y="980263"/>
                  </a:lnTo>
                  <a:lnTo>
                    <a:pt x="2434887" y="980263"/>
                  </a:lnTo>
                  <a:lnTo>
                    <a:pt x="2434887" y="957554"/>
                  </a:lnTo>
                  <a:lnTo>
                    <a:pt x="2383161" y="957554"/>
                  </a:lnTo>
                  <a:lnTo>
                    <a:pt x="2383161" y="912137"/>
                  </a:lnTo>
                  <a:lnTo>
                    <a:pt x="2321343" y="912137"/>
                  </a:lnTo>
                  <a:lnTo>
                    <a:pt x="2321343" y="885643"/>
                  </a:lnTo>
                  <a:lnTo>
                    <a:pt x="2287280" y="885643"/>
                  </a:lnTo>
                  <a:lnTo>
                    <a:pt x="2287280" y="861673"/>
                  </a:lnTo>
                  <a:lnTo>
                    <a:pt x="2257001" y="861673"/>
                  </a:lnTo>
                  <a:lnTo>
                    <a:pt x="2257001" y="841487"/>
                  </a:lnTo>
                  <a:lnTo>
                    <a:pt x="2250693" y="841487"/>
                  </a:lnTo>
                  <a:lnTo>
                    <a:pt x="2250693" y="813732"/>
                  </a:lnTo>
                  <a:lnTo>
                    <a:pt x="2241862" y="813732"/>
                  </a:lnTo>
                  <a:lnTo>
                    <a:pt x="2241862" y="792285"/>
                  </a:lnTo>
                  <a:lnTo>
                    <a:pt x="2230508" y="792285"/>
                  </a:lnTo>
                  <a:lnTo>
                    <a:pt x="2230508" y="760745"/>
                  </a:lnTo>
                  <a:lnTo>
                    <a:pt x="2220415" y="760745"/>
                  </a:lnTo>
                  <a:lnTo>
                    <a:pt x="2220415" y="739297"/>
                  </a:lnTo>
                  <a:lnTo>
                    <a:pt x="2081639" y="739297"/>
                  </a:lnTo>
                  <a:lnTo>
                    <a:pt x="2081639" y="720373"/>
                  </a:lnTo>
                  <a:lnTo>
                    <a:pt x="2061453" y="720373"/>
                  </a:lnTo>
                  <a:lnTo>
                    <a:pt x="2061453" y="697665"/>
                  </a:lnTo>
                  <a:lnTo>
                    <a:pt x="1995850" y="697665"/>
                  </a:lnTo>
                  <a:lnTo>
                    <a:pt x="1995850" y="673694"/>
                  </a:lnTo>
                  <a:lnTo>
                    <a:pt x="1970618" y="673694"/>
                  </a:lnTo>
                  <a:lnTo>
                    <a:pt x="1970618" y="650985"/>
                  </a:lnTo>
                  <a:lnTo>
                    <a:pt x="1950433" y="650985"/>
                  </a:lnTo>
                  <a:lnTo>
                    <a:pt x="1950433" y="595475"/>
                  </a:lnTo>
                  <a:lnTo>
                    <a:pt x="1932770" y="595475"/>
                  </a:lnTo>
                  <a:lnTo>
                    <a:pt x="1932770" y="551319"/>
                  </a:lnTo>
                  <a:lnTo>
                    <a:pt x="1893661" y="551319"/>
                  </a:lnTo>
                  <a:lnTo>
                    <a:pt x="1893661" y="523564"/>
                  </a:lnTo>
                  <a:lnTo>
                    <a:pt x="1877260" y="523564"/>
                  </a:lnTo>
                  <a:lnTo>
                    <a:pt x="1877260" y="478146"/>
                  </a:lnTo>
                  <a:lnTo>
                    <a:pt x="1828057" y="478146"/>
                  </a:lnTo>
                  <a:lnTo>
                    <a:pt x="1828057" y="461745"/>
                  </a:lnTo>
                  <a:lnTo>
                    <a:pt x="1809133" y="461745"/>
                  </a:lnTo>
                  <a:lnTo>
                    <a:pt x="1809133" y="432729"/>
                  </a:lnTo>
                  <a:lnTo>
                    <a:pt x="1686758" y="432729"/>
                  </a:lnTo>
                  <a:lnTo>
                    <a:pt x="1686758" y="411281"/>
                  </a:lnTo>
                  <a:lnTo>
                    <a:pt x="1531582" y="411281"/>
                  </a:lnTo>
                  <a:lnTo>
                    <a:pt x="1531582" y="383526"/>
                  </a:lnTo>
                  <a:lnTo>
                    <a:pt x="1343603" y="383526"/>
                  </a:lnTo>
                  <a:lnTo>
                    <a:pt x="1343603" y="364602"/>
                  </a:lnTo>
                  <a:lnTo>
                    <a:pt x="1271692" y="364602"/>
                  </a:lnTo>
                  <a:lnTo>
                    <a:pt x="1271692" y="336847"/>
                  </a:lnTo>
                  <a:lnTo>
                    <a:pt x="1260338" y="336847"/>
                  </a:lnTo>
                  <a:lnTo>
                    <a:pt x="1260338" y="315400"/>
                  </a:lnTo>
                  <a:lnTo>
                    <a:pt x="1213659" y="315400"/>
                  </a:lnTo>
                  <a:lnTo>
                    <a:pt x="1213659" y="291430"/>
                  </a:lnTo>
                  <a:lnTo>
                    <a:pt x="1189688" y="291430"/>
                  </a:lnTo>
                  <a:lnTo>
                    <a:pt x="1189688" y="275029"/>
                  </a:lnTo>
                  <a:lnTo>
                    <a:pt x="1179595" y="275029"/>
                  </a:lnTo>
                  <a:lnTo>
                    <a:pt x="1179595" y="249797"/>
                  </a:lnTo>
                  <a:lnTo>
                    <a:pt x="1093807" y="249797"/>
                  </a:lnTo>
                  <a:lnTo>
                    <a:pt x="1093807" y="227088"/>
                  </a:lnTo>
                  <a:lnTo>
                    <a:pt x="846533" y="227088"/>
                  </a:lnTo>
                  <a:lnTo>
                    <a:pt x="846533" y="204379"/>
                  </a:lnTo>
                  <a:lnTo>
                    <a:pt x="836440" y="204379"/>
                  </a:lnTo>
                  <a:lnTo>
                    <a:pt x="836440" y="171578"/>
                  </a:lnTo>
                  <a:lnTo>
                    <a:pt x="537441" y="171578"/>
                  </a:lnTo>
                  <a:lnTo>
                    <a:pt x="537441" y="153915"/>
                  </a:lnTo>
                  <a:lnTo>
                    <a:pt x="465530" y="153915"/>
                  </a:lnTo>
                  <a:lnTo>
                    <a:pt x="465530" y="137514"/>
                  </a:lnTo>
                  <a:lnTo>
                    <a:pt x="317923" y="137514"/>
                  </a:lnTo>
                  <a:lnTo>
                    <a:pt x="317923" y="112282"/>
                  </a:lnTo>
                  <a:lnTo>
                    <a:pt x="281337" y="112282"/>
                  </a:lnTo>
                  <a:lnTo>
                    <a:pt x="281337" y="89574"/>
                  </a:lnTo>
                  <a:lnTo>
                    <a:pt x="127422" y="89574"/>
                  </a:lnTo>
                  <a:lnTo>
                    <a:pt x="127422" y="65603"/>
                  </a:lnTo>
                  <a:lnTo>
                    <a:pt x="95882" y="65603"/>
                  </a:lnTo>
                  <a:lnTo>
                    <a:pt x="95882" y="51726"/>
                  </a:lnTo>
                  <a:lnTo>
                    <a:pt x="83266" y="51726"/>
                  </a:lnTo>
                  <a:lnTo>
                    <a:pt x="83266" y="17662"/>
                  </a:lnTo>
                  <a:lnTo>
                    <a:pt x="55510" y="17662"/>
                  </a:lnTo>
                  <a:lnTo>
                    <a:pt x="55510" y="0"/>
                  </a:lnTo>
                  <a:lnTo>
                    <a:pt x="0" y="0"/>
                  </a:lnTo>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nvGrpSpPr>
            <p:cNvPr id="1467" name="Graphic 99">
              <a:extLst>
                <a:ext uri="{FF2B5EF4-FFF2-40B4-BE49-F238E27FC236}">
                  <a16:creationId xmlns:a16="http://schemas.microsoft.com/office/drawing/2014/main" id="{F42AFB59-B221-44C8-8900-3FE329915F06}"/>
                </a:ext>
              </a:extLst>
            </p:cNvPr>
            <p:cNvGrpSpPr/>
            <p:nvPr/>
          </p:nvGrpSpPr>
          <p:grpSpPr>
            <a:xfrm>
              <a:off x="1362189" y="2357217"/>
              <a:ext cx="4330554" cy="1960706"/>
              <a:chOff x="1331028" y="1726185"/>
              <a:chExt cx="6527514" cy="2629173"/>
            </a:xfrm>
            <a:noFill/>
          </p:grpSpPr>
          <p:sp>
            <p:nvSpPr>
              <p:cNvPr id="1492" name="Freeform: Shape 1491">
                <a:extLst>
                  <a:ext uri="{FF2B5EF4-FFF2-40B4-BE49-F238E27FC236}">
                    <a16:creationId xmlns:a16="http://schemas.microsoft.com/office/drawing/2014/main" id="{9E18D14F-D561-445E-9197-4E8957A72D3A}"/>
                  </a:ext>
                </a:extLst>
              </p:cNvPr>
              <p:cNvSpPr/>
              <p:nvPr/>
            </p:nvSpPr>
            <p:spPr>
              <a:xfrm>
                <a:off x="1331028" y="172618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3" name="Freeform: Shape 1492">
                <a:extLst>
                  <a:ext uri="{FF2B5EF4-FFF2-40B4-BE49-F238E27FC236}">
                    <a16:creationId xmlns:a16="http://schemas.microsoft.com/office/drawing/2014/main" id="{C64AF225-04F3-4B74-A461-8F3156AEE963}"/>
                  </a:ext>
                </a:extLst>
              </p:cNvPr>
              <p:cNvSpPr/>
              <p:nvPr/>
            </p:nvSpPr>
            <p:spPr>
              <a:xfrm>
                <a:off x="1373922" y="172618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4" name="Freeform: Shape 1493">
                <a:extLst>
                  <a:ext uri="{FF2B5EF4-FFF2-40B4-BE49-F238E27FC236}">
                    <a16:creationId xmlns:a16="http://schemas.microsoft.com/office/drawing/2014/main" id="{487EBF1A-13C6-448A-8459-A958AD03BC94}"/>
                  </a:ext>
                </a:extLst>
              </p:cNvPr>
              <p:cNvSpPr/>
              <p:nvPr/>
            </p:nvSpPr>
            <p:spPr>
              <a:xfrm>
                <a:off x="1589656" y="176655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5" name="Freeform: Shape 1494">
                <a:extLst>
                  <a:ext uri="{FF2B5EF4-FFF2-40B4-BE49-F238E27FC236}">
                    <a16:creationId xmlns:a16="http://schemas.microsoft.com/office/drawing/2014/main" id="{AAAE3734-5F65-4881-BF90-B55F1AB61BFD}"/>
                  </a:ext>
                </a:extLst>
              </p:cNvPr>
              <p:cNvSpPr/>
              <p:nvPr/>
            </p:nvSpPr>
            <p:spPr>
              <a:xfrm>
                <a:off x="1624980" y="176655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6" name="Freeform: Shape 1495">
                <a:extLst>
                  <a:ext uri="{FF2B5EF4-FFF2-40B4-BE49-F238E27FC236}">
                    <a16:creationId xmlns:a16="http://schemas.microsoft.com/office/drawing/2014/main" id="{2BDB8319-1CC0-4F9D-A8E6-3BE4023E810B}"/>
                  </a:ext>
                </a:extLst>
              </p:cNvPr>
              <p:cNvSpPr/>
              <p:nvPr/>
            </p:nvSpPr>
            <p:spPr>
              <a:xfrm>
                <a:off x="1836929" y="181449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7" name="Freeform: Shape 1496">
                <a:extLst>
                  <a:ext uri="{FF2B5EF4-FFF2-40B4-BE49-F238E27FC236}">
                    <a16:creationId xmlns:a16="http://schemas.microsoft.com/office/drawing/2014/main" id="{A0F0FF00-C79A-4846-8BE3-8EDD8782C443}"/>
                  </a:ext>
                </a:extLst>
              </p:cNvPr>
              <p:cNvSpPr/>
              <p:nvPr/>
            </p:nvSpPr>
            <p:spPr>
              <a:xfrm>
                <a:off x="2084202" y="184477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8" name="Freeform: Shape 1497">
                <a:extLst>
                  <a:ext uri="{FF2B5EF4-FFF2-40B4-BE49-F238E27FC236}">
                    <a16:creationId xmlns:a16="http://schemas.microsoft.com/office/drawing/2014/main" id="{8CA76426-1FB4-4DBF-8101-770509005946}"/>
                  </a:ext>
                </a:extLst>
              </p:cNvPr>
              <p:cNvSpPr/>
              <p:nvPr/>
            </p:nvSpPr>
            <p:spPr>
              <a:xfrm>
                <a:off x="2393294" y="197472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9" name="Freeform: Shape 1498">
                <a:extLst>
                  <a:ext uri="{FF2B5EF4-FFF2-40B4-BE49-F238E27FC236}">
                    <a16:creationId xmlns:a16="http://schemas.microsoft.com/office/drawing/2014/main" id="{56A1C63D-038E-408D-AF13-53DA3ECA87E9}"/>
                  </a:ext>
                </a:extLst>
              </p:cNvPr>
              <p:cNvSpPr/>
              <p:nvPr/>
            </p:nvSpPr>
            <p:spPr>
              <a:xfrm>
                <a:off x="2520716" y="199869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0" name="Freeform: Shape 1499">
                <a:extLst>
                  <a:ext uri="{FF2B5EF4-FFF2-40B4-BE49-F238E27FC236}">
                    <a16:creationId xmlns:a16="http://schemas.microsoft.com/office/drawing/2014/main" id="{E74723D5-E327-4119-A0B3-85A2F83F10D4}"/>
                  </a:ext>
                </a:extLst>
              </p:cNvPr>
              <p:cNvSpPr/>
              <p:nvPr/>
            </p:nvSpPr>
            <p:spPr>
              <a:xfrm>
                <a:off x="3061942" y="232923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1" name="Freeform: Shape 1500">
                <a:extLst>
                  <a:ext uri="{FF2B5EF4-FFF2-40B4-BE49-F238E27FC236}">
                    <a16:creationId xmlns:a16="http://schemas.microsoft.com/office/drawing/2014/main" id="{9C11F9DB-26AE-4BCB-B768-F48D8F56057B}"/>
                  </a:ext>
                </a:extLst>
              </p:cNvPr>
              <p:cNvSpPr/>
              <p:nvPr/>
            </p:nvSpPr>
            <p:spPr>
              <a:xfrm>
                <a:off x="3103575" y="232923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2" name="Freeform: Shape 1501">
                <a:extLst>
                  <a:ext uri="{FF2B5EF4-FFF2-40B4-BE49-F238E27FC236}">
                    <a16:creationId xmlns:a16="http://schemas.microsoft.com/office/drawing/2014/main" id="{2C497579-8FF5-44E2-8941-1972BFCD1BEF}"/>
                  </a:ext>
                </a:extLst>
              </p:cNvPr>
              <p:cNvSpPr/>
              <p:nvPr/>
            </p:nvSpPr>
            <p:spPr>
              <a:xfrm>
                <a:off x="3254967" y="247683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3" name="Freeform: Shape 1502">
                <a:extLst>
                  <a:ext uri="{FF2B5EF4-FFF2-40B4-BE49-F238E27FC236}">
                    <a16:creationId xmlns:a16="http://schemas.microsoft.com/office/drawing/2014/main" id="{80DE3B6B-8045-459B-812A-FFF48080194A}"/>
                  </a:ext>
                </a:extLst>
              </p:cNvPr>
              <p:cNvSpPr/>
              <p:nvPr/>
            </p:nvSpPr>
            <p:spPr>
              <a:xfrm>
                <a:off x="3393743" y="25664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4" name="Freeform: Shape 1503">
                <a:extLst>
                  <a:ext uri="{FF2B5EF4-FFF2-40B4-BE49-F238E27FC236}">
                    <a16:creationId xmlns:a16="http://schemas.microsoft.com/office/drawing/2014/main" id="{F618556B-35EF-43C8-B519-76AB7F40ED16}"/>
                  </a:ext>
                </a:extLst>
              </p:cNvPr>
              <p:cNvSpPr/>
              <p:nvPr/>
            </p:nvSpPr>
            <p:spPr>
              <a:xfrm>
                <a:off x="3633446" y="267364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5" name="Freeform: Shape 1504">
                <a:extLst>
                  <a:ext uri="{FF2B5EF4-FFF2-40B4-BE49-F238E27FC236}">
                    <a16:creationId xmlns:a16="http://schemas.microsoft.com/office/drawing/2014/main" id="{5784ECC5-BE3E-4AB0-AAD1-567591616E15}"/>
                  </a:ext>
                </a:extLst>
              </p:cNvPr>
              <p:cNvSpPr/>
              <p:nvPr/>
            </p:nvSpPr>
            <p:spPr>
              <a:xfrm>
                <a:off x="3962724" y="278971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6" name="Freeform: Shape 1505">
                <a:extLst>
                  <a:ext uri="{FF2B5EF4-FFF2-40B4-BE49-F238E27FC236}">
                    <a16:creationId xmlns:a16="http://schemas.microsoft.com/office/drawing/2014/main" id="{38C34E8A-3C6F-44B4-B591-125528D8DAC3}"/>
                  </a:ext>
                </a:extLst>
              </p:cNvPr>
              <p:cNvSpPr/>
              <p:nvPr/>
            </p:nvSpPr>
            <p:spPr>
              <a:xfrm>
                <a:off x="4194858" y="289316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7" name="Freeform: Shape 1506">
                <a:extLst>
                  <a:ext uri="{FF2B5EF4-FFF2-40B4-BE49-F238E27FC236}">
                    <a16:creationId xmlns:a16="http://schemas.microsoft.com/office/drawing/2014/main" id="{5BE9D803-0E92-42C8-A49B-85838FC07F4B}"/>
                  </a:ext>
                </a:extLst>
              </p:cNvPr>
              <p:cNvSpPr/>
              <p:nvPr/>
            </p:nvSpPr>
            <p:spPr>
              <a:xfrm>
                <a:off x="4308402" y="2963814"/>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8" name="Freeform: Shape 1507">
                <a:extLst>
                  <a:ext uri="{FF2B5EF4-FFF2-40B4-BE49-F238E27FC236}">
                    <a16:creationId xmlns:a16="http://schemas.microsoft.com/office/drawing/2014/main" id="{0E4E07AB-9A55-430F-9FB8-C1659A8F24CF}"/>
                  </a:ext>
                </a:extLst>
              </p:cNvPr>
              <p:cNvSpPr/>
              <p:nvPr/>
            </p:nvSpPr>
            <p:spPr>
              <a:xfrm>
                <a:off x="4356343" y="2963814"/>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9" name="Freeform: Shape 1508">
                <a:extLst>
                  <a:ext uri="{FF2B5EF4-FFF2-40B4-BE49-F238E27FC236}">
                    <a16:creationId xmlns:a16="http://schemas.microsoft.com/office/drawing/2014/main" id="{0D30E5DF-4C46-448F-A761-CBC97F28CB00}"/>
                  </a:ext>
                </a:extLst>
              </p:cNvPr>
              <p:cNvSpPr/>
              <p:nvPr/>
            </p:nvSpPr>
            <p:spPr>
              <a:xfrm>
                <a:off x="4396714" y="30180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0" name="Freeform: Shape 1509">
                <a:extLst>
                  <a:ext uri="{FF2B5EF4-FFF2-40B4-BE49-F238E27FC236}">
                    <a16:creationId xmlns:a16="http://schemas.microsoft.com/office/drawing/2014/main" id="{4F3C7E90-BB64-44E5-AE00-2694A756961D}"/>
                  </a:ext>
                </a:extLst>
              </p:cNvPr>
              <p:cNvSpPr/>
              <p:nvPr/>
            </p:nvSpPr>
            <p:spPr>
              <a:xfrm>
                <a:off x="4442131" y="30180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1" name="Freeform: Shape 1510">
                <a:extLst>
                  <a:ext uri="{FF2B5EF4-FFF2-40B4-BE49-F238E27FC236}">
                    <a16:creationId xmlns:a16="http://schemas.microsoft.com/office/drawing/2014/main" id="{AD2D9800-0C71-4411-A708-F798F837A9E4}"/>
                  </a:ext>
                </a:extLst>
              </p:cNvPr>
              <p:cNvSpPr/>
              <p:nvPr/>
            </p:nvSpPr>
            <p:spPr>
              <a:xfrm>
                <a:off x="4498903" y="3097544"/>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2" name="Freeform: Shape 1511">
                <a:extLst>
                  <a:ext uri="{FF2B5EF4-FFF2-40B4-BE49-F238E27FC236}">
                    <a16:creationId xmlns:a16="http://schemas.microsoft.com/office/drawing/2014/main" id="{C6443560-0405-4560-B46D-F111DF5B20F3}"/>
                  </a:ext>
                </a:extLst>
              </p:cNvPr>
              <p:cNvSpPr/>
              <p:nvPr/>
            </p:nvSpPr>
            <p:spPr>
              <a:xfrm>
                <a:off x="4583431" y="323253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3" name="Freeform: Shape 1512">
                <a:extLst>
                  <a:ext uri="{FF2B5EF4-FFF2-40B4-BE49-F238E27FC236}">
                    <a16:creationId xmlns:a16="http://schemas.microsoft.com/office/drawing/2014/main" id="{3EE5C0D4-A379-44FF-BD32-1F5D0193CE2E}"/>
                  </a:ext>
                </a:extLst>
              </p:cNvPr>
              <p:cNvSpPr/>
              <p:nvPr/>
            </p:nvSpPr>
            <p:spPr>
              <a:xfrm>
                <a:off x="4625063" y="3285522"/>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4" name="Freeform: Shape 1513">
                <a:extLst>
                  <a:ext uri="{FF2B5EF4-FFF2-40B4-BE49-F238E27FC236}">
                    <a16:creationId xmlns:a16="http://schemas.microsoft.com/office/drawing/2014/main" id="{EC52B7EB-0473-4566-93AC-054BCE4F15FB}"/>
                  </a:ext>
                </a:extLst>
              </p:cNvPr>
              <p:cNvSpPr/>
              <p:nvPr/>
            </p:nvSpPr>
            <p:spPr>
              <a:xfrm>
                <a:off x="4725991" y="3370049"/>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5" name="Freeform: Shape 1514">
                <a:extLst>
                  <a:ext uri="{FF2B5EF4-FFF2-40B4-BE49-F238E27FC236}">
                    <a16:creationId xmlns:a16="http://schemas.microsoft.com/office/drawing/2014/main" id="{FDC477A2-ECB6-45E0-A977-A0F427855118}"/>
                  </a:ext>
                </a:extLst>
              </p:cNvPr>
              <p:cNvSpPr/>
              <p:nvPr/>
            </p:nvSpPr>
            <p:spPr>
              <a:xfrm>
                <a:off x="4782763" y="3370049"/>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6" name="Freeform: Shape 1515">
                <a:extLst>
                  <a:ext uri="{FF2B5EF4-FFF2-40B4-BE49-F238E27FC236}">
                    <a16:creationId xmlns:a16="http://schemas.microsoft.com/office/drawing/2014/main" id="{274DFD5D-DFBD-49A8-9C74-E53D3EDEEA20}"/>
                  </a:ext>
                </a:extLst>
              </p:cNvPr>
              <p:cNvSpPr/>
              <p:nvPr/>
            </p:nvSpPr>
            <p:spPr>
              <a:xfrm>
                <a:off x="4829442" y="3370049"/>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7" name="Freeform: Shape 1516">
                <a:extLst>
                  <a:ext uri="{FF2B5EF4-FFF2-40B4-BE49-F238E27FC236}">
                    <a16:creationId xmlns:a16="http://schemas.microsoft.com/office/drawing/2014/main" id="{1518898E-EAFA-46CD-AC17-5517842FCED7}"/>
                  </a:ext>
                </a:extLst>
              </p:cNvPr>
              <p:cNvSpPr/>
              <p:nvPr/>
            </p:nvSpPr>
            <p:spPr>
              <a:xfrm>
                <a:off x="4854674" y="3400328"/>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8" name="Freeform: Shape 1517">
                <a:extLst>
                  <a:ext uri="{FF2B5EF4-FFF2-40B4-BE49-F238E27FC236}">
                    <a16:creationId xmlns:a16="http://schemas.microsoft.com/office/drawing/2014/main" id="{C3A64498-451C-40C9-80E6-5F0237814AA5}"/>
                  </a:ext>
                </a:extLst>
              </p:cNvPr>
              <p:cNvSpPr/>
              <p:nvPr/>
            </p:nvSpPr>
            <p:spPr>
              <a:xfrm>
                <a:off x="4897569" y="3400328"/>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9" name="Freeform: Shape 1518">
                <a:extLst>
                  <a:ext uri="{FF2B5EF4-FFF2-40B4-BE49-F238E27FC236}">
                    <a16:creationId xmlns:a16="http://schemas.microsoft.com/office/drawing/2014/main" id="{4F2D6E10-2D3F-4C40-B80C-85F449067DE5}"/>
                  </a:ext>
                </a:extLst>
              </p:cNvPr>
              <p:cNvSpPr/>
              <p:nvPr/>
            </p:nvSpPr>
            <p:spPr>
              <a:xfrm>
                <a:off x="4925324" y="3400328"/>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0" name="Freeform: Shape 1519">
                <a:extLst>
                  <a:ext uri="{FF2B5EF4-FFF2-40B4-BE49-F238E27FC236}">
                    <a16:creationId xmlns:a16="http://schemas.microsoft.com/office/drawing/2014/main" id="{2C7A0008-ED95-4523-B8CF-0E8D3B2F821C}"/>
                  </a:ext>
                </a:extLst>
              </p:cNvPr>
              <p:cNvSpPr/>
              <p:nvPr/>
            </p:nvSpPr>
            <p:spPr>
              <a:xfrm>
                <a:off x="5094378" y="3465931"/>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1" name="Freeform: Shape 1520">
                <a:extLst>
                  <a:ext uri="{FF2B5EF4-FFF2-40B4-BE49-F238E27FC236}">
                    <a16:creationId xmlns:a16="http://schemas.microsoft.com/office/drawing/2014/main" id="{19E1422D-E734-4FE2-996E-541E005EF03C}"/>
                  </a:ext>
                </a:extLst>
              </p:cNvPr>
              <p:cNvSpPr/>
              <p:nvPr/>
            </p:nvSpPr>
            <p:spPr>
              <a:xfrm>
                <a:off x="5238201" y="359713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2" name="Freeform: Shape 1521">
                <a:extLst>
                  <a:ext uri="{FF2B5EF4-FFF2-40B4-BE49-F238E27FC236}">
                    <a16:creationId xmlns:a16="http://schemas.microsoft.com/office/drawing/2014/main" id="{A4738145-97B3-4E0B-85AB-43CA8276E5E5}"/>
                  </a:ext>
                </a:extLst>
              </p:cNvPr>
              <p:cNvSpPr/>
              <p:nvPr/>
            </p:nvSpPr>
            <p:spPr>
              <a:xfrm>
                <a:off x="5335344" y="359713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3" name="Freeform: Shape 1522">
                <a:extLst>
                  <a:ext uri="{FF2B5EF4-FFF2-40B4-BE49-F238E27FC236}">
                    <a16:creationId xmlns:a16="http://schemas.microsoft.com/office/drawing/2014/main" id="{A0209117-C7AB-4607-8344-247982F8C9C4}"/>
                  </a:ext>
                </a:extLst>
              </p:cNvPr>
              <p:cNvSpPr/>
              <p:nvPr/>
            </p:nvSpPr>
            <p:spPr>
              <a:xfrm>
                <a:off x="5432487"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4" name="Freeform: Shape 1523">
                <a:extLst>
                  <a:ext uri="{FF2B5EF4-FFF2-40B4-BE49-F238E27FC236}">
                    <a16:creationId xmlns:a16="http://schemas.microsoft.com/office/drawing/2014/main" id="{331F7BDD-6D0D-49FB-8F42-35CA794C8337}"/>
                  </a:ext>
                </a:extLst>
              </p:cNvPr>
              <p:cNvSpPr/>
              <p:nvPr/>
            </p:nvSpPr>
            <p:spPr>
              <a:xfrm>
                <a:off x="5489259"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5" name="Freeform: Shape 1524">
                <a:extLst>
                  <a:ext uri="{FF2B5EF4-FFF2-40B4-BE49-F238E27FC236}">
                    <a16:creationId xmlns:a16="http://schemas.microsoft.com/office/drawing/2014/main" id="{FFAD01DE-6070-44F3-BEB1-9C49A9616658}"/>
                  </a:ext>
                </a:extLst>
              </p:cNvPr>
              <p:cNvSpPr/>
              <p:nvPr/>
            </p:nvSpPr>
            <p:spPr>
              <a:xfrm>
                <a:off x="5558647"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6" name="Freeform: Shape 1525">
                <a:extLst>
                  <a:ext uri="{FF2B5EF4-FFF2-40B4-BE49-F238E27FC236}">
                    <a16:creationId xmlns:a16="http://schemas.microsoft.com/office/drawing/2014/main" id="{BBC19230-9D6C-4FBD-B414-67F0C6A06110}"/>
                  </a:ext>
                </a:extLst>
              </p:cNvPr>
              <p:cNvSpPr/>
              <p:nvPr/>
            </p:nvSpPr>
            <p:spPr>
              <a:xfrm>
                <a:off x="5590187" y="36703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7" name="Freeform: Shape 1526">
                <a:extLst>
                  <a:ext uri="{FF2B5EF4-FFF2-40B4-BE49-F238E27FC236}">
                    <a16:creationId xmlns:a16="http://schemas.microsoft.com/office/drawing/2014/main" id="{167036B1-99C6-4A53-B168-AE84D1582865}"/>
                  </a:ext>
                </a:extLst>
              </p:cNvPr>
              <p:cNvSpPr/>
              <p:nvPr/>
            </p:nvSpPr>
            <p:spPr>
              <a:xfrm>
                <a:off x="5631820" y="367031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8" name="Freeform: Shape 1527">
                <a:extLst>
                  <a:ext uri="{FF2B5EF4-FFF2-40B4-BE49-F238E27FC236}">
                    <a16:creationId xmlns:a16="http://schemas.microsoft.com/office/drawing/2014/main" id="{6873A5FE-76F6-4276-AB36-8DB1F8B03FAA}"/>
                  </a:ext>
                </a:extLst>
              </p:cNvPr>
              <p:cNvSpPr/>
              <p:nvPr/>
            </p:nvSpPr>
            <p:spPr>
              <a:xfrm>
                <a:off x="5659575" y="36703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9" name="Freeform: Shape 1528">
                <a:extLst>
                  <a:ext uri="{FF2B5EF4-FFF2-40B4-BE49-F238E27FC236}">
                    <a16:creationId xmlns:a16="http://schemas.microsoft.com/office/drawing/2014/main" id="{7C1CE2E8-D9C2-4C6E-B753-48420F9350F0}"/>
                  </a:ext>
                </a:extLst>
              </p:cNvPr>
              <p:cNvSpPr/>
              <p:nvPr/>
            </p:nvSpPr>
            <p:spPr>
              <a:xfrm>
                <a:off x="5746625" y="370942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0" name="Freeform: Shape 1529">
                <a:extLst>
                  <a:ext uri="{FF2B5EF4-FFF2-40B4-BE49-F238E27FC236}">
                    <a16:creationId xmlns:a16="http://schemas.microsoft.com/office/drawing/2014/main" id="{C54AA0A4-26DE-4B54-A5B1-326CBE91ACC8}"/>
                  </a:ext>
                </a:extLst>
              </p:cNvPr>
              <p:cNvSpPr/>
              <p:nvPr/>
            </p:nvSpPr>
            <p:spPr>
              <a:xfrm>
                <a:off x="5846291" y="375736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1" name="Freeform: Shape 1530">
                <a:extLst>
                  <a:ext uri="{FF2B5EF4-FFF2-40B4-BE49-F238E27FC236}">
                    <a16:creationId xmlns:a16="http://schemas.microsoft.com/office/drawing/2014/main" id="{83FDACB1-D4B7-4BB7-BA70-24C51AC0F215}"/>
                  </a:ext>
                </a:extLst>
              </p:cNvPr>
              <p:cNvSpPr/>
              <p:nvPr/>
            </p:nvSpPr>
            <p:spPr>
              <a:xfrm>
                <a:off x="5867739" y="38065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2" name="Freeform: Shape 1531">
                <a:extLst>
                  <a:ext uri="{FF2B5EF4-FFF2-40B4-BE49-F238E27FC236}">
                    <a16:creationId xmlns:a16="http://schemas.microsoft.com/office/drawing/2014/main" id="{BC394230-D71F-4952-8937-CDAB6FCC0B1E}"/>
                  </a:ext>
                </a:extLst>
              </p:cNvPr>
              <p:cNvSpPr/>
              <p:nvPr/>
            </p:nvSpPr>
            <p:spPr>
              <a:xfrm>
                <a:off x="5937127" y="385450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3" name="Freeform: Shape 1532">
                <a:extLst>
                  <a:ext uri="{FF2B5EF4-FFF2-40B4-BE49-F238E27FC236}">
                    <a16:creationId xmlns:a16="http://schemas.microsoft.com/office/drawing/2014/main" id="{7CFA73A2-4E30-4527-9DDE-03A3CB22535E}"/>
                  </a:ext>
                </a:extLst>
              </p:cNvPr>
              <p:cNvSpPr/>
              <p:nvPr/>
            </p:nvSpPr>
            <p:spPr>
              <a:xfrm>
                <a:off x="6029223" y="389487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4" name="Freeform: Shape 1533">
                <a:extLst>
                  <a:ext uri="{FF2B5EF4-FFF2-40B4-BE49-F238E27FC236}">
                    <a16:creationId xmlns:a16="http://schemas.microsoft.com/office/drawing/2014/main" id="{C232A3DE-DD57-4C6F-BA1A-4356046534D2}"/>
                  </a:ext>
                </a:extLst>
              </p:cNvPr>
              <p:cNvSpPr/>
              <p:nvPr/>
            </p:nvSpPr>
            <p:spPr>
              <a:xfrm>
                <a:off x="6085995" y="389487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5" name="Freeform: Shape 1534">
                <a:extLst>
                  <a:ext uri="{FF2B5EF4-FFF2-40B4-BE49-F238E27FC236}">
                    <a16:creationId xmlns:a16="http://schemas.microsoft.com/office/drawing/2014/main" id="{66F8AD45-99AD-4FD2-A614-E43785BF879D}"/>
                  </a:ext>
                </a:extLst>
              </p:cNvPr>
              <p:cNvSpPr/>
              <p:nvPr/>
            </p:nvSpPr>
            <p:spPr>
              <a:xfrm>
                <a:off x="6150337" y="395543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6" name="Freeform: Shape 1535">
                <a:extLst>
                  <a:ext uri="{FF2B5EF4-FFF2-40B4-BE49-F238E27FC236}">
                    <a16:creationId xmlns:a16="http://schemas.microsoft.com/office/drawing/2014/main" id="{97BADE97-2F07-46FB-970D-378EE9BF7C45}"/>
                  </a:ext>
                </a:extLst>
              </p:cNvPr>
              <p:cNvSpPr/>
              <p:nvPr/>
            </p:nvSpPr>
            <p:spPr>
              <a:xfrm>
                <a:off x="6228556"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7" name="Freeform: Shape 1536">
                <a:extLst>
                  <a:ext uri="{FF2B5EF4-FFF2-40B4-BE49-F238E27FC236}">
                    <a16:creationId xmlns:a16="http://schemas.microsoft.com/office/drawing/2014/main" id="{A92F6E42-6589-4868-BFC0-4DF33553900A}"/>
                  </a:ext>
                </a:extLst>
              </p:cNvPr>
              <p:cNvSpPr/>
              <p:nvPr/>
            </p:nvSpPr>
            <p:spPr>
              <a:xfrm>
                <a:off x="6270189"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8" name="Freeform: Shape 1537">
                <a:extLst>
                  <a:ext uri="{FF2B5EF4-FFF2-40B4-BE49-F238E27FC236}">
                    <a16:creationId xmlns:a16="http://schemas.microsoft.com/office/drawing/2014/main" id="{6A12B68D-ACFD-43FA-8674-09A76D8691F1}"/>
                  </a:ext>
                </a:extLst>
              </p:cNvPr>
              <p:cNvSpPr/>
              <p:nvPr/>
            </p:nvSpPr>
            <p:spPr>
              <a:xfrm>
                <a:off x="6313083" y="4018511"/>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9" name="Freeform: Shape 1538">
                <a:extLst>
                  <a:ext uri="{FF2B5EF4-FFF2-40B4-BE49-F238E27FC236}">
                    <a16:creationId xmlns:a16="http://schemas.microsoft.com/office/drawing/2014/main" id="{70E0BF08-C515-401C-8102-F1B2B03A4270}"/>
                  </a:ext>
                </a:extLst>
              </p:cNvPr>
              <p:cNvSpPr/>
              <p:nvPr/>
            </p:nvSpPr>
            <p:spPr>
              <a:xfrm>
                <a:off x="6354716"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0" name="Freeform: Shape 1539">
                <a:extLst>
                  <a:ext uri="{FF2B5EF4-FFF2-40B4-BE49-F238E27FC236}">
                    <a16:creationId xmlns:a16="http://schemas.microsoft.com/office/drawing/2014/main" id="{C5ECE797-2C5D-4ED1-A0E1-1487A5D57ADD}"/>
                  </a:ext>
                </a:extLst>
              </p:cNvPr>
              <p:cNvSpPr/>
              <p:nvPr/>
            </p:nvSpPr>
            <p:spPr>
              <a:xfrm>
                <a:off x="6425366" y="410177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1" name="Freeform: Shape 1540">
                <a:extLst>
                  <a:ext uri="{FF2B5EF4-FFF2-40B4-BE49-F238E27FC236}">
                    <a16:creationId xmlns:a16="http://schemas.microsoft.com/office/drawing/2014/main" id="{E1F46CBC-E2E8-4D0D-AAD4-CDBA310AA62D}"/>
                  </a:ext>
                </a:extLst>
              </p:cNvPr>
              <p:cNvSpPr/>
              <p:nvPr/>
            </p:nvSpPr>
            <p:spPr>
              <a:xfrm>
                <a:off x="6466998" y="41017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2" name="Freeform: Shape 1541">
                <a:extLst>
                  <a:ext uri="{FF2B5EF4-FFF2-40B4-BE49-F238E27FC236}">
                    <a16:creationId xmlns:a16="http://schemas.microsoft.com/office/drawing/2014/main" id="{AF01287F-90B5-44DF-89B6-AAD52C2E4C66}"/>
                  </a:ext>
                </a:extLst>
              </p:cNvPr>
              <p:cNvSpPr/>
              <p:nvPr/>
            </p:nvSpPr>
            <p:spPr>
              <a:xfrm>
                <a:off x="6593158" y="41017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3" name="Freeform: Shape 1542">
                <a:extLst>
                  <a:ext uri="{FF2B5EF4-FFF2-40B4-BE49-F238E27FC236}">
                    <a16:creationId xmlns:a16="http://schemas.microsoft.com/office/drawing/2014/main" id="{05FDC455-BA28-455B-A587-A0902E5E4A34}"/>
                  </a:ext>
                </a:extLst>
              </p:cNvPr>
              <p:cNvSpPr/>
              <p:nvPr/>
            </p:nvSpPr>
            <p:spPr>
              <a:xfrm>
                <a:off x="6796276"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4" name="Freeform: Shape 1543">
                <a:extLst>
                  <a:ext uri="{FF2B5EF4-FFF2-40B4-BE49-F238E27FC236}">
                    <a16:creationId xmlns:a16="http://schemas.microsoft.com/office/drawing/2014/main" id="{A0529BBA-EA11-4DCD-9549-7C8F7AB791DB}"/>
                  </a:ext>
                </a:extLst>
              </p:cNvPr>
              <p:cNvSpPr/>
              <p:nvPr/>
            </p:nvSpPr>
            <p:spPr>
              <a:xfrm>
                <a:off x="6837908"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5" name="Freeform: Shape 1544">
                <a:extLst>
                  <a:ext uri="{FF2B5EF4-FFF2-40B4-BE49-F238E27FC236}">
                    <a16:creationId xmlns:a16="http://schemas.microsoft.com/office/drawing/2014/main" id="{2F4842AF-792C-4962-A721-B4B90D3083B2}"/>
                  </a:ext>
                </a:extLst>
              </p:cNvPr>
              <p:cNvSpPr/>
              <p:nvPr/>
            </p:nvSpPr>
            <p:spPr>
              <a:xfrm>
                <a:off x="7048596"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6" name="Freeform: Shape 1545">
                <a:extLst>
                  <a:ext uri="{FF2B5EF4-FFF2-40B4-BE49-F238E27FC236}">
                    <a16:creationId xmlns:a16="http://schemas.microsoft.com/office/drawing/2014/main" id="{7DCB742B-694B-49E4-896C-892787B568A6}"/>
                  </a:ext>
                </a:extLst>
              </p:cNvPr>
              <p:cNvSpPr/>
              <p:nvPr/>
            </p:nvSpPr>
            <p:spPr>
              <a:xfrm>
                <a:off x="7090228"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7" name="Freeform: Shape 1546">
                <a:extLst>
                  <a:ext uri="{FF2B5EF4-FFF2-40B4-BE49-F238E27FC236}">
                    <a16:creationId xmlns:a16="http://schemas.microsoft.com/office/drawing/2014/main" id="{4969ADF1-8A01-4078-8336-CA55C38CEB26}"/>
                  </a:ext>
                </a:extLst>
              </p:cNvPr>
              <p:cNvSpPr/>
              <p:nvPr/>
            </p:nvSpPr>
            <p:spPr>
              <a:xfrm>
                <a:off x="7762661" y="425947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grpSp>
          <p:nvGrpSpPr>
            <p:cNvPr id="1468" name="Graphic 100">
              <a:extLst>
                <a:ext uri="{FF2B5EF4-FFF2-40B4-BE49-F238E27FC236}">
                  <a16:creationId xmlns:a16="http://schemas.microsoft.com/office/drawing/2014/main" id="{E6542008-46E5-48DD-A801-FF08EC305A7D}"/>
                </a:ext>
              </a:extLst>
            </p:cNvPr>
            <p:cNvGrpSpPr/>
            <p:nvPr/>
          </p:nvGrpSpPr>
          <p:grpSpPr>
            <a:xfrm>
              <a:off x="1135940" y="2261255"/>
              <a:ext cx="4461960" cy="2117826"/>
              <a:chOff x="990000" y="1597507"/>
              <a:chExt cx="6725585" cy="2839860"/>
            </a:xfrm>
          </p:grpSpPr>
          <p:sp>
            <p:nvSpPr>
              <p:cNvPr id="1469" name="Freeform: Shape 1468">
                <a:extLst>
                  <a:ext uri="{FF2B5EF4-FFF2-40B4-BE49-F238E27FC236}">
                    <a16:creationId xmlns:a16="http://schemas.microsoft.com/office/drawing/2014/main" id="{66FE1DC1-7FCB-44DA-B8F4-39D458A772E1}"/>
                  </a:ext>
                </a:extLst>
              </p:cNvPr>
              <p:cNvSpPr/>
              <p:nvPr/>
            </p:nvSpPr>
            <p:spPr>
              <a:xfrm>
                <a:off x="990000" y="1641664"/>
                <a:ext cx="6670076" cy="2746502"/>
              </a:xfrm>
              <a:custGeom>
                <a:avLst/>
                <a:gdLst>
                  <a:gd name="connsiteX0" fmla="*/ 6670077 w 6670076"/>
                  <a:gd name="connsiteY0" fmla="*/ 2746502 h 2746502"/>
                  <a:gd name="connsiteX1" fmla="*/ 5260870 w 6670076"/>
                  <a:gd name="connsiteY1" fmla="*/ 2746502 h 2746502"/>
                  <a:gd name="connsiteX2" fmla="*/ 5260870 w 6670076"/>
                  <a:gd name="connsiteY2" fmla="*/ 2654406 h 2746502"/>
                  <a:gd name="connsiteX3" fmla="*/ 4685580 w 6670076"/>
                  <a:gd name="connsiteY3" fmla="*/ 2654406 h 2746502"/>
                  <a:gd name="connsiteX4" fmla="*/ 4685580 w 6670076"/>
                  <a:gd name="connsiteY4" fmla="*/ 2569878 h 2746502"/>
                  <a:gd name="connsiteX5" fmla="*/ 4492556 w 6670076"/>
                  <a:gd name="connsiteY5" fmla="*/ 2569878 h 2746502"/>
                  <a:gd name="connsiteX6" fmla="*/ 4492556 w 6670076"/>
                  <a:gd name="connsiteY6" fmla="*/ 2504275 h 2746502"/>
                  <a:gd name="connsiteX7" fmla="*/ 4274299 w 6670076"/>
                  <a:gd name="connsiteY7" fmla="*/ 2504275 h 2746502"/>
                  <a:gd name="connsiteX8" fmla="*/ 4274299 w 6670076"/>
                  <a:gd name="connsiteY8" fmla="*/ 2429841 h 2746502"/>
                  <a:gd name="connsiteX9" fmla="*/ 4057304 w 6670076"/>
                  <a:gd name="connsiteY9" fmla="*/ 2429841 h 2746502"/>
                  <a:gd name="connsiteX10" fmla="*/ 4057304 w 6670076"/>
                  <a:gd name="connsiteY10" fmla="*/ 2371807 h 2746502"/>
                  <a:gd name="connsiteX11" fmla="*/ 4033334 w 6670076"/>
                  <a:gd name="connsiteY11" fmla="*/ 2371807 h 2746502"/>
                  <a:gd name="connsiteX12" fmla="*/ 4033334 w 6670076"/>
                  <a:gd name="connsiteY12" fmla="*/ 2303681 h 2746502"/>
                  <a:gd name="connsiteX13" fmla="*/ 3897081 w 6670076"/>
                  <a:gd name="connsiteY13" fmla="*/ 2303681 h 2746502"/>
                  <a:gd name="connsiteX14" fmla="*/ 3897081 w 6670076"/>
                  <a:gd name="connsiteY14" fmla="*/ 2246909 h 2746502"/>
                  <a:gd name="connsiteX15" fmla="*/ 3856710 w 6670076"/>
                  <a:gd name="connsiteY15" fmla="*/ 2246909 h 2746502"/>
                  <a:gd name="connsiteX16" fmla="*/ 3856710 w 6670076"/>
                  <a:gd name="connsiteY16" fmla="*/ 2209061 h 2746502"/>
                  <a:gd name="connsiteX17" fmla="*/ 3839047 w 6670076"/>
                  <a:gd name="connsiteY17" fmla="*/ 2209061 h 2746502"/>
                  <a:gd name="connsiteX18" fmla="*/ 3839047 w 6670076"/>
                  <a:gd name="connsiteY18" fmla="*/ 2128319 h 2746502"/>
                  <a:gd name="connsiteX19" fmla="*/ 3701533 w 6670076"/>
                  <a:gd name="connsiteY19" fmla="*/ 2128319 h 2746502"/>
                  <a:gd name="connsiteX20" fmla="*/ 3701533 w 6670076"/>
                  <a:gd name="connsiteY20" fmla="*/ 2077854 h 2746502"/>
                  <a:gd name="connsiteX21" fmla="*/ 3662423 w 6670076"/>
                  <a:gd name="connsiteY21" fmla="*/ 2077854 h 2746502"/>
                  <a:gd name="connsiteX22" fmla="*/ 3662423 w 6670076"/>
                  <a:gd name="connsiteY22" fmla="*/ 2014775 h 2746502"/>
                  <a:gd name="connsiteX23" fmla="*/ 3400011 w 6670076"/>
                  <a:gd name="connsiteY23" fmla="*/ 2014775 h 2746502"/>
                  <a:gd name="connsiteX24" fmla="*/ 3400011 w 6670076"/>
                  <a:gd name="connsiteY24" fmla="*/ 1971880 h 2746502"/>
                  <a:gd name="connsiteX25" fmla="*/ 3180492 w 6670076"/>
                  <a:gd name="connsiteY25" fmla="*/ 1971880 h 2746502"/>
                  <a:gd name="connsiteX26" fmla="*/ 3180492 w 6670076"/>
                  <a:gd name="connsiteY26" fmla="*/ 1925201 h 2746502"/>
                  <a:gd name="connsiteX27" fmla="*/ 3087134 w 6670076"/>
                  <a:gd name="connsiteY27" fmla="*/ 1925201 h 2746502"/>
                  <a:gd name="connsiteX28" fmla="*/ 3087134 w 6670076"/>
                  <a:gd name="connsiteY28" fmla="*/ 1844459 h 2746502"/>
                  <a:gd name="connsiteX29" fmla="*/ 3007653 w 6670076"/>
                  <a:gd name="connsiteY29" fmla="*/ 1844459 h 2746502"/>
                  <a:gd name="connsiteX30" fmla="*/ 3007653 w 6670076"/>
                  <a:gd name="connsiteY30" fmla="*/ 1792733 h 2746502"/>
                  <a:gd name="connsiteX31" fmla="*/ 2976113 w 6670076"/>
                  <a:gd name="connsiteY31" fmla="*/ 1792733 h 2746502"/>
                  <a:gd name="connsiteX32" fmla="*/ 2976113 w 6670076"/>
                  <a:gd name="connsiteY32" fmla="*/ 1758670 h 2746502"/>
                  <a:gd name="connsiteX33" fmla="*/ 2925649 w 6670076"/>
                  <a:gd name="connsiteY33" fmla="*/ 1758670 h 2746502"/>
                  <a:gd name="connsiteX34" fmla="*/ 2925649 w 6670076"/>
                  <a:gd name="connsiteY34" fmla="*/ 1706944 h 2746502"/>
                  <a:gd name="connsiteX35" fmla="*/ 2855000 w 6670076"/>
                  <a:gd name="connsiteY35" fmla="*/ 1706944 h 2746502"/>
                  <a:gd name="connsiteX36" fmla="*/ 2855000 w 6670076"/>
                  <a:gd name="connsiteY36" fmla="*/ 1670358 h 2746502"/>
                  <a:gd name="connsiteX37" fmla="*/ 2813367 w 6670076"/>
                  <a:gd name="connsiteY37" fmla="*/ 1670358 h 2746502"/>
                  <a:gd name="connsiteX38" fmla="*/ 2813367 w 6670076"/>
                  <a:gd name="connsiteY38" fmla="*/ 1637556 h 2746502"/>
                  <a:gd name="connsiteX39" fmla="*/ 2789397 w 6670076"/>
                  <a:gd name="connsiteY39" fmla="*/ 1637556 h 2746502"/>
                  <a:gd name="connsiteX40" fmla="*/ 2789397 w 6670076"/>
                  <a:gd name="connsiteY40" fmla="*/ 1571953 h 2746502"/>
                  <a:gd name="connsiteX41" fmla="*/ 2670806 w 6670076"/>
                  <a:gd name="connsiteY41" fmla="*/ 1571953 h 2746502"/>
                  <a:gd name="connsiteX42" fmla="*/ 2670806 w 6670076"/>
                  <a:gd name="connsiteY42" fmla="*/ 1534105 h 2746502"/>
                  <a:gd name="connsiteX43" fmla="*/ 2545908 w 6670076"/>
                  <a:gd name="connsiteY43" fmla="*/ 1534105 h 2746502"/>
                  <a:gd name="connsiteX44" fmla="*/ 2545908 w 6670076"/>
                  <a:gd name="connsiteY44" fmla="*/ 1489949 h 2746502"/>
                  <a:gd name="connsiteX45" fmla="*/ 2490397 w 6670076"/>
                  <a:gd name="connsiteY45" fmla="*/ 1489949 h 2746502"/>
                  <a:gd name="connsiteX46" fmla="*/ 2490397 w 6670076"/>
                  <a:gd name="connsiteY46" fmla="*/ 1402899 h 2746502"/>
                  <a:gd name="connsiteX47" fmla="*/ 2421009 w 6670076"/>
                  <a:gd name="connsiteY47" fmla="*/ 1402899 h 2746502"/>
                  <a:gd name="connsiteX48" fmla="*/ 2421009 w 6670076"/>
                  <a:gd name="connsiteY48" fmla="*/ 1363789 h 2746502"/>
                  <a:gd name="connsiteX49" fmla="*/ 2385685 w 6670076"/>
                  <a:gd name="connsiteY49" fmla="*/ 1363789 h 2746502"/>
                  <a:gd name="connsiteX50" fmla="*/ 2385685 w 6670076"/>
                  <a:gd name="connsiteY50" fmla="*/ 1309540 h 2746502"/>
                  <a:gd name="connsiteX51" fmla="*/ 2316297 w 6670076"/>
                  <a:gd name="connsiteY51" fmla="*/ 1309540 h 2746502"/>
                  <a:gd name="connsiteX52" fmla="*/ 2316297 w 6670076"/>
                  <a:gd name="connsiteY52" fmla="*/ 1223752 h 2746502"/>
                  <a:gd name="connsiteX53" fmla="*/ 2176259 w 6670076"/>
                  <a:gd name="connsiteY53" fmla="*/ 1223752 h 2746502"/>
                  <a:gd name="connsiteX54" fmla="*/ 2176259 w 6670076"/>
                  <a:gd name="connsiteY54" fmla="*/ 1137963 h 2746502"/>
                  <a:gd name="connsiteX55" fmla="*/ 2118226 w 6670076"/>
                  <a:gd name="connsiteY55" fmla="*/ 1137963 h 2746502"/>
                  <a:gd name="connsiteX56" fmla="*/ 2118226 w 6670076"/>
                  <a:gd name="connsiteY56" fmla="*/ 1102638 h 2746502"/>
                  <a:gd name="connsiteX57" fmla="*/ 2108133 w 6670076"/>
                  <a:gd name="connsiteY57" fmla="*/ 1102638 h 2746502"/>
                  <a:gd name="connsiteX58" fmla="*/ 2108133 w 6670076"/>
                  <a:gd name="connsiteY58" fmla="*/ 1053436 h 2746502"/>
                  <a:gd name="connsiteX59" fmla="*/ 2026129 w 6670076"/>
                  <a:gd name="connsiteY59" fmla="*/ 1053436 h 2746502"/>
                  <a:gd name="connsiteX60" fmla="*/ 2026129 w 6670076"/>
                  <a:gd name="connsiteY60" fmla="*/ 1016849 h 2746502"/>
                  <a:gd name="connsiteX61" fmla="*/ 1995850 w 6670076"/>
                  <a:gd name="connsiteY61" fmla="*/ 1016849 h 2746502"/>
                  <a:gd name="connsiteX62" fmla="*/ 1995850 w 6670076"/>
                  <a:gd name="connsiteY62" fmla="*/ 968909 h 2746502"/>
                  <a:gd name="connsiteX63" fmla="*/ 1912585 w 6670076"/>
                  <a:gd name="connsiteY63" fmla="*/ 968909 h 2746502"/>
                  <a:gd name="connsiteX64" fmla="*/ 1912585 w 6670076"/>
                  <a:gd name="connsiteY64" fmla="*/ 928537 h 2746502"/>
                  <a:gd name="connsiteX65" fmla="*/ 1831842 w 6670076"/>
                  <a:gd name="connsiteY65" fmla="*/ 928537 h 2746502"/>
                  <a:gd name="connsiteX66" fmla="*/ 1831842 w 6670076"/>
                  <a:gd name="connsiteY66" fmla="*/ 879335 h 2746502"/>
                  <a:gd name="connsiteX67" fmla="*/ 1786425 w 6670076"/>
                  <a:gd name="connsiteY67" fmla="*/ 879335 h 2746502"/>
                  <a:gd name="connsiteX68" fmla="*/ 1786425 w 6670076"/>
                  <a:gd name="connsiteY68" fmla="*/ 836441 h 2746502"/>
                  <a:gd name="connsiteX69" fmla="*/ 1674142 w 6670076"/>
                  <a:gd name="connsiteY69" fmla="*/ 836441 h 2746502"/>
                  <a:gd name="connsiteX70" fmla="*/ 1674142 w 6670076"/>
                  <a:gd name="connsiteY70" fmla="*/ 785977 h 2746502"/>
                  <a:gd name="connsiteX71" fmla="*/ 1619894 w 6670076"/>
                  <a:gd name="connsiteY71" fmla="*/ 785977 h 2746502"/>
                  <a:gd name="connsiteX72" fmla="*/ 1619894 w 6670076"/>
                  <a:gd name="connsiteY72" fmla="*/ 746867 h 2746502"/>
                  <a:gd name="connsiteX73" fmla="*/ 1582046 w 6670076"/>
                  <a:gd name="connsiteY73" fmla="*/ 746867 h 2746502"/>
                  <a:gd name="connsiteX74" fmla="*/ 1582046 w 6670076"/>
                  <a:gd name="connsiteY74" fmla="*/ 709019 h 2746502"/>
                  <a:gd name="connsiteX75" fmla="*/ 1518966 w 6670076"/>
                  <a:gd name="connsiteY75" fmla="*/ 709019 h 2746502"/>
                  <a:gd name="connsiteX76" fmla="*/ 1518966 w 6670076"/>
                  <a:gd name="connsiteY76" fmla="*/ 667386 h 2746502"/>
                  <a:gd name="connsiteX77" fmla="*/ 1469763 w 6670076"/>
                  <a:gd name="connsiteY77" fmla="*/ 667386 h 2746502"/>
                  <a:gd name="connsiteX78" fmla="*/ 1469763 w 6670076"/>
                  <a:gd name="connsiteY78" fmla="*/ 620707 h 2746502"/>
                  <a:gd name="connsiteX79" fmla="*/ 1426869 w 6670076"/>
                  <a:gd name="connsiteY79" fmla="*/ 620707 h 2746502"/>
                  <a:gd name="connsiteX80" fmla="*/ 1426869 w 6670076"/>
                  <a:gd name="connsiteY80" fmla="*/ 571505 h 2746502"/>
                  <a:gd name="connsiteX81" fmla="*/ 1112731 w 6670076"/>
                  <a:gd name="connsiteY81" fmla="*/ 571505 h 2746502"/>
                  <a:gd name="connsiteX82" fmla="*/ 1112731 w 6670076"/>
                  <a:gd name="connsiteY82" fmla="*/ 513471 h 2746502"/>
                  <a:gd name="connsiteX83" fmla="*/ 1097592 w 6670076"/>
                  <a:gd name="connsiteY83" fmla="*/ 513471 h 2746502"/>
                  <a:gd name="connsiteX84" fmla="*/ 1097592 w 6670076"/>
                  <a:gd name="connsiteY84" fmla="*/ 433990 h 2746502"/>
                  <a:gd name="connsiteX85" fmla="*/ 970170 w 6670076"/>
                  <a:gd name="connsiteY85" fmla="*/ 433990 h 2746502"/>
                  <a:gd name="connsiteX86" fmla="*/ 970170 w 6670076"/>
                  <a:gd name="connsiteY86" fmla="*/ 396142 h 2746502"/>
                  <a:gd name="connsiteX87" fmla="*/ 931060 w 6670076"/>
                  <a:gd name="connsiteY87" fmla="*/ 396142 h 2746502"/>
                  <a:gd name="connsiteX88" fmla="*/ 931060 w 6670076"/>
                  <a:gd name="connsiteY88" fmla="*/ 340632 h 2746502"/>
                  <a:gd name="connsiteX89" fmla="*/ 760744 w 6670076"/>
                  <a:gd name="connsiteY89" fmla="*/ 340632 h 2746502"/>
                  <a:gd name="connsiteX90" fmla="*/ 760744 w 6670076"/>
                  <a:gd name="connsiteY90" fmla="*/ 254843 h 2746502"/>
                  <a:gd name="connsiteX91" fmla="*/ 589167 w 6670076"/>
                  <a:gd name="connsiteY91" fmla="*/ 254843 h 2746502"/>
                  <a:gd name="connsiteX92" fmla="*/ 589167 w 6670076"/>
                  <a:gd name="connsiteY92" fmla="*/ 223303 h 2746502"/>
                  <a:gd name="connsiteX93" fmla="*/ 552581 w 6670076"/>
                  <a:gd name="connsiteY93" fmla="*/ 223303 h 2746502"/>
                  <a:gd name="connsiteX94" fmla="*/ 552581 w 6670076"/>
                  <a:gd name="connsiteY94" fmla="*/ 172839 h 2746502"/>
                  <a:gd name="connsiteX95" fmla="*/ 454176 w 6670076"/>
                  <a:gd name="connsiteY95" fmla="*/ 172839 h 2746502"/>
                  <a:gd name="connsiteX96" fmla="*/ 454176 w 6670076"/>
                  <a:gd name="connsiteY96" fmla="*/ 137514 h 2746502"/>
                  <a:gd name="connsiteX97" fmla="*/ 392357 w 6670076"/>
                  <a:gd name="connsiteY97" fmla="*/ 137514 h 2746502"/>
                  <a:gd name="connsiteX98" fmla="*/ 392357 w 6670076"/>
                  <a:gd name="connsiteY98" fmla="*/ 87050 h 2746502"/>
                  <a:gd name="connsiteX99" fmla="*/ 244750 w 6670076"/>
                  <a:gd name="connsiteY99" fmla="*/ 87050 h 2746502"/>
                  <a:gd name="connsiteX100" fmla="*/ 244750 w 6670076"/>
                  <a:gd name="connsiteY100" fmla="*/ 41633 h 2746502"/>
                  <a:gd name="connsiteX101" fmla="*/ 216995 w 6670076"/>
                  <a:gd name="connsiteY101" fmla="*/ 41633 h 2746502"/>
                  <a:gd name="connsiteX102" fmla="*/ 216995 w 6670076"/>
                  <a:gd name="connsiteY102" fmla="*/ 0 h 2746502"/>
                  <a:gd name="connsiteX103" fmla="*/ 0 w 6670076"/>
                  <a:gd name="connsiteY103" fmla="*/ 0 h 274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670076" h="2746502">
                    <a:moveTo>
                      <a:pt x="6670077" y="2746502"/>
                    </a:moveTo>
                    <a:lnTo>
                      <a:pt x="5260870" y="2746502"/>
                    </a:lnTo>
                    <a:lnTo>
                      <a:pt x="5260870" y="2654406"/>
                    </a:lnTo>
                    <a:lnTo>
                      <a:pt x="4685580" y="2654406"/>
                    </a:lnTo>
                    <a:lnTo>
                      <a:pt x="4685580" y="2569878"/>
                    </a:lnTo>
                    <a:lnTo>
                      <a:pt x="4492556" y="2569878"/>
                    </a:lnTo>
                    <a:lnTo>
                      <a:pt x="4492556" y="2504275"/>
                    </a:lnTo>
                    <a:lnTo>
                      <a:pt x="4274299" y="2504275"/>
                    </a:lnTo>
                    <a:lnTo>
                      <a:pt x="4274299" y="2429841"/>
                    </a:lnTo>
                    <a:lnTo>
                      <a:pt x="4057304" y="2429841"/>
                    </a:lnTo>
                    <a:lnTo>
                      <a:pt x="4057304" y="2371807"/>
                    </a:lnTo>
                    <a:lnTo>
                      <a:pt x="4033334" y="2371807"/>
                    </a:lnTo>
                    <a:lnTo>
                      <a:pt x="4033334" y="2303681"/>
                    </a:lnTo>
                    <a:lnTo>
                      <a:pt x="3897081" y="2303681"/>
                    </a:lnTo>
                    <a:lnTo>
                      <a:pt x="3897081" y="2246909"/>
                    </a:lnTo>
                    <a:lnTo>
                      <a:pt x="3856710" y="2246909"/>
                    </a:lnTo>
                    <a:lnTo>
                      <a:pt x="3856710" y="2209061"/>
                    </a:lnTo>
                    <a:lnTo>
                      <a:pt x="3839047" y="2209061"/>
                    </a:lnTo>
                    <a:lnTo>
                      <a:pt x="3839047" y="2128319"/>
                    </a:lnTo>
                    <a:lnTo>
                      <a:pt x="3701533" y="2128319"/>
                    </a:lnTo>
                    <a:lnTo>
                      <a:pt x="3701533" y="2077854"/>
                    </a:lnTo>
                    <a:lnTo>
                      <a:pt x="3662423" y="2077854"/>
                    </a:lnTo>
                    <a:lnTo>
                      <a:pt x="3662423" y="2014775"/>
                    </a:lnTo>
                    <a:lnTo>
                      <a:pt x="3400011" y="2014775"/>
                    </a:lnTo>
                    <a:lnTo>
                      <a:pt x="3400011" y="1971880"/>
                    </a:lnTo>
                    <a:lnTo>
                      <a:pt x="3180492" y="1971880"/>
                    </a:lnTo>
                    <a:lnTo>
                      <a:pt x="3180492" y="1925201"/>
                    </a:lnTo>
                    <a:lnTo>
                      <a:pt x="3087134" y="1925201"/>
                    </a:lnTo>
                    <a:lnTo>
                      <a:pt x="3087134" y="1844459"/>
                    </a:lnTo>
                    <a:lnTo>
                      <a:pt x="3007653" y="1844459"/>
                    </a:lnTo>
                    <a:lnTo>
                      <a:pt x="3007653" y="1792733"/>
                    </a:lnTo>
                    <a:lnTo>
                      <a:pt x="2976113" y="1792733"/>
                    </a:lnTo>
                    <a:lnTo>
                      <a:pt x="2976113" y="1758670"/>
                    </a:lnTo>
                    <a:lnTo>
                      <a:pt x="2925649" y="1758670"/>
                    </a:lnTo>
                    <a:lnTo>
                      <a:pt x="2925649" y="1706944"/>
                    </a:lnTo>
                    <a:lnTo>
                      <a:pt x="2855000" y="1706944"/>
                    </a:lnTo>
                    <a:lnTo>
                      <a:pt x="2855000" y="1670358"/>
                    </a:lnTo>
                    <a:lnTo>
                      <a:pt x="2813367" y="1670358"/>
                    </a:lnTo>
                    <a:lnTo>
                      <a:pt x="2813367" y="1637556"/>
                    </a:lnTo>
                    <a:lnTo>
                      <a:pt x="2789397" y="1637556"/>
                    </a:lnTo>
                    <a:lnTo>
                      <a:pt x="2789397" y="1571953"/>
                    </a:lnTo>
                    <a:lnTo>
                      <a:pt x="2670806" y="1571953"/>
                    </a:lnTo>
                    <a:lnTo>
                      <a:pt x="2670806" y="1534105"/>
                    </a:lnTo>
                    <a:lnTo>
                      <a:pt x="2545908" y="1534105"/>
                    </a:lnTo>
                    <a:lnTo>
                      <a:pt x="2545908" y="1489949"/>
                    </a:lnTo>
                    <a:lnTo>
                      <a:pt x="2490397" y="1489949"/>
                    </a:lnTo>
                    <a:lnTo>
                      <a:pt x="2490397" y="1402899"/>
                    </a:lnTo>
                    <a:lnTo>
                      <a:pt x="2421009" y="1402899"/>
                    </a:lnTo>
                    <a:lnTo>
                      <a:pt x="2421009" y="1363789"/>
                    </a:lnTo>
                    <a:lnTo>
                      <a:pt x="2385685" y="1363789"/>
                    </a:lnTo>
                    <a:lnTo>
                      <a:pt x="2385685" y="1309540"/>
                    </a:lnTo>
                    <a:lnTo>
                      <a:pt x="2316297" y="1309540"/>
                    </a:lnTo>
                    <a:lnTo>
                      <a:pt x="2316297" y="1223752"/>
                    </a:lnTo>
                    <a:lnTo>
                      <a:pt x="2176259" y="1223752"/>
                    </a:lnTo>
                    <a:lnTo>
                      <a:pt x="2176259" y="1137963"/>
                    </a:lnTo>
                    <a:lnTo>
                      <a:pt x="2118226" y="1137963"/>
                    </a:lnTo>
                    <a:lnTo>
                      <a:pt x="2118226" y="1102638"/>
                    </a:lnTo>
                    <a:lnTo>
                      <a:pt x="2108133" y="1102638"/>
                    </a:lnTo>
                    <a:lnTo>
                      <a:pt x="2108133" y="1053436"/>
                    </a:lnTo>
                    <a:lnTo>
                      <a:pt x="2026129" y="1053436"/>
                    </a:lnTo>
                    <a:lnTo>
                      <a:pt x="2026129" y="1016849"/>
                    </a:lnTo>
                    <a:lnTo>
                      <a:pt x="1995850" y="1016849"/>
                    </a:lnTo>
                    <a:lnTo>
                      <a:pt x="1995850" y="968909"/>
                    </a:lnTo>
                    <a:lnTo>
                      <a:pt x="1912585" y="968909"/>
                    </a:lnTo>
                    <a:lnTo>
                      <a:pt x="1912585" y="928537"/>
                    </a:lnTo>
                    <a:lnTo>
                      <a:pt x="1831842" y="928537"/>
                    </a:lnTo>
                    <a:lnTo>
                      <a:pt x="1831842" y="879335"/>
                    </a:lnTo>
                    <a:lnTo>
                      <a:pt x="1786425" y="879335"/>
                    </a:lnTo>
                    <a:lnTo>
                      <a:pt x="1786425" y="836441"/>
                    </a:lnTo>
                    <a:lnTo>
                      <a:pt x="1674142" y="836441"/>
                    </a:lnTo>
                    <a:lnTo>
                      <a:pt x="1674142" y="785977"/>
                    </a:lnTo>
                    <a:lnTo>
                      <a:pt x="1619894" y="785977"/>
                    </a:lnTo>
                    <a:lnTo>
                      <a:pt x="1619894" y="746867"/>
                    </a:lnTo>
                    <a:lnTo>
                      <a:pt x="1582046" y="746867"/>
                    </a:lnTo>
                    <a:lnTo>
                      <a:pt x="1582046" y="709019"/>
                    </a:lnTo>
                    <a:lnTo>
                      <a:pt x="1518966" y="709019"/>
                    </a:lnTo>
                    <a:lnTo>
                      <a:pt x="1518966" y="667386"/>
                    </a:lnTo>
                    <a:lnTo>
                      <a:pt x="1469763" y="667386"/>
                    </a:lnTo>
                    <a:lnTo>
                      <a:pt x="1469763" y="620707"/>
                    </a:lnTo>
                    <a:lnTo>
                      <a:pt x="1426869" y="620707"/>
                    </a:lnTo>
                    <a:lnTo>
                      <a:pt x="1426869" y="571505"/>
                    </a:lnTo>
                    <a:lnTo>
                      <a:pt x="1112731" y="571505"/>
                    </a:lnTo>
                    <a:lnTo>
                      <a:pt x="1112731" y="513471"/>
                    </a:lnTo>
                    <a:lnTo>
                      <a:pt x="1097592" y="513471"/>
                    </a:lnTo>
                    <a:lnTo>
                      <a:pt x="1097592" y="433990"/>
                    </a:lnTo>
                    <a:lnTo>
                      <a:pt x="970170" y="433990"/>
                    </a:lnTo>
                    <a:lnTo>
                      <a:pt x="970170" y="396142"/>
                    </a:lnTo>
                    <a:lnTo>
                      <a:pt x="931060" y="396142"/>
                    </a:lnTo>
                    <a:lnTo>
                      <a:pt x="931060" y="340632"/>
                    </a:lnTo>
                    <a:lnTo>
                      <a:pt x="760744" y="340632"/>
                    </a:lnTo>
                    <a:lnTo>
                      <a:pt x="760744" y="254843"/>
                    </a:lnTo>
                    <a:lnTo>
                      <a:pt x="589167" y="254843"/>
                    </a:lnTo>
                    <a:lnTo>
                      <a:pt x="589167" y="223303"/>
                    </a:lnTo>
                    <a:lnTo>
                      <a:pt x="552581" y="223303"/>
                    </a:lnTo>
                    <a:lnTo>
                      <a:pt x="552581" y="172839"/>
                    </a:lnTo>
                    <a:lnTo>
                      <a:pt x="454176" y="172839"/>
                    </a:lnTo>
                    <a:lnTo>
                      <a:pt x="454176" y="137514"/>
                    </a:lnTo>
                    <a:lnTo>
                      <a:pt x="392357" y="137514"/>
                    </a:lnTo>
                    <a:lnTo>
                      <a:pt x="392357" y="87050"/>
                    </a:lnTo>
                    <a:lnTo>
                      <a:pt x="244750" y="87050"/>
                    </a:lnTo>
                    <a:lnTo>
                      <a:pt x="244750" y="41633"/>
                    </a:lnTo>
                    <a:lnTo>
                      <a:pt x="216995" y="41633"/>
                    </a:lnTo>
                    <a:lnTo>
                      <a:pt x="216995" y="0"/>
                    </a:lnTo>
                    <a:lnTo>
                      <a:pt x="0" y="0"/>
                    </a:lnTo>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nvGrpSpPr>
              <p:cNvPr id="1470" name="Graphic 100">
                <a:extLst>
                  <a:ext uri="{FF2B5EF4-FFF2-40B4-BE49-F238E27FC236}">
                    <a16:creationId xmlns:a16="http://schemas.microsoft.com/office/drawing/2014/main" id="{D2BFD9FE-CBC2-4BEF-BB10-A9A9ED42DD84}"/>
                  </a:ext>
                </a:extLst>
              </p:cNvPr>
              <p:cNvGrpSpPr/>
              <p:nvPr/>
            </p:nvGrpSpPr>
            <p:grpSpPr>
              <a:xfrm>
                <a:off x="1128775" y="1597507"/>
                <a:ext cx="6586810" cy="2839860"/>
                <a:chOff x="1128775" y="1597507"/>
                <a:chExt cx="6586810" cy="2839860"/>
              </a:xfrm>
              <a:noFill/>
            </p:grpSpPr>
            <p:sp>
              <p:nvSpPr>
                <p:cNvPr id="1471" name="Freeform: Shape 1470">
                  <a:extLst>
                    <a:ext uri="{FF2B5EF4-FFF2-40B4-BE49-F238E27FC236}">
                      <a16:creationId xmlns:a16="http://schemas.microsoft.com/office/drawing/2014/main" id="{414872E5-2BB4-408A-963C-A6C7E4C36C37}"/>
                    </a:ext>
                  </a:extLst>
                </p:cNvPr>
                <p:cNvSpPr/>
                <p:nvPr/>
              </p:nvSpPr>
              <p:spPr>
                <a:xfrm>
                  <a:off x="1128775" y="159750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2" name="Freeform: Shape 1471">
                  <a:extLst>
                    <a:ext uri="{FF2B5EF4-FFF2-40B4-BE49-F238E27FC236}">
                      <a16:creationId xmlns:a16="http://schemas.microsoft.com/office/drawing/2014/main" id="{0E0DD17D-010E-4B7A-9354-77AE2DECC034}"/>
                    </a:ext>
                  </a:extLst>
                </p:cNvPr>
                <p:cNvSpPr/>
                <p:nvPr/>
              </p:nvSpPr>
              <p:spPr>
                <a:xfrm>
                  <a:off x="7619705"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3" name="Freeform: Shape 1472">
                  <a:extLst>
                    <a:ext uri="{FF2B5EF4-FFF2-40B4-BE49-F238E27FC236}">
                      <a16:creationId xmlns:a16="http://schemas.microsoft.com/office/drawing/2014/main" id="{F481C214-1081-4A15-B69E-E4307AB0BCB3}"/>
                    </a:ext>
                  </a:extLst>
                </p:cNvPr>
                <p:cNvSpPr/>
                <p:nvPr/>
              </p:nvSpPr>
              <p:spPr>
                <a:xfrm>
                  <a:off x="7241225"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4" name="Freeform: Shape 1473">
                  <a:extLst>
                    <a:ext uri="{FF2B5EF4-FFF2-40B4-BE49-F238E27FC236}">
                      <a16:creationId xmlns:a16="http://schemas.microsoft.com/office/drawing/2014/main" id="{0ABB2108-7ED9-4BC3-B435-6C10FA8C58AE}"/>
                    </a:ext>
                  </a:extLst>
                </p:cNvPr>
                <p:cNvSpPr/>
                <p:nvPr/>
              </p:nvSpPr>
              <p:spPr>
                <a:xfrm>
                  <a:off x="7213470"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5" name="Freeform: Shape 1474">
                  <a:extLst>
                    <a:ext uri="{FF2B5EF4-FFF2-40B4-BE49-F238E27FC236}">
                      <a16:creationId xmlns:a16="http://schemas.microsoft.com/office/drawing/2014/main" id="{2DCF613C-BAEE-452A-8453-E27298A503DD}"/>
                    </a:ext>
                  </a:extLst>
                </p:cNvPr>
                <p:cNvSpPr/>
                <p:nvPr/>
              </p:nvSpPr>
              <p:spPr>
                <a:xfrm>
                  <a:off x="6975027"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6" name="Freeform: Shape 1475">
                  <a:extLst>
                    <a:ext uri="{FF2B5EF4-FFF2-40B4-BE49-F238E27FC236}">
                      <a16:creationId xmlns:a16="http://schemas.microsoft.com/office/drawing/2014/main" id="{331489D8-0DB2-4AD6-915D-A98F8FFB5393}"/>
                    </a:ext>
                  </a:extLst>
                </p:cNvPr>
                <p:cNvSpPr/>
                <p:nvPr/>
              </p:nvSpPr>
              <p:spPr>
                <a:xfrm>
                  <a:off x="6876622"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7" name="Freeform: Shape 1476">
                  <a:extLst>
                    <a:ext uri="{FF2B5EF4-FFF2-40B4-BE49-F238E27FC236}">
                      <a16:creationId xmlns:a16="http://schemas.microsoft.com/office/drawing/2014/main" id="{6FBD92F2-6A5E-4D26-A196-E8A594F3EB4B}"/>
                    </a:ext>
                  </a:extLst>
                </p:cNvPr>
                <p:cNvSpPr/>
                <p:nvPr/>
              </p:nvSpPr>
              <p:spPr>
                <a:xfrm>
                  <a:off x="6601594"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8" name="Freeform: Shape 1477">
                  <a:extLst>
                    <a:ext uri="{FF2B5EF4-FFF2-40B4-BE49-F238E27FC236}">
                      <a16:creationId xmlns:a16="http://schemas.microsoft.com/office/drawing/2014/main" id="{FF1CC1D7-21FD-450E-8308-32AB877631E0}"/>
                    </a:ext>
                  </a:extLst>
                </p:cNvPr>
                <p:cNvSpPr/>
                <p:nvPr/>
              </p:nvSpPr>
              <p:spPr>
                <a:xfrm>
                  <a:off x="6533467"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9" name="Freeform: Shape 1478">
                  <a:extLst>
                    <a:ext uri="{FF2B5EF4-FFF2-40B4-BE49-F238E27FC236}">
                      <a16:creationId xmlns:a16="http://schemas.microsoft.com/office/drawing/2014/main" id="{2EB84710-397F-4735-869C-6316E0B3F3A4}"/>
                    </a:ext>
                  </a:extLst>
                </p:cNvPr>
                <p:cNvSpPr/>
                <p:nvPr/>
              </p:nvSpPr>
              <p:spPr>
                <a:xfrm>
                  <a:off x="6442632"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0" name="Freeform: Shape 1479">
                  <a:extLst>
                    <a:ext uri="{FF2B5EF4-FFF2-40B4-BE49-F238E27FC236}">
                      <a16:creationId xmlns:a16="http://schemas.microsoft.com/office/drawing/2014/main" id="{C7766CE9-CE2B-470A-AA98-AA8D32BF83B6}"/>
                    </a:ext>
                  </a:extLst>
                </p:cNvPr>
                <p:cNvSpPr/>
                <p:nvPr/>
              </p:nvSpPr>
              <p:spPr>
                <a:xfrm>
                  <a:off x="5996026" y="42456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1" name="Freeform: Shape 1480">
                  <a:extLst>
                    <a:ext uri="{FF2B5EF4-FFF2-40B4-BE49-F238E27FC236}">
                      <a16:creationId xmlns:a16="http://schemas.microsoft.com/office/drawing/2014/main" id="{6A82C07C-2FB0-4F5F-A310-B83A97976EE8}"/>
                    </a:ext>
                  </a:extLst>
                </p:cNvPr>
                <p:cNvSpPr/>
                <p:nvPr/>
              </p:nvSpPr>
              <p:spPr>
                <a:xfrm>
                  <a:off x="5520403" y="41648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2" name="Freeform: Shape 1481">
                  <a:extLst>
                    <a:ext uri="{FF2B5EF4-FFF2-40B4-BE49-F238E27FC236}">
                      <a16:creationId xmlns:a16="http://schemas.microsoft.com/office/drawing/2014/main" id="{5F882245-EF29-4DCF-A5FA-63F9481FFE32}"/>
                    </a:ext>
                  </a:extLst>
                </p:cNvPr>
                <p:cNvSpPr/>
                <p:nvPr/>
              </p:nvSpPr>
              <p:spPr>
                <a:xfrm>
                  <a:off x="5348826" y="410178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3" name="Freeform: Shape 1482">
                  <a:extLst>
                    <a:ext uri="{FF2B5EF4-FFF2-40B4-BE49-F238E27FC236}">
                      <a16:creationId xmlns:a16="http://schemas.microsoft.com/office/drawing/2014/main" id="{27AD7C05-3612-4E47-BFF2-672EC7F50FF9}"/>
                    </a:ext>
                  </a:extLst>
                </p:cNvPr>
                <p:cNvSpPr/>
                <p:nvPr/>
              </p:nvSpPr>
              <p:spPr>
                <a:xfrm>
                  <a:off x="5141923" y="4022302"/>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4" name="Freeform: Shape 1483">
                  <a:extLst>
                    <a:ext uri="{FF2B5EF4-FFF2-40B4-BE49-F238E27FC236}">
                      <a16:creationId xmlns:a16="http://schemas.microsoft.com/office/drawing/2014/main" id="{1EDC7738-7504-4BF3-9A12-3CCEBCDF1637}"/>
                    </a:ext>
                  </a:extLst>
                </p:cNvPr>
                <p:cNvSpPr/>
                <p:nvPr/>
              </p:nvSpPr>
              <p:spPr>
                <a:xfrm>
                  <a:off x="4903481" y="389488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5" name="Freeform: Shape 1484">
                  <a:extLst>
                    <a:ext uri="{FF2B5EF4-FFF2-40B4-BE49-F238E27FC236}">
                      <a16:creationId xmlns:a16="http://schemas.microsoft.com/office/drawing/2014/main" id="{6F63974D-4C3B-49ED-A9AB-C2A62E8D8C98}"/>
                    </a:ext>
                  </a:extLst>
                </p:cNvPr>
                <p:cNvSpPr/>
                <p:nvPr/>
              </p:nvSpPr>
              <p:spPr>
                <a:xfrm>
                  <a:off x="4818954" y="383937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6" name="Freeform: Shape 1485">
                  <a:extLst>
                    <a:ext uri="{FF2B5EF4-FFF2-40B4-BE49-F238E27FC236}">
                      <a16:creationId xmlns:a16="http://schemas.microsoft.com/office/drawing/2014/main" id="{2EEF6397-69FB-41A4-A9EA-1184854CCC96}"/>
                    </a:ext>
                  </a:extLst>
                </p:cNvPr>
                <p:cNvSpPr/>
                <p:nvPr/>
              </p:nvSpPr>
              <p:spPr>
                <a:xfrm>
                  <a:off x="4749566" y="3727088"/>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7" name="Freeform: Shape 1486">
                  <a:extLst>
                    <a:ext uri="{FF2B5EF4-FFF2-40B4-BE49-F238E27FC236}">
                      <a16:creationId xmlns:a16="http://schemas.microsoft.com/office/drawing/2014/main" id="{3431C8B0-A0CC-459C-A471-E0E1F72DB7BB}"/>
                    </a:ext>
                  </a:extLst>
                </p:cNvPr>
                <p:cNvSpPr/>
                <p:nvPr/>
              </p:nvSpPr>
              <p:spPr>
                <a:xfrm>
                  <a:off x="4538879" y="36148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8" name="Freeform: Shape 1487">
                  <a:extLst>
                    <a:ext uri="{FF2B5EF4-FFF2-40B4-BE49-F238E27FC236}">
                      <a16:creationId xmlns:a16="http://schemas.microsoft.com/office/drawing/2014/main" id="{20B645F9-EBED-46A9-91F2-F62F8D62131F}"/>
                    </a:ext>
                  </a:extLst>
                </p:cNvPr>
                <p:cNvSpPr/>
                <p:nvPr/>
              </p:nvSpPr>
              <p:spPr>
                <a:xfrm>
                  <a:off x="4498508" y="361480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9" name="Freeform: Shape 1488">
                  <a:extLst>
                    <a:ext uri="{FF2B5EF4-FFF2-40B4-BE49-F238E27FC236}">
                      <a16:creationId xmlns:a16="http://schemas.microsoft.com/office/drawing/2014/main" id="{8FD31795-0C9D-484F-82F2-CF68EDFB8125}"/>
                    </a:ext>
                  </a:extLst>
                </p:cNvPr>
                <p:cNvSpPr/>
                <p:nvPr/>
              </p:nvSpPr>
              <p:spPr>
                <a:xfrm>
                  <a:off x="4427858" y="361480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0" name="Freeform: Shape 1489">
                  <a:extLst>
                    <a:ext uri="{FF2B5EF4-FFF2-40B4-BE49-F238E27FC236}">
                      <a16:creationId xmlns:a16="http://schemas.microsoft.com/office/drawing/2014/main" id="{D7D598E4-1D19-4D4D-B76A-1C0D64D9D238}"/>
                    </a:ext>
                  </a:extLst>
                </p:cNvPr>
                <p:cNvSpPr/>
                <p:nvPr/>
              </p:nvSpPr>
              <p:spPr>
                <a:xfrm>
                  <a:off x="4400103" y="36148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1" name="Freeform: Shape 1490">
                  <a:extLst>
                    <a:ext uri="{FF2B5EF4-FFF2-40B4-BE49-F238E27FC236}">
                      <a16:creationId xmlns:a16="http://schemas.microsoft.com/office/drawing/2014/main" id="{0ACFB43F-9533-4A25-BEB1-CFDDA0AD4B49}"/>
                    </a:ext>
                  </a:extLst>
                </p:cNvPr>
                <p:cNvSpPr/>
                <p:nvPr/>
              </p:nvSpPr>
              <p:spPr>
                <a:xfrm>
                  <a:off x="4344592" y="35719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grpSp>
      </p:grpSp>
      <p:sp>
        <p:nvSpPr>
          <p:cNvPr id="1643" name="Freeform: Shape 1642">
            <a:extLst>
              <a:ext uri="{FF2B5EF4-FFF2-40B4-BE49-F238E27FC236}">
                <a16:creationId xmlns:a16="http://schemas.microsoft.com/office/drawing/2014/main" id="{DCAE7611-5830-417C-9A93-3148BB4915B8}"/>
              </a:ext>
            </a:extLst>
          </p:cNvPr>
          <p:cNvSpPr/>
          <p:nvPr/>
        </p:nvSpPr>
        <p:spPr>
          <a:xfrm>
            <a:off x="6968748" y="2310344"/>
            <a:ext cx="2605830" cy="1906678"/>
          </a:xfrm>
          <a:custGeom>
            <a:avLst/>
            <a:gdLst>
              <a:gd name="connsiteX0" fmla="*/ 3942406 w 3938631"/>
              <a:gd name="connsiteY0" fmla="*/ 2548156 h 2541864"/>
              <a:gd name="connsiteX1" fmla="*/ 3256606 w 3938631"/>
              <a:gd name="connsiteY1" fmla="*/ 2548156 h 2541864"/>
              <a:gd name="connsiteX2" fmla="*/ 3256606 w 3938631"/>
              <a:gd name="connsiteY2" fmla="*/ 2442455 h 2541864"/>
              <a:gd name="connsiteX3" fmla="*/ 2901752 w 3938631"/>
              <a:gd name="connsiteY3" fmla="*/ 2442455 h 2541864"/>
              <a:gd name="connsiteX4" fmla="*/ 2901752 w 3938631"/>
              <a:gd name="connsiteY4" fmla="*/ 2346820 h 2541864"/>
              <a:gd name="connsiteX5" fmla="*/ 2823734 w 3938631"/>
              <a:gd name="connsiteY5" fmla="*/ 2346820 h 2541864"/>
              <a:gd name="connsiteX6" fmla="*/ 2823734 w 3938631"/>
              <a:gd name="connsiteY6" fmla="*/ 2265028 h 2541864"/>
              <a:gd name="connsiteX7" fmla="*/ 2767109 w 3938631"/>
              <a:gd name="connsiteY7" fmla="*/ 2265028 h 2541864"/>
              <a:gd name="connsiteX8" fmla="*/ 2767109 w 3938631"/>
              <a:gd name="connsiteY8" fmla="*/ 2184493 h 2541864"/>
              <a:gd name="connsiteX9" fmla="*/ 2623657 w 3938631"/>
              <a:gd name="connsiteY9" fmla="*/ 2184493 h 2541864"/>
              <a:gd name="connsiteX10" fmla="*/ 2623657 w 3938631"/>
              <a:gd name="connsiteY10" fmla="*/ 2111509 h 2541864"/>
              <a:gd name="connsiteX11" fmla="*/ 2558223 w 3938631"/>
              <a:gd name="connsiteY11" fmla="*/ 2111509 h 2541864"/>
              <a:gd name="connsiteX12" fmla="*/ 2558223 w 3938631"/>
              <a:gd name="connsiteY12" fmla="*/ 2044817 h 2541864"/>
              <a:gd name="connsiteX13" fmla="*/ 2530539 w 3938631"/>
              <a:gd name="connsiteY13" fmla="*/ 2044817 h 2541864"/>
              <a:gd name="connsiteX14" fmla="*/ 2530539 w 3938631"/>
              <a:gd name="connsiteY14" fmla="*/ 1979383 h 2541864"/>
              <a:gd name="connsiteX15" fmla="*/ 2505372 w 3938631"/>
              <a:gd name="connsiteY15" fmla="*/ 1979383 h 2541864"/>
              <a:gd name="connsiteX16" fmla="*/ 2505372 w 3938631"/>
              <a:gd name="connsiteY16" fmla="*/ 1925274 h 2541864"/>
              <a:gd name="connsiteX17" fmla="*/ 2478947 w 3938631"/>
              <a:gd name="connsiteY17" fmla="*/ 1925274 h 2541864"/>
              <a:gd name="connsiteX18" fmla="*/ 2478947 w 3938631"/>
              <a:gd name="connsiteY18" fmla="*/ 1854806 h 2541864"/>
              <a:gd name="connsiteX19" fmla="*/ 2431130 w 3938631"/>
              <a:gd name="connsiteY19" fmla="*/ 1854806 h 2541864"/>
              <a:gd name="connsiteX20" fmla="*/ 2431130 w 3938631"/>
              <a:gd name="connsiteY20" fmla="*/ 1798180 h 2541864"/>
              <a:gd name="connsiteX21" fmla="*/ 2392121 w 3938631"/>
              <a:gd name="connsiteY21" fmla="*/ 1798180 h 2541864"/>
              <a:gd name="connsiteX22" fmla="*/ 2392121 w 3938631"/>
              <a:gd name="connsiteY22" fmla="*/ 1742813 h 2541864"/>
              <a:gd name="connsiteX23" fmla="*/ 2373246 w 3938631"/>
              <a:gd name="connsiteY23" fmla="*/ 1742813 h 2541864"/>
              <a:gd name="connsiteX24" fmla="*/ 2373246 w 3938631"/>
              <a:gd name="connsiteY24" fmla="*/ 1683671 h 2541864"/>
              <a:gd name="connsiteX25" fmla="*/ 2310328 w 3938631"/>
              <a:gd name="connsiteY25" fmla="*/ 1683671 h 2541864"/>
              <a:gd name="connsiteX26" fmla="*/ 2310328 w 3938631"/>
              <a:gd name="connsiteY26" fmla="*/ 1618236 h 2541864"/>
              <a:gd name="connsiteX27" fmla="*/ 2184493 w 3938631"/>
              <a:gd name="connsiteY27" fmla="*/ 1618236 h 2541864"/>
              <a:gd name="connsiteX28" fmla="*/ 2184493 w 3938631"/>
              <a:gd name="connsiteY28" fmla="*/ 1567902 h 2541864"/>
              <a:gd name="connsiteX29" fmla="*/ 2169393 w 3938631"/>
              <a:gd name="connsiteY29" fmla="*/ 1567902 h 2541864"/>
              <a:gd name="connsiteX30" fmla="*/ 2169393 w 3938631"/>
              <a:gd name="connsiteY30" fmla="*/ 1516310 h 2541864"/>
              <a:gd name="connsiteX31" fmla="*/ 2155551 w 3938631"/>
              <a:gd name="connsiteY31" fmla="*/ 1516310 h 2541864"/>
              <a:gd name="connsiteX32" fmla="*/ 2155551 w 3938631"/>
              <a:gd name="connsiteY32" fmla="*/ 1453393 h 2541864"/>
              <a:gd name="connsiteX33" fmla="*/ 2119059 w 3938631"/>
              <a:gd name="connsiteY33" fmla="*/ 1453393 h 2541864"/>
              <a:gd name="connsiteX34" fmla="*/ 2119059 w 3938631"/>
              <a:gd name="connsiteY34" fmla="*/ 1381667 h 2541864"/>
              <a:gd name="connsiteX35" fmla="*/ 2095151 w 3938631"/>
              <a:gd name="connsiteY35" fmla="*/ 1381667 h 2541864"/>
              <a:gd name="connsiteX36" fmla="*/ 2095151 w 3938631"/>
              <a:gd name="connsiteY36" fmla="*/ 1353983 h 2541864"/>
              <a:gd name="connsiteX37" fmla="*/ 2007066 w 3938631"/>
              <a:gd name="connsiteY37" fmla="*/ 1353983 h 2541864"/>
              <a:gd name="connsiteX38" fmla="*/ 2007066 w 3938631"/>
              <a:gd name="connsiteY38" fmla="*/ 1309941 h 2541864"/>
              <a:gd name="connsiteX39" fmla="*/ 1911432 w 3938631"/>
              <a:gd name="connsiteY39" fmla="*/ 1309941 h 2541864"/>
              <a:gd name="connsiteX40" fmla="*/ 1911432 w 3938631"/>
              <a:gd name="connsiteY40" fmla="*/ 1268415 h 2541864"/>
              <a:gd name="connsiteX41" fmla="*/ 1721421 w 3938631"/>
              <a:gd name="connsiteY41" fmla="*/ 1268415 h 2541864"/>
              <a:gd name="connsiteX42" fmla="*/ 1721421 w 3938631"/>
              <a:gd name="connsiteY42" fmla="*/ 1225632 h 2541864"/>
              <a:gd name="connsiteX43" fmla="*/ 1689962 w 3938631"/>
              <a:gd name="connsiteY43" fmla="*/ 1225632 h 2541864"/>
              <a:gd name="connsiteX44" fmla="*/ 1689962 w 3938631"/>
              <a:gd name="connsiteY44" fmla="*/ 1181589 h 2541864"/>
              <a:gd name="connsiteX45" fmla="*/ 1671087 w 3938631"/>
              <a:gd name="connsiteY45" fmla="*/ 1181589 h 2541864"/>
              <a:gd name="connsiteX46" fmla="*/ 1671087 w 3938631"/>
              <a:gd name="connsiteY46" fmla="*/ 1140064 h 2541864"/>
              <a:gd name="connsiteX47" fmla="*/ 1598103 w 3938631"/>
              <a:gd name="connsiteY47" fmla="*/ 1140064 h 2541864"/>
              <a:gd name="connsiteX48" fmla="*/ 1598103 w 3938631"/>
              <a:gd name="connsiteY48" fmla="*/ 1092247 h 2541864"/>
              <a:gd name="connsiteX49" fmla="*/ 1588036 w 3938631"/>
              <a:gd name="connsiteY49" fmla="*/ 1092247 h 2541864"/>
              <a:gd name="connsiteX50" fmla="*/ 1588036 w 3938631"/>
              <a:gd name="connsiteY50" fmla="*/ 1049463 h 2541864"/>
              <a:gd name="connsiteX51" fmla="*/ 1491143 w 3938631"/>
              <a:gd name="connsiteY51" fmla="*/ 1049463 h 2541864"/>
              <a:gd name="connsiteX52" fmla="*/ 1491143 w 3938631"/>
              <a:gd name="connsiteY52" fmla="*/ 1012971 h 2541864"/>
              <a:gd name="connsiteX53" fmla="*/ 1469751 w 3938631"/>
              <a:gd name="connsiteY53" fmla="*/ 1012971 h 2541864"/>
              <a:gd name="connsiteX54" fmla="*/ 1469751 w 3938631"/>
              <a:gd name="connsiteY54" fmla="*/ 961378 h 2541864"/>
              <a:gd name="connsiteX55" fmla="*/ 1437034 w 3938631"/>
              <a:gd name="connsiteY55" fmla="*/ 961378 h 2541864"/>
              <a:gd name="connsiteX56" fmla="*/ 1437034 w 3938631"/>
              <a:gd name="connsiteY56" fmla="*/ 916078 h 2541864"/>
              <a:gd name="connsiteX57" fmla="*/ 1437034 w 3938631"/>
              <a:gd name="connsiteY57" fmla="*/ 878327 h 2541864"/>
              <a:gd name="connsiteX58" fmla="*/ 1372858 w 3938631"/>
              <a:gd name="connsiteY58" fmla="*/ 878327 h 2541864"/>
              <a:gd name="connsiteX59" fmla="*/ 1372858 w 3938631"/>
              <a:gd name="connsiteY59" fmla="*/ 830510 h 2541864"/>
              <a:gd name="connsiteX60" fmla="*/ 1347691 w 3938631"/>
              <a:gd name="connsiteY60" fmla="*/ 830510 h 2541864"/>
              <a:gd name="connsiteX61" fmla="*/ 1347691 w 3938631"/>
              <a:gd name="connsiteY61" fmla="*/ 747459 h 2541864"/>
              <a:gd name="connsiteX62" fmla="*/ 1336366 w 3938631"/>
              <a:gd name="connsiteY62" fmla="*/ 747459 h 2541864"/>
              <a:gd name="connsiteX63" fmla="*/ 1336366 w 3938631"/>
              <a:gd name="connsiteY63" fmla="*/ 699642 h 2541864"/>
              <a:gd name="connsiteX64" fmla="*/ 1322524 w 3938631"/>
              <a:gd name="connsiteY64" fmla="*/ 699642 h 2541864"/>
              <a:gd name="connsiteX65" fmla="*/ 1322524 w 3938631"/>
              <a:gd name="connsiteY65" fmla="*/ 656858 h 2541864"/>
              <a:gd name="connsiteX66" fmla="*/ 1166489 w 3938631"/>
              <a:gd name="connsiteY66" fmla="*/ 656858 h 2541864"/>
              <a:gd name="connsiteX67" fmla="*/ 1166489 w 3938631"/>
              <a:gd name="connsiteY67" fmla="*/ 615333 h 2541864"/>
              <a:gd name="connsiteX68" fmla="*/ 1131255 w 3938631"/>
              <a:gd name="connsiteY68" fmla="*/ 615333 h 2541864"/>
              <a:gd name="connsiteX69" fmla="*/ 1131255 w 3938631"/>
              <a:gd name="connsiteY69" fmla="*/ 568774 h 2541864"/>
              <a:gd name="connsiteX70" fmla="*/ 1108605 w 3938631"/>
              <a:gd name="connsiteY70" fmla="*/ 568774 h 2541864"/>
              <a:gd name="connsiteX71" fmla="*/ 1108605 w 3938631"/>
              <a:gd name="connsiteY71" fmla="*/ 523473 h 2541864"/>
              <a:gd name="connsiteX72" fmla="*/ 1093505 w 3938631"/>
              <a:gd name="connsiteY72" fmla="*/ 523473 h 2541864"/>
              <a:gd name="connsiteX73" fmla="*/ 1093505 w 3938631"/>
              <a:gd name="connsiteY73" fmla="*/ 485723 h 2541864"/>
              <a:gd name="connsiteX74" fmla="*/ 929920 w 3938631"/>
              <a:gd name="connsiteY74" fmla="*/ 485723 h 2541864"/>
              <a:gd name="connsiteX75" fmla="*/ 929920 w 3938631"/>
              <a:gd name="connsiteY75" fmla="*/ 442939 h 2541864"/>
              <a:gd name="connsiteX76" fmla="*/ 840577 w 3938631"/>
              <a:gd name="connsiteY76" fmla="*/ 442939 h 2541864"/>
              <a:gd name="connsiteX77" fmla="*/ 840577 w 3938631"/>
              <a:gd name="connsiteY77" fmla="*/ 395121 h 2541864"/>
              <a:gd name="connsiteX78" fmla="*/ 761301 w 3938631"/>
              <a:gd name="connsiteY78" fmla="*/ 395121 h 2541864"/>
              <a:gd name="connsiteX79" fmla="*/ 761301 w 3938631"/>
              <a:gd name="connsiteY79" fmla="*/ 351079 h 2541864"/>
              <a:gd name="connsiteX80" fmla="*/ 751234 w 3938631"/>
              <a:gd name="connsiteY80" fmla="*/ 351079 h 2541864"/>
              <a:gd name="connsiteX81" fmla="*/ 751234 w 3938631"/>
              <a:gd name="connsiteY81" fmla="*/ 309554 h 2541864"/>
              <a:gd name="connsiteX82" fmla="*/ 699642 w 3938631"/>
              <a:gd name="connsiteY82" fmla="*/ 309554 h 2541864"/>
              <a:gd name="connsiteX83" fmla="*/ 699642 w 3938631"/>
              <a:gd name="connsiteY83" fmla="*/ 264253 h 2541864"/>
              <a:gd name="connsiteX84" fmla="*/ 601491 w 3938631"/>
              <a:gd name="connsiteY84" fmla="*/ 264253 h 2541864"/>
              <a:gd name="connsiteX85" fmla="*/ 601491 w 3938631"/>
              <a:gd name="connsiteY85" fmla="*/ 225244 h 2541864"/>
              <a:gd name="connsiteX86" fmla="*/ 564999 w 3938631"/>
              <a:gd name="connsiteY86" fmla="*/ 225244 h 2541864"/>
              <a:gd name="connsiteX87" fmla="*/ 564999 w 3938631"/>
              <a:gd name="connsiteY87" fmla="*/ 181202 h 2541864"/>
              <a:gd name="connsiteX88" fmla="*/ 447972 w 3938631"/>
              <a:gd name="connsiteY88" fmla="*/ 181202 h 2541864"/>
              <a:gd name="connsiteX89" fmla="*/ 447972 w 3938631"/>
              <a:gd name="connsiteY89" fmla="*/ 137160 h 2541864"/>
              <a:gd name="connsiteX90" fmla="*/ 398897 w 3938631"/>
              <a:gd name="connsiteY90" fmla="*/ 137160 h 2541864"/>
              <a:gd name="connsiteX91" fmla="*/ 398897 w 3938631"/>
              <a:gd name="connsiteY91" fmla="*/ 91859 h 2541864"/>
              <a:gd name="connsiteX92" fmla="*/ 246636 w 3938631"/>
              <a:gd name="connsiteY92" fmla="*/ 91859 h 2541864"/>
              <a:gd name="connsiteX93" fmla="*/ 246636 w 3938631"/>
              <a:gd name="connsiteY93" fmla="*/ 47817 h 2541864"/>
              <a:gd name="connsiteX94" fmla="*/ 205111 w 3938631"/>
              <a:gd name="connsiteY94" fmla="*/ 47817 h 2541864"/>
              <a:gd name="connsiteX95" fmla="*/ 205111 w 3938631"/>
              <a:gd name="connsiteY95" fmla="*/ 0 h 2541864"/>
              <a:gd name="connsiteX96" fmla="*/ 0 w 3938631"/>
              <a:gd name="connsiteY96" fmla="*/ 0 h 254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38631" h="2541864">
                <a:moveTo>
                  <a:pt x="3942406" y="2548156"/>
                </a:moveTo>
                <a:lnTo>
                  <a:pt x="3256606" y="2548156"/>
                </a:lnTo>
                <a:lnTo>
                  <a:pt x="3256606" y="2442455"/>
                </a:lnTo>
                <a:lnTo>
                  <a:pt x="2901752" y="2442455"/>
                </a:lnTo>
                <a:lnTo>
                  <a:pt x="2901752" y="2346820"/>
                </a:lnTo>
                <a:lnTo>
                  <a:pt x="2823734" y="2346820"/>
                </a:lnTo>
                <a:lnTo>
                  <a:pt x="2823734" y="2265028"/>
                </a:lnTo>
                <a:lnTo>
                  <a:pt x="2767109" y="2265028"/>
                </a:lnTo>
                <a:lnTo>
                  <a:pt x="2767109" y="2184493"/>
                </a:lnTo>
                <a:lnTo>
                  <a:pt x="2623657" y="2184493"/>
                </a:lnTo>
                <a:lnTo>
                  <a:pt x="2623657" y="2111509"/>
                </a:lnTo>
                <a:lnTo>
                  <a:pt x="2558223" y="2111509"/>
                </a:lnTo>
                <a:lnTo>
                  <a:pt x="2558223" y="2044817"/>
                </a:lnTo>
                <a:lnTo>
                  <a:pt x="2530539" y="2044817"/>
                </a:lnTo>
                <a:lnTo>
                  <a:pt x="2530539" y="1979383"/>
                </a:lnTo>
                <a:lnTo>
                  <a:pt x="2505372" y="1979383"/>
                </a:lnTo>
                <a:lnTo>
                  <a:pt x="2505372" y="1925274"/>
                </a:lnTo>
                <a:lnTo>
                  <a:pt x="2478947" y="1925274"/>
                </a:lnTo>
                <a:lnTo>
                  <a:pt x="2478947" y="1854806"/>
                </a:lnTo>
                <a:lnTo>
                  <a:pt x="2431130" y="1854806"/>
                </a:lnTo>
                <a:lnTo>
                  <a:pt x="2431130" y="1798180"/>
                </a:lnTo>
                <a:lnTo>
                  <a:pt x="2392121" y="1798180"/>
                </a:lnTo>
                <a:lnTo>
                  <a:pt x="2392121" y="1742813"/>
                </a:lnTo>
                <a:lnTo>
                  <a:pt x="2373246" y="1742813"/>
                </a:lnTo>
                <a:lnTo>
                  <a:pt x="2373246" y="1683671"/>
                </a:lnTo>
                <a:lnTo>
                  <a:pt x="2310328" y="1683671"/>
                </a:lnTo>
                <a:lnTo>
                  <a:pt x="2310328" y="1618236"/>
                </a:lnTo>
                <a:lnTo>
                  <a:pt x="2184493" y="1618236"/>
                </a:lnTo>
                <a:lnTo>
                  <a:pt x="2184493" y="1567902"/>
                </a:lnTo>
                <a:lnTo>
                  <a:pt x="2169393" y="1567902"/>
                </a:lnTo>
                <a:lnTo>
                  <a:pt x="2169393" y="1516310"/>
                </a:lnTo>
                <a:lnTo>
                  <a:pt x="2155551" y="1516310"/>
                </a:lnTo>
                <a:lnTo>
                  <a:pt x="2155551" y="1453393"/>
                </a:lnTo>
                <a:lnTo>
                  <a:pt x="2119059" y="1453393"/>
                </a:lnTo>
                <a:lnTo>
                  <a:pt x="2119059" y="1381667"/>
                </a:lnTo>
                <a:lnTo>
                  <a:pt x="2095151" y="1381667"/>
                </a:lnTo>
                <a:lnTo>
                  <a:pt x="2095151" y="1353983"/>
                </a:lnTo>
                <a:lnTo>
                  <a:pt x="2007066" y="1353983"/>
                </a:lnTo>
                <a:lnTo>
                  <a:pt x="2007066" y="1309941"/>
                </a:lnTo>
                <a:lnTo>
                  <a:pt x="1911432" y="1309941"/>
                </a:lnTo>
                <a:lnTo>
                  <a:pt x="1911432" y="1268415"/>
                </a:lnTo>
                <a:lnTo>
                  <a:pt x="1721421" y="1268415"/>
                </a:lnTo>
                <a:lnTo>
                  <a:pt x="1721421" y="1225632"/>
                </a:lnTo>
                <a:lnTo>
                  <a:pt x="1689962" y="1225632"/>
                </a:lnTo>
                <a:lnTo>
                  <a:pt x="1689962" y="1181589"/>
                </a:lnTo>
                <a:lnTo>
                  <a:pt x="1671087" y="1181589"/>
                </a:lnTo>
                <a:lnTo>
                  <a:pt x="1671087" y="1140064"/>
                </a:lnTo>
                <a:lnTo>
                  <a:pt x="1598103" y="1140064"/>
                </a:lnTo>
                <a:lnTo>
                  <a:pt x="1598103" y="1092247"/>
                </a:lnTo>
                <a:lnTo>
                  <a:pt x="1588036" y="1092247"/>
                </a:lnTo>
                <a:lnTo>
                  <a:pt x="1588036" y="1049463"/>
                </a:lnTo>
                <a:lnTo>
                  <a:pt x="1491143" y="1049463"/>
                </a:lnTo>
                <a:lnTo>
                  <a:pt x="1491143" y="1012971"/>
                </a:lnTo>
                <a:lnTo>
                  <a:pt x="1469751" y="1012971"/>
                </a:lnTo>
                <a:lnTo>
                  <a:pt x="1469751" y="961378"/>
                </a:lnTo>
                <a:lnTo>
                  <a:pt x="1437034" y="961378"/>
                </a:lnTo>
                <a:lnTo>
                  <a:pt x="1437034" y="916078"/>
                </a:lnTo>
                <a:lnTo>
                  <a:pt x="1437034" y="878327"/>
                </a:lnTo>
                <a:lnTo>
                  <a:pt x="1372858" y="878327"/>
                </a:lnTo>
                <a:lnTo>
                  <a:pt x="1372858" y="830510"/>
                </a:lnTo>
                <a:lnTo>
                  <a:pt x="1347691" y="830510"/>
                </a:lnTo>
                <a:lnTo>
                  <a:pt x="1347691" y="747459"/>
                </a:lnTo>
                <a:lnTo>
                  <a:pt x="1336366" y="747459"/>
                </a:lnTo>
                <a:lnTo>
                  <a:pt x="1336366" y="699642"/>
                </a:lnTo>
                <a:lnTo>
                  <a:pt x="1322524" y="699642"/>
                </a:lnTo>
                <a:lnTo>
                  <a:pt x="1322524" y="656858"/>
                </a:lnTo>
                <a:lnTo>
                  <a:pt x="1166489" y="656858"/>
                </a:lnTo>
                <a:lnTo>
                  <a:pt x="1166489" y="615333"/>
                </a:lnTo>
                <a:lnTo>
                  <a:pt x="1131255" y="615333"/>
                </a:lnTo>
                <a:lnTo>
                  <a:pt x="1131255" y="568774"/>
                </a:lnTo>
                <a:lnTo>
                  <a:pt x="1108605" y="568774"/>
                </a:lnTo>
                <a:lnTo>
                  <a:pt x="1108605" y="523473"/>
                </a:lnTo>
                <a:lnTo>
                  <a:pt x="1093505" y="523473"/>
                </a:lnTo>
                <a:lnTo>
                  <a:pt x="1093505" y="485723"/>
                </a:lnTo>
                <a:lnTo>
                  <a:pt x="929920" y="485723"/>
                </a:lnTo>
                <a:lnTo>
                  <a:pt x="929920" y="442939"/>
                </a:lnTo>
                <a:lnTo>
                  <a:pt x="840577" y="442939"/>
                </a:lnTo>
                <a:lnTo>
                  <a:pt x="840577" y="395121"/>
                </a:lnTo>
                <a:lnTo>
                  <a:pt x="761301" y="395121"/>
                </a:lnTo>
                <a:lnTo>
                  <a:pt x="761301" y="351079"/>
                </a:lnTo>
                <a:lnTo>
                  <a:pt x="751234" y="351079"/>
                </a:lnTo>
                <a:lnTo>
                  <a:pt x="751234" y="309554"/>
                </a:lnTo>
                <a:lnTo>
                  <a:pt x="699642" y="309554"/>
                </a:lnTo>
                <a:lnTo>
                  <a:pt x="699642" y="264253"/>
                </a:lnTo>
                <a:lnTo>
                  <a:pt x="601491" y="264253"/>
                </a:lnTo>
                <a:lnTo>
                  <a:pt x="601491" y="225244"/>
                </a:lnTo>
                <a:lnTo>
                  <a:pt x="564999" y="225244"/>
                </a:lnTo>
                <a:lnTo>
                  <a:pt x="564999" y="181202"/>
                </a:lnTo>
                <a:lnTo>
                  <a:pt x="447972" y="181202"/>
                </a:lnTo>
                <a:lnTo>
                  <a:pt x="447972" y="137160"/>
                </a:lnTo>
                <a:lnTo>
                  <a:pt x="398897" y="137160"/>
                </a:lnTo>
                <a:lnTo>
                  <a:pt x="398897" y="91859"/>
                </a:lnTo>
                <a:lnTo>
                  <a:pt x="246636" y="91859"/>
                </a:lnTo>
                <a:lnTo>
                  <a:pt x="246636" y="47817"/>
                </a:lnTo>
                <a:lnTo>
                  <a:pt x="205111" y="47817"/>
                </a:lnTo>
                <a:lnTo>
                  <a:pt x="205111" y="0"/>
                </a:lnTo>
                <a:lnTo>
                  <a:pt x="0" y="0"/>
                </a:lnTo>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4" name="Freeform: Shape 1643">
            <a:extLst>
              <a:ext uri="{FF2B5EF4-FFF2-40B4-BE49-F238E27FC236}">
                <a16:creationId xmlns:a16="http://schemas.microsoft.com/office/drawing/2014/main" id="{0ADD74B9-B9D1-45EC-83CA-2BD716006171}"/>
              </a:ext>
            </a:extLst>
          </p:cNvPr>
          <p:cNvSpPr/>
          <p:nvPr/>
        </p:nvSpPr>
        <p:spPr>
          <a:xfrm>
            <a:off x="9545439" y="418587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5" name="Freeform: Shape 1644">
            <a:extLst>
              <a:ext uri="{FF2B5EF4-FFF2-40B4-BE49-F238E27FC236}">
                <a16:creationId xmlns:a16="http://schemas.microsoft.com/office/drawing/2014/main" id="{490EBED5-5A8C-466D-A0C8-A37EEF74C145}"/>
              </a:ext>
            </a:extLst>
          </p:cNvPr>
          <p:cNvSpPr/>
          <p:nvPr/>
        </p:nvSpPr>
        <p:spPr>
          <a:xfrm>
            <a:off x="9391421" y="418587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6" name="Freeform: Shape 1645">
            <a:extLst>
              <a:ext uri="{FF2B5EF4-FFF2-40B4-BE49-F238E27FC236}">
                <a16:creationId xmlns:a16="http://schemas.microsoft.com/office/drawing/2014/main" id="{2148350B-5073-49AA-85D2-84482649E42F}"/>
              </a:ext>
            </a:extLst>
          </p:cNvPr>
          <p:cNvSpPr/>
          <p:nvPr/>
        </p:nvSpPr>
        <p:spPr>
          <a:xfrm>
            <a:off x="9289019"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7" name="Freeform: Shape 1646">
            <a:extLst>
              <a:ext uri="{FF2B5EF4-FFF2-40B4-BE49-F238E27FC236}">
                <a16:creationId xmlns:a16="http://schemas.microsoft.com/office/drawing/2014/main" id="{E61EECE9-D1D7-4A79-B4C9-28986A3C58B3}"/>
              </a:ext>
            </a:extLst>
          </p:cNvPr>
          <p:cNvSpPr/>
          <p:nvPr/>
        </p:nvSpPr>
        <p:spPr>
          <a:xfrm>
            <a:off x="9270703" y="418587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8" name="Freeform: Shape 1647">
            <a:extLst>
              <a:ext uri="{FF2B5EF4-FFF2-40B4-BE49-F238E27FC236}">
                <a16:creationId xmlns:a16="http://schemas.microsoft.com/office/drawing/2014/main" id="{F75184E3-4CE8-4C62-932B-DDE916F11D98}"/>
              </a:ext>
            </a:extLst>
          </p:cNvPr>
          <p:cNvSpPr/>
          <p:nvPr/>
        </p:nvSpPr>
        <p:spPr>
          <a:xfrm>
            <a:off x="9254887" y="4185873"/>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9" name="Freeform: Shape 1648">
            <a:extLst>
              <a:ext uri="{FF2B5EF4-FFF2-40B4-BE49-F238E27FC236}">
                <a16:creationId xmlns:a16="http://schemas.microsoft.com/office/drawing/2014/main" id="{57750CB2-8CD1-4518-83FE-9E424E6D3EE3}"/>
              </a:ext>
            </a:extLst>
          </p:cNvPr>
          <p:cNvSpPr/>
          <p:nvPr/>
        </p:nvSpPr>
        <p:spPr>
          <a:xfrm>
            <a:off x="9144991"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0" name="Freeform: Shape 1649">
            <a:extLst>
              <a:ext uri="{FF2B5EF4-FFF2-40B4-BE49-F238E27FC236}">
                <a16:creationId xmlns:a16="http://schemas.microsoft.com/office/drawing/2014/main" id="{0571D5F2-730F-4281-A188-AE2D836C523D}"/>
              </a:ext>
            </a:extLst>
          </p:cNvPr>
          <p:cNvSpPr/>
          <p:nvPr/>
        </p:nvSpPr>
        <p:spPr>
          <a:xfrm>
            <a:off x="9119182"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1" name="Freeform: Shape 1650">
            <a:extLst>
              <a:ext uri="{FF2B5EF4-FFF2-40B4-BE49-F238E27FC236}">
                <a16:creationId xmlns:a16="http://schemas.microsoft.com/office/drawing/2014/main" id="{9B328B10-84B3-43AE-870C-789E3537F21C}"/>
              </a:ext>
            </a:extLst>
          </p:cNvPr>
          <p:cNvSpPr/>
          <p:nvPr/>
        </p:nvSpPr>
        <p:spPr>
          <a:xfrm>
            <a:off x="9085881" y="410658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2" name="Freeform: Shape 1651">
            <a:extLst>
              <a:ext uri="{FF2B5EF4-FFF2-40B4-BE49-F238E27FC236}">
                <a16:creationId xmlns:a16="http://schemas.microsoft.com/office/drawing/2014/main" id="{1DD42138-BDF9-44C7-A068-64665ECA0157}"/>
              </a:ext>
            </a:extLst>
          </p:cNvPr>
          <p:cNvSpPr/>
          <p:nvPr/>
        </p:nvSpPr>
        <p:spPr>
          <a:xfrm>
            <a:off x="8920208" y="410658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3" name="Freeform: Shape 1652">
            <a:extLst>
              <a:ext uri="{FF2B5EF4-FFF2-40B4-BE49-F238E27FC236}">
                <a16:creationId xmlns:a16="http://schemas.microsoft.com/office/drawing/2014/main" id="{B709C68D-4AB1-4615-BEAD-827F9413EFEA}"/>
              </a:ext>
            </a:extLst>
          </p:cNvPr>
          <p:cNvSpPr/>
          <p:nvPr/>
        </p:nvSpPr>
        <p:spPr>
          <a:xfrm>
            <a:off x="8911049" y="410658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4" name="Freeform: Shape 1653">
            <a:extLst>
              <a:ext uri="{FF2B5EF4-FFF2-40B4-BE49-F238E27FC236}">
                <a16:creationId xmlns:a16="http://schemas.microsoft.com/office/drawing/2014/main" id="{19823CF5-9FF8-4F7E-AD8A-16805AE1E931}"/>
              </a:ext>
            </a:extLst>
          </p:cNvPr>
          <p:cNvSpPr/>
          <p:nvPr/>
        </p:nvSpPr>
        <p:spPr>
          <a:xfrm>
            <a:off x="8845280" y="4035793"/>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5" name="Freeform: Shape 1654">
            <a:extLst>
              <a:ext uri="{FF2B5EF4-FFF2-40B4-BE49-F238E27FC236}">
                <a16:creationId xmlns:a16="http://schemas.microsoft.com/office/drawing/2014/main" id="{821B70D4-595D-4056-AD41-777B5166E794}"/>
              </a:ext>
            </a:extLst>
          </p:cNvPr>
          <p:cNvSpPr/>
          <p:nvPr/>
        </p:nvSpPr>
        <p:spPr>
          <a:xfrm>
            <a:off x="8762025" y="391402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6" name="Freeform: Shape 1655">
            <a:extLst>
              <a:ext uri="{FF2B5EF4-FFF2-40B4-BE49-F238E27FC236}">
                <a16:creationId xmlns:a16="http://schemas.microsoft.com/office/drawing/2014/main" id="{46675215-A256-4FD7-9188-EDC0CB8F49EF}"/>
              </a:ext>
            </a:extLst>
          </p:cNvPr>
          <p:cNvSpPr/>
          <p:nvPr/>
        </p:nvSpPr>
        <p:spPr>
          <a:xfrm>
            <a:off x="8737883" y="391402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7" name="Freeform: Shape 1656">
            <a:extLst>
              <a:ext uri="{FF2B5EF4-FFF2-40B4-BE49-F238E27FC236}">
                <a16:creationId xmlns:a16="http://schemas.microsoft.com/office/drawing/2014/main" id="{F4D3C221-2B26-40B8-8FEC-5C9FCBDCDA87}"/>
              </a:ext>
            </a:extLst>
          </p:cNvPr>
          <p:cNvSpPr/>
          <p:nvPr/>
        </p:nvSpPr>
        <p:spPr>
          <a:xfrm>
            <a:off x="8719567" y="391402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8" name="Freeform: Shape 1657">
            <a:extLst>
              <a:ext uri="{FF2B5EF4-FFF2-40B4-BE49-F238E27FC236}">
                <a16:creationId xmlns:a16="http://schemas.microsoft.com/office/drawing/2014/main" id="{F330403C-98EA-4A96-9845-6065CC6A90AC}"/>
              </a:ext>
            </a:extLst>
          </p:cNvPr>
          <p:cNvSpPr/>
          <p:nvPr/>
        </p:nvSpPr>
        <p:spPr>
          <a:xfrm>
            <a:off x="8652131" y="3861170"/>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9" name="Freeform: Shape 1658">
            <a:extLst>
              <a:ext uri="{FF2B5EF4-FFF2-40B4-BE49-F238E27FC236}">
                <a16:creationId xmlns:a16="http://schemas.microsoft.com/office/drawing/2014/main" id="{52C754F3-9EA6-48DB-A9E7-865E5AFF03EE}"/>
              </a:ext>
            </a:extLst>
          </p:cNvPr>
          <p:cNvSpPr/>
          <p:nvPr/>
        </p:nvSpPr>
        <p:spPr>
          <a:xfrm>
            <a:off x="8625490" y="3808311"/>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0" name="Freeform: Shape 1659">
            <a:extLst>
              <a:ext uri="{FF2B5EF4-FFF2-40B4-BE49-F238E27FC236}">
                <a16:creationId xmlns:a16="http://schemas.microsoft.com/office/drawing/2014/main" id="{A75EB30E-F04D-4F94-AC6C-978437185BF1}"/>
              </a:ext>
            </a:extLst>
          </p:cNvPr>
          <p:cNvSpPr/>
          <p:nvPr/>
        </p:nvSpPr>
        <p:spPr>
          <a:xfrm>
            <a:off x="8617997" y="380831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1" name="Freeform: Shape 1660">
            <a:extLst>
              <a:ext uri="{FF2B5EF4-FFF2-40B4-BE49-F238E27FC236}">
                <a16:creationId xmlns:a16="http://schemas.microsoft.com/office/drawing/2014/main" id="{7292C09E-4374-4BF5-B549-F089A114108A}"/>
              </a:ext>
            </a:extLst>
          </p:cNvPr>
          <p:cNvSpPr/>
          <p:nvPr/>
        </p:nvSpPr>
        <p:spPr>
          <a:xfrm>
            <a:off x="8572207" y="3664838"/>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2" name="Freeform: Shape 1661">
            <a:extLst>
              <a:ext uri="{FF2B5EF4-FFF2-40B4-BE49-F238E27FC236}">
                <a16:creationId xmlns:a16="http://schemas.microsoft.com/office/drawing/2014/main" id="{257A0206-5589-4707-987D-4EAAC0B7BC3D}"/>
              </a:ext>
            </a:extLst>
          </p:cNvPr>
          <p:cNvSpPr/>
          <p:nvPr/>
        </p:nvSpPr>
        <p:spPr>
          <a:xfrm>
            <a:off x="8481461" y="3538357"/>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3" name="Freeform: Shape 1662">
            <a:extLst>
              <a:ext uri="{FF2B5EF4-FFF2-40B4-BE49-F238E27FC236}">
                <a16:creationId xmlns:a16="http://schemas.microsoft.com/office/drawing/2014/main" id="{AEE755C0-B000-4A1D-B139-4D83B73E60A7}"/>
              </a:ext>
            </a:extLst>
          </p:cNvPr>
          <p:cNvSpPr/>
          <p:nvPr/>
        </p:nvSpPr>
        <p:spPr>
          <a:xfrm>
            <a:off x="8447328" y="348644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4" name="Freeform: Shape 1663">
            <a:extLst>
              <a:ext uri="{FF2B5EF4-FFF2-40B4-BE49-F238E27FC236}">
                <a16:creationId xmlns:a16="http://schemas.microsoft.com/office/drawing/2014/main" id="{22FA8C18-1D59-4513-8C53-275B67E5ACA4}"/>
              </a:ext>
            </a:extLst>
          </p:cNvPr>
          <p:cNvSpPr/>
          <p:nvPr/>
        </p:nvSpPr>
        <p:spPr>
          <a:xfrm>
            <a:off x="8426516" y="348644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5" name="Freeform: Shape 1664">
            <a:extLst>
              <a:ext uri="{FF2B5EF4-FFF2-40B4-BE49-F238E27FC236}">
                <a16:creationId xmlns:a16="http://schemas.microsoft.com/office/drawing/2014/main" id="{B6D93109-E87D-4DBC-9E4A-9B0473CF2ADA}"/>
              </a:ext>
            </a:extLst>
          </p:cNvPr>
          <p:cNvSpPr/>
          <p:nvPr/>
        </p:nvSpPr>
        <p:spPr>
          <a:xfrm>
            <a:off x="8337434" y="3364678"/>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6" name="Freeform: Shape 1665">
            <a:extLst>
              <a:ext uri="{FF2B5EF4-FFF2-40B4-BE49-F238E27FC236}">
                <a16:creationId xmlns:a16="http://schemas.microsoft.com/office/drawing/2014/main" id="{2B218F94-1DFD-40A7-861E-0A85F22B09F1}"/>
              </a:ext>
            </a:extLst>
          </p:cNvPr>
          <p:cNvSpPr/>
          <p:nvPr/>
        </p:nvSpPr>
        <p:spPr>
          <a:xfrm>
            <a:off x="8326611" y="328822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7" name="Freeform: Shape 1666">
            <a:extLst>
              <a:ext uri="{FF2B5EF4-FFF2-40B4-BE49-F238E27FC236}">
                <a16:creationId xmlns:a16="http://schemas.microsoft.com/office/drawing/2014/main" id="{9FFF93A4-E166-4539-B3E5-7093412A5F28}"/>
              </a:ext>
            </a:extLst>
          </p:cNvPr>
          <p:cNvSpPr/>
          <p:nvPr/>
        </p:nvSpPr>
        <p:spPr>
          <a:xfrm>
            <a:off x="8319951" y="328822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8" name="Freeform: Shape 1667">
            <a:extLst>
              <a:ext uri="{FF2B5EF4-FFF2-40B4-BE49-F238E27FC236}">
                <a16:creationId xmlns:a16="http://schemas.microsoft.com/office/drawing/2014/main" id="{DA4EB59B-56F5-40C8-BA36-FA8DE7FBCE90}"/>
              </a:ext>
            </a:extLst>
          </p:cNvPr>
          <p:cNvSpPr/>
          <p:nvPr/>
        </p:nvSpPr>
        <p:spPr>
          <a:xfrm>
            <a:off x="8302466" y="328822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9" name="Freeform: Shape 1668">
            <a:extLst>
              <a:ext uri="{FF2B5EF4-FFF2-40B4-BE49-F238E27FC236}">
                <a16:creationId xmlns:a16="http://schemas.microsoft.com/office/drawing/2014/main" id="{BD9D7FE4-70CF-4574-B9B5-B4B77830B3AA}"/>
              </a:ext>
            </a:extLst>
          </p:cNvPr>
          <p:cNvSpPr/>
          <p:nvPr/>
        </p:nvSpPr>
        <p:spPr>
          <a:xfrm>
            <a:off x="8288315" y="328822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0" name="Freeform: Shape 1669">
            <a:extLst>
              <a:ext uri="{FF2B5EF4-FFF2-40B4-BE49-F238E27FC236}">
                <a16:creationId xmlns:a16="http://schemas.microsoft.com/office/drawing/2014/main" id="{272D954B-BFF4-4188-8EC1-45E6A639E75A}"/>
              </a:ext>
            </a:extLst>
          </p:cNvPr>
          <p:cNvSpPr/>
          <p:nvPr/>
        </p:nvSpPr>
        <p:spPr>
          <a:xfrm>
            <a:off x="8274161" y="328822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1" name="Freeform: Shape 1670">
            <a:extLst>
              <a:ext uri="{FF2B5EF4-FFF2-40B4-BE49-F238E27FC236}">
                <a16:creationId xmlns:a16="http://schemas.microsoft.com/office/drawing/2014/main" id="{5835AD92-F300-47B8-A7E8-56DF7598490E}"/>
              </a:ext>
            </a:extLst>
          </p:cNvPr>
          <p:cNvSpPr/>
          <p:nvPr/>
        </p:nvSpPr>
        <p:spPr>
          <a:xfrm>
            <a:off x="8259175" y="328822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2" name="Freeform: Shape 1671">
            <a:extLst>
              <a:ext uri="{FF2B5EF4-FFF2-40B4-BE49-F238E27FC236}">
                <a16:creationId xmlns:a16="http://schemas.microsoft.com/office/drawing/2014/main" id="{44906BCE-9841-4CBE-995F-29BD577EBDDF}"/>
              </a:ext>
            </a:extLst>
          </p:cNvPr>
          <p:cNvSpPr/>
          <p:nvPr/>
        </p:nvSpPr>
        <p:spPr>
          <a:xfrm>
            <a:off x="9381431"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3" name="Freeform: Shape 1672">
            <a:extLst>
              <a:ext uri="{FF2B5EF4-FFF2-40B4-BE49-F238E27FC236}">
                <a16:creationId xmlns:a16="http://schemas.microsoft.com/office/drawing/2014/main" id="{FC9D44BC-117E-4B08-B99C-9D72E3CBAA42}"/>
              </a:ext>
            </a:extLst>
          </p:cNvPr>
          <p:cNvSpPr/>
          <p:nvPr/>
        </p:nvSpPr>
        <p:spPr>
          <a:xfrm>
            <a:off x="7063658" y="227447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4" name="Freeform: Shape 1673">
            <a:extLst>
              <a:ext uri="{FF2B5EF4-FFF2-40B4-BE49-F238E27FC236}">
                <a16:creationId xmlns:a16="http://schemas.microsoft.com/office/drawing/2014/main" id="{5B8E56CE-77C6-4B15-8B86-E2DD134C2426}"/>
              </a:ext>
            </a:extLst>
          </p:cNvPr>
          <p:cNvSpPr/>
          <p:nvPr/>
        </p:nvSpPr>
        <p:spPr>
          <a:xfrm>
            <a:off x="6969577" y="2310340"/>
            <a:ext cx="4495682" cy="1991628"/>
          </a:xfrm>
          <a:custGeom>
            <a:avLst/>
            <a:gdLst>
              <a:gd name="connsiteX0" fmla="*/ 6805150 w 6795082"/>
              <a:gd name="connsiteY0" fmla="*/ 2656374 h 2655115"/>
              <a:gd name="connsiteX1" fmla="*/ 5683961 w 6795082"/>
              <a:gd name="connsiteY1" fmla="*/ 2656374 h 2655115"/>
              <a:gd name="connsiteX2" fmla="*/ 5683961 w 6795082"/>
              <a:gd name="connsiteY2" fmla="*/ 2505372 h 2655115"/>
              <a:gd name="connsiteX3" fmla="*/ 5456200 w 6795082"/>
              <a:gd name="connsiteY3" fmla="*/ 2505372 h 2655115"/>
              <a:gd name="connsiteX4" fmla="*/ 5456200 w 6795082"/>
              <a:gd name="connsiteY4" fmla="*/ 2412254 h 2655115"/>
              <a:gd name="connsiteX5" fmla="*/ 5207047 w 6795082"/>
              <a:gd name="connsiteY5" fmla="*/ 2412254 h 2655115"/>
              <a:gd name="connsiteX6" fmla="*/ 5207047 w 6795082"/>
              <a:gd name="connsiteY6" fmla="*/ 2358145 h 2655115"/>
              <a:gd name="connsiteX7" fmla="*/ 5144129 w 6795082"/>
              <a:gd name="connsiteY7" fmla="*/ 2358145 h 2655115"/>
              <a:gd name="connsiteX8" fmla="*/ 5144129 w 6795082"/>
              <a:gd name="connsiteY8" fmla="*/ 2299003 h 2655115"/>
              <a:gd name="connsiteX9" fmla="*/ 4975511 w 6795082"/>
              <a:gd name="connsiteY9" fmla="*/ 2299003 h 2655115"/>
              <a:gd name="connsiteX10" fmla="*/ 4975511 w 6795082"/>
              <a:gd name="connsiteY10" fmla="*/ 2244894 h 2655115"/>
              <a:gd name="connsiteX11" fmla="*/ 4951602 w 6795082"/>
              <a:gd name="connsiteY11" fmla="*/ 2244894 h 2655115"/>
              <a:gd name="connsiteX12" fmla="*/ 4951602 w 6795082"/>
              <a:gd name="connsiteY12" fmla="*/ 2199594 h 2655115"/>
              <a:gd name="connsiteX13" fmla="*/ 4878618 w 6795082"/>
              <a:gd name="connsiteY13" fmla="*/ 2199594 h 2655115"/>
              <a:gd name="connsiteX14" fmla="*/ 4878618 w 6795082"/>
              <a:gd name="connsiteY14" fmla="*/ 2149260 h 2655115"/>
              <a:gd name="connsiteX15" fmla="*/ 4845901 w 6795082"/>
              <a:gd name="connsiteY15" fmla="*/ 2149260 h 2655115"/>
              <a:gd name="connsiteX16" fmla="*/ 4845901 w 6795082"/>
              <a:gd name="connsiteY16" fmla="*/ 2107734 h 2655115"/>
              <a:gd name="connsiteX17" fmla="*/ 4703707 w 6795082"/>
              <a:gd name="connsiteY17" fmla="*/ 2107734 h 2655115"/>
              <a:gd name="connsiteX18" fmla="*/ 4703707 w 6795082"/>
              <a:gd name="connsiteY18" fmla="*/ 2069984 h 2655115"/>
              <a:gd name="connsiteX19" fmla="*/ 4595489 w 6795082"/>
              <a:gd name="connsiteY19" fmla="*/ 2069984 h 2655115"/>
              <a:gd name="connsiteX20" fmla="*/ 4595489 w 6795082"/>
              <a:gd name="connsiteY20" fmla="*/ 2030975 h 2655115"/>
              <a:gd name="connsiteX21" fmla="*/ 4444487 w 6795082"/>
              <a:gd name="connsiteY21" fmla="*/ 2030975 h 2655115"/>
              <a:gd name="connsiteX22" fmla="*/ 4444487 w 6795082"/>
              <a:gd name="connsiteY22" fmla="*/ 1996999 h 2655115"/>
              <a:gd name="connsiteX23" fmla="*/ 4267061 w 6795082"/>
              <a:gd name="connsiteY23" fmla="*/ 1996999 h 2655115"/>
              <a:gd name="connsiteX24" fmla="*/ 4267061 w 6795082"/>
              <a:gd name="connsiteY24" fmla="*/ 1968057 h 2655115"/>
              <a:gd name="connsiteX25" fmla="*/ 4238118 w 6795082"/>
              <a:gd name="connsiteY25" fmla="*/ 1968057 h 2655115"/>
              <a:gd name="connsiteX26" fmla="*/ 4238118 w 6795082"/>
              <a:gd name="connsiteY26" fmla="*/ 1931565 h 2655115"/>
              <a:gd name="connsiteX27" fmla="*/ 4214210 w 6795082"/>
              <a:gd name="connsiteY27" fmla="*/ 1931565 h 2655115"/>
              <a:gd name="connsiteX28" fmla="*/ 4214210 w 6795082"/>
              <a:gd name="connsiteY28" fmla="*/ 1893815 h 2655115"/>
              <a:gd name="connsiteX29" fmla="*/ 4204143 w 6795082"/>
              <a:gd name="connsiteY29" fmla="*/ 1893815 h 2655115"/>
              <a:gd name="connsiteX30" fmla="*/ 4204143 w 6795082"/>
              <a:gd name="connsiteY30" fmla="*/ 1862356 h 2655115"/>
              <a:gd name="connsiteX31" fmla="*/ 4131159 w 6795082"/>
              <a:gd name="connsiteY31" fmla="*/ 1862356 h 2655115"/>
              <a:gd name="connsiteX32" fmla="*/ 4131159 w 6795082"/>
              <a:gd name="connsiteY32" fmla="*/ 1837189 h 2655115"/>
              <a:gd name="connsiteX33" fmla="*/ 4087116 w 6795082"/>
              <a:gd name="connsiteY33" fmla="*/ 1837189 h 2655115"/>
              <a:gd name="connsiteX34" fmla="*/ 4087116 w 6795082"/>
              <a:gd name="connsiteY34" fmla="*/ 1810764 h 2655115"/>
              <a:gd name="connsiteX35" fmla="*/ 3894589 w 6795082"/>
              <a:gd name="connsiteY35" fmla="*/ 1810764 h 2655115"/>
              <a:gd name="connsiteX36" fmla="*/ 3894589 w 6795082"/>
              <a:gd name="connsiteY36" fmla="*/ 1771755 h 2655115"/>
              <a:gd name="connsiteX37" fmla="*/ 3860614 w 6795082"/>
              <a:gd name="connsiteY37" fmla="*/ 1771755 h 2655115"/>
              <a:gd name="connsiteX38" fmla="*/ 3860614 w 6795082"/>
              <a:gd name="connsiteY38" fmla="*/ 1762946 h 2655115"/>
              <a:gd name="connsiteX39" fmla="*/ 3748621 w 6795082"/>
              <a:gd name="connsiteY39" fmla="*/ 1762946 h 2655115"/>
              <a:gd name="connsiteX40" fmla="*/ 3748621 w 6795082"/>
              <a:gd name="connsiteY40" fmla="*/ 1742813 h 2655115"/>
              <a:gd name="connsiteX41" fmla="*/ 3736037 w 6795082"/>
              <a:gd name="connsiteY41" fmla="*/ 1742813 h 2655115"/>
              <a:gd name="connsiteX42" fmla="*/ 3736037 w 6795082"/>
              <a:gd name="connsiteY42" fmla="*/ 1716388 h 2655115"/>
              <a:gd name="connsiteX43" fmla="*/ 3668086 w 6795082"/>
              <a:gd name="connsiteY43" fmla="*/ 1716388 h 2655115"/>
              <a:gd name="connsiteX44" fmla="*/ 3668086 w 6795082"/>
              <a:gd name="connsiteY44" fmla="*/ 1634595 h 2655115"/>
              <a:gd name="connsiteX45" fmla="*/ 3586294 w 6795082"/>
              <a:gd name="connsiteY45" fmla="*/ 1634595 h 2655115"/>
              <a:gd name="connsiteX46" fmla="*/ 3586294 w 6795082"/>
              <a:gd name="connsiteY46" fmla="*/ 1605653 h 2655115"/>
              <a:gd name="connsiteX47" fmla="*/ 3574969 w 6795082"/>
              <a:gd name="connsiteY47" fmla="*/ 1605653 h 2655115"/>
              <a:gd name="connsiteX48" fmla="*/ 3574969 w 6795082"/>
              <a:gd name="connsiteY48" fmla="*/ 1577969 h 2655115"/>
              <a:gd name="connsiteX49" fmla="*/ 3562385 w 6795082"/>
              <a:gd name="connsiteY49" fmla="*/ 1577969 h 2655115"/>
              <a:gd name="connsiteX50" fmla="*/ 3562385 w 6795082"/>
              <a:gd name="connsiteY50" fmla="*/ 1541477 h 2655115"/>
              <a:gd name="connsiteX51" fmla="*/ 3546026 w 6795082"/>
              <a:gd name="connsiteY51" fmla="*/ 1541477 h 2655115"/>
              <a:gd name="connsiteX52" fmla="*/ 3546026 w 6795082"/>
              <a:gd name="connsiteY52" fmla="*/ 1489885 h 2655115"/>
              <a:gd name="connsiteX53" fmla="*/ 3527151 w 6795082"/>
              <a:gd name="connsiteY53" fmla="*/ 1489885 h 2655115"/>
              <a:gd name="connsiteX54" fmla="*/ 3527151 w 6795082"/>
              <a:gd name="connsiteY54" fmla="*/ 1449618 h 2655115"/>
              <a:gd name="connsiteX55" fmla="*/ 3488142 w 6795082"/>
              <a:gd name="connsiteY55" fmla="*/ 1449618 h 2655115"/>
              <a:gd name="connsiteX56" fmla="*/ 3488142 w 6795082"/>
              <a:gd name="connsiteY56" fmla="*/ 1420676 h 2655115"/>
              <a:gd name="connsiteX57" fmla="*/ 3412641 w 6795082"/>
              <a:gd name="connsiteY57" fmla="*/ 1420676 h 2655115"/>
              <a:gd name="connsiteX58" fmla="*/ 3412641 w 6795082"/>
              <a:gd name="connsiteY58" fmla="*/ 1394250 h 2655115"/>
              <a:gd name="connsiteX59" fmla="*/ 3396283 w 6795082"/>
              <a:gd name="connsiteY59" fmla="*/ 1394250 h 2655115"/>
              <a:gd name="connsiteX60" fmla="*/ 3396283 w 6795082"/>
              <a:gd name="connsiteY60" fmla="*/ 1367825 h 2655115"/>
              <a:gd name="connsiteX61" fmla="*/ 3286807 w 6795082"/>
              <a:gd name="connsiteY61" fmla="*/ 1367825 h 2655115"/>
              <a:gd name="connsiteX62" fmla="*/ 3286807 w 6795082"/>
              <a:gd name="connsiteY62" fmla="*/ 1345175 h 2655115"/>
              <a:gd name="connsiteX63" fmla="*/ 3280515 w 6795082"/>
              <a:gd name="connsiteY63" fmla="*/ 1345175 h 2655115"/>
              <a:gd name="connsiteX64" fmla="*/ 3280515 w 6795082"/>
              <a:gd name="connsiteY64" fmla="*/ 1314974 h 2655115"/>
              <a:gd name="connsiteX65" fmla="*/ 3269190 w 6795082"/>
              <a:gd name="connsiteY65" fmla="*/ 1314974 h 2655115"/>
              <a:gd name="connsiteX66" fmla="*/ 3269190 w 6795082"/>
              <a:gd name="connsiteY66" fmla="*/ 1297358 h 2655115"/>
              <a:gd name="connsiteX67" fmla="*/ 3144613 w 6795082"/>
              <a:gd name="connsiteY67" fmla="*/ 1297358 h 2655115"/>
              <a:gd name="connsiteX68" fmla="*/ 3144613 w 6795082"/>
              <a:gd name="connsiteY68" fmla="*/ 1268415 h 2655115"/>
              <a:gd name="connsiteX69" fmla="*/ 3133288 w 6795082"/>
              <a:gd name="connsiteY69" fmla="*/ 1268415 h 2655115"/>
              <a:gd name="connsiteX70" fmla="*/ 3133288 w 6795082"/>
              <a:gd name="connsiteY70" fmla="*/ 1243248 h 2655115"/>
              <a:gd name="connsiteX71" fmla="*/ 3074146 w 6795082"/>
              <a:gd name="connsiteY71" fmla="*/ 1243248 h 2655115"/>
              <a:gd name="connsiteX72" fmla="*/ 3074146 w 6795082"/>
              <a:gd name="connsiteY72" fmla="*/ 1216823 h 2655115"/>
              <a:gd name="connsiteX73" fmla="*/ 3037654 w 6795082"/>
              <a:gd name="connsiteY73" fmla="*/ 1216823 h 2655115"/>
              <a:gd name="connsiteX74" fmla="*/ 3037654 w 6795082"/>
              <a:gd name="connsiteY74" fmla="*/ 1199206 h 2655115"/>
              <a:gd name="connsiteX75" fmla="*/ 2984803 w 6795082"/>
              <a:gd name="connsiteY75" fmla="*/ 1199206 h 2655115"/>
              <a:gd name="connsiteX76" fmla="*/ 2984803 w 6795082"/>
              <a:gd name="connsiteY76" fmla="*/ 1175298 h 2655115"/>
              <a:gd name="connsiteX77" fmla="*/ 2934469 w 6795082"/>
              <a:gd name="connsiteY77" fmla="*/ 1175298 h 2655115"/>
              <a:gd name="connsiteX78" fmla="*/ 2934469 w 6795082"/>
              <a:gd name="connsiteY78" fmla="*/ 1147614 h 2655115"/>
              <a:gd name="connsiteX79" fmla="*/ 2924402 w 6795082"/>
              <a:gd name="connsiteY79" fmla="*/ 1147614 h 2655115"/>
              <a:gd name="connsiteX80" fmla="*/ 2924402 w 6795082"/>
              <a:gd name="connsiteY80" fmla="*/ 1097280 h 2655115"/>
              <a:gd name="connsiteX81" fmla="*/ 2744458 w 6795082"/>
              <a:gd name="connsiteY81" fmla="*/ 1097280 h 2655115"/>
              <a:gd name="connsiteX82" fmla="*/ 2744458 w 6795082"/>
              <a:gd name="connsiteY82" fmla="*/ 1070855 h 2655115"/>
              <a:gd name="connsiteX83" fmla="*/ 2645049 w 6795082"/>
              <a:gd name="connsiteY83" fmla="*/ 1070855 h 2655115"/>
              <a:gd name="connsiteX84" fmla="*/ 2645049 w 6795082"/>
              <a:gd name="connsiteY84" fmla="*/ 1048204 h 2655115"/>
              <a:gd name="connsiteX85" fmla="*/ 2569548 w 6795082"/>
              <a:gd name="connsiteY85" fmla="*/ 1048204 h 2655115"/>
              <a:gd name="connsiteX86" fmla="*/ 2569548 w 6795082"/>
              <a:gd name="connsiteY86" fmla="*/ 1019262 h 2655115"/>
              <a:gd name="connsiteX87" fmla="*/ 2520472 w 6795082"/>
              <a:gd name="connsiteY87" fmla="*/ 1019262 h 2655115"/>
              <a:gd name="connsiteX88" fmla="*/ 2520472 w 6795082"/>
              <a:gd name="connsiteY88" fmla="*/ 1006679 h 2655115"/>
              <a:gd name="connsiteX89" fmla="*/ 2485239 w 6795082"/>
              <a:gd name="connsiteY89" fmla="*/ 1006679 h 2655115"/>
              <a:gd name="connsiteX90" fmla="*/ 2485239 w 6795082"/>
              <a:gd name="connsiteY90" fmla="*/ 975220 h 2655115"/>
              <a:gd name="connsiteX91" fmla="*/ 2429871 w 6795082"/>
              <a:gd name="connsiteY91" fmla="*/ 975220 h 2655115"/>
              <a:gd name="connsiteX92" fmla="*/ 2429871 w 6795082"/>
              <a:gd name="connsiteY92" fmla="*/ 945020 h 2655115"/>
              <a:gd name="connsiteX93" fmla="*/ 2377021 w 6795082"/>
              <a:gd name="connsiteY93" fmla="*/ 945020 h 2655115"/>
              <a:gd name="connsiteX94" fmla="*/ 2377021 w 6795082"/>
              <a:gd name="connsiteY94" fmla="*/ 902236 h 2655115"/>
              <a:gd name="connsiteX95" fmla="*/ 2299003 w 6795082"/>
              <a:gd name="connsiteY95" fmla="*/ 902236 h 2655115"/>
              <a:gd name="connsiteX96" fmla="*/ 2299003 w 6795082"/>
              <a:gd name="connsiteY96" fmla="*/ 875811 h 2655115"/>
              <a:gd name="connsiteX97" fmla="*/ 2278869 w 6795082"/>
              <a:gd name="connsiteY97" fmla="*/ 875811 h 2655115"/>
              <a:gd name="connsiteX98" fmla="*/ 2278869 w 6795082"/>
              <a:gd name="connsiteY98" fmla="*/ 856935 h 2655115"/>
              <a:gd name="connsiteX99" fmla="*/ 2252444 w 6795082"/>
              <a:gd name="connsiteY99" fmla="*/ 856935 h 2655115"/>
              <a:gd name="connsiteX100" fmla="*/ 2252444 w 6795082"/>
              <a:gd name="connsiteY100" fmla="*/ 829252 h 2655115"/>
              <a:gd name="connsiteX101" fmla="*/ 2252444 w 6795082"/>
              <a:gd name="connsiteY101" fmla="*/ 806602 h 2655115"/>
              <a:gd name="connsiteX102" fmla="*/ 2244894 w 6795082"/>
              <a:gd name="connsiteY102" fmla="*/ 806602 h 2655115"/>
              <a:gd name="connsiteX103" fmla="*/ 2244894 w 6795082"/>
              <a:gd name="connsiteY103" fmla="*/ 783951 h 2655115"/>
              <a:gd name="connsiteX104" fmla="*/ 2223502 w 6795082"/>
              <a:gd name="connsiteY104" fmla="*/ 783951 h 2655115"/>
              <a:gd name="connsiteX105" fmla="*/ 2223502 w 6795082"/>
              <a:gd name="connsiteY105" fmla="*/ 736134 h 2655115"/>
              <a:gd name="connsiteX106" fmla="*/ 2075017 w 6795082"/>
              <a:gd name="connsiteY106" fmla="*/ 736134 h 2655115"/>
              <a:gd name="connsiteX107" fmla="*/ 2075017 w 6795082"/>
              <a:gd name="connsiteY107" fmla="*/ 717259 h 2655115"/>
              <a:gd name="connsiteX108" fmla="*/ 2058658 w 6795082"/>
              <a:gd name="connsiteY108" fmla="*/ 717259 h 2655115"/>
              <a:gd name="connsiteX109" fmla="*/ 2058658 w 6795082"/>
              <a:gd name="connsiteY109" fmla="*/ 690833 h 2655115"/>
              <a:gd name="connsiteX110" fmla="*/ 1990708 w 6795082"/>
              <a:gd name="connsiteY110" fmla="*/ 690833 h 2655115"/>
              <a:gd name="connsiteX111" fmla="*/ 1990708 w 6795082"/>
              <a:gd name="connsiteY111" fmla="*/ 666925 h 2655115"/>
              <a:gd name="connsiteX112" fmla="*/ 1961766 w 6795082"/>
              <a:gd name="connsiteY112" fmla="*/ 666925 h 2655115"/>
              <a:gd name="connsiteX113" fmla="*/ 1961766 w 6795082"/>
              <a:gd name="connsiteY113" fmla="*/ 641758 h 2655115"/>
              <a:gd name="connsiteX114" fmla="*/ 1941632 w 6795082"/>
              <a:gd name="connsiteY114" fmla="*/ 641758 h 2655115"/>
              <a:gd name="connsiteX115" fmla="*/ 1941632 w 6795082"/>
              <a:gd name="connsiteY115" fmla="*/ 592682 h 2655115"/>
              <a:gd name="connsiteX116" fmla="*/ 1924015 w 6795082"/>
              <a:gd name="connsiteY116" fmla="*/ 592682 h 2655115"/>
              <a:gd name="connsiteX117" fmla="*/ 1924015 w 6795082"/>
              <a:gd name="connsiteY117" fmla="*/ 546123 h 2655115"/>
              <a:gd name="connsiteX118" fmla="*/ 1881231 w 6795082"/>
              <a:gd name="connsiteY118" fmla="*/ 546123 h 2655115"/>
              <a:gd name="connsiteX119" fmla="*/ 1881231 w 6795082"/>
              <a:gd name="connsiteY119" fmla="*/ 528506 h 2655115"/>
              <a:gd name="connsiteX120" fmla="*/ 1881231 w 6795082"/>
              <a:gd name="connsiteY120" fmla="*/ 484464 h 2655115"/>
              <a:gd name="connsiteX121" fmla="*/ 1823347 w 6795082"/>
              <a:gd name="connsiteY121" fmla="*/ 484464 h 2655115"/>
              <a:gd name="connsiteX122" fmla="*/ 1823347 w 6795082"/>
              <a:gd name="connsiteY122" fmla="*/ 456781 h 2655115"/>
              <a:gd name="connsiteX123" fmla="*/ 1808247 w 6795082"/>
              <a:gd name="connsiteY123" fmla="*/ 456781 h 2655115"/>
              <a:gd name="connsiteX124" fmla="*/ 1808247 w 6795082"/>
              <a:gd name="connsiteY124" fmla="*/ 434130 h 2655115"/>
              <a:gd name="connsiteX125" fmla="*/ 1682412 w 6795082"/>
              <a:gd name="connsiteY125" fmla="*/ 434130 h 2655115"/>
              <a:gd name="connsiteX126" fmla="*/ 1682412 w 6795082"/>
              <a:gd name="connsiteY126" fmla="*/ 410222 h 2655115"/>
              <a:gd name="connsiteX127" fmla="*/ 1512535 w 6795082"/>
              <a:gd name="connsiteY127" fmla="*/ 410222 h 2655115"/>
              <a:gd name="connsiteX128" fmla="*/ 1512535 w 6795082"/>
              <a:gd name="connsiteY128" fmla="*/ 391346 h 2655115"/>
              <a:gd name="connsiteX129" fmla="*/ 1341400 w 6795082"/>
              <a:gd name="connsiteY129" fmla="*/ 391346 h 2655115"/>
              <a:gd name="connsiteX130" fmla="*/ 1341400 w 6795082"/>
              <a:gd name="connsiteY130" fmla="*/ 362404 h 2655115"/>
              <a:gd name="connsiteX131" fmla="*/ 1265899 w 6795082"/>
              <a:gd name="connsiteY131" fmla="*/ 362404 h 2655115"/>
              <a:gd name="connsiteX132" fmla="*/ 1265899 w 6795082"/>
              <a:gd name="connsiteY132" fmla="*/ 342271 h 2655115"/>
              <a:gd name="connsiteX133" fmla="*/ 1252057 w 6795082"/>
              <a:gd name="connsiteY133" fmla="*/ 342271 h 2655115"/>
              <a:gd name="connsiteX134" fmla="*/ 1252057 w 6795082"/>
              <a:gd name="connsiteY134" fmla="*/ 318362 h 2655115"/>
              <a:gd name="connsiteX135" fmla="*/ 1205498 w 6795082"/>
              <a:gd name="connsiteY135" fmla="*/ 318362 h 2655115"/>
              <a:gd name="connsiteX136" fmla="*/ 1205498 w 6795082"/>
              <a:gd name="connsiteY136" fmla="*/ 295712 h 2655115"/>
              <a:gd name="connsiteX137" fmla="*/ 1177814 w 6795082"/>
              <a:gd name="connsiteY137" fmla="*/ 295712 h 2655115"/>
              <a:gd name="connsiteX138" fmla="*/ 1177814 w 6795082"/>
              <a:gd name="connsiteY138" fmla="*/ 276837 h 2655115"/>
              <a:gd name="connsiteX139" fmla="*/ 1166489 w 6795082"/>
              <a:gd name="connsiteY139" fmla="*/ 276837 h 2655115"/>
              <a:gd name="connsiteX140" fmla="*/ 1166489 w 6795082"/>
              <a:gd name="connsiteY140" fmla="*/ 251670 h 2655115"/>
              <a:gd name="connsiteX141" fmla="*/ 1079663 w 6795082"/>
              <a:gd name="connsiteY141" fmla="*/ 251670 h 2655115"/>
              <a:gd name="connsiteX142" fmla="*/ 1079663 w 6795082"/>
              <a:gd name="connsiteY142" fmla="*/ 226503 h 2655115"/>
              <a:gd name="connsiteX143" fmla="*/ 835544 w 6795082"/>
              <a:gd name="connsiteY143" fmla="*/ 226503 h 2655115"/>
              <a:gd name="connsiteX144" fmla="*/ 835544 w 6795082"/>
              <a:gd name="connsiteY144" fmla="*/ 202594 h 2655115"/>
              <a:gd name="connsiteX145" fmla="*/ 826735 w 6795082"/>
              <a:gd name="connsiteY145" fmla="*/ 202594 h 2655115"/>
              <a:gd name="connsiteX146" fmla="*/ 826735 w 6795082"/>
              <a:gd name="connsiteY146" fmla="*/ 183719 h 2655115"/>
              <a:gd name="connsiteX147" fmla="*/ 531023 w 6795082"/>
              <a:gd name="connsiteY147" fmla="*/ 183719 h 2655115"/>
              <a:gd name="connsiteX148" fmla="*/ 531023 w 6795082"/>
              <a:gd name="connsiteY148" fmla="*/ 157294 h 2655115"/>
              <a:gd name="connsiteX149" fmla="*/ 442939 w 6795082"/>
              <a:gd name="connsiteY149" fmla="*/ 157294 h 2655115"/>
              <a:gd name="connsiteX150" fmla="*/ 442939 w 6795082"/>
              <a:gd name="connsiteY150" fmla="*/ 137160 h 2655115"/>
              <a:gd name="connsiteX151" fmla="*/ 305779 w 6795082"/>
              <a:gd name="connsiteY151" fmla="*/ 137160 h 2655115"/>
              <a:gd name="connsiteX152" fmla="*/ 305779 w 6795082"/>
              <a:gd name="connsiteY152" fmla="*/ 98151 h 2655115"/>
              <a:gd name="connsiteX153" fmla="*/ 130868 w 6795082"/>
              <a:gd name="connsiteY153" fmla="*/ 98151 h 2655115"/>
              <a:gd name="connsiteX154" fmla="*/ 130868 w 6795082"/>
              <a:gd name="connsiteY154" fmla="*/ 71726 h 2655115"/>
              <a:gd name="connsiteX155" fmla="*/ 95634 w 6795082"/>
              <a:gd name="connsiteY155" fmla="*/ 71726 h 2655115"/>
              <a:gd name="connsiteX156" fmla="*/ 95634 w 6795082"/>
              <a:gd name="connsiteY156" fmla="*/ 46559 h 2655115"/>
              <a:gd name="connsiteX157" fmla="*/ 83051 w 6795082"/>
              <a:gd name="connsiteY157" fmla="*/ 46559 h 2655115"/>
              <a:gd name="connsiteX158" fmla="*/ 83051 w 6795082"/>
              <a:gd name="connsiteY158" fmla="*/ 25167 h 2655115"/>
              <a:gd name="connsiteX159" fmla="*/ 51592 w 6795082"/>
              <a:gd name="connsiteY159" fmla="*/ 25167 h 2655115"/>
              <a:gd name="connsiteX160" fmla="*/ 51592 w 6795082"/>
              <a:gd name="connsiteY160" fmla="*/ 0 h 2655115"/>
              <a:gd name="connsiteX161" fmla="*/ 0 w 6795082"/>
              <a:gd name="connsiteY161" fmla="*/ 0 h 265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795082" h="2655115">
                <a:moveTo>
                  <a:pt x="6805150" y="2656374"/>
                </a:moveTo>
                <a:lnTo>
                  <a:pt x="5683961" y="2656374"/>
                </a:lnTo>
                <a:lnTo>
                  <a:pt x="5683961" y="2505372"/>
                </a:lnTo>
                <a:lnTo>
                  <a:pt x="5456200" y="2505372"/>
                </a:lnTo>
                <a:lnTo>
                  <a:pt x="5456200" y="2412254"/>
                </a:lnTo>
                <a:lnTo>
                  <a:pt x="5207047" y="2412254"/>
                </a:lnTo>
                <a:lnTo>
                  <a:pt x="5207047" y="2358145"/>
                </a:lnTo>
                <a:lnTo>
                  <a:pt x="5144129" y="2358145"/>
                </a:lnTo>
                <a:lnTo>
                  <a:pt x="5144129" y="2299003"/>
                </a:lnTo>
                <a:lnTo>
                  <a:pt x="4975511" y="2299003"/>
                </a:lnTo>
                <a:lnTo>
                  <a:pt x="4975511" y="2244894"/>
                </a:lnTo>
                <a:lnTo>
                  <a:pt x="4951602" y="2244894"/>
                </a:lnTo>
                <a:lnTo>
                  <a:pt x="4951602" y="2199594"/>
                </a:lnTo>
                <a:lnTo>
                  <a:pt x="4878618" y="2199594"/>
                </a:lnTo>
                <a:lnTo>
                  <a:pt x="4878618" y="2149260"/>
                </a:lnTo>
                <a:lnTo>
                  <a:pt x="4845901" y="2149260"/>
                </a:lnTo>
                <a:lnTo>
                  <a:pt x="4845901" y="2107734"/>
                </a:lnTo>
                <a:lnTo>
                  <a:pt x="4703707" y="2107734"/>
                </a:lnTo>
                <a:lnTo>
                  <a:pt x="4703707" y="2069984"/>
                </a:lnTo>
                <a:lnTo>
                  <a:pt x="4595489" y="2069984"/>
                </a:lnTo>
                <a:lnTo>
                  <a:pt x="4595489" y="2030975"/>
                </a:lnTo>
                <a:lnTo>
                  <a:pt x="4444487" y="2030975"/>
                </a:lnTo>
                <a:lnTo>
                  <a:pt x="4444487" y="1996999"/>
                </a:lnTo>
                <a:lnTo>
                  <a:pt x="4267061" y="1996999"/>
                </a:lnTo>
                <a:lnTo>
                  <a:pt x="4267061" y="1968057"/>
                </a:lnTo>
                <a:lnTo>
                  <a:pt x="4238118" y="1968057"/>
                </a:lnTo>
                <a:lnTo>
                  <a:pt x="4238118" y="1931565"/>
                </a:lnTo>
                <a:lnTo>
                  <a:pt x="4214210" y="1931565"/>
                </a:lnTo>
                <a:lnTo>
                  <a:pt x="4214210" y="1893815"/>
                </a:lnTo>
                <a:lnTo>
                  <a:pt x="4204143" y="1893815"/>
                </a:lnTo>
                <a:lnTo>
                  <a:pt x="4204143" y="1862356"/>
                </a:lnTo>
                <a:lnTo>
                  <a:pt x="4131159" y="1862356"/>
                </a:lnTo>
                <a:lnTo>
                  <a:pt x="4131159" y="1837189"/>
                </a:lnTo>
                <a:lnTo>
                  <a:pt x="4087116" y="1837189"/>
                </a:lnTo>
                <a:lnTo>
                  <a:pt x="4087116" y="1810764"/>
                </a:lnTo>
                <a:lnTo>
                  <a:pt x="3894589" y="1810764"/>
                </a:lnTo>
                <a:lnTo>
                  <a:pt x="3894589" y="1771755"/>
                </a:lnTo>
                <a:lnTo>
                  <a:pt x="3860614" y="1771755"/>
                </a:lnTo>
                <a:lnTo>
                  <a:pt x="3860614" y="1762946"/>
                </a:lnTo>
                <a:lnTo>
                  <a:pt x="3748621" y="1762946"/>
                </a:lnTo>
                <a:lnTo>
                  <a:pt x="3748621" y="1742813"/>
                </a:lnTo>
                <a:lnTo>
                  <a:pt x="3736037" y="1742813"/>
                </a:lnTo>
                <a:lnTo>
                  <a:pt x="3736037" y="1716388"/>
                </a:lnTo>
                <a:lnTo>
                  <a:pt x="3668086" y="1716388"/>
                </a:lnTo>
                <a:lnTo>
                  <a:pt x="3668086" y="1634595"/>
                </a:lnTo>
                <a:lnTo>
                  <a:pt x="3586294" y="1634595"/>
                </a:lnTo>
                <a:lnTo>
                  <a:pt x="3586294" y="1605653"/>
                </a:lnTo>
                <a:lnTo>
                  <a:pt x="3574969" y="1605653"/>
                </a:lnTo>
                <a:lnTo>
                  <a:pt x="3574969" y="1577969"/>
                </a:lnTo>
                <a:lnTo>
                  <a:pt x="3562385" y="1577969"/>
                </a:lnTo>
                <a:lnTo>
                  <a:pt x="3562385" y="1541477"/>
                </a:lnTo>
                <a:lnTo>
                  <a:pt x="3546026" y="1541477"/>
                </a:lnTo>
                <a:lnTo>
                  <a:pt x="3546026" y="1489885"/>
                </a:lnTo>
                <a:lnTo>
                  <a:pt x="3527151" y="1489885"/>
                </a:lnTo>
                <a:lnTo>
                  <a:pt x="3527151" y="1449618"/>
                </a:lnTo>
                <a:lnTo>
                  <a:pt x="3488142" y="1449618"/>
                </a:lnTo>
                <a:lnTo>
                  <a:pt x="3488142" y="1420676"/>
                </a:lnTo>
                <a:lnTo>
                  <a:pt x="3412641" y="1420676"/>
                </a:lnTo>
                <a:lnTo>
                  <a:pt x="3412641" y="1394250"/>
                </a:lnTo>
                <a:lnTo>
                  <a:pt x="3396283" y="1394250"/>
                </a:lnTo>
                <a:lnTo>
                  <a:pt x="3396283" y="1367825"/>
                </a:lnTo>
                <a:lnTo>
                  <a:pt x="3286807" y="1367825"/>
                </a:lnTo>
                <a:lnTo>
                  <a:pt x="3286807" y="1345175"/>
                </a:lnTo>
                <a:lnTo>
                  <a:pt x="3280515" y="1345175"/>
                </a:lnTo>
                <a:lnTo>
                  <a:pt x="3280515" y="1314974"/>
                </a:lnTo>
                <a:lnTo>
                  <a:pt x="3269190" y="1314974"/>
                </a:lnTo>
                <a:lnTo>
                  <a:pt x="3269190" y="1297358"/>
                </a:lnTo>
                <a:lnTo>
                  <a:pt x="3144613" y="1297358"/>
                </a:lnTo>
                <a:lnTo>
                  <a:pt x="3144613" y="1268415"/>
                </a:lnTo>
                <a:lnTo>
                  <a:pt x="3133288" y="1268415"/>
                </a:lnTo>
                <a:lnTo>
                  <a:pt x="3133288" y="1243248"/>
                </a:lnTo>
                <a:lnTo>
                  <a:pt x="3074146" y="1243248"/>
                </a:lnTo>
                <a:lnTo>
                  <a:pt x="3074146" y="1216823"/>
                </a:lnTo>
                <a:lnTo>
                  <a:pt x="3037654" y="1216823"/>
                </a:lnTo>
                <a:lnTo>
                  <a:pt x="3037654" y="1199206"/>
                </a:lnTo>
                <a:lnTo>
                  <a:pt x="2984803" y="1199206"/>
                </a:lnTo>
                <a:lnTo>
                  <a:pt x="2984803" y="1175298"/>
                </a:lnTo>
                <a:lnTo>
                  <a:pt x="2934469" y="1175298"/>
                </a:lnTo>
                <a:lnTo>
                  <a:pt x="2934469" y="1147614"/>
                </a:lnTo>
                <a:lnTo>
                  <a:pt x="2924402" y="1147614"/>
                </a:lnTo>
                <a:lnTo>
                  <a:pt x="2924402" y="1097280"/>
                </a:lnTo>
                <a:lnTo>
                  <a:pt x="2744458" y="1097280"/>
                </a:lnTo>
                <a:lnTo>
                  <a:pt x="2744458" y="1070855"/>
                </a:lnTo>
                <a:lnTo>
                  <a:pt x="2645049" y="1070855"/>
                </a:lnTo>
                <a:lnTo>
                  <a:pt x="2645049" y="1048204"/>
                </a:lnTo>
                <a:lnTo>
                  <a:pt x="2569548" y="1048204"/>
                </a:lnTo>
                <a:lnTo>
                  <a:pt x="2569548" y="1019262"/>
                </a:lnTo>
                <a:lnTo>
                  <a:pt x="2520472" y="1019262"/>
                </a:lnTo>
                <a:lnTo>
                  <a:pt x="2520472" y="1006679"/>
                </a:lnTo>
                <a:lnTo>
                  <a:pt x="2485239" y="1006679"/>
                </a:lnTo>
                <a:lnTo>
                  <a:pt x="2485239" y="975220"/>
                </a:lnTo>
                <a:lnTo>
                  <a:pt x="2429871" y="975220"/>
                </a:lnTo>
                <a:lnTo>
                  <a:pt x="2429871" y="945020"/>
                </a:lnTo>
                <a:lnTo>
                  <a:pt x="2377021" y="945020"/>
                </a:lnTo>
                <a:lnTo>
                  <a:pt x="2377021" y="902236"/>
                </a:lnTo>
                <a:lnTo>
                  <a:pt x="2299003" y="902236"/>
                </a:lnTo>
                <a:lnTo>
                  <a:pt x="2299003" y="875811"/>
                </a:lnTo>
                <a:lnTo>
                  <a:pt x="2278869" y="875811"/>
                </a:lnTo>
                <a:lnTo>
                  <a:pt x="2278869" y="856935"/>
                </a:lnTo>
                <a:lnTo>
                  <a:pt x="2252444" y="856935"/>
                </a:lnTo>
                <a:lnTo>
                  <a:pt x="2252444" y="829252"/>
                </a:lnTo>
                <a:lnTo>
                  <a:pt x="2252444" y="806602"/>
                </a:lnTo>
                <a:lnTo>
                  <a:pt x="2244894" y="806602"/>
                </a:lnTo>
                <a:lnTo>
                  <a:pt x="2244894" y="783951"/>
                </a:lnTo>
                <a:lnTo>
                  <a:pt x="2223502" y="783951"/>
                </a:lnTo>
                <a:lnTo>
                  <a:pt x="2223502" y="736134"/>
                </a:lnTo>
                <a:lnTo>
                  <a:pt x="2075017" y="736134"/>
                </a:lnTo>
                <a:lnTo>
                  <a:pt x="2075017" y="717259"/>
                </a:lnTo>
                <a:lnTo>
                  <a:pt x="2058658" y="717259"/>
                </a:lnTo>
                <a:lnTo>
                  <a:pt x="2058658" y="690833"/>
                </a:lnTo>
                <a:lnTo>
                  <a:pt x="1990708" y="690833"/>
                </a:lnTo>
                <a:lnTo>
                  <a:pt x="1990708" y="666925"/>
                </a:lnTo>
                <a:lnTo>
                  <a:pt x="1961766" y="666925"/>
                </a:lnTo>
                <a:lnTo>
                  <a:pt x="1961766" y="641758"/>
                </a:lnTo>
                <a:lnTo>
                  <a:pt x="1941632" y="641758"/>
                </a:lnTo>
                <a:lnTo>
                  <a:pt x="1941632" y="592682"/>
                </a:lnTo>
                <a:lnTo>
                  <a:pt x="1924015" y="592682"/>
                </a:lnTo>
                <a:lnTo>
                  <a:pt x="1924015" y="546123"/>
                </a:lnTo>
                <a:lnTo>
                  <a:pt x="1881231" y="546123"/>
                </a:lnTo>
                <a:lnTo>
                  <a:pt x="1881231" y="528506"/>
                </a:lnTo>
                <a:lnTo>
                  <a:pt x="1881231" y="484464"/>
                </a:lnTo>
                <a:lnTo>
                  <a:pt x="1823347" y="484464"/>
                </a:lnTo>
                <a:lnTo>
                  <a:pt x="1823347" y="456781"/>
                </a:lnTo>
                <a:lnTo>
                  <a:pt x="1808247" y="456781"/>
                </a:lnTo>
                <a:lnTo>
                  <a:pt x="1808247" y="434130"/>
                </a:lnTo>
                <a:lnTo>
                  <a:pt x="1682412" y="434130"/>
                </a:lnTo>
                <a:lnTo>
                  <a:pt x="1682412" y="410222"/>
                </a:lnTo>
                <a:lnTo>
                  <a:pt x="1512535" y="410222"/>
                </a:lnTo>
                <a:lnTo>
                  <a:pt x="1512535" y="391346"/>
                </a:lnTo>
                <a:lnTo>
                  <a:pt x="1341400" y="391346"/>
                </a:lnTo>
                <a:lnTo>
                  <a:pt x="1341400" y="362404"/>
                </a:lnTo>
                <a:lnTo>
                  <a:pt x="1265899" y="362404"/>
                </a:lnTo>
                <a:lnTo>
                  <a:pt x="1265899" y="342271"/>
                </a:lnTo>
                <a:lnTo>
                  <a:pt x="1252057" y="342271"/>
                </a:lnTo>
                <a:lnTo>
                  <a:pt x="1252057" y="318362"/>
                </a:lnTo>
                <a:lnTo>
                  <a:pt x="1205498" y="318362"/>
                </a:lnTo>
                <a:lnTo>
                  <a:pt x="1205498" y="295712"/>
                </a:lnTo>
                <a:lnTo>
                  <a:pt x="1177814" y="295712"/>
                </a:lnTo>
                <a:lnTo>
                  <a:pt x="1177814" y="276837"/>
                </a:lnTo>
                <a:lnTo>
                  <a:pt x="1166489" y="276837"/>
                </a:lnTo>
                <a:lnTo>
                  <a:pt x="1166489" y="251670"/>
                </a:lnTo>
                <a:lnTo>
                  <a:pt x="1079663" y="251670"/>
                </a:lnTo>
                <a:lnTo>
                  <a:pt x="1079663" y="226503"/>
                </a:lnTo>
                <a:lnTo>
                  <a:pt x="835544" y="226503"/>
                </a:lnTo>
                <a:lnTo>
                  <a:pt x="835544" y="202594"/>
                </a:lnTo>
                <a:lnTo>
                  <a:pt x="826735" y="202594"/>
                </a:lnTo>
                <a:lnTo>
                  <a:pt x="826735" y="183719"/>
                </a:lnTo>
                <a:lnTo>
                  <a:pt x="531023" y="183719"/>
                </a:lnTo>
                <a:lnTo>
                  <a:pt x="531023" y="157294"/>
                </a:lnTo>
                <a:lnTo>
                  <a:pt x="442939" y="157294"/>
                </a:lnTo>
                <a:lnTo>
                  <a:pt x="442939" y="137160"/>
                </a:lnTo>
                <a:lnTo>
                  <a:pt x="305779" y="137160"/>
                </a:lnTo>
                <a:lnTo>
                  <a:pt x="305779" y="98151"/>
                </a:lnTo>
                <a:lnTo>
                  <a:pt x="130868" y="98151"/>
                </a:lnTo>
                <a:lnTo>
                  <a:pt x="130868" y="71726"/>
                </a:lnTo>
                <a:lnTo>
                  <a:pt x="95634" y="71726"/>
                </a:lnTo>
                <a:lnTo>
                  <a:pt x="95634" y="46559"/>
                </a:lnTo>
                <a:lnTo>
                  <a:pt x="83051" y="46559"/>
                </a:lnTo>
                <a:lnTo>
                  <a:pt x="83051" y="25167"/>
                </a:lnTo>
                <a:lnTo>
                  <a:pt x="51592" y="25167"/>
                </a:lnTo>
                <a:lnTo>
                  <a:pt x="51592" y="0"/>
                </a:lnTo>
                <a:lnTo>
                  <a:pt x="0" y="0"/>
                </a:lnTo>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5" name="Freeform: Shape 1674">
            <a:extLst>
              <a:ext uri="{FF2B5EF4-FFF2-40B4-BE49-F238E27FC236}">
                <a16:creationId xmlns:a16="http://schemas.microsoft.com/office/drawing/2014/main" id="{219A8672-AF05-4906-8A8D-2041C20546B1}"/>
              </a:ext>
            </a:extLst>
          </p:cNvPr>
          <p:cNvSpPr/>
          <p:nvPr/>
        </p:nvSpPr>
        <p:spPr>
          <a:xfrm>
            <a:off x="11437786" y="4268931"/>
            <a:ext cx="58278" cy="66073"/>
          </a:xfrm>
          <a:custGeom>
            <a:avLst/>
            <a:gdLst>
              <a:gd name="connsiteX0" fmla="*/ 95635 w 88084"/>
              <a:gd name="connsiteY0" fmla="*/ 47817 h 88084"/>
              <a:gd name="connsiteX1" fmla="*/ 47818 w 88084"/>
              <a:gd name="connsiteY1" fmla="*/ 95635 h 88084"/>
              <a:gd name="connsiteX2" fmla="*/ 1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7" y="95635"/>
                  <a:pt x="47818" y="95635"/>
                </a:cubicBezTo>
                <a:cubicBezTo>
                  <a:pt x="21409" y="95635"/>
                  <a:pt x="1" y="74226"/>
                  <a:pt x="1" y="47817"/>
                </a:cubicBezTo>
                <a:cubicBezTo>
                  <a:pt x="1" y="21409"/>
                  <a:pt x="21409" y="0"/>
                  <a:pt x="47818" y="0"/>
                </a:cubicBezTo>
                <a:cubicBezTo>
                  <a:pt x="74227"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6" name="Freeform: Shape 1675">
            <a:extLst>
              <a:ext uri="{FF2B5EF4-FFF2-40B4-BE49-F238E27FC236}">
                <a16:creationId xmlns:a16="http://schemas.microsoft.com/office/drawing/2014/main" id="{1E522FD8-B66D-4F04-B7F9-D62C537CA835}"/>
              </a:ext>
            </a:extLst>
          </p:cNvPr>
          <p:cNvSpPr/>
          <p:nvPr/>
        </p:nvSpPr>
        <p:spPr>
          <a:xfrm>
            <a:off x="10988219" y="426893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7" name="Freeform: Shape 1676">
            <a:extLst>
              <a:ext uri="{FF2B5EF4-FFF2-40B4-BE49-F238E27FC236}">
                <a16:creationId xmlns:a16="http://schemas.microsoft.com/office/drawing/2014/main" id="{CC87FDD0-7515-4815-9AAF-5B2FE3BFC6A8}"/>
              </a:ext>
            </a:extLst>
          </p:cNvPr>
          <p:cNvSpPr/>
          <p:nvPr/>
        </p:nvSpPr>
        <p:spPr>
          <a:xfrm>
            <a:off x="10956583" y="4268931"/>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8" name="Freeform: Shape 1677">
            <a:extLst>
              <a:ext uri="{FF2B5EF4-FFF2-40B4-BE49-F238E27FC236}">
                <a16:creationId xmlns:a16="http://schemas.microsoft.com/office/drawing/2014/main" id="{F5ADB487-57A8-4376-96D3-E3389F7A235A}"/>
              </a:ext>
            </a:extLst>
          </p:cNvPr>
          <p:cNvSpPr/>
          <p:nvPr/>
        </p:nvSpPr>
        <p:spPr>
          <a:xfrm>
            <a:off x="10826707" y="426893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9" name="Freeform: Shape 1678">
            <a:extLst>
              <a:ext uri="{FF2B5EF4-FFF2-40B4-BE49-F238E27FC236}">
                <a16:creationId xmlns:a16="http://schemas.microsoft.com/office/drawing/2014/main" id="{B2952522-1461-4DDC-900E-F74F8C97C328}"/>
              </a:ext>
            </a:extLst>
          </p:cNvPr>
          <p:cNvSpPr/>
          <p:nvPr/>
        </p:nvSpPr>
        <p:spPr>
          <a:xfrm>
            <a:off x="10795073" y="4268928"/>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0" name="Freeform: Shape 1679">
            <a:extLst>
              <a:ext uri="{FF2B5EF4-FFF2-40B4-BE49-F238E27FC236}">
                <a16:creationId xmlns:a16="http://schemas.microsoft.com/office/drawing/2014/main" id="{D74386C2-67F5-4EB7-83DD-6587053614C4}"/>
              </a:ext>
            </a:extLst>
          </p:cNvPr>
          <p:cNvSpPr/>
          <p:nvPr/>
        </p:nvSpPr>
        <p:spPr>
          <a:xfrm>
            <a:off x="10695997" y="41547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1" name="Freeform: Shape 1680">
            <a:extLst>
              <a:ext uri="{FF2B5EF4-FFF2-40B4-BE49-F238E27FC236}">
                <a16:creationId xmlns:a16="http://schemas.microsoft.com/office/drawing/2014/main" id="{C5CBFF78-B60E-4061-B9D1-17B16C231B54}"/>
              </a:ext>
            </a:extLst>
          </p:cNvPr>
          <p:cNvSpPr/>
          <p:nvPr/>
        </p:nvSpPr>
        <p:spPr>
          <a:xfrm>
            <a:off x="10675184" y="415471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2" name="Freeform: Shape 1681">
            <a:extLst>
              <a:ext uri="{FF2B5EF4-FFF2-40B4-BE49-F238E27FC236}">
                <a16:creationId xmlns:a16="http://schemas.microsoft.com/office/drawing/2014/main" id="{506C7977-EBF9-4627-A69B-0FD7DF637CB8}"/>
              </a:ext>
            </a:extLst>
          </p:cNvPr>
          <p:cNvSpPr/>
          <p:nvPr/>
        </p:nvSpPr>
        <p:spPr>
          <a:xfrm>
            <a:off x="10659365" y="415471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3" name="Freeform: Shape 1682">
            <a:extLst>
              <a:ext uri="{FF2B5EF4-FFF2-40B4-BE49-F238E27FC236}">
                <a16:creationId xmlns:a16="http://schemas.microsoft.com/office/drawing/2014/main" id="{5496582B-D69E-4DB0-8FF4-415DCB2BFEC4}"/>
              </a:ext>
            </a:extLst>
          </p:cNvPr>
          <p:cNvSpPr/>
          <p:nvPr/>
        </p:nvSpPr>
        <p:spPr>
          <a:xfrm>
            <a:off x="10584433" y="415471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4" name="Freeform: Shape 1683">
            <a:extLst>
              <a:ext uri="{FF2B5EF4-FFF2-40B4-BE49-F238E27FC236}">
                <a16:creationId xmlns:a16="http://schemas.microsoft.com/office/drawing/2014/main" id="{304751B6-93E1-401B-8BA8-EA8CB915F954}"/>
              </a:ext>
            </a:extLst>
          </p:cNvPr>
          <p:cNvSpPr/>
          <p:nvPr/>
        </p:nvSpPr>
        <p:spPr>
          <a:xfrm>
            <a:off x="10545304" y="4118844"/>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5" name="Freeform: Shape 1684">
            <a:extLst>
              <a:ext uri="{FF2B5EF4-FFF2-40B4-BE49-F238E27FC236}">
                <a16:creationId xmlns:a16="http://schemas.microsoft.com/office/drawing/2014/main" id="{51C171C6-EA00-493F-AEB5-553289A9939A}"/>
              </a:ext>
            </a:extLst>
          </p:cNvPr>
          <p:cNvSpPr/>
          <p:nvPr/>
        </p:nvSpPr>
        <p:spPr>
          <a:xfrm>
            <a:off x="10511174" y="4082976"/>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6" name="Freeform: Shape 1685">
            <a:extLst>
              <a:ext uri="{FF2B5EF4-FFF2-40B4-BE49-F238E27FC236}">
                <a16:creationId xmlns:a16="http://schemas.microsoft.com/office/drawing/2014/main" id="{D8AF7EAA-DC75-4E9B-9C36-6B259FAFE24D}"/>
              </a:ext>
            </a:extLst>
          </p:cNvPr>
          <p:cNvSpPr/>
          <p:nvPr/>
        </p:nvSpPr>
        <p:spPr>
          <a:xfrm>
            <a:off x="10479535" y="408297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7" name="Freeform: Shape 1686">
            <a:extLst>
              <a:ext uri="{FF2B5EF4-FFF2-40B4-BE49-F238E27FC236}">
                <a16:creationId xmlns:a16="http://schemas.microsoft.com/office/drawing/2014/main" id="{1B50A58C-9BF5-4219-A95B-F0F8F78DCDB8}"/>
              </a:ext>
            </a:extLst>
          </p:cNvPr>
          <p:cNvSpPr/>
          <p:nvPr/>
        </p:nvSpPr>
        <p:spPr>
          <a:xfrm>
            <a:off x="10457886" y="4082976"/>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8" name="Freeform: Shape 1687">
            <a:extLst>
              <a:ext uri="{FF2B5EF4-FFF2-40B4-BE49-F238E27FC236}">
                <a16:creationId xmlns:a16="http://schemas.microsoft.com/office/drawing/2014/main" id="{417C766C-5C40-434F-A0F6-CCAD674D7FA4}"/>
              </a:ext>
            </a:extLst>
          </p:cNvPr>
          <p:cNvSpPr/>
          <p:nvPr/>
        </p:nvSpPr>
        <p:spPr>
          <a:xfrm>
            <a:off x="10439572" y="408297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9" name="Freeform: Shape 1688">
            <a:extLst>
              <a:ext uri="{FF2B5EF4-FFF2-40B4-BE49-F238E27FC236}">
                <a16:creationId xmlns:a16="http://schemas.microsoft.com/office/drawing/2014/main" id="{54871BDD-BD77-4C2E-BB21-993C58B94419}"/>
              </a:ext>
            </a:extLst>
          </p:cNvPr>
          <p:cNvSpPr/>
          <p:nvPr/>
        </p:nvSpPr>
        <p:spPr>
          <a:xfrm>
            <a:off x="10416262" y="4082981"/>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0" name="Freeform: Shape 1689">
            <a:extLst>
              <a:ext uri="{FF2B5EF4-FFF2-40B4-BE49-F238E27FC236}">
                <a16:creationId xmlns:a16="http://schemas.microsoft.com/office/drawing/2014/main" id="{9835F4B7-A0E9-454B-BE65-D2E554E75C3B}"/>
              </a:ext>
            </a:extLst>
          </p:cNvPr>
          <p:cNvSpPr/>
          <p:nvPr/>
        </p:nvSpPr>
        <p:spPr>
          <a:xfrm>
            <a:off x="10363812" y="404711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1" name="Freeform: Shape 1690">
            <a:extLst>
              <a:ext uri="{FF2B5EF4-FFF2-40B4-BE49-F238E27FC236}">
                <a16:creationId xmlns:a16="http://schemas.microsoft.com/office/drawing/2014/main" id="{C61C2739-79D2-4C12-8134-E1A413C89959}"/>
              </a:ext>
            </a:extLst>
          </p:cNvPr>
          <p:cNvSpPr/>
          <p:nvPr/>
        </p:nvSpPr>
        <p:spPr>
          <a:xfrm>
            <a:off x="10332174" y="399897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2" name="Freeform: Shape 1691">
            <a:extLst>
              <a:ext uri="{FF2B5EF4-FFF2-40B4-BE49-F238E27FC236}">
                <a16:creationId xmlns:a16="http://schemas.microsoft.com/office/drawing/2014/main" id="{B323A481-F134-4F40-9CA3-BDD15BA1BFB9}"/>
              </a:ext>
            </a:extLst>
          </p:cNvPr>
          <p:cNvSpPr/>
          <p:nvPr/>
        </p:nvSpPr>
        <p:spPr>
          <a:xfrm>
            <a:off x="10293877" y="399897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3" name="Freeform: Shape 1692">
            <a:extLst>
              <a:ext uri="{FF2B5EF4-FFF2-40B4-BE49-F238E27FC236}">
                <a16:creationId xmlns:a16="http://schemas.microsoft.com/office/drawing/2014/main" id="{A6BDDFE2-5BB2-4B49-A31A-C30715E626A0}"/>
              </a:ext>
            </a:extLst>
          </p:cNvPr>
          <p:cNvSpPr/>
          <p:nvPr/>
        </p:nvSpPr>
        <p:spPr>
          <a:xfrm>
            <a:off x="10287220" y="3998974"/>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4" name="Freeform: Shape 1693">
            <a:extLst>
              <a:ext uri="{FF2B5EF4-FFF2-40B4-BE49-F238E27FC236}">
                <a16:creationId xmlns:a16="http://schemas.microsoft.com/office/drawing/2014/main" id="{810F1E31-5E94-48E1-93EF-D9A796FF338A}"/>
              </a:ext>
            </a:extLst>
          </p:cNvPr>
          <p:cNvSpPr/>
          <p:nvPr/>
        </p:nvSpPr>
        <p:spPr>
          <a:xfrm>
            <a:off x="10230606" y="395933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5" name="Freeform: Shape 1694">
            <a:extLst>
              <a:ext uri="{FF2B5EF4-FFF2-40B4-BE49-F238E27FC236}">
                <a16:creationId xmlns:a16="http://schemas.microsoft.com/office/drawing/2014/main" id="{FDA2B85E-F85A-4C55-AAB5-2466761FBA21}"/>
              </a:ext>
            </a:extLst>
          </p:cNvPr>
          <p:cNvSpPr/>
          <p:nvPr/>
        </p:nvSpPr>
        <p:spPr>
          <a:xfrm>
            <a:off x="10179822" y="392723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6" name="Freeform: Shape 1695">
            <a:extLst>
              <a:ext uri="{FF2B5EF4-FFF2-40B4-BE49-F238E27FC236}">
                <a16:creationId xmlns:a16="http://schemas.microsoft.com/office/drawing/2014/main" id="{0B5CAAB9-D2C8-4537-AF91-6D965730FCCA}"/>
              </a:ext>
            </a:extLst>
          </p:cNvPr>
          <p:cNvSpPr/>
          <p:nvPr/>
        </p:nvSpPr>
        <p:spPr>
          <a:xfrm>
            <a:off x="10163172" y="388853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7" name="Freeform: Shape 1696">
            <a:extLst>
              <a:ext uri="{FF2B5EF4-FFF2-40B4-BE49-F238E27FC236}">
                <a16:creationId xmlns:a16="http://schemas.microsoft.com/office/drawing/2014/main" id="{EABCBDD6-B501-44DC-8E5E-A5E9820FAF1B}"/>
              </a:ext>
            </a:extLst>
          </p:cNvPr>
          <p:cNvSpPr/>
          <p:nvPr/>
        </p:nvSpPr>
        <p:spPr>
          <a:xfrm>
            <a:off x="10100733" y="3852667"/>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8" name="Freeform: Shape 1697">
            <a:extLst>
              <a:ext uri="{FF2B5EF4-FFF2-40B4-BE49-F238E27FC236}">
                <a16:creationId xmlns:a16="http://schemas.microsoft.com/office/drawing/2014/main" id="{9C3D6A4C-05FE-4A64-A3D8-2A7069C718F0}"/>
              </a:ext>
            </a:extLst>
          </p:cNvPr>
          <p:cNvSpPr/>
          <p:nvPr/>
        </p:nvSpPr>
        <p:spPr>
          <a:xfrm>
            <a:off x="10049113" y="3830015"/>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9" name="Freeform: Shape 1698">
            <a:extLst>
              <a:ext uri="{FF2B5EF4-FFF2-40B4-BE49-F238E27FC236}">
                <a16:creationId xmlns:a16="http://schemas.microsoft.com/office/drawing/2014/main" id="{035EA47C-776E-417E-A914-0EBBCC788617}"/>
              </a:ext>
            </a:extLst>
          </p:cNvPr>
          <p:cNvSpPr/>
          <p:nvPr/>
        </p:nvSpPr>
        <p:spPr>
          <a:xfrm>
            <a:off x="10029134" y="3830015"/>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0" name="Freeform: Shape 1699">
            <a:extLst>
              <a:ext uri="{FF2B5EF4-FFF2-40B4-BE49-F238E27FC236}">
                <a16:creationId xmlns:a16="http://schemas.microsoft.com/office/drawing/2014/main" id="{249F10AF-5AE2-4FC6-9301-11D42B7C9AB8}"/>
              </a:ext>
            </a:extLst>
          </p:cNvPr>
          <p:cNvSpPr/>
          <p:nvPr/>
        </p:nvSpPr>
        <p:spPr>
          <a:xfrm>
            <a:off x="9997496" y="38300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1" name="Freeform: Shape 1700">
            <a:extLst>
              <a:ext uri="{FF2B5EF4-FFF2-40B4-BE49-F238E27FC236}">
                <a16:creationId xmlns:a16="http://schemas.microsoft.com/office/drawing/2014/main" id="{69CDFFDE-B8A8-497E-A269-D9AD4601D0B0}"/>
              </a:ext>
            </a:extLst>
          </p:cNvPr>
          <p:cNvSpPr/>
          <p:nvPr/>
        </p:nvSpPr>
        <p:spPr>
          <a:xfrm>
            <a:off x="9977516" y="38300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2" name="Freeform: Shape 1701">
            <a:extLst>
              <a:ext uri="{FF2B5EF4-FFF2-40B4-BE49-F238E27FC236}">
                <a16:creationId xmlns:a16="http://schemas.microsoft.com/office/drawing/2014/main" id="{3A224220-E574-463A-B1EC-E4E4B3254DA6}"/>
              </a:ext>
            </a:extLst>
          </p:cNvPr>
          <p:cNvSpPr/>
          <p:nvPr/>
        </p:nvSpPr>
        <p:spPr>
          <a:xfrm>
            <a:off x="9977516"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3" name="Freeform: Shape 1702">
            <a:extLst>
              <a:ext uri="{FF2B5EF4-FFF2-40B4-BE49-F238E27FC236}">
                <a16:creationId xmlns:a16="http://schemas.microsoft.com/office/drawing/2014/main" id="{FDD0DA38-4E34-4FE1-BC91-55C31E5A0F4D}"/>
              </a:ext>
            </a:extLst>
          </p:cNvPr>
          <p:cNvSpPr/>
          <p:nvPr/>
        </p:nvSpPr>
        <p:spPr>
          <a:xfrm>
            <a:off x="9940052"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4" name="Freeform: Shape 1703">
            <a:extLst>
              <a:ext uri="{FF2B5EF4-FFF2-40B4-BE49-F238E27FC236}">
                <a16:creationId xmlns:a16="http://schemas.microsoft.com/office/drawing/2014/main" id="{556E9E65-46F1-4518-A8B5-CB95E48F364D}"/>
              </a:ext>
            </a:extLst>
          </p:cNvPr>
          <p:cNvSpPr/>
          <p:nvPr/>
        </p:nvSpPr>
        <p:spPr>
          <a:xfrm>
            <a:off x="9897593"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5" name="Freeform: Shape 1704">
            <a:extLst>
              <a:ext uri="{FF2B5EF4-FFF2-40B4-BE49-F238E27FC236}">
                <a16:creationId xmlns:a16="http://schemas.microsoft.com/office/drawing/2014/main" id="{BF1AA29A-7817-46A4-B2D7-9F73DF00E499}"/>
              </a:ext>
            </a:extLst>
          </p:cNvPr>
          <p:cNvSpPr/>
          <p:nvPr/>
        </p:nvSpPr>
        <p:spPr>
          <a:xfrm>
            <a:off x="9888434"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6" name="Freeform: Shape 1705">
            <a:extLst>
              <a:ext uri="{FF2B5EF4-FFF2-40B4-BE49-F238E27FC236}">
                <a16:creationId xmlns:a16="http://schemas.microsoft.com/office/drawing/2014/main" id="{33CCE18A-6C16-42D0-AAEA-910AE53E8365}"/>
              </a:ext>
            </a:extLst>
          </p:cNvPr>
          <p:cNvSpPr/>
          <p:nvPr/>
        </p:nvSpPr>
        <p:spPr>
          <a:xfrm>
            <a:off x="9825163" y="3770549"/>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7" name="Freeform: Shape 1706">
            <a:extLst>
              <a:ext uri="{FF2B5EF4-FFF2-40B4-BE49-F238E27FC236}">
                <a16:creationId xmlns:a16="http://schemas.microsoft.com/office/drawing/2014/main" id="{25271ACD-A835-47C3-8508-9B0ED8081693}"/>
              </a:ext>
            </a:extLst>
          </p:cNvPr>
          <p:cNvSpPr/>
          <p:nvPr/>
        </p:nvSpPr>
        <p:spPr>
          <a:xfrm>
            <a:off x="9766053" y="377054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8" name="Freeform: Shape 1707">
            <a:extLst>
              <a:ext uri="{FF2B5EF4-FFF2-40B4-BE49-F238E27FC236}">
                <a16:creationId xmlns:a16="http://schemas.microsoft.com/office/drawing/2014/main" id="{F85EDBF4-10E6-4E8F-9ED9-C12653AE7665}"/>
              </a:ext>
            </a:extLst>
          </p:cNvPr>
          <p:cNvSpPr/>
          <p:nvPr/>
        </p:nvSpPr>
        <p:spPr>
          <a:xfrm>
            <a:off x="9666980" y="3672386"/>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9" name="Freeform: Shape 1708">
            <a:extLst>
              <a:ext uri="{FF2B5EF4-FFF2-40B4-BE49-F238E27FC236}">
                <a16:creationId xmlns:a16="http://schemas.microsoft.com/office/drawing/2014/main" id="{48447A7B-A71B-4493-B3CE-5921336B36FA}"/>
              </a:ext>
            </a:extLst>
          </p:cNvPr>
          <p:cNvSpPr/>
          <p:nvPr/>
        </p:nvSpPr>
        <p:spPr>
          <a:xfrm>
            <a:off x="9556255" y="363746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0" name="Freeform: Shape 1709">
            <a:extLst>
              <a:ext uri="{FF2B5EF4-FFF2-40B4-BE49-F238E27FC236}">
                <a16:creationId xmlns:a16="http://schemas.microsoft.com/office/drawing/2014/main" id="{162EC4DE-DABD-4447-9FB7-1F4935BE4CCF}"/>
              </a:ext>
            </a:extLst>
          </p:cNvPr>
          <p:cNvSpPr/>
          <p:nvPr/>
        </p:nvSpPr>
        <p:spPr>
          <a:xfrm>
            <a:off x="9527948" y="363746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1" name="Freeform: Shape 1710">
            <a:extLst>
              <a:ext uri="{FF2B5EF4-FFF2-40B4-BE49-F238E27FC236}">
                <a16:creationId xmlns:a16="http://schemas.microsoft.com/office/drawing/2014/main" id="{A339C485-23F9-44FE-9526-AE6DCF5FD6F8}"/>
              </a:ext>
            </a:extLst>
          </p:cNvPr>
          <p:cNvSpPr/>
          <p:nvPr/>
        </p:nvSpPr>
        <p:spPr>
          <a:xfrm>
            <a:off x="9513795" y="363746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2" name="Freeform: Shape 1711">
            <a:extLst>
              <a:ext uri="{FF2B5EF4-FFF2-40B4-BE49-F238E27FC236}">
                <a16:creationId xmlns:a16="http://schemas.microsoft.com/office/drawing/2014/main" id="{46D3BA09-A8E9-434C-A355-756F8BCA9D08}"/>
              </a:ext>
            </a:extLst>
          </p:cNvPr>
          <p:cNvSpPr/>
          <p:nvPr/>
        </p:nvSpPr>
        <p:spPr>
          <a:xfrm>
            <a:off x="9492982" y="359687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3" name="Freeform: Shape 1712">
            <a:extLst>
              <a:ext uri="{FF2B5EF4-FFF2-40B4-BE49-F238E27FC236}">
                <a16:creationId xmlns:a16="http://schemas.microsoft.com/office/drawing/2014/main" id="{E5FCCADF-3A76-4381-8842-A608994722BE}"/>
              </a:ext>
            </a:extLst>
          </p:cNvPr>
          <p:cNvSpPr/>
          <p:nvPr/>
        </p:nvSpPr>
        <p:spPr>
          <a:xfrm>
            <a:off x="9458016" y="3596874"/>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4" name="Freeform: Shape 1713">
            <a:extLst>
              <a:ext uri="{FF2B5EF4-FFF2-40B4-BE49-F238E27FC236}">
                <a16:creationId xmlns:a16="http://schemas.microsoft.com/office/drawing/2014/main" id="{571403C3-2739-42D8-B474-C92B55EB3E8D}"/>
              </a:ext>
            </a:extLst>
          </p:cNvPr>
          <p:cNvSpPr/>
          <p:nvPr/>
        </p:nvSpPr>
        <p:spPr>
          <a:xfrm>
            <a:off x="9430542" y="359687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5" name="Freeform: Shape 1714">
            <a:extLst>
              <a:ext uri="{FF2B5EF4-FFF2-40B4-BE49-F238E27FC236}">
                <a16:creationId xmlns:a16="http://schemas.microsoft.com/office/drawing/2014/main" id="{054440FD-8341-418A-A448-A9AD781EAD73}"/>
              </a:ext>
            </a:extLst>
          </p:cNvPr>
          <p:cNvSpPr/>
          <p:nvPr/>
        </p:nvSpPr>
        <p:spPr>
          <a:xfrm>
            <a:off x="9365605" y="356100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6" name="Freeform: Shape 1715">
            <a:extLst>
              <a:ext uri="{FF2B5EF4-FFF2-40B4-BE49-F238E27FC236}">
                <a16:creationId xmlns:a16="http://schemas.microsoft.com/office/drawing/2014/main" id="{0F1CD808-A5D6-486D-A539-D6CA5A779403}"/>
              </a:ext>
            </a:extLst>
          </p:cNvPr>
          <p:cNvSpPr/>
          <p:nvPr/>
        </p:nvSpPr>
        <p:spPr>
          <a:xfrm>
            <a:off x="9365605" y="3545902"/>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7" name="Freeform: Shape 1716">
            <a:extLst>
              <a:ext uri="{FF2B5EF4-FFF2-40B4-BE49-F238E27FC236}">
                <a16:creationId xmlns:a16="http://schemas.microsoft.com/office/drawing/2014/main" id="{38EC8C87-2419-43F6-B803-BF124DBA9E43}"/>
              </a:ext>
            </a:extLst>
          </p:cNvPr>
          <p:cNvSpPr/>
          <p:nvPr/>
        </p:nvSpPr>
        <p:spPr>
          <a:xfrm>
            <a:off x="9365605" y="351852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8" name="Freeform: Shape 1717">
            <a:extLst>
              <a:ext uri="{FF2B5EF4-FFF2-40B4-BE49-F238E27FC236}">
                <a16:creationId xmlns:a16="http://schemas.microsoft.com/office/drawing/2014/main" id="{B9BF8299-D4E3-44AA-A013-3287599ADFC7}"/>
              </a:ext>
            </a:extLst>
          </p:cNvPr>
          <p:cNvSpPr/>
          <p:nvPr/>
        </p:nvSpPr>
        <p:spPr>
          <a:xfrm>
            <a:off x="9359776" y="349682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9" name="Freeform: Shape 1718">
            <a:extLst>
              <a:ext uri="{FF2B5EF4-FFF2-40B4-BE49-F238E27FC236}">
                <a16:creationId xmlns:a16="http://schemas.microsoft.com/office/drawing/2014/main" id="{E204EAA0-698D-420D-9A5A-07AB8A38D2F9}"/>
              </a:ext>
            </a:extLst>
          </p:cNvPr>
          <p:cNvSpPr/>
          <p:nvPr/>
        </p:nvSpPr>
        <p:spPr>
          <a:xfrm>
            <a:off x="9333967" y="3496820"/>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0" name="Freeform: Shape 1719">
            <a:extLst>
              <a:ext uri="{FF2B5EF4-FFF2-40B4-BE49-F238E27FC236}">
                <a16:creationId xmlns:a16="http://schemas.microsoft.com/office/drawing/2014/main" id="{1A8F2CE1-89B7-4323-BF6C-6B4F74EAFB87}"/>
              </a:ext>
            </a:extLst>
          </p:cNvPr>
          <p:cNvSpPr/>
          <p:nvPr/>
        </p:nvSpPr>
        <p:spPr>
          <a:xfrm>
            <a:off x="9277355" y="339016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1" name="Freeform: Shape 1720">
            <a:extLst>
              <a:ext uri="{FF2B5EF4-FFF2-40B4-BE49-F238E27FC236}">
                <a16:creationId xmlns:a16="http://schemas.microsoft.com/office/drawing/2014/main" id="{AD449F26-B870-45CB-A6EA-E6F1966B0115}"/>
              </a:ext>
            </a:extLst>
          </p:cNvPr>
          <p:cNvSpPr/>
          <p:nvPr/>
        </p:nvSpPr>
        <p:spPr>
          <a:xfrm>
            <a:off x="9270695" y="3373168"/>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2" name="Freeform: Shape 1721">
            <a:extLst>
              <a:ext uri="{FF2B5EF4-FFF2-40B4-BE49-F238E27FC236}">
                <a16:creationId xmlns:a16="http://schemas.microsoft.com/office/drawing/2014/main" id="{3182D0F2-DF2C-40C5-A585-48033E855959}"/>
              </a:ext>
            </a:extLst>
          </p:cNvPr>
          <p:cNvSpPr/>
          <p:nvPr/>
        </p:nvSpPr>
        <p:spPr>
          <a:xfrm>
            <a:off x="9245720" y="333824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3" name="Freeform: Shape 1722">
            <a:extLst>
              <a:ext uri="{FF2B5EF4-FFF2-40B4-BE49-F238E27FC236}">
                <a16:creationId xmlns:a16="http://schemas.microsoft.com/office/drawing/2014/main" id="{156FE757-F04C-4F83-B0A2-3E3F67311440}"/>
              </a:ext>
            </a:extLst>
          </p:cNvPr>
          <p:cNvSpPr/>
          <p:nvPr/>
        </p:nvSpPr>
        <p:spPr>
          <a:xfrm>
            <a:off x="9214084" y="333824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4" name="Freeform: Shape 1723">
            <a:extLst>
              <a:ext uri="{FF2B5EF4-FFF2-40B4-BE49-F238E27FC236}">
                <a16:creationId xmlns:a16="http://schemas.microsoft.com/office/drawing/2014/main" id="{864C85FB-1F78-44FD-B137-C6420E42EAEF}"/>
              </a:ext>
            </a:extLst>
          </p:cNvPr>
          <p:cNvSpPr/>
          <p:nvPr/>
        </p:nvSpPr>
        <p:spPr>
          <a:xfrm>
            <a:off x="9182448" y="330237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5" name="Freeform: Shape 1724">
            <a:extLst>
              <a:ext uri="{FF2B5EF4-FFF2-40B4-BE49-F238E27FC236}">
                <a16:creationId xmlns:a16="http://schemas.microsoft.com/office/drawing/2014/main" id="{5C503A78-5893-4A3F-998A-0CAA9FA27E62}"/>
              </a:ext>
            </a:extLst>
          </p:cNvPr>
          <p:cNvSpPr/>
          <p:nvPr/>
        </p:nvSpPr>
        <p:spPr>
          <a:xfrm>
            <a:off x="9151643" y="330237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6" name="Freeform: Shape 1725">
            <a:extLst>
              <a:ext uri="{FF2B5EF4-FFF2-40B4-BE49-F238E27FC236}">
                <a16:creationId xmlns:a16="http://schemas.microsoft.com/office/drawing/2014/main" id="{411F1CF8-A695-454B-9B00-C53FA4AC7181}"/>
              </a:ext>
            </a:extLst>
          </p:cNvPr>
          <p:cNvSpPr/>
          <p:nvPr/>
        </p:nvSpPr>
        <p:spPr>
          <a:xfrm>
            <a:off x="9079214" y="3246687"/>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7" name="Freeform: Shape 1726">
            <a:extLst>
              <a:ext uri="{FF2B5EF4-FFF2-40B4-BE49-F238E27FC236}">
                <a16:creationId xmlns:a16="http://schemas.microsoft.com/office/drawing/2014/main" id="{C1E88AAA-F6C7-4728-B480-2280AB02D8DD}"/>
              </a:ext>
            </a:extLst>
          </p:cNvPr>
          <p:cNvSpPr/>
          <p:nvPr/>
        </p:nvSpPr>
        <p:spPr>
          <a:xfrm>
            <a:off x="8926026" y="317494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8" name="Freeform: Shape 1727">
            <a:extLst>
              <a:ext uri="{FF2B5EF4-FFF2-40B4-BE49-F238E27FC236}">
                <a16:creationId xmlns:a16="http://schemas.microsoft.com/office/drawing/2014/main" id="{6F79668A-72A7-4E66-AC34-004B284DA462}"/>
              </a:ext>
            </a:extLst>
          </p:cNvPr>
          <p:cNvSpPr/>
          <p:nvPr/>
        </p:nvSpPr>
        <p:spPr>
          <a:xfrm>
            <a:off x="8710400" y="308150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9" name="Freeform: Shape 1728">
            <a:extLst>
              <a:ext uri="{FF2B5EF4-FFF2-40B4-BE49-F238E27FC236}">
                <a16:creationId xmlns:a16="http://schemas.microsoft.com/office/drawing/2014/main" id="{1F6D5075-48AE-47A2-8B52-9A4BC2C89BDF}"/>
              </a:ext>
            </a:extLst>
          </p:cNvPr>
          <p:cNvSpPr/>
          <p:nvPr/>
        </p:nvSpPr>
        <p:spPr>
          <a:xfrm>
            <a:off x="8555548" y="3010712"/>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0" name="Freeform: Shape 1729">
            <a:extLst>
              <a:ext uri="{FF2B5EF4-FFF2-40B4-BE49-F238E27FC236}">
                <a16:creationId xmlns:a16="http://schemas.microsoft.com/office/drawing/2014/main" id="{2212AC80-87F4-409F-BDE1-1607D06F1CC0}"/>
              </a:ext>
            </a:extLst>
          </p:cNvPr>
          <p:cNvSpPr/>
          <p:nvPr/>
        </p:nvSpPr>
        <p:spPr>
          <a:xfrm>
            <a:off x="8457311" y="293331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1" name="Freeform: Shape 1730">
            <a:extLst>
              <a:ext uri="{FF2B5EF4-FFF2-40B4-BE49-F238E27FC236}">
                <a16:creationId xmlns:a16="http://schemas.microsoft.com/office/drawing/2014/main" id="{02241017-F628-48B4-8B2F-18FE2BDA7888}"/>
              </a:ext>
            </a:extLst>
          </p:cNvPr>
          <p:cNvSpPr/>
          <p:nvPr/>
        </p:nvSpPr>
        <p:spPr>
          <a:xfrm>
            <a:off x="8364899" y="2824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2" name="Freeform: Shape 1731">
            <a:extLst>
              <a:ext uri="{FF2B5EF4-FFF2-40B4-BE49-F238E27FC236}">
                <a16:creationId xmlns:a16="http://schemas.microsoft.com/office/drawing/2014/main" id="{F8316B15-608B-45D2-A8DA-06570A5D4844}"/>
              </a:ext>
            </a:extLst>
          </p:cNvPr>
          <p:cNvSpPr/>
          <p:nvPr/>
        </p:nvSpPr>
        <p:spPr>
          <a:xfrm>
            <a:off x="8342424" y="2824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3" name="Freeform: Shape 1732">
            <a:extLst>
              <a:ext uri="{FF2B5EF4-FFF2-40B4-BE49-F238E27FC236}">
                <a16:creationId xmlns:a16="http://schemas.microsoft.com/office/drawing/2014/main" id="{7A7F12CF-8D1A-40B5-B334-4B2FD310CA0C}"/>
              </a:ext>
            </a:extLst>
          </p:cNvPr>
          <p:cNvSpPr/>
          <p:nvPr/>
        </p:nvSpPr>
        <p:spPr>
          <a:xfrm>
            <a:off x="8329935" y="2824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4" name="Freeform: Shape 1733">
            <a:extLst>
              <a:ext uri="{FF2B5EF4-FFF2-40B4-BE49-F238E27FC236}">
                <a16:creationId xmlns:a16="http://schemas.microsoft.com/office/drawing/2014/main" id="{40B0A1E5-4420-411E-8A53-7D97EE9FAA62}"/>
              </a:ext>
            </a:extLst>
          </p:cNvPr>
          <p:cNvSpPr/>
          <p:nvPr/>
        </p:nvSpPr>
        <p:spPr>
          <a:xfrm>
            <a:off x="7972777" y="2583125"/>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5" name="Freeform: Shape 1734">
            <a:extLst>
              <a:ext uri="{FF2B5EF4-FFF2-40B4-BE49-F238E27FC236}">
                <a16:creationId xmlns:a16="http://schemas.microsoft.com/office/drawing/2014/main" id="{7F821DDE-9A23-4907-974B-803E2E8FAA1E}"/>
              </a:ext>
            </a:extLst>
          </p:cNvPr>
          <p:cNvSpPr/>
          <p:nvPr/>
        </p:nvSpPr>
        <p:spPr>
          <a:xfrm>
            <a:off x="7891190" y="2565191"/>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8"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6" name="Freeform: Shape 1735">
            <a:extLst>
              <a:ext uri="{FF2B5EF4-FFF2-40B4-BE49-F238E27FC236}">
                <a16:creationId xmlns:a16="http://schemas.microsoft.com/office/drawing/2014/main" id="{C79D1704-1D57-4E75-9B84-814706A5ED5A}"/>
              </a:ext>
            </a:extLst>
          </p:cNvPr>
          <p:cNvSpPr/>
          <p:nvPr/>
        </p:nvSpPr>
        <p:spPr>
          <a:xfrm>
            <a:off x="7684721" y="2463250"/>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7" name="Freeform: Shape 1736">
            <a:extLst>
              <a:ext uri="{FF2B5EF4-FFF2-40B4-BE49-F238E27FC236}">
                <a16:creationId xmlns:a16="http://schemas.microsoft.com/office/drawing/2014/main" id="{2A82BF7A-B930-4886-BFC7-47B2D92C4F55}"/>
              </a:ext>
            </a:extLst>
          </p:cNvPr>
          <p:cNvSpPr/>
          <p:nvPr/>
        </p:nvSpPr>
        <p:spPr>
          <a:xfrm>
            <a:off x="7523212" y="244059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8" name="Freeform: Shape 1737">
            <a:extLst>
              <a:ext uri="{FF2B5EF4-FFF2-40B4-BE49-F238E27FC236}">
                <a16:creationId xmlns:a16="http://schemas.microsoft.com/office/drawing/2014/main" id="{2983FAE8-3A15-48B0-ACA9-0A9BA750EB53}"/>
              </a:ext>
            </a:extLst>
          </p:cNvPr>
          <p:cNvSpPr/>
          <p:nvPr/>
        </p:nvSpPr>
        <p:spPr>
          <a:xfrm>
            <a:off x="7376683" y="2414168"/>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9" name="Freeform: Shape 1738">
            <a:extLst>
              <a:ext uri="{FF2B5EF4-FFF2-40B4-BE49-F238E27FC236}">
                <a16:creationId xmlns:a16="http://schemas.microsoft.com/office/drawing/2014/main" id="{DD0C864D-29F4-4F5B-B5F1-F7107CE040BC}"/>
              </a:ext>
            </a:extLst>
          </p:cNvPr>
          <p:cNvSpPr/>
          <p:nvPr/>
        </p:nvSpPr>
        <p:spPr>
          <a:xfrm>
            <a:off x="7364195" y="2414168"/>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40" name="Freeform: Shape 1739">
            <a:extLst>
              <a:ext uri="{FF2B5EF4-FFF2-40B4-BE49-F238E27FC236}">
                <a16:creationId xmlns:a16="http://schemas.microsoft.com/office/drawing/2014/main" id="{3AC9D3D9-BC21-4721-8B02-DB6350C27197}"/>
              </a:ext>
            </a:extLst>
          </p:cNvPr>
          <p:cNvSpPr/>
          <p:nvPr/>
        </p:nvSpPr>
        <p:spPr>
          <a:xfrm>
            <a:off x="7225995" y="237829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41" name="Freeform: Shape 1740">
            <a:extLst>
              <a:ext uri="{FF2B5EF4-FFF2-40B4-BE49-F238E27FC236}">
                <a16:creationId xmlns:a16="http://schemas.microsoft.com/office/drawing/2014/main" id="{E603F1A0-F57C-4AA2-A400-0A2B9C20E773}"/>
              </a:ext>
            </a:extLst>
          </p:cNvPr>
          <p:cNvSpPr/>
          <p:nvPr/>
        </p:nvSpPr>
        <p:spPr>
          <a:xfrm>
            <a:off x="7187701" y="237829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42" name="Freeform: Shape 1741">
            <a:extLst>
              <a:ext uri="{FF2B5EF4-FFF2-40B4-BE49-F238E27FC236}">
                <a16:creationId xmlns:a16="http://schemas.microsoft.com/office/drawing/2014/main" id="{A43988E1-03D4-45C7-80CF-D8DAF90356E4}"/>
              </a:ext>
            </a:extLst>
          </p:cNvPr>
          <p:cNvSpPr/>
          <p:nvPr/>
        </p:nvSpPr>
        <p:spPr>
          <a:xfrm>
            <a:off x="10447961" y="4082953"/>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70" name="TextBox 1569">
            <a:extLst>
              <a:ext uri="{FF2B5EF4-FFF2-40B4-BE49-F238E27FC236}">
                <a16:creationId xmlns:a16="http://schemas.microsoft.com/office/drawing/2014/main" id="{2420153D-49F7-4552-91CC-FA338451A8EB}"/>
              </a:ext>
            </a:extLst>
          </p:cNvPr>
          <p:cNvSpPr txBox="1"/>
          <p:nvPr/>
        </p:nvSpPr>
        <p:spPr>
          <a:xfrm>
            <a:off x="10871526"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p>
        </p:txBody>
      </p:sp>
      <p:sp>
        <p:nvSpPr>
          <p:cNvPr id="1571" name="TextBox 1570">
            <a:extLst>
              <a:ext uri="{FF2B5EF4-FFF2-40B4-BE49-F238E27FC236}">
                <a16:creationId xmlns:a16="http://schemas.microsoft.com/office/drawing/2014/main" id="{69F897A4-C1A5-465A-9809-D25E1F3718A4}"/>
              </a:ext>
            </a:extLst>
          </p:cNvPr>
          <p:cNvSpPr txBox="1"/>
          <p:nvPr/>
        </p:nvSpPr>
        <p:spPr>
          <a:xfrm>
            <a:off x="11143705"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32</a:t>
            </a:r>
          </a:p>
        </p:txBody>
      </p:sp>
      <p:sp>
        <p:nvSpPr>
          <p:cNvPr id="1572" name="TextBox 1571">
            <a:extLst>
              <a:ext uri="{FF2B5EF4-FFF2-40B4-BE49-F238E27FC236}">
                <a16:creationId xmlns:a16="http://schemas.microsoft.com/office/drawing/2014/main" id="{044BD701-49F1-4991-AFD3-7ACB2B3662DB}"/>
              </a:ext>
            </a:extLst>
          </p:cNvPr>
          <p:cNvSpPr txBox="1"/>
          <p:nvPr/>
        </p:nvSpPr>
        <p:spPr>
          <a:xfrm>
            <a:off x="10599347"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a:t>
            </a:r>
          </a:p>
        </p:txBody>
      </p:sp>
      <p:sp>
        <p:nvSpPr>
          <p:cNvPr id="1573" name="TextBox 1572">
            <a:extLst>
              <a:ext uri="{FF2B5EF4-FFF2-40B4-BE49-F238E27FC236}">
                <a16:creationId xmlns:a16="http://schemas.microsoft.com/office/drawing/2014/main" id="{AB16CA99-0979-4DFA-A79F-CAD368BF729C}"/>
              </a:ext>
            </a:extLst>
          </p:cNvPr>
          <p:cNvSpPr txBox="1"/>
          <p:nvPr/>
        </p:nvSpPr>
        <p:spPr>
          <a:xfrm>
            <a:off x="10327168"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a:t>
            </a:r>
          </a:p>
        </p:txBody>
      </p:sp>
      <p:cxnSp>
        <p:nvCxnSpPr>
          <p:cNvPr id="1574" name="Straight Connector 1573">
            <a:extLst>
              <a:ext uri="{FF2B5EF4-FFF2-40B4-BE49-F238E27FC236}">
                <a16:creationId xmlns:a16="http://schemas.microsoft.com/office/drawing/2014/main" id="{13711CBD-2E69-4948-9705-C042B280A67C}"/>
              </a:ext>
            </a:extLst>
          </p:cNvPr>
          <p:cNvCxnSpPr>
            <a:cxnSpLocks/>
          </p:cNvCxnSpPr>
          <p:nvPr/>
        </p:nvCxnSpPr>
        <p:spPr>
          <a:xfrm>
            <a:off x="6855395" y="3659125"/>
            <a:ext cx="4728399"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75" name="Freeform 5">
            <a:extLst>
              <a:ext uri="{FF2B5EF4-FFF2-40B4-BE49-F238E27FC236}">
                <a16:creationId xmlns:a16="http://schemas.microsoft.com/office/drawing/2014/main" id="{DBE5E68D-5174-4626-AAB7-806DB6C64EF6}"/>
              </a:ext>
            </a:extLst>
          </p:cNvPr>
          <p:cNvSpPr>
            <a:spLocks/>
          </p:cNvSpPr>
          <p:nvPr/>
        </p:nvSpPr>
        <p:spPr bwMode="auto">
          <a:xfrm>
            <a:off x="6957913" y="2311065"/>
            <a:ext cx="4631287" cy="2696152"/>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76" name="Line 6">
            <a:extLst>
              <a:ext uri="{FF2B5EF4-FFF2-40B4-BE49-F238E27FC236}">
                <a16:creationId xmlns:a16="http://schemas.microsoft.com/office/drawing/2014/main" id="{2AF1EE95-914A-4B9C-ABE8-D9BDBDFB3D3E}"/>
              </a:ext>
            </a:extLst>
          </p:cNvPr>
          <p:cNvSpPr>
            <a:spLocks noChangeShapeType="1"/>
          </p:cNvSpPr>
          <p:nvPr/>
        </p:nvSpPr>
        <p:spPr bwMode="auto">
          <a:xfrm>
            <a:off x="6855395" y="2314573"/>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77" name="Line 8">
            <a:extLst>
              <a:ext uri="{FF2B5EF4-FFF2-40B4-BE49-F238E27FC236}">
                <a16:creationId xmlns:a16="http://schemas.microsoft.com/office/drawing/2014/main" id="{4EDACA85-30B4-4DB4-BCC6-FB11957C231C}"/>
              </a:ext>
            </a:extLst>
          </p:cNvPr>
          <p:cNvSpPr>
            <a:spLocks noChangeShapeType="1"/>
          </p:cNvSpPr>
          <p:nvPr/>
        </p:nvSpPr>
        <p:spPr bwMode="auto">
          <a:xfrm>
            <a:off x="6855395" y="2854856"/>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78" name="Line 10">
            <a:extLst>
              <a:ext uri="{FF2B5EF4-FFF2-40B4-BE49-F238E27FC236}">
                <a16:creationId xmlns:a16="http://schemas.microsoft.com/office/drawing/2014/main" id="{77861E11-294E-4E03-A06C-FE5D02B390D5}"/>
              </a:ext>
            </a:extLst>
          </p:cNvPr>
          <p:cNvSpPr>
            <a:spLocks noChangeShapeType="1"/>
          </p:cNvSpPr>
          <p:nvPr/>
        </p:nvSpPr>
        <p:spPr bwMode="auto">
          <a:xfrm>
            <a:off x="6855395" y="3391630"/>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79" name="Line 12">
            <a:extLst>
              <a:ext uri="{FF2B5EF4-FFF2-40B4-BE49-F238E27FC236}">
                <a16:creationId xmlns:a16="http://schemas.microsoft.com/office/drawing/2014/main" id="{9F4FEB3E-1108-45F8-A943-72ED9DFC1FB2}"/>
              </a:ext>
            </a:extLst>
          </p:cNvPr>
          <p:cNvSpPr>
            <a:spLocks noChangeShapeType="1"/>
          </p:cNvSpPr>
          <p:nvPr/>
        </p:nvSpPr>
        <p:spPr bwMode="auto">
          <a:xfrm>
            <a:off x="6855395" y="3928405"/>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0" name="Line 14">
            <a:extLst>
              <a:ext uri="{FF2B5EF4-FFF2-40B4-BE49-F238E27FC236}">
                <a16:creationId xmlns:a16="http://schemas.microsoft.com/office/drawing/2014/main" id="{4376900E-32E9-4714-AA0A-7FED1947A4CB}"/>
              </a:ext>
            </a:extLst>
          </p:cNvPr>
          <p:cNvSpPr>
            <a:spLocks noChangeShapeType="1"/>
          </p:cNvSpPr>
          <p:nvPr/>
        </p:nvSpPr>
        <p:spPr bwMode="auto">
          <a:xfrm>
            <a:off x="6855395" y="4466934"/>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1" name="Line 16">
            <a:extLst>
              <a:ext uri="{FF2B5EF4-FFF2-40B4-BE49-F238E27FC236}">
                <a16:creationId xmlns:a16="http://schemas.microsoft.com/office/drawing/2014/main" id="{CEC31EDC-ACBF-4F3E-9C4B-FBA56F4F337E}"/>
              </a:ext>
            </a:extLst>
          </p:cNvPr>
          <p:cNvSpPr>
            <a:spLocks noChangeShapeType="1"/>
          </p:cNvSpPr>
          <p:nvPr/>
        </p:nvSpPr>
        <p:spPr bwMode="auto">
          <a:xfrm>
            <a:off x="6855395" y="5007217"/>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2" name="Line 17">
            <a:extLst>
              <a:ext uri="{FF2B5EF4-FFF2-40B4-BE49-F238E27FC236}">
                <a16:creationId xmlns:a16="http://schemas.microsoft.com/office/drawing/2014/main" id="{667606F3-76E7-4860-8C8D-ABE5D91EAF61}"/>
              </a:ext>
            </a:extLst>
          </p:cNvPr>
          <p:cNvSpPr>
            <a:spLocks noChangeShapeType="1"/>
          </p:cNvSpPr>
          <p:nvPr/>
        </p:nvSpPr>
        <p:spPr bwMode="auto">
          <a:xfrm>
            <a:off x="6957913"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3" name="Line 20">
            <a:extLst>
              <a:ext uri="{FF2B5EF4-FFF2-40B4-BE49-F238E27FC236}">
                <a16:creationId xmlns:a16="http://schemas.microsoft.com/office/drawing/2014/main" id="{39473E93-13CD-4A96-822A-50A6AE3F22CF}"/>
              </a:ext>
            </a:extLst>
          </p:cNvPr>
          <p:cNvSpPr>
            <a:spLocks noChangeShapeType="1"/>
          </p:cNvSpPr>
          <p:nvPr/>
        </p:nvSpPr>
        <p:spPr bwMode="auto">
          <a:xfrm>
            <a:off x="8593226"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4" name="Line 22">
            <a:extLst>
              <a:ext uri="{FF2B5EF4-FFF2-40B4-BE49-F238E27FC236}">
                <a16:creationId xmlns:a16="http://schemas.microsoft.com/office/drawing/2014/main" id="{6E718BEE-6E58-4923-8BE6-38991D426B81}"/>
              </a:ext>
            </a:extLst>
          </p:cNvPr>
          <p:cNvSpPr>
            <a:spLocks noChangeShapeType="1"/>
          </p:cNvSpPr>
          <p:nvPr/>
        </p:nvSpPr>
        <p:spPr bwMode="auto">
          <a:xfrm>
            <a:off x="9410882"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5" name="Line 24">
            <a:extLst>
              <a:ext uri="{FF2B5EF4-FFF2-40B4-BE49-F238E27FC236}">
                <a16:creationId xmlns:a16="http://schemas.microsoft.com/office/drawing/2014/main" id="{F1006E9F-D32D-4C67-BFEF-A2901BF47907}"/>
              </a:ext>
            </a:extLst>
          </p:cNvPr>
          <p:cNvSpPr>
            <a:spLocks noChangeShapeType="1"/>
          </p:cNvSpPr>
          <p:nvPr/>
        </p:nvSpPr>
        <p:spPr bwMode="auto">
          <a:xfrm>
            <a:off x="9683434"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6" name="Line 26">
            <a:extLst>
              <a:ext uri="{FF2B5EF4-FFF2-40B4-BE49-F238E27FC236}">
                <a16:creationId xmlns:a16="http://schemas.microsoft.com/office/drawing/2014/main" id="{50D19AC6-8AB2-4031-A6E5-8D92A01C3F45}"/>
              </a:ext>
            </a:extLst>
          </p:cNvPr>
          <p:cNvSpPr>
            <a:spLocks noChangeShapeType="1"/>
          </p:cNvSpPr>
          <p:nvPr/>
        </p:nvSpPr>
        <p:spPr bwMode="auto">
          <a:xfrm>
            <a:off x="9955986"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7" name="Line 28">
            <a:extLst>
              <a:ext uri="{FF2B5EF4-FFF2-40B4-BE49-F238E27FC236}">
                <a16:creationId xmlns:a16="http://schemas.microsoft.com/office/drawing/2014/main" id="{3CCB8520-9481-49E3-95DA-DA4EE1492364}"/>
              </a:ext>
            </a:extLst>
          </p:cNvPr>
          <p:cNvSpPr>
            <a:spLocks noChangeShapeType="1"/>
          </p:cNvSpPr>
          <p:nvPr/>
        </p:nvSpPr>
        <p:spPr bwMode="auto">
          <a:xfrm>
            <a:off x="10228538"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8" name="Line 30">
            <a:extLst>
              <a:ext uri="{FF2B5EF4-FFF2-40B4-BE49-F238E27FC236}">
                <a16:creationId xmlns:a16="http://schemas.microsoft.com/office/drawing/2014/main" id="{B62C2F6D-B7AB-48DE-AFEB-98E81D7CBBB0}"/>
              </a:ext>
            </a:extLst>
          </p:cNvPr>
          <p:cNvSpPr>
            <a:spLocks noChangeShapeType="1"/>
          </p:cNvSpPr>
          <p:nvPr/>
        </p:nvSpPr>
        <p:spPr bwMode="auto">
          <a:xfrm>
            <a:off x="10501090"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9" name="Line 32">
            <a:extLst>
              <a:ext uri="{FF2B5EF4-FFF2-40B4-BE49-F238E27FC236}">
                <a16:creationId xmlns:a16="http://schemas.microsoft.com/office/drawing/2014/main" id="{89F6DED2-C9FC-436A-8C7F-C55F00E571DA}"/>
              </a:ext>
            </a:extLst>
          </p:cNvPr>
          <p:cNvSpPr>
            <a:spLocks noChangeShapeType="1"/>
          </p:cNvSpPr>
          <p:nvPr/>
        </p:nvSpPr>
        <p:spPr bwMode="auto">
          <a:xfrm>
            <a:off x="10773642"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0" name="Line 34">
            <a:extLst>
              <a:ext uri="{FF2B5EF4-FFF2-40B4-BE49-F238E27FC236}">
                <a16:creationId xmlns:a16="http://schemas.microsoft.com/office/drawing/2014/main" id="{4FF1BE3E-827E-4C13-92F0-BE4A11A51619}"/>
              </a:ext>
            </a:extLst>
          </p:cNvPr>
          <p:cNvSpPr>
            <a:spLocks noChangeShapeType="1"/>
          </p:cNvSpPr>
          <p:nvPr/>
        </p:nvSpPr>
        <p:spPr bwMode="auto">
          <a:xfrm>
            <a:off x="11046194"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1" name="Line 36">
            <a:extLst>
              <a:ext uri="{FF2B5EF4-FFF2-40B4-BE49-F238E27FC236}">
                <a16:creationId xmlns:a16="http://schemas.microsoft.com/office/drawing/2014/main" id="{9D650893-DF49-4F86-B94E-FC708CE924F2}"/>
              </a:ext>
            </a:extLst>
          </p:cNvPr>
          <p:cNvSpPr>
            <a:spLocks noChangeShapeType="1"/>
          </p:cNvSpPr>
          <p:nvPr/>
        </p:nvSpPr>
        <p:spPr bwMode="auto">
          <a:xfrm>
            <a:off x="11318746"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2" name="Line 38">
            <a:extLst>
              <a:ext uri="{FF2B5EF4-FFF2-40B4-BE49-F238E27FC236}">
                <a16:creationId xmlns:a16="http://schemas.microsoft.com/office/drawing/2014/main" id="{33897C2E-0C8D-4BDA-96D4-DE375F77A320}"/>
              </a:ext>
            </a:extLst>
          </p:cNvPr>
          <p:cNvSpPr>
            <a:spLocks noChangeShapeType="1"/>
          </p:cNvSpPr>
          <p:nvPr/>
        </p:nvSpPr>
        <p:spPr bwMode="auto">
          <a:xfrm>
            <a:off x="11591294"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3" name="Line 18">
            <a:extLst>
              <a:ext uri="{FF2B5EF4-FFF2-40B4-BE49-F238E27FC236}">
                <a16:creationId xmlns:a16="http://schemas.microsoft.com/office/drawing/2014/main" id="{12305BB1-ADD1-4B7E-B168-1C51390E80E2}"/>
              </a:ext>
            </a:extLst>
          </p:cNvPr>
          <p:cNvSpPr>
            <a:spLocks noChangeShapeType="1"/>
          </p:cNvSpPr>
          <p:nvPr/>
        </p:nvSpPr>
        <p:spPr bwMode="auto">
          <a:xfrm>
            <a:off x="7230465" y="5007805"/>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4" name="Line 18">
            <a:extLst>
              <a:ext uri="{FF2B5EF4-FFF2-40B4-BE49-F238E27FC236}">
                <a16:creationId xmlns:a16="http://schemas.microsoft.com/office/drawing/2014/main" id="{881F9389-B61F-4FC1-92ED-B12EAAF1C29F}"/>
              </a:ext>
            </a:extLst>
          </p:cNvPr>
          <p:cNvSpPr>
            <a:spLocks noChangeShapeType="1"/>
          </p:cNvSpPr>
          <p:nvPr/>
        </p:nvSpPr>
        <p:spPr bwMode="auto">
          <a:xfrm>
            <a:off x="7503017" y="500898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5" name="Line 18">
            <a:extLst>
              <a:ext uri="{FF2B5EF4-FFF2-40B4-BE49-F238E27FC236}">
                <a16:creationId xmlns:a16="http://schemas.microsoft.com/office/drawing/2014/main" id="{F881E214-5E64-45BC-AFB8-3355780DF585}"/>
              </a:ext>
            </a:extLst>
          </p:cNvPr>
          <p:cNvSpPr>
            <a:spLocks noChangeShapeType="1"/>
          </p:cNvSpPr>
          <p:nvPr/>
        </p:nvSpPr>
        <p:spPr bwMode="auto">
          <a:xfrm>
            <a:off x="7775570" y="5010159"/>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6" name="Line 18">
            <a:extLst>
              <a:ext uri="{FF2B5EF4-FFF2-40B4-BE49-F238E27FC236}">
                <a16:creationId xmlns:a16="http://schemas.microsoft.com/office/drawing/2014/main" id="{A4F6279E-375D-4872-92AA-39D40903699C}"/>
              </a:ext>
            </a:extLst>
          </p:cNvPr>
          <p:cNvSpPr>
            <a:spLocks noChangeShapeType="1"/>
          </p:cNvSpPr>
          <p:nvPr/>
        </p:nvSpPr>
        <p:spPr bwMode="auto">
          <a:xfrm>
            <a:off x="8048122" y="5011338"/>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7" name="Line 18">
            <a:extLst>
              <a:ext uri="{FF2B5EF4-FFF2-40B4-BE49-F238E27FC236}">
                <a16:creationId xmlns:a16="http://schemas.microsoft.com/office/drawing/2014/main" id="{CBB939F9-6EF1-4726-B7D6-628D1BCB49D2}"/>
              </a:ext>
            </a:extLst>
          </p:cNvPr>
          <p:cNvSpPr>
            <a:spLocks noChangeShapeType="1"/>
          </p:cNvSpPr>
          <p:nvPr/>
        </p:nvSpPr>
        <p:spPr bwMode="auto">
          <a:xfrm>
            <a:off x="8320674" y="5011926"/>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8" name="Line 18">
            <a:extLst>
              <a:ext uri="{FF2B5EF4-FFF2-40B4-BE49-F238E27FC236}">
                <a16:creationId xmlns:a16="http://schemas.microsoft.com/office/drawing/2014/main" id="{45E2D755-45D0-47A9-8AEF-4FF5ED29E6C9}"/>
              </a:ext>
            </a:extLst>
          </p:cNvPr>
          <p:cNvSpPr>
            <a:spLocks noChangeShapeType="1"/>
          </p:cNvSpPr>
          <p:nvPr/>
        </p:nvSpPr>
        <p:spPr bwMode="auto">
          <a:xfrm>
            <a:off x="8865778" y="5013694"/>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9" name="Line 18">
            <a:extLst>
              <a:ext uri="{FF2B5EF4-FFF2-40B4-BE49-F238E27FC236}">
                <a16:creationId xmlns:a16="http://schemas.microsoft.com/office/drawing/2014/main" id="{00F60B01-F982-41F2-8BD7-68D8003763EF}"/>
              </a:ext>
            </a:extLst>
          </p:cNvPr>
          <p:cNvSpPr>
            <a:spLocks noChangeShapeType="1"/>
          </p:cNvSpPr>
          <p:nvPr/>
        </p:nvSpPr>
        <p:spPr bwMode="auto">
          <a:xfrm>
            <a:off x="9138330" y="501428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00" name="TextBox 1599">
            <a:extLst>
              <a:ext uri="{FF2B5EF4-FFF2-40B4-BE49-F238E27FC236}">
                <a16:creationId xmlns:a16="http://schemas.microsoft.com/office/drawing/2014/main" id="{641A4428-F41C-4089-A54D-B3C3D8168E2F}"/>
              </a:ext>
            </a:extLst>
          </p:cNvPr>
          <p:cNvSpPr txBox="1"/>
          <p:nvPr/>
        </p:nvSpPr>
        <p:spPr>
          <a:xfrm>
            <a:off x="6788845"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p:txBody>
      </p:sp>
      <p:sp>
        <p:nvSpPr>
          <p:cNvPr id="1601" name="TextBox 1600">
            <a:extLst>
              <a:ext uri="{FF2B5EF4-FFF2-40B4-BE49-F238E27FC236}">
                <a16:creationId xmlns:a16="http://schemas.microsoft.com/office/drawing/2014/main" id="{0709E7E1-D20E-4E28-AE75-94EFC6ACD33E}"/>
              </a:ext>
            </a:extLst>
          </p:cNvPr>
          <p:cNvSpPr txBox="1"/>
          <p:nvPr/>
        </p:nvSpPr>
        <p:spPr>
          <a:xfrm>
            <a:off x="7061024"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p:txBody>
      </p:sp>
      <p:sp>
        <p:nvSpPr>
          <p:cNvPr id="1602" name="TextBox 1601">
            <a:extLst>
              <a:ext uri="{FF2B5EF4-FFF2-40B4-BE49-F238E27FC236}">
                <a16:creationId xmlns:a16="http://schemas.microsoft.com/office/drawing/2014/main" id="{375F5A4B-FC94-4778-AB0C-4F7C493B43B0}"/>
              </a:ext>
            </a:extLst>
          </p:cNvPr>
          <p:cNvSpPr txBox="1"/>
          <p:nvPr/>
        </p:nvSpPr>
        <p:spPr>
          <a:xfrm>
            <a:off x="7333203"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p>
        </p:txBody>
      </p:sp>
      <p:sp>
        <p:nvSpPr>
          <p:cNvPr id="1603" name="TextBox 1602">
            <a:extLst>
              <a:ext uri="{FF2B5EF4-FFF2-40B4-BE49-F238E27FC236}">
                <a16:creationId xmlns:a16="http://schemas.microsoft.com/office/drawing/2014/main" id="{60408B0D-43C8-49C4-BDDA-5DA41597AD50}"/>
              </a:ext>
            </a:extLst>
          </p:cNvPr>
          <p:cNvSpPr txBox="1"/>
          <p:nvPr/>
        </p:nvSpPr>
        <p:spPr>
          <a:xfrm>
            <a:off x="7605381"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p:txBody>
      </p:sp>
      <p:sp>
        <p:nvSpPr>
          <p:cNvPr id="1604" name="TextBox 1603">
            <a:extLst>
              <a:ext uri="{FF2B5EF4-FFF2-40B4-BE49-F238E27FC236}">
                <a16:creationId xmlns:a16="http://schemas.microsoft.com/office/drawing/2014/main" id="{90678E15-28C6-4695-A046-42BC39947C0D}"/>
              </a:ext>
            </a:extLst>
          </p:cNvPr>
          <p:cNvSpPr txBox="1"/>
          <p:nvPr/>
        </p:nvSpPr>
        <p:spPr>
          <a:xfrm>
            <a:off x="7877560"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p>
        </p:txBody>
      </p:sp>
      <p:sp>
        <p:nvSpPr>
          <p:cNvPr id="1605" name="TextBox 1604">
            <a:extLst>
              <a:ext uri="{FF2B5EF4-FFF2-40B4-BE49-F238E27FC236}">
                <a16:creationId xmlns:a16="http://schemas.microsoft.com/office/drawing/2014/main" id="{6F080EC5-26E4-41FB-9221-DDCF6E85E10B}"/>
              </a:ext>
            </a:extLst>
          </p:cNvPr>
          <p:cNvSpPr txBox="1"/>
          <p:nvPr/>
        </p:nvSpPr>
        <p:spPr>
          <a:xfrm>
            <a:off x="8149739"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p>
        </p:txBody>
      </p:sp>
      <p:sp>
        <p:nvSpPr>
          <p:cNvPr id="1606" name="TextBox 1605">
            <a:extLst>
              <a:ext uri="{FF2B5EF4-FFF2-40B4-BE49-F238E27FC236}">
                <a16:creationId xmlns:a16="http://schemas.microsoft.com/office/drawing/2014/main" id="{56BB83D3-9D31-4399-9B96-A13204B2C7B9}"/>
              </a:ext>
            </a:extLst>
          </p:cNvPr>
          <p:cNvSpPr txBox="1"/>
          <p:nvPr/>
        </p:nvSpPr>
        <p:spPr>
          <a:xfrm>
            <a:off x="8421918"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a:t>
            </a:r>
          </a:p>
        </p:txBody>
      </p:sp>
      <p:sp>
        <p:nvSpPr>
          <p:cNvPr id="1607" name="TextBox 1606">
            <a:extLst>
              <a:ext uri="{FF2B5EF4-FFF2-40B4-BE49-F238E27FC236}">
                <a16:creationId xmlns:a16="http://schemas.microsoft.com/office/drawing/2014/main" id="{2F3BF0BC-0C72-4F75-A3D9-20CB0CAEC95D}"/>
              </a:ext>
            </a:extLst>
          </p:cNvPr>
          <p:cNvSpPr txBox="1"/>
          <p:nvPr/>
        </p:nvSpPr>
        <p:spPr>
          <a:xfrm>
            <a:off x="8694096"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a:t>
            </a:r>
          </a:p>
        </p:txBody>
      </p:sp>
      <p:sp>
        <p:nvSpPr>
          <p:cNvPr id="1608" name="TextBox 1607">
            <a:extLst>
              <a:ext uri="{FF2B5EF4-FFF2-40B4-BE49-F238E27FC236}">
                <a16:creationId xmlns:a16="http://schemas.microsoft.com/office/drawing/2014/main" id="{40AF3683-42CF-4914-9618-BFD55B280E08}"/>
              </a:ext>
            </a:extLst>
          </p:cNvPr>
          <p:cNvSpPr txBox="1"/>
          <p:nvPr/>
        </p:nvSpPr>
        <p:spPr>
          <a:xfrm>
            <a:off x="8966275"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a:t>
            </a:r>
          </a:p>
        </p:txBody>
      </p:sp>
      <p:sp>
        <p:nvSpPr>
          <p:cNvPr id="1609" name="TextBox 1608">
            <a:extLst>
              <a:ext uri="{FF2B5EF4-FFF2-40B4-BE49-F238E27FC236}">
                <a16:creationId xmlns:a16="http://schemas.microsoft.com/office/drawing/2014/main" id="{BC39879C-5551-4A9C-8A02-5B97A5CC2E70}"/>
              </a:ext>
            </a:extLst>
          </p:cNvPr>
          <p:cNvSpPr txBox="1"/>
          <p:nvPr/>
        </p:nvSpPr>
        <p:spPr>
          <a:xfrm>
            <a:off x="9238454"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p>
        </p:txBody>
      </p:sp>
      <p:sp>
        <p:nvSpPr>
          <p:cNvPr id="1610" name="TextBox 1609">
            <a:extLst>
              <a:ext uri="{FF2B5EF4-FFF2-40B4-BE49-F238E27FC236}">
                <a16:creationId xmlns:a16="http://schemas.microsoft.com/office/drawing/2014/main" id="{E6F083EA-7ADB-4648-A6E9-D9BC792E99CC}"/>
              </a:ext>
            </a:extLst>
          </p:cNvPr>
          <p:cNvSpPr txBox="1"/>
          <p:nvPr/>
        </p:nvSpPr>
        <p:spPr>
          <a:xfrm>
            <a:off x="9510632"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p>
        </p:txBody>
      </p:sp>
      <p:sp>
        <p:nvSpPr>
          <p:cNvPr id="1611" name="TextBox 1610">
            <a:extLst>
              <a:ext uri="{FF2B5EF4-FFF2-40B4-BE49-F238E27FC236}">
                <a16:creationId xmlns:a16="http://schemas.microsoft.com/office/drawing/2014/main" id="{B5B60A39-CECE-4C75-873C-A4C424CB3921}"/>
              </a:ext>
            </a:extLst>
          </p:cNvPr>
          <p:cNvSpPr txBox="1"/>
          <p:nvPr/>
        </p:nvSpPr>
        <p:spPr>
          <a:xfrm>
            <a:off x="6453107" y="491283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p:txBody>
      </p:sp>
      <p:sp>
        <p:nvSpPr>
          <p:cNvPr id="1612" name="TextBox 1611">
            <a:extLst>
              <a:ext uri="{FF2B5EF4-FFF2-40B4-BE49-F238E27FC236}">
                <a16:creationId xmlns:a16="http://schemas.microsoft.com/office/drawing/2014/main" id="{6443328C-A0A5-4D0D-A194-1F6ED26E6E4C}"/>
              </a:ext>
            </a:extLst>
          </p:cNvPr>
          <p:cNvSpPr txBox="1"/>
          <p:nvPr/>
        </p:nvSpPr>
        <p:spPr>
          <a:xfrm>
            <a:off x="6453107" y="3301833"/>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60</a:t>
            </a:r>
          </a:p>
        </p:txBody>
      </p:sp>
      <p:sp>
        <p:nvSpPr>
          <p:cNvPr id="1613" name="TextBox 1612">
            <a:extLst>
              <a:ext uri="{FF2B5EF4-FFF2-40B4-BE49-F238E27FC236}">
                <a16:creationId xmlns:a16="http://schemas.microsoft.com/office/drawing/2014/main" id="{A4738AFD-5AC3-4ECF-8686-66D2B19CDC99}"/>
              </a:ext>
            </a:extLst>
          </p:cNvPr>
          <p:cNvSpPr txBox="1"/>
          <p:nvPr/>
        </p:nvSpPr>
        <p:spPr>
          <a:xfrm>
            <a:off x="6453107" y="383883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a:t>
            </a:r>
          </a:p>
        </p:txBody>
      </p:sp>
      <p:sp>
        <p:nvSpPr>
          <p:cNvPr id="1614" name="TextBox 1613">
            <a:extLst>
              <a:ext uri="{FF2B5EF4-FFF2-40B4-BE49-F238E27FC236}">
                <a16:creationId xmlns:a16="http://schemas.microsoft.com/office/drawing/2014/main" id="{69B748AC-FEA3-4D18-AA9A-65D6CE1AACA9}"/>
              </a:ext>
            </a:extLst>
          </p:cNvPr>
          <p:cNvSpPr txBox="1"/>
          <p:nvPr/>
        </p:nvSpPr>
        <p:spPr>
          <a:xfrm>
            <a:off x="6453107" y="437584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p>
        </p:txBody>
      </p:sp>
      <p:sp>
        <p:nvSpPr>
          <p:cNvPr id="1615" name="TextBox 1614">
            <a:extLst>
              <a:ext uri="{FF2B5EF4-FFF2-40B4-BE49-F238E27FC236}">
                <a16:creationId xmlns:a16="http://schemas.microsoft.com/office/drawing/2014/main" id="{86C529D0-6810-485B-816E-C4F9E789694D}"/>
              </a:ext>
            </a:extLst>
          </p:cNvPr>
          <p:cNvSpPr txBox="1"/>
          <p:nvPr/>
        </p:nvSpPr>
        <p:spPr>
          <a:xfrm>
            <a:off x="6453107" y="222782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100</a:t>
            </a:r>
          </a:p>
        </p:txBody>
      </p:sp>
      <p:sp>
        <p:nvSpPr>
          <p:cNvPr id="1616" name="TextBox 1615">
            <a:extLst>
              <a:ext uri="{FF2B5EF4-FFF2-40B4-BE49-F238E27FC236}">
                <a16:creationId xmlns:a16="http://schemas.microsoft.com/office/drawing/2014/main" id="{30085646-55F9-48A2-BBF1-B16F6A9D49C4}"/>
              </a:ext>
            </a:extLst>
          </p:cNvPr>
          <p:cNvSpPr txBox="1"/>
          <p:nvPr/>
        </p:nvSpPr>
        <p:spPr>
          <a:xfrm>
            <a:off x="6453107" y="276483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80</a:t>
            </a:r>
          </a:p>
        </p:txBody>
      </p:sp>
      <p:sp>
        <p:nvSpPr>
          <p:cNvPr id="1617" name="TextBox 1616">
            <a:extLst>
              <a:ext uri="{FF2B5EF4-FFF2-40B4-BE49-F238E27FC236}">
                <a16:creationId xmlns:a16="http://schemas.microsoft.com/office/drawing/2014/main" id="{E5556926-FD2E-44CF-B546-900385A3813F}"/>
              </a:ext>
            </a:extLst>
          </p:cNvPr>
          <p:cNvSpPr txBox="1"/>
          <p:nvPr/>
        </p:nvSpPr>
        <p:spPr>
          <a:xfrm>
            <a:off x="6949245" y="5271398"/>
            <a:ext cx="4639958"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 from randomisation (months)</a:t>
            </a:r>
          </a:p>
        </p:txBody>
      </p:sp>
      <p:sp>
        <p:nvSpPr>
          <p:cNvPr id="1618" name="TextBox 1617">
            <a:extLst>
              <a:ext uri="{FF2B5EF4-FFF2-40B4-BE49-F238E27FC236}">
                <a16:creationId xmlns:a16="http://schemas.microsoft.com/office/drawing/2014/main" id="{683FA64E-7E93-4132-B997-963F83964214}"/>
              </a:ext>
            </a:extLst>
          </p:cNvPr>
          <p:cNvSpPr txBox="1"/>
          <p:nvPr/>
        </p:nvSpPr>
        <p:spPr>
          <a:xfrm rot="16200000">
            <a:off x="5047323" y="3568556"/>
            <a:ext cx="2692636" cy="184667"/>
          </a:xfrm>
          <a:prstGeom prst="rect">
            <a:avLst/>
          </a:prstGeom>
          <a:noFill/>
        </p:spPr>
        <p:txBody>
          <a:bodyPr wrap="square" lIns="0" tIns="0" rIns="0" bIns="0"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OS (%)</a:t>
            </a:r>
          </a:p>
        </p:txBody>
      </p:sp>
      <p:grpSp>
        <p:nvGrpSpPr>
          <p:cNvPr id="1619" name="Group 1618">
            <a:extLst>
              <a:ext uri="{FF2B5EF4-FFF2-40B4-BE49-F238E27FC236}">
                <a16:creationId xmlns:a16="http://schemas.microsoft.com/office/drawing/2014/main" id="{A5A79016-8A62-442F-88D2-E1BF8C053433}"/>
              </a:ext>
            </a:extLst>
          </p:cNvPr>
          <p:cNvGrpSpPr/>
          <p:nvPr/>
        </p:nvGrpSpPr>
        <p:grpSpPr>
          <a:xfrm>
            <a:off x="6788847" y="5515045"/>
            <a:ext cx="4964671" cy="246228"/>
            <a:chOff x="2422523" y="4329950"/>
            <a:chExt cx="4382077" cy="222836"/>
          </a:xfrm>
        </p:grpSpPr>
        <p:sp>
          <p:nvSpPr>
            <p:cNvPr id="1625" name="TextBox 1624">
              <a:extLst>
                <a:ext uri="{FF2B5EF4-FFF2-40B4-BE49-F238E27FC236}">
                  <a16:creationId xmlns:a16="http://schemas.microsoft.com/office/drawing/2014/main" id="{E725F83E-760C-49E2-ABF8-C9A7325AA795}"/>
                </a:ext>
              </a:extLst>
            </p:cNvPr>
            <p:cNvSpPr txBox="1"/>
            <p:nvPr/>
          </p:nvSpPr>
          <p:spPr>
            <a:xfrm>
              <a:off x="242252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26" name="TextBox 1625">
              <a:extLst>
                <a:ext uri="{FF2B5EF4-FFF2-40B4-BE49-F238E27FC236}">
                  <a16:creationId xmlns:a16="http://schemas.microsoft.com/office/drawing/2014/main" id="{22CA7770-1E7E-46DC-9C86-954787020370}"/>
                </a:ext>
              </a:extLst>
            </p:cNvPr>
            <p:cNvSpPr txBox="1"/>
            <p:nvPr/>
          </p:nvSpPr>
          <p:spPr>
            <a:xfrm>
              <a:off x="2903187" y="4329955"/>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27" name="TextBox 1626">
              <a:extLst>
                <a:ext uri="{FF2B5EF4-FFF2-40B4-BE49-F238E27FC236}">
                  <a16:creationId xmlns:a16="http://schemas.microsoft.com/office/drawing/2014/main" id="{2F0DBF54-AF20-43DB-8BCA-91F9F7040C4F}"/>
                </a:ext>
              </a:extLst>
            </p:cNvPr>
            <p:cNvSpPr txBox="1"/>
            <p:nvPr/>
          </p:nvSpPr>
          <p:spPr>
            <a:xfrm>
              <a:off x="314351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28" name="TextBox 1627">
              <a:extLst>
                <a:ext uri="{FF2B5EF4-FFF2-40B4-BE49-F238E27FC236}">
                  <a16:creationId xmlns:a16="http://schemas.microsoft.com/office/drawing/2014/main" id="{998E9648-41DD-471A-89B6-9A9C234F7E05}"/>
                </a:ext>
              </a:extLst>
            </p:cNvPr>
            <p:cNvSpPr txBox="1"/>
            <p:nvPr/>
          </p:nvSpPr>
          <p:spPr>
            <a:xfrm>
              <a:off x="338385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29" name="TextBox 1628">
              <a:extLst>
                <a:ext uri="{FF2B5EF4-FFF2-40B4-BE49-F238E27FC236}">
                  <a16:creationId xmlns:a16="http://schemas.microsoft.com/office/drawing/2014/main" id="{B59B1490-1AAD-4C2C-8C4A-AB212A8007C7}"/>
                </a:ext>
              </a:extLst>
            </p:cNvPr>
            <p:cNvSpPr txBox="1"/>
            <p:nvPr/>
          </p:nvSpPr>
          <p:spPr>
            <a:xfrm>
              <a:off x="3624183" y="4329956"/>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0" name="TextBox 1629">
              <a:extLst>
                <a:ext uri="{FF2B5EF4-FFF2-40B4-BE49-F238E27FC236}">
                  <a16:creationId xmlns:a16="http://schemas.microsoft.com/office/drawing/2014/main" id="{1EC286B0-1F16-4C00-B0CE-7520EA1E1B76}"/>
                </a:ext>
              </a:extLst>
            </p:cNvPr>
            <p:cNvSpPr txBox="1"/>
            <p:nvPr/>
          </p:nvSpPr>
          <p:spPr>
            <a:xfrm>
              <a:off x="3864515"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1" name="TextBox 1630">
              <a:extLst>
                <a:ext uri="{FF2B5EF4-FFF2-40B4-BE49-F238E27FC236}">
                  <a16:creationId xmlns:a16="http://schemas.microsoft.com/office/drawing/2014/main" id="{91B7E2C6-95E9-47E4-AE3A-0E39A442CBC2}"/>
                </a:ext>
              </a:extLst>
            </p:cNvPr>
            <p:cNvSpPr txBox="1"/>
            <p:nvPr/>
          </p:nvSpPr>
          <p:spPr>
            <a:xfrm>
              <a:off x="410484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2" name="TextBox 1631">
              <a:extLst>
                <a:ext uri="{FF2B5EF4-FFF2-40B4-BE49-F238E27FC236}">
                  <a16:creationId xmlns:a16="http://schemas.microsoft.com/office/drawing/2014/main" id="{97ADDAFA-4E07-4F3E-B27B-DF67E3F67527}"/>
                </a:ext>
              </a:extLst>
            </p:cNvPr>
            <p:cNvSpPr txBox="1"/>
            <p:nvPr/>
          </p:nvSpPr>
          <p:spPr>
            <a:xfrm>
              <a:off x="434517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3" name="TextBox 1632">
              <a:extLst>
                <a:ext uri="{FF2B5EF4-FFF2-40B4-BE49-F238E27FC236}">
                  <a16:creationId xmlns:a16="http://schemas.microsoft.com/office/drawing/2014/main" id="{37B5620B-489A-4D68-8C19-B5E90D7C4163}"/>
                </a:ext>
              </a:extLst>
            </p:cNvPr>
            <p:cNvSpPr txBox="1"/>
            <p:nvPr/>
          </p:nvSpPr>
          <p:spPr>
            <a:xfrm>
              <a:off x="458551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4" name="TextBox 1633">
              <a:extLst>
                <a:ext uri="{FF2B5EF4-FFF2-40B4-BE49-F238E27FC236}">
                  <a16:creationId xmlns:a16="http://schemas.microsoft.com/office/drawing/2014/main" id="{D20847E0-005C-42B4-A0B8-0440590DD34D}"/>
                </a:ext>
              </a:extLst>
            </p:cNvPr>
            <p:cNvSpPr txBox="1"/>
            <p:nvPr/>
          </p:nvSpPr>
          <p:spPr>
            <a:xfrm>
              <a:off x="482584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5" name="TextBox 1634">
              <a:extLst>
                <a:ext uri="{FF2B5EF4-FFF2-40B4-BE49-F238E27FC236}">
                  <a16:creationId xmlns:a16="http://schemas.microsoft.com/office/drawing/2014/main" id="{D418E471-ACA1-4D2C-A088-4E07A91E4CF0}"/>
                </a:ext>
              </a:extLst>
            </p:cNvPr>
            <p:cNvSpPr txBox="1"/>
            <p:nvPr/>
          </p:nvSpPr>
          <p:spPr>
            <a:xfrm>
              <a:off x="506617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6" name="TextBox 1635">
              <a:extLst>
                <a:ext uri="{FF2B5EF4-FFF2-40B4-BE49-F238E27FC236}">
                  <a16:creationId xmlns:a16="http://schemas.microsoft.com/office/drawing/2014/main" id="{50F74899-C258-4485-8926-BE95BD6659F7}"/>
                </a:ext>
              </a:extLst>
            </p:cNvPr>
            <p:cNvSpPr txBox="1"/>
            <p:nvPr/>
          </p:nvSpPr>
          <p:spPr>
            <a:xfrm>
              <a:off x="5306508"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7" name="TextBox 1636">
              <a:extLst>
                <a:ext uri="{FF2B5EF4-FFF2-40B4-BE49-F238E27FC236}">
                  <a16:creationId xmlns:a16="http://schemas.microsoft.com/office/drawing/2014/main" id="{E02429D1-FF54-4EEE-8119-75F9FD62B53B}"/>
                </a:ext>
              </a:extLst>
            </p:cNvPr>
            <p:cNvSpPr txBox="1"/>
            <p:nvPr/>
          </p:nvSpPr>
          <p:spPr>
            <a:xfrm>
              <a:off x="554684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8" name="TextBox 1637">
              <a:extLst>
                <a:ext uri="{FF2B5EF4-FFF2-40B4-BE49-F238E27FC236}">
                  <a16:creationId xmlns:a16="http://schemas.microsoft.com/office/drawing/2014/main" id="{0D20D09A-71DB-47D8-86FE-8B8377C6EC12}"/>
                </a:ext>
              </a:extLst>
            </p:cNvPr>
            <p:cNvSpPr txBox="1"/>
            <p:nvPr/>
          </p:nvSpPr>
          <p:spPr>
            <a:xfrm>
              <a:off x="578717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p:txBody>
        </p:sp>
        <p:sp>
          <p:nvSpPr>
            <p:cNvPr id="1639" name="TextBox 1638">
              <a:extLst>
                <a:ext uri="{FF2B5EF4-FFF2-40B4-BE49-F238E27FC236}">
                  <a16:creationId xmlns:a16="http://schemas.microsoft.com/office/drawing/2014/main" id="{A7C941B1-90CF-439E-9336-FEFA0822B7A7}"/>
                </a:ext>
              </a:extLst>
            </p:cNvPr>
            <p:cNvSpPr txBox="1"/>
            <p:nvPr/>
          </p:nvSpPr>
          <p:spPr>
            <a:xfrm>
              <a:off x="6027504"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40" name="TextBox 1639">
              <a:extLst>
                <a:ext uri="{FF2B5EF4-FFF2-40B4-BE49-F238E27FC236}">
                  <a16:creationId xmlns:a16="http://schemas.microsoft.com/office/drawing/2014/main" id="{8C217051-96BF-45E3-9058-083985E386C6}"/>
                </a:ext>
              </a:extLst>
            </p:cNvPr>
            <p:cNvSpPr txBox="1"/>
            <p:nvPr/>
          </p:nvSpPr>
          <p:spPr>
            <a:xfrm>
              <a:off x="6267836"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41" name="TextBox 1640">
              <a:extLst>
                <a:ext uri="{FF2B5EF4-FFF2-40B4-BE49-F238E27FC236}">
                  <a16:creationId xmlns:a16="http://schemas.microsoft.com/office/drawing/2014/main" id="{2A46F5CB-22BB-4224-833F-A5F99069A633}"/>
                </a:ext>
              </a:extLst>
            </p:cNvPr>
            <p:cNvSpPr txBox="1"/>
            <p:nvPr/>
          </p:nvSpPr>
          <p:spPr>
            <a:xfrm>
              <a:off x="650817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42" name="TextBox 1641">
              <a:extLst>
                <a:ext uri="{FF2B5EF4-FFF2-40B4-BE49-F238E27FC236}">
                  <a16:creationId xmlns:a16="http://schemas.microsoft.com/office/drawing/2014/main" id="{8A2104E3-3CE5-4FA7-97AC-674522564A95}"/>
                </a:ext>
              </a:extLst>
            </p:cNvPr>
            <p:cNvSpPr txBox="1"/>
            <p:nvPr/>
          </p:nvSpPr>
          <p:spPr>
            <a:xfrm>
              <a:off x="266285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620" name="TextBox 1619">
            <a:extLst>
              <a:ext uri="{FF2B5EF4-FFF2-40B4-BE49-F238E27FC236}">
                <a16:creationId xmlns:a16="http://schemas.microsoft.com/office/drawing/2014/main" id="{F465327B-0055-4E43-86F4-99597B266897}"/>
              </a:ext>
            </a:extLst>
          </p:cNvPr>
          <p:cNvSpPr txBox="1"/>
          <p:nvPr/>
        </p:nvSpPr>
        <p:spPr>
          <a:xfrm>
            <a:off x="9782811"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a:t>
            </a:r>
          </a:p>
        </p:txBody>
      </p:sp>
      <p:sp>
        <p:nvSpPr>
          <p:cNvPr id="1621" name="TextBox 1620">
            <a:extLst>
              <a:ext uri="{FF2B5EF4-FFF2-40B4-BE49-F238E27FC236}">
                <a16:creationId xmlns:a16="http://schemas.microsoft.com/office/drawing/2014/main" id="{1A5FF11E-F054-4B7C-BAAD-073C0593930B}"/>
              </a:ext>
            </a:extLst>
          </p:cNvPr>
          <p:cNvSpPr txBox="1"/>
          <p:nvPr/>
        </p:nvSpPr>
        <p:spPr>
          <a:xfrm>
            <a:off x="10054990"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a:t>
            </a:r>
          </a:p>
        </p:txBody>
      </p:sp>
      <p:sp>
        <p:nvSpPr>
          <p:cNvPr id="1622" name="TextBox 1621">
            <a:extLst>
              <a:ext uri="{FF2B5EF4-FFF2-40B4-BE49-F238E27FC236}">
                <a16:creationId xmlns:a16="http://schemas.microsoft.com/office/drawing/2014/main" id="{D0C59E1C-1B24-4636-85AE-EB072B27092E}"/>
              </a:ext>
            </a:extLst>
          </p:cNvPr>
          <p:cNvSpPr txBox="1"/>
          <p:nvPr/>
        </p:nvSpPr>
        <p:spPr>
          <a:xfrm>
            <a:off x="11415878"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34</a:t>
            </a:r>
          </a:p>
        </p:txBody>
      </p:sp>
      <p:sp>
        <p:nvSpPr>
          <p:cNvPr id="1623" name="TextBox 1622">
            <a:extLst>
              <a:ext uri="{FF2B5EF4-FFF2-40B4-BE49-F238E27FC236}">
                <a16:creationId xmlns:a16="http://schemas.microsoft.com/office/drawing/2014/main" id="{0CA22EE2-2089-4AC1-926A-6B7B0D9CD1CE}"/>
              </a:ext>
            </a:extLst>
          </p:cNvPr>
          <p:cNvSpPr txBox="1"/>
          <p:nvPr/>
        </p:nvSpPr>
        <p:spPr>
          <a:xfrm>
            <a:off x="6243016" y="5491371"/>
            <a:ext cx="714897" cy="415499"/>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Olaparib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Physician’s</a:t>
            </a:r>
            <a:br>
              <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br>
            <a:r>
              <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choice</a:t>
            </a:r>
          </a:p>
        </p:txBody>
      </p:sp>
      <p:sp>
        <p:nvSpPr>
          <p:cNvPr id="1624" name="TextBox 1623">
            <a:extLst>
              <a:ext uri="{FF2B5EF4-FFF2-40B4-BE49-F238E27FC236}">
                <a16:creationId xmlns:a16="http://schemas.microsoft.com/office/drawing/2014/main" id="{A75ABF29-5BA8-4E10-A8EF-A7FBC5020AD8}"/>
              </a:ext>
            </a:extLst>
          </p:cNvPr>
          <p:cNvSpPr txBox="1"/>
          <p:nvPr/>
        </p:nvSpPr>
        <p:spPr>
          <a:xfrm>
            <a:off x="6243016" y="5331327"/>
            <a:ext cx="673495" cy="123111"/>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 at risk</a:t>
            </a:r>
          </a:p>
        </p:txBody>
      </p:sp>
      <p:sp>
        <p:nvSpPr>
          <p:cNvPr id="1743" name="TextBox 1742">
            <a:extLst>
              <a:ext uri="{FF2B5EF4-FFF2-40B4-BE49-F238E27FC236}">
                <a16:creationId xmlns:a16="http://schemas.microsoft.com/office/drawing/2014/main" id="{4F568C1C-25FE-405F-BFD0-2CBFBFA36918}"/>
              </a:ext>
            </a:extLst>
          </p:cNvPr>
          <p:cNvSpPr txBox="1"/>
          <p:nvPr/>
        </p:nvSpPr>
        <p:spPr>
          <a:xfrm>
            <a:off x="3440604" y="2398707"/>
            <a:ext cx="2549052" cy="715089"/>
          </a:xfrm>
          <a:prstGeom prst="round2DiagRect">
            <a:avLst/>
          </a:prstGeom>
          <a:solidFill>
            <a:schemeClr val="bg1">
              <a:lumMod val="95000"/>
              <a:alpha val="50000"/>
            </a:schemeClr>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HR </a:t>
            </a:r>
            <a:r>
              <a:rPr kumimoji="0" lang="en-GB" altLang="zh-CN" sz="120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(95% CI) </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0.69 </a:t>
            </a:r>
            <a:r>
              <a:rPr kumimoji="0" lang="en-GB" altLang="zh-CN" sz="12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(0.50-0.97)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Median OS: </a:t>
            </a:r>
            <a:r>
              <a:rPr kumimoji="0" lang="en-GB" altLang="zh-CN" sz="1200" b="1" i="0" u="none" strike="noStrike" kern="0" cap="none" spc="0" normalizeH="0" baseline="0" noProof="0" dirty="0">
                <a:ln>
                  <a:noFill/>
                </a:ln>
                <a:solidFill>
                  <a:schemeClr val="accent1"/>
                </a:solidFill>
                <a:effectLst/>
                <a:uLnTx/>
                <a:uFillTx/>
                <a:latin typeface="Arial" panose="020B0604020202020204" pitchFamily="34" charset="0"/>
                <a:ea typeface="黑体" panose="02010609060101010101" pitchFamily="49" charset="-122"/>
                <a:cs typeface="Arial" panose="020B0604020202020204" pitchFamily="34" charset="0"/>
              </a:rPr>
              <a:t>19.1</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vs </a:t>
            </a:r>
            <a:r>
              <a:rPr kumimoji="0" lang="en-GB" altLang="zh-CN" sz="1200" b="1" i="0" u="none" strike="noStrike" kern="0" cap="none" spc="0" normalizeH="0" baseline="0" noProof="0" dirty="0">
                <a:ln>
                  <a:noFill/>
                </a:ln>
                <a:solidFill>
                  <a:schemeClr val="accent6"/>
                </a:solidFill>
                <a:effectLst/>
                <a:uLnTx/>
                <a:uFillTx/>
                <a:latin typeface="Arial" panose="020B0604020202020204" pitchFamily="34" charset="0"/>
                <a:ea typeface="黑体" panose="02010609060101010101" pitchFamily="49" charset="-122"/>
                <a:cs typeface="Arial" panose="020B0604020202020204" pitchFamily="34" charset="0"/>
              </a:rPr>
              <a:t>14.7</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months; </a:t>
            </a:r>
            <a:r>
              <a:rPr kumimoji="0" lang="en-GB" sz="12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=0.02</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44" name="TextBox 1743">
            <a:extLst>
              <a:ext uri="{FF2B5EF4-FFF2-40B4-BE49-F238E27FC236}">
                <a16:creationId xmlns:a16="http://schemas.microsoft.com/office/drawing/2014/main" id="{C1492B30-DAC6-4574-BFDF-DBA772806EB7}"/>
              </a:ext>
            </a:extLst>
          </p:cNvPr>
          <p:cNvSpPr txBox="1"/>
          <p:nvPr/>
        </p:nvSpPr>
        <p:spPr>
          <a:xfrm>
            <a:off x="9347296" y="2525979"/>
            <a:ext cx="2274801" cy="510778"/>
          </a:xfrm>
          <a:prstGeom prst="round2DiagRect">
            <a:avLst/>
          </a:prstGeom>
          <a:solidFill>
            <a:schemeClr val="bg1">
              <a:lumMod val="95000"/>
              <a:alpha val="50000"/>
            </a:schemeClr>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HR </a:t>
            </a:r>
            <a:r>
              <a:rPr kumimoji="0" lang="en-GB" altLang="zh-CN" sz="120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(95% CI)</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0.42 </a:t>
            </a:r>
            <a:r>
              <a:rPr kumimoji="0" lang="en-GB" altLang="zh-CN" sz="12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(0.19-0.91)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Crossover rate</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 (56/83)</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 name="Rectangle 347">
            <a:extLst>
              <a:ext uri="{FF2B5EF4-FFF2-40B4-BE49-F238E27FC236}">
                <a16:creationId xmlns:a16="http://schemas.microsoft.com/office/drawing/2014/main" id="{E9233BDC-C7B0-4E44-AF73-F47F60FFA109}"/>
              </a:ext>
            </a:extLst>
          </p:cNvPr>
          <p:cNvSpPr/>
          <p:nvPr/>
        </p:nvSpPr>
        <p:spPr>
          <a:xfrm>
            <a:off x="1234064" y="1700809"/>
            <a:ext cx="4943302" cy="341632"/>
          </a:xfrm>
          <a:prstGeom prst="rect">
            <a:avLst/>
          </a:prstGeom>
          <a:noFill/>
          <a:ln w="38100">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Cohort A: </a:t>
            </a:r>
            <a:r>
              <a:rPr kumimoji="0" lang="en-GB" sz="1800" b="1" i="1"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BRCA1/2</a:t>
            </a:r>
            <a:r>
              <a:rPr kumimoji="0" lang="en-GB" sz="1800" b="1" i="0"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 or </a:t>
            </a:r>
            <a:r>
              <a:rPr kumimoji="0" lang="en-GB" sz="1800" b="1" i="1"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ATM</a:t>
            </a:r>
            <a:r>
              <a:rPr kumimoji="0" lang="en-GB" sz="1800" b="1" i="0"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 mutations</a:t>
            </a:r>
          </a:p>
        </p:txBody>
      </p:sp>
      <p:sp>
        <p:nvSpPr>
          <p:cNvPr id="351" name="Rectangle 350">
            <a:extLst>
              <a:ext uri="{FF2B5EF4-FFF2-40B4-BE49-F238E27FC236}">
                <a16:creationId xmlns:a16="http://schemas.microsoft.com/office/drawing/2014/main" id="{C8DBF611-2629-0540-862E-8EC4FEE62290}"/>
              </a:ext>
            </a:extLst>
          </p:cNvPr>
          <p:cNvSpPr/>
          <p:nvPr/>
        </p:nvSpPr>
        <p:spPr>
          <a:xfrm>
            <a:off x="6855394" y="1700808"/>
            <a:ext cx="4733805" cy="590931"/>
          </a:xfrm>
          <a:prstGeom prst="rect">
            <a:avLst/>
          </a:prstGeom>
          <a:noFill/>
          <a:ln w="38100">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all" spc="0" normalizeH="0" baseline="0" noProof="0" dirty="0">
                <a:ln>
                  <a:noFill/>
                </a:ln>
                <a:solidFill>
                  <a:schemeClr val="accent1"/>
                </a:solidFill>
                <a:effectLst/>
                <a:uLnTx/>
                <a:uFillTx/>
                <a:latin typeface="Arial" panose="020B0604020202020204" pitchFamily="34" charset="0"/>
                <a:cs typeface="Arial" panose="020B0604020202020204" pitchFamily="34" charset="0"/>
              </a:rPr>
              <a:t>Cohort A with adjustment for crossover</a:t>
            </a:r>
            <a:r>
              <a:rPr kumimoji="0" lang="en-GB" sz="1800" b="1" i="0" u="none" strike="noStrike" kern="1200" cap="all" spc="0" normalizeH="0" baseline="30000" noProof="0" dirty="0">
                <a:ln>
                  <a:noFill/>
                </a:ln>
                <a:solidFill>
                  <a:schemeClr val="accent1"/>
                </a:solidFill>
                <a:effectLst/>
                <a:uLnTx/>
                <a:uFillTx/>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220842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2387E-6C61-EA4A-A634-D2622017971C}"/>
              </a:ext>
            </a:extLst>
          </p:cNvPr>
          <p:cNvSpPr>
            <a:spLocks noGrp="1"/>
          </p:cNvSpPr>
          <p:nvPr>
            <p:ph type="title"/>
          </p:nvPr>
        </p:nvSpPr>
        <p:spPr>
          <a:xfrm>
            <a:off x="620184" y="244800"/>
            <a:ext cx="9220232" cy="858885"/>
          </a:xfrm>
        </p:spPr>
        <p:txBody>
          <a:bodyPr/>
          <a:lstStyle/>
          <a:p>
            <a:r>
              <a:rPr lang="en-GB" dirty="0" err="1"/>
              <a:t>PRO</a:t>
            </a:r>
            <a:r>
              <a:rPr lang="en-GB" cap="none" dirty="0" err="1"/>
              <a:t>found</a:t>
            </a:r>
            <a:r>
              <a:rPr lang="en-GB" dirty="0"/>
              <a:t>: greater activity with </a:t>
            </a:r>
            <a:r>
              <a:rPr lang="en-GB" dirty="0" err="1"/>
              <a:t>Olaparib</a:t>
            </a:r>
            <a:r>
              <a:rPr lang="en-GB" dirty="0"/>
              <a:t> in </a:t>
            </a:r>
            <a:r>
              <a:rPr lang="en-GB" i="1" dirty="0" err="1"/>
              <a:t>BRCA</a:t>
            </a:r>
            <a:r>
              <a:rPr lang="en-GB" cap="none" dirty="0" err="1"/>
              <a:t>m</a:t>
            </a:r>
            <a:r>
              <a:rPr lang="en-GB" cap="none" dirty="0"/>
              <a:t> BUT POSITIVE EFFECT SEEN WITH OTHER </a:t>
            </a:r>
            <a:r>
              <a:rPr lang="en-GB" cap="none" dirty="0" err="1"/>
              <a:t>HRRm</a:t>
            </a:r>
            <a:endParaRPr lang="en-US" dirty="0"/>
          </a:p>
        </p:txBody>
      </p:sp>
      <p:sp>
        <p:nvSpPr>
          <p:cNvPr id="4" name="Slide Number Placeholder 3"/>
          <p:cNvSpPr>
            <a:spLocks noGrp="1"/>
          </p:cNvSpPr>
          <p:nvPr>
            <p:ph type="sldNum" sz="quarter" idx="4"/>
          </p:nvPr>
        </p:nvSpPr>
        <p:spPr/>
        <p:txBody>
          <a:bodyPr/>
          <a:lstStyle/>
          <a:p>
            <a:fld id="{B9B2A88A-9ECB-DF45-A377-2575079D0564}" type="slidenum">
              <a:rPr lang="en-GB" smtClean="0"/>
              <a:pPr/>
              <a:t>33</a:t>
            </a:fld>
            <a:endParaRPr lang="en-GB" dirty="0"/>
          </a:p>
        </p:txBody>
      </p:sp>
      <p:sp>
        <p:nvSpPr>
          <p:cNvPr id="5" name="Content Placeholder 4">
            <a:extLst>
              <a:ext uri="{FF2B5EF4-FFF2-40B4-BE49-F238E27FC236}">
                <a16:creationId xmlns:a16="http://schemas.microsoft.com/office/drawing/2014/main" id="{7BBC1D4A-58E9-03B9-FD20-BB19572F4984}"/>
              </a:ext>
            </a:extLst>
          </p:cNvPr>
          <p:cNvSpPr>
            <a:spLocks noGrp="1"/>
          </p:cNvSpPr>
          <p:nvPr>
            <p:ph sz="quarter" idx="15"/>
          </p:nvPr>
        </p:nvSpPr>
        <p:spPr>
          <a:xfrm>
            <a:off x="628347" y="6428359"/>
            <a:ext cx="10732400" cy="365125"/>
          </a:xfrm>
        </p:spPr>
        <p:txBody>
          <a:bodyPr/>
          <a:lstStyle/>
          <a:p>
            <a:pPr>
              <a:lnSpc>
                <a:spcPct val="90000"/>
              </a:lnSpc>
            </a:pPr>
            <a:r>
              <a:rPr lang="en-GB" altLang="en-US" sz="1050">
                <a:solidFill>
                  <a:schemeClr val="tx2"/>
                </a:solidFill>
              </a:rPr>
              <a:t>ATM, ataxia telangiectasia mutated; </a:t>
            </a:r>
            <a:r>
              <a:rPr lang="en-GB" sz="1050">
                <a:solidFill>
                  <a:schemeClr val="tx2"/>
                </a:solidFill>
              </a:rPr>
              <a:t>BRCA1/2, breast cancer gene 1/2</a:t>
            </a:r>
            <a:r>
              <a:rPr lang="en-GB" altLang="en-US" sz="1050">
                <a:solidFill>
                  <a:schemeClr val="tx2"/>
                </a:solidFill>
              </a:rPr>
              <a:t>; </a:t>
            </a:r>
            <a:r>
              <a:rPr lang="en-GB" sz="1050"/>
              <a:t>BRCAm, breast cancer gene 1/2 mutation; CI, confidence interval, CTC, circulating tumour count; HR, hazard ratio; ORR, overall response rate; OS, overall survival; pcNHA, physician’s choice new hormonal agent; PSA, prostate-specific antigen; rPFS, radiographic progression-free survival </a:t>
            </a:r>
          </a:p>
          <a:p>
            <a:pPr>
              <a:lnSpc>
                <a:spcPct val="90000"/>
              </a:lnSpc>
            </a:pPr>
            <a:r>
              <a:rPr lang="en-GB" sz="1050">
                <a:solidFill>
                  <a:schemeClr val="tx2"/>
                </a:solidFill>
              </a:rPr>
              <a:t>1. </a:t>
            </a:r>
            <a:r>
              <a:rPr lang="en-GB" altLang="en-US" sz="1050">
                <a:solidFill>
                  <a:schemeClr val="tx2"/>
                </a:solidFill>
              </a:rPr>
              <a:t>de Bono J, et al. N Engl J Med. 2020;382:2091-102; 2. </a:t>
            </a:r>
            <a:r>
              <a:rPr lang="en-GB" sz="1050"/>
              <a:t>Hussain M, et al. N Engl J Med. 2020;383(24):2345-57; 3</a:t>
            </a:r>
            <a:r>
              <a:rPr lang="en-US" sz="1050"/>
              <a:t>. de Bono J, et al. J Clin Oncol. 2021;39 suppl 6:126 </a:t>
            </a:r>
            <a:br>
              <a:rPr lang="en-US" sz="1050"/>
            </a:br>
            <a:r>
              <a:rPr lang="en-US" sz="1050"/>
              <a:t>(ASCO GU 2021 presentation)</a:t>
            </a:r>
          </a:p>
          <a:p>
            <a:pPr>
              <a:lnSpc>
                <a:spcPct val="90000"/>
              </a:lnSpc>
            </a:pPr>
            <a:endParaRPr lang="en-GB" sz="1050" dirty="0"/>
          </a:p>
        </p:txBody>
      </p:sp>
      <p:graphicFrame>
        <p:nvGraphicFramePr>
          <p:cNvPr id="7" name="object 55">
            <a:extLst>
              <a:ext uri="{FF2B5EF4-FFF2-40B4-BE49-F238E27FC236}">
                <a16:creationId xmlns:a16="http://schemas.microsoft.com/office/drawing/2014/main" id="{4FE078FE-B96B-4510-B959-2EB37543B625}"/>
              </a:ext>
            </a:extLst>
          </p:cNvPr>
          <p:cNvGraphicFramePr>
            <a:graphicFrameLocks noGrp="1"/>
          </p:cNvGraphicFramePr>
          <p:nvPr>
            <p:extLst>
              <p:ext uri="{D42A27DB-BD31-4B8C-83A1-F6EECF244321}">
                <p14:modId xmlns:p14="http://schemas.microsoft.com/office/powerpoint/2010/main" val="963161413"/>
              </p:ext>
            </p:extLst>
          </p:nvPr>
        </p:nvGraphicFramePr>
        <p:xfrm>
          <a:off x="623998" y="1773159"/>
          <a:ext cx="10963201" cy="3888089"/>
        </p:xfrm>
        <a:graphic>
          <a:graphicData uri="http://schemas.openxmlformats.org/drawingml/2006/table">
            <a:tbl>
              <a:tblPr firstRow="1" bandRow="1">
                <a:tableStyleId>{5C22544A-7EE6-4342-B048-85BDC9FD1C3A}</a:tableStyleId>
              </a:tblPr>
              <a:tblGrid>
                <a:gridCol w="374038">
                  <a:extLst>
                    <a:ext uri="{9D8B030D-6E8A-4147-A177-3AD203B41FA5}">
                      <a16:colId xmlns:a16="http://schemas.microsoft.com/office/drawing/2014/main" val="2633085719"/>
                    </a:ext>
                  </a:extLst>
                </a:gridCol>
                <a:gridCol w="1862403">
                  <a:extLst>
                    <a:ext uri="{9D8B030D-6E8A-4147-A177-3AD203B41FA5}">
                      <a16:colId xmlns:a16="http://schemas.microsoft.com/office/drawing/2014/main" val="20000"/>
                    </a:ext>
                  </a:extLst>
                </a:gridCol>
                <a:gridCol w="872676">
                  <a:extLst>
                    <a:ext uri="{9D8B030D-6E8A-4147-A177-3AD203B41FA5}">
                      <a16:colId xmlns:a16="http://schemas.microsoft.com/office/drawing/2014/main" val="4263052478"/>
                    </a:ext>
                  </a:extLst>
                </a:gridCol>
                <a:gridCol w="872676">
                  <a:extLst>
                    <a:ext uri="{9D8B030D-6E8A-4147-A177-3AD203B41FA5}">
                      <a16:colId xmlns:a16="http://schemas.microsoft.com/office/drawing/2014/main" val="530760862"/>
                    </a:ext>
                  </a:extLst>
                </a:gridCol>
                <a:gridCol w="872676">
                  <a:extLst>
                    <a:ext uri="{9D8B030D-6E8A-4147-A177-3AD203B41FA5}">
                      <a16:colId xmlns:a16="http://schemas.microsoft.com/office/drawing/2014/main" val="20001"/>
                    </a:ext>
                  </a:extLst>
                </a:gridCol>
                <a:gridCol w="872676">
                  <a:extLst>
                    <a:ext uri="{9D8B030D-6E8A-4147-A177-3AD203B41FA5}">
                      <a16:colId xmlns:a16="http://schemas.microsoft.com/office/drawing/2014/main" val="301169103"/>
                    </a:ext>
                  </a:extLst>
                </a:gridCol>
                <a:gridCol w="872676">
                  <a:extLst>
                    <a:ext uri="{9D8B030D-6E8A-4147-A177-3AD203B41FA5}">
                      <a16:colId xmlns:a16="http://schemas.microsoft.com/office/drawing/2014/main" val="1019710081"/>
                    </a:ext>
                  </a:extLst>
                </a:gridCol>
                <a:gridCol w="872676">
                  <a:extLst>
                    <a:ext uri="{9D8B030D-6E8A-4147-A177-3AD203B41FA5}">
                      <a16:colId xmlns:a16="http://schemas.microsoft.com/office/drawing/2014/main" val="1419352857"/>
                    </a:ext>
                  </a:extLst>
                </a:gridCol>
                <a:gridCol w="872676">
                  <a:extLst>
                    <a:ext uri="{9D8B030D-6E8A-4147-A177-3AD203B41FA5}">
                      <a16:colId xmlns:a16="http://schemas.microsoft.com/office/drawing/2014/main" val="2025944413"/>
                    </a:ext>
                  </a:extLst>
                </a:gridCol>
                <a:gridCol w="872676">
                  <a:extLst>
                    <a:ext uri="{9D8B030D-6E8A-4147-A177-3AD203B41FA5}">
                      <a16:colId xmlns:a16="http://schemas.microsoft.com/office/drawing/2014/main" val="1716592271"/>
                    </a:ext>
                  </a:extLst>
                </a:gridCol>
                <a:gridCol w="872676">
                  <a:extLst>
                    <a:ext uri="{9D8B030D-6E8A-4147-A177-3AD203B41FA5}">
                      <a16:colId xmlns:a16="http://schemas.microsoft.com/office/drawing/2014/main" val="606519390"/>
                    </a:ext>
                  </a:extLst>
                </a:gridCol>
                <a:gridCol w="872676">
                  <a:extLst>
                    <a:ext uri="{9D8B030D-6E8A-4147-A177-3AD203B41FA5}">
                      <a16:colId xmlns:a16="http://schemas.microsoft.com/office/drawing/2014/main" val="510002589"/>
                    </a:ext>
                  </a:extLst>
                </a:gridCol>
              </a:tblGrid>
              <a:tr h="120027">
                <a:tc rowSpan="2" gridSpan="2">
                  <a:txBody>
                    <a:bodyPr/>
                    <a:lstStyle/>
                    <a:p>
                      <a:pPr marL="88900" marR="207383" indent="0" algn="ctr">
                        <a:spcAft>
                          <a:spcPts val="300"/>
                        </a:spcAft>
                        <a:buFont typeface="Arial" panose="020B0604020202020204" pitchFamily="34" charset="0"/>
                        <a:buNone/>
                        <a:tabLst>
                          <a:tab pos="176003" algn="l"/>
                        </a:tabLst>
                      </a:pPr>
                      <a:r>
                        <a:rPr lang="en-US" sz="1400" b="1" cap="all" baseline="0" dirty="0">
                          <a:solidFill>
                            <a:schemeClr val="bg1"/>
                          </a:solidFill>
                          <a:latin typeface="Arial" panose="020B0604020202020204" pitchFamily="34" charset="0"/>
                          <a:cs typeface="Arial" panose="020B0604020202020204" pitchFamily="34" charset="0"/>
                        </a:rPr>
                        <a:t>Exploratory gene-level analyses</a:t>
                      </a:r>
                    </a:p>
                  </a:txBody>
                  <a:tcPr marL="0" marR="0" marT="0" marB="0" anchor="ctr">
                    <a:solidFill>
                      <a:schemeClr val="accent1"/>
                    </a:solidFill>
                  </a:tcPr>
                </a:tc>
                <a:tc rowSpan="2" hMerge="1">
                  <a:txBody>
                    <a:bodyPr/>
                    <a:lstStyle/>
                    <a:p>
                      <a:pPr marL="88900" marR="207383" indent="0">
                        <a:spcAft>
                          <a:spcPts val="300"/>
                        </a:spcAft>
                        <a:buFont typeface="Arial" panose="020B0604020202020204" pitchFamily="34" charset="0"/>
                        <a:buNone/>
                        <a:tabLst>
                          <a:tab pos="176003" algn="l"/>
                        </a:tabLst>
                      </a:pPr>
                      <a:r>
                        <a:rPr lang="en-US" sz="1400" b="1" cap="all" baseline="0" dirty="0">
                          <a:solidFill>
                            <a:schemeClr val="tx1"/>
                          </a:solidFill>
                          <a:latin typeface="Arial" panose="020B0604020202020204" pitchFamily="34" charset="0"/>
                          <a:cs typeface="Arial" panose="020B0604020202020204" pitchFamily="34" charset="0"/>
                        </a:rPr>
                        <a:t>Exploratory gene-level analyses</a:t>
                      </a:r>
                    </a:p>
                  </a:txBody>
                  <a:tcPr marL="0" marR="0" marT="0" marB="0" anchor="ctr">
                    <a:solidFill>
                      <a:schemeClr val="accent1"/>
                    </a:solidFill>
                  </a:tcPr>
                </a:tc>
                <a:tc gridSpan="2">
                  <a:txBody>
                    <a:bodyPr/>
                    <a:lstStyle/>
                    <a:p>
                      <a:pPr algn="ctr">
                        <a:lnSpc>
                          <a:spcPct val="150000"/>
                        </a:lnSpc>
                        <a:spcAft>
                          <a:spcPts val="1200"/>
                        </a:spcAft>
                      </a:pPr>
                      <a:r>
                        <a:rPr lang="en-GB" sz="1100" dirty="0">
                          <a:effectLst/>
                          <a:latin typeface="Arial" panose="020B0604020202020204" pitchFamily="34" charset="0"/>
                          <a:cs typeface="Arial" panose="020B0604020202020204" pitchFamily="34" charset="0"/>
                        </a:rPr>
                        <a:t>BRCA1/2 or ATM</a:t>
                      </a:r>
                      <a:endParaRPr lang="en-GB" sz="11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T="36000" marB="36000" anchor="ctr">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pPr algn="ctr">
                        <a:lnSpc>
                          <a:spcPct val="150000"/>
                        </a:lnSpc>
                        <a:spcAft>
                          <a:spcPts val="1200"/>
                        </a:spcAft>
                      </a:pPr>
                      <a:r>
                        <a:rPr lang="en-GB" sz="1100" dirty="0">
                          <a:effectLst/>
                          <a:latin typeface="Arial" panose="020B0604020202020204" pitchFamily="34" charset="0"/>
                          <a:cs typeface="Arial" panose="020B0604020202020204" pitchFamily="34" charset="0"/>
                        </a:rPr>
                        <a:t>All </a:t>
                      </a:r>
                      <a:r>
                        <a:rPr lang="en-GB" sz="1100" dirty="0" err="1">
                          <a:effectLst/>
                          <a:latin typeface="Arial" panose="020B0604020202020204" pitchFamily="34" charset="0"/>
                          <a:cs typeface="Arial" panose="020B0604020202020204" pitchFamily="34" charset="0"/>
                        </a:rPr>
                        <a:t>HRRm</a:t>
                      </a:r>
                      <a:r>
                        <a:rPr lang="en-GB" sz="1100" baseline="30000" dirty="0" err="1">
                          <a:effectLst/>
                          <a:latin typeface="Arial" panose="020B0604020202020204" pitchFamily="34" charset="0"/>
                          <a:cs typeface="Arial" panose="020B0604020202020204" pitchFamily="34" charset="0"/>
                        </a:rPr>
                        <a:t>a</a:t>
                      </a:r>
                      <a:endParaRPr lang="en-GB" sz="1100" b="1"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T="36000" marB="36000" anchor="ctr">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pPr algn="ctr">
                        <a:lnSpc>
                          <a:spcPct val="150000"/>
                        </a:lnSpc>
                        <a:spcAft>
                          <a:spcPts val="1200"/>
                        </a:spcAft>
                      </a:pPr>
                      <a:r>
                        <a:rPr lang="en-GB" sz="1100" i="1" dirty="0">
                          <a:solidFill>
                            <a:schemeClr val="bg1"/>
                          </a:solidFill>
                          <a:effectLst/>
                          <a:latin typeface="Arial" panose="020B0604020202020204" pitchFamily="34" charset="0"/>
                          <a:cs typeface="Arial" panose="020B0604020202020204" pitchFamily="34" charset="0"/>
                        </a:rPr>
                        <a:t>BRCA1</a:t>
                      </a:r>
                      <a:r>
                        <a:rPr lang="en-GB" sz="1100" dirty="0">
                          <a:solidFill>
                            <a:schemeClr val="bg1"/>
                          </a:solidFill>
                          <a:effectLst/>
                          <a:latin typeface="Arial" panose="020B0604020202020204" pitchFamily="34" charset="0"/>
                          <a:cs typeface="Arial" panose="020B0604020202020204" pitchFamily="34" charset="0"/>
                        </a:rPr>
                        <a:t> and/or </a:t>
                      </a:r>
                      <a:r>
                        <a:rPr lang="en-GB" sz="1100" i="1" dirty="0">
                          <a:solidFill>
                            <a:schemeClr val="bg1"/>
                          </a:solidFill>
                          <a:effectLst/>
                          <a:latin typeface="Arial" panose="020B0604020202020204" pitchFamily="34" charset="0"/>
                          <a:cs typeface="Arial" panose="020B0604020202020204" pitchFamily="34" charset="0"/>
                        </a:rPr>
                        <a:t>BRCA2</a:t>
                      </a:r>
                      <a:endParaRPr lang="en-GB" sz="11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36000" marB="36000" anchor="ctr">
                    <a:lnB w="12700" cap="flat" cmpd="sng" algn="ctr">
                      <a:solidFill>
                        <a:schemeClr val="bg1"/>
                      </a:solidFill>
                      <a:prstDash val="solid"/>
                      <a:round/>
                      <a:headEnd type="none" w="med" len="med"/>
                      <a:tailEnd type="none" w="med" len="med"/>
                    </a:lnB>
                    <a:solidFill>
                      <a:schemeClr val="tx2"/>
                    </a:solidFill>
                  </a:tcPr>
                </a:tc>
                <a:tc hMerge="1">
                  <a:txBody>
                    <a:bodyPr/>
                    <a:lstStyle/>
                    <a:p>
                      <a:endParaRPr lang="en-GB"/>
                    </a:p>
                  </a:txBody>
                  <a:tcPr/>
                </a:tc>
                <a:tc gridSpan="2">
                  <a:txBody>
                    <a:bodyPr/>
                    <a:lstStyle/>
                    <a:p>
                      <a:pPr algn="ctr">
                        <a:lnSpc>
                          <a:spcPct val="150000"/>
                        </a:lnSpc>
                        <a:spcAft>
                          <a:spcPts val="1200"/>
                        </a:spcAft>
                      </a:pPr>
                      <a:r>
                        <a:rPr lang="en-GB" sz="1100" i="1" dirty="0">
                          <a:effectLst/>
                          <a:latin typeface="Arial" panose="020B0604020202020204" pitchFamily="34" charset="0"/>
                          <a:cs typeface="Arial" panose="020B0604020202020204" pitchFamily="34" charset="0"/>
                        </a:rPr>
                        <a:t>ATM</a:t>
                      </a:r>
                      <a:endParaRPr lang="en-GB" sz="11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T="36000" marB="36000" anchor="ctr">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pPr algn="ctr">
                        <a:lnSpc>
                          <a:spcPct val="150000"/>
                        </a:lnSpc>
                        <a:spcAft>
                          <a:spcPts val="1200"/>
                        </a:spcAft>
                      </a:pPr>
                      <a:r>
                        <a:rPr lang="en-GB" sz="1100" i="1" dirty="0">
                          <a:effectLst/>
                          <a:latin typeface="Arial" panose="020B0604020202020204" pitchFamily="34" charset="0"/>
                          <a:cs typeface="Arial" panose="020B0604020202020204" pitchFamily="34" charset="0"/>
                        </a:rPr>
                        <a:t>CDK12</a:t>
                      </a:r>
                      <a:endParaRPr lang="en-GB" sz="11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T="36000" marB="36000" anchor="ctr">
                    <a:lnB w="12700" cap="flat" cmpd="sng" algn="ctr">
                      <a:solidFill>
                        <a:schemeClr val="bg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263822">
                <a:tc gridSpan="2" vMerge="1">
                  <a:txBody>
                    <a:bodyPr/>
                    <a:lstStyle/>
                    <a:p>
                      <a:pPr marL="88900" marR="207383" indent="0" algn="ctr">
                        <a:spcAft>
                          <a:spcPts val="300"/>
                        </a:spcAft>
                        <a:buFont typeface="Arial" panose="020B0604020202020204" pitchFamily="34" charset="0"/>
                        <a:buNone/>
                        <a:tabLst>
                          <a:tab pos="176003" algn="l"/>
                        </a:tabLst>
                      </a:pPr>
                      <a:endParaRPr lang="en-US" sz="1100" b="1" dirty="0">
                        <a:solidFill>
                          <a:schemeClr val="tx1"/>
                        </a:solidFill>
                        <a:latin typeface="Arial" panose="020B0604020202020204" pitchFamily="34" charset="0"/>
                        <a:cs typeface="Arial" panose="020B0604020202020204" pitchFamily="34" charset="0"/>
                      </a:endParaRPr>
                    </a:p>
                  </a:txBody>
                  <a:tcPr marL="0" marR="0" marT="0" marB="0" anchor="ctr">
                    <a:solidFill>
                      <a:schemeClr val="accent1"/>
                    </a:solidFill>
                  </a:tcPr>
                </a:tc>
                <a:tc hMerge="1" vMerge="1">
                  <a:txBody>
                    <a:bodyPr/>
                    <a:lstStyle/>
                    <a:p>
                      <a:pPr marL="88900" marR="207383" indent="0">
                        <a:spcAft>
                          <a:spcPts val="300"/>
                        </a:spcAft>
                        <a:buFont typeface="Arial" panose="020B0604020202020204" pitchFamily="34" charset="0"/>
                        <a:buNone/>
                        <a:tabLst>
                          <a:tab pos="176003" algn="l"/>
                        </a:tabLst>
                      </a:pPr>
                      <a:endParaRPr lang="en-US" sz="1100" b="1" dirty="0">
                        <a:solidFill>
                          <a:schemeClr val="tx1"/>
                        </a:solidFill>
                        <a:latin typeface="Arial" panose="020B0604020202020204" pitchFamily="34" charset="0"/>
                        <a:cs typeface="Arial" panose="020B0604020202020204" pitchFamily="34" charset="0"/>
                      </a:endParaRPr>
                    </a:p>
                  </a:txBody>
                  <a:tcPr marL="0" marR="0" marT="72000" marB="72000" anchor="ctr">
                    <a:solidFill>
                      <a:schemeClr val="accent1"/>
                    </a:solidFill>
                  </a:tcPr>
                </a:tc>
                <a:tc>
                  <a:txBody>
                    <a:bodyPr/>
                    <a:lstStyle/>
                    <a:p>
                      <a:pPr algn="ctr">
                        <a:lnSpc>
                          <a:spcPct val="100000"/>
                        </a:lnSpc>
                        <a:spcAft>
                          <a:spcPts val="0"/>
                        </a:spcAft>
                      </a:pPr>
                      <a:r>
                        <a:rPr lang="en-US" sz="1100" b="1" dirty="0" err="1">
                          <a:solidFill>
                            <a:schemeClr val="bg1"/>
                          </a:solidFill>
                          <a:effectLst/>
                          <a:latin typeface="Arial" panose="020B0604020202020204" pitchFamily="34" charset="0"/>
                          <a:cs typeface="Arial" panose="020B0604020202020204" pitchFamily="34" charset="0"/>
                        </a:rPr>
                        <a:t>Olaparib</a:t>
                      </a:r>
                      <a:br>
                        <a:rPr lang="en-GB" sz="1100" b="1" dirty="0">
                          <a:solidFill>
                            <a:schemeClr val="bg1"/>
                          </a:solidFill>
                          <a:effectLst/>
                          <a:latin typeface="Arial" panose="020B0604020202020204" pitchFamily="34" charset="0"/>
                          <a:cs typeface="Arial" panose="020B0604020202020204" pitchFamily="34" charset="0"/>
                        </a:rPr>
                      </a:br>
                      <a:r>
                        <a:rPr lang="en-US" sz="1100" b="1" dirty="0">
                          <a:solidFill>
                            <a:schemeClr val="bg1"/>
                          </a:solidFill>
                          <a:effectLst/>
                          <a:latin typeface="Arial" panose="020B0604020202020204" pitchFamily="34" charset="0"/>
                          <a:cs typeface="Arial" panose="020B0604020202020204" pitchFamily="34" charset="0"/>
                        </a:rPr>
                        <a:t>(N=162)</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err="1">
                          <a:solidFill>
                            <a:schemeClr val="bg1"/>
                          </a:solidFill>
                          <a:effectLst/>
                          <a:latin typeface="Arial" panose="020B0604020202020204" pitchFamily="34" charset="0"/>
                          <a:cs typeface="Arial" panose="020B0604020202020204" pitchFamily="34" charset="0"/>
                        </a:rPr>
                        <a:t>pcNHA</a:t>
                      </a:r>
                      <a:endParaRPr lang="en-US" sz="1100" b="1"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1200"/>
                        </a:spcAft>
                      </a:pPr>
                      <a:r>
                        <a:rPr lang="en-GB" sz="1100" b="1" dirty="0">
                          <a:solidFill>
                            <a:schemeClr val="bg1"/>
                          </a:solidFill>
                          <a:effectLst/>
                          <a:latin typeface="Arial" panose="020B0604020202020204" pitchFamily="34" charset="0"/>
                          <a:cs typeface="Arial" panose="020B0604020202020204" pitchFamily="34" charset="0"/>
                        </a:rPr>
                        <a:t>(N=83)</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Olaparib</a:t>
                      </a: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(N=256)</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err="1">
                          <a:solidFill>
                            <a:schemeClr val="bg1"/>
                          </a:solidFill>
                          <a:effectLst/>
                          <a:latin typeface="Arial" panose="020B0604020202020204" pitchFamily="34" charset="0"/>
                          <a:cs typeface="Arial" panose="020B0604020202020204" pitchFamily="34" charset="0"/>
                        </a:rPr>
                        <a:t>pcNHA</a:t>
                      </a:r>
                      <a:endParaRPr lang="en-US" sz="1100" b="1"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(N=131)</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Olaparib</a:t>
                      </a: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(N=102)</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00000"/>
                        </a:lnSpc>
                        <a:spcAft>
                          <a:spcPts val="0"/>
                        </a:spcAft>
                      </a:pPr>
                      <a:r>
                        <a:rPr lang="en-US" sz="1100" b="1" dirty="0" err="1">
                          <a:solidFill>
                            <a:schemeClr val="bg1"/>
                          </a:solidFill>
                          <a:effectLst/>
                          <a:latin typeface="Arial" panose="020B0604020202020204" pitchFamily="34" charset="0"/>
                          <a:cs typeface="Arial" panose="020B0604020202020204" pitchFamily="34" charset="0"/>
                        </a:rPr>
                        <a:t>pcNHA</a:t>
                      </a:r>
                      <a:endParaRPr lang="en-US" sz="1100" b="1"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(N=58)</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Olaparib</a:t>
                      </a: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(N=62)</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err="1">
                          <a:solidFill>
                            <a:schemeClr val="bg1"/>
                          </a:solidFill>
                          <a:effectLst/>
                          <a:latin typeface="Arial" panose="020B0604020202020204" pitchFamily="34" charset="0"/>
                          <a:cs typeface="Arial" panose="020B0604020202020204" pitchFamily="34" charset="0"/>
                        </a:rPr>
                        <a:t>pcNHA</a:t>
                      </a:r>
                      <a:endParaRPr lang="en-US" sz="1100" b="1"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(N=24)</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Olaparib</a:t>
                      </a: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(N=61)</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err="1">
                          <a:solidFill>
                            <a:schemeClr val="bg1"/>
                          </a:solidFill>
                          <a:effectLst/>
                          <a:latin typeface="Arial" panose="020B0604020202020204" pitchFamily="34" charset="0"/>
                          <a:cs typeface="Arial" panose="020B0604020202020204" pitchFamily="34" charset="0"/>
                        </a:rPr>
                        <a:t>pcNHA</a:t>
                      </a:r>
                      <a:endParaRPr lang="en-US" sz="1100" b="1"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(N=28)</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966820386"/>
                  </a:ext>
                </a:extLst>
              </a:tr>
              <a:tr h="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err="1">
                          <a:ln>
                            <a:noFill/>
                          </a:ln>
                          <a:effectLst/>
                          <a:uLnTx/>
                          <a:uFillTx/>
                          <a:latin typeface="Arial" panose="020B0604020202020204" pitchFamily="34" charset="0"/>
                          <a:cs typeface="Arial" panose="020B0604020202020204" pitchFamily="34" charset="0"/>
                        </a:rPr>
                        <a:t>rPFS</a:t>
                      </a:r>
                      <a:endParaRPr lang="en-GB" sz="1100" b="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E7F5E9"/>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Median, months</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7.4 </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3.6</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5.8</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3.5</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9.8</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chemeClr val="tx2"/>
                    </a:solidFill>
                  </a:tcPr>
                </a:tc>
                <a:tc>
                  <a:txBody>
                    <a:bodyPr/>
                    <a:lstStyle/>
                    <a:p>
                      <a:pPr algn="ctr">
                        <a:lnSpc>
                          <a:spcPct val="100000"/>
                        </a:lnSpc>
                        <a:spcAft>
                          <a:spcPts val="0"/>
                        </a:spcAft>
                      </a:pPr>
                      <a:r>
                        <a:rPr lang="en-US" sz="1100" dirty="0">
                          <a:solidFill>
                            <a:schemeClr val="bg1"/>
                          </a:solidFill>
                          <a:effectLst/>
                          <a:latin typeface="Arial" panose="020B0604020202020204" pitchFamily="34" charset="0"/>
                          <a:cs typeface="Arial" panose="020B0604020202020204" pitchFamily="34" charset="0"/>
                        </a:rPr>
                        <a:t>3.0</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5.4</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4.7</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5.1</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2.2</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extLst>
                  <a:ext uri="{0D108BD9-81ED-4DB2-BD59-A6C34878D82A}">
                    <a16:rowId xmlns:a16="http://schemas.microsoft.com/office/drawing/2014/main" val="10001"/>
                  </a:ext>
                </a:extLst>
              </a:tr>
              <a:tr h="0">
                <a:tc vMerge="1">
                  <a:txBody>
                    <a:bodyPr/>
                    <a:lstStyle/>
                    <a:p>
                      <a:pPr>
                        <a:lnSpc>
                          <a:spcPct val="100000"/>
                        </a:lnSpc>
                        <a:spcAft>
                          <a:spcPts val="0"/>
                        </a:spcAft>
                      </a:pPr>
                      <a:endParaRPr lang="en-GB" sz="750" b="1" dirty="0">
                        <a:effectLst/>
                        <a:latin typeface="+mn-lt"/>
                        <a:ea typeface="Times New Roman" panose="02020603050405020304" pitchFamily="18" charset="0"/>
                      </a:endParaRPr>
                    </a:p>
                  </a:txBody>
                  <a:tcPr marL="68580" marR="68580" marT="0" marB="0">
                    <a:solidFill>
                      <a:schemeClr val="bg1"/>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HR (95% CI)</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0.34 (0.25–0.47)</a:t>
                      </a:r>
                      <a:endParaRPr lang="en-GB"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0.49 (0.38–0.63)</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solidFill>
                            <a:schemeClr val="bg1"/>
                          </a:solidFill>
                          <a:effectLst/>
                          <a:latin typeface="Arial" panose="020B0604020202020204" pitchFamily="34" charset="0"/>
                          <a:cs typeface="Arial" panose="020B0604020202020204" pitchFamily="34" charset="0"/>
                        </a:rPr>
                        <a:t>0.22 (0.15–0.32)</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hMerge="1">
                  <a:txBody>
                    <a:bodyPr/>
                    <a:lstStyle/>
                    <a:p>
                      <a:endParaRPr lang="en-GB"/>
                    </a:p>
                  </a:txBody>
                  <a:tcPr/>
                </a:tc>
                <a:tc gridSpan="2">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1.04 (0.61–1.87)</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0.74 (0.44–1.31)</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hMerge="1">
                  <a:txBody>
                    <a:bodyPr/>
                    <a:lstStyle/>
                    <a:p>
                      <a:endParaRPr lang="en-GB"/>
                    </a:p>
                  </a:txBody>
                  <a:tcPr/>
                </a:tc>
                <a:extLst>
                  <a:ext uri="{0D108BD9-81ED-4DB2-BD59-A6C34878D82A}">
                    <a16:rowId xmlns:a16="http://schemas.microsoft.com/office/drawing/2014/main" val="1599819735"/>
                  </a:ext>
                </a:extLst>
              </a:tr>
              <a:tr h="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Arial" panose="020B0604020202020204" pitchFamily="34" charset="0"/>
                          <a:cs typeface="Arial" panose="020B0604020202020204" pitchFamily="34" charset="0"/>
                        </a:rPr>
                        <a:t>OS</a:t>
                      </a:r>
                      <a:endParaRPr lang="en-GB" sz="1100" b="1" dirty="0">
                        <a:effectLst/>
                        <a:latin typeface="Arial" panose="020B0604020202020204" pitchFamily="34" charset="0"/>
                        <a:cs typeface="Arial" panose="020B0604020202020204" pitchFamily="34" charset="0"/>
                      </a:endParaRPr>
                    </a:p>
                  </a:txBody>
                  <a:tcPr marL="0" marR="0" marT="0" marB="0" anchor="ctr">
                    <a:solidFill>
                      <a:srgbClr val="CBEBD0"/>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Median OS, months</a:t>
                      </a: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19.1 </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14.7</a:t>
                      </a:r>
                      <a:endParaRPr lang="en-GB" sz="1100" dirty="0">
                        <a:effectLst/>
                        <a:latin typeface="Arial" panose="020B0604020202020204" pitchFamily="34"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17.3 </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14.0</a:t>
                      </a:r>
                      <a:endParaRPr lang="en-GB" sz="1100" dirty="0">
                        <a:effectLst/>
                        <a:latin typeface="Arial" panose="020B0604020202020204" pitchFamily="34"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US" sz="1100" dirty="0">
                          <a:solidFill>
                            <a:schemeClr val="bg1"/>
                          </a:solidFill>
                          <a:effectLst/>
                          <a:latin typeface="Arial" panose="020B0604020202020204" pitchFamily="34" charset="0"/>
                          <a:cs typeface="Arial" panose="020B0604020202020204" pitchFamily="34" charset="0"/>
                        </a:rPr>
                        <a:t>20.1</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US" sz="1100" dirty="0">
                          <a:solidFill>
                            <a:schemeClr val="bg1"/>
                          </a:solidFill>
                          <a:effectLst/>
                          <a:latin typeface="Arial" panose="020B0604020202020204" pitchFamily="34" charset="0"/>
                          <a:cs typeface="Arial" panose="020B0604020202020204" pitchFamily="34" charset="0"/>
                        </a:rPr>
                        <a:t>14.4</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18.0 </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15.6</a:t>
                      </a:r>
                      <a:endParaRPr lang="en-GB" sz="1100" dirty="0">
                        <a:effectLst/>
                        <a:latin typeface="Arial" panose="020B0604020202020204" pitchFamily="34"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14.1 </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11.5</a:t>
                      </a:r>
                      <a:endParaRPr lang="en-GB" sz="1100" dirty="0">
                        <a:effectLst/>
                        <a:latin typeface="Arial" panose="020B0604020202020204" pitchFamily="34" charset="0"/>
                        <a:cs typeface="Arial" panose="020B0604020202020204" pitchFamily="34" charset="0"/>
                      </a:endParaRPr>
                    </a:p>
                  </a:txBody>
                  <a:tcPr marT="72000" marB="72000" anchor="ctr">
                    <a:solidFill>
                      <a:srgbClr val="CBEBD0"/>
                    </a:solidFill>
                  </a:tcPr>
                </a:tc>
                <a:extLst>
                  <a:ext uri="{0D108BD9-81ED-4DB2-BD59-A6C34878D82A}">
                    <a16:rowId xmlns:a16="http://schemas.microsoft.com/office/drawing/2014/main" val="10002"/>
                  </a:ext>
                </a:extLst>
              </a:tr>
              <a:tr h="0">
                <a:tc vMerge="1">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GB" sz="75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100" b="0" dirty="0">
                          <a:effectLst/>
                          <a:latin typeface="Arial" panose="020B0604020202020204" pitchFamily="34" charset="0"/>
                          <a:cs typeface="Arial" panose="020B0604020202020204" pitchFamily="34" charset="0"/>
                        </a:rPr>
                        <a:t>HR (95% CI)</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0.69 (0.50–0.97)</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0.79 (0.61–1.03)</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solidFill>
                            <a:schemeClr val="bg1"/>
                          </a:solidFill>
                          <a:effectLst/>
                          <a:latin typeface="Arial" panose="020B0604020202020204" pitchFamily="34" charset="0"/>
                          <a:cs typeface="Arial" panose="020B0604020202020204" pitchFamily="34" charset="0"/>
                        </a:rPr>
                        <a:t>0.63 (0.42–0.95)</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0.93 (0.53–1.75)</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0.97 (0.57–1.71)</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hMerge="1">
                  <a:txBody>
                    <a:bodyPr/>
                    <a:lstStyle/>
                    <a:p>
                      <a:endParaRPr lang="en-GB"/>
                    </a:p>
                  </a:txBody>
                  <a:tcPr/>
                </a:tc>
                <a:extLst>
                  <a:ext uri="{0D108BD9-81ED-4DB2-BD59-A6C34878D82A}">
                    <a16:rowId xmlns:a16="http://schemas.microsoft.com/office/drawing/2014/main" val="3224737329"/>
                  </a:ext>
                </a:extLst>
              </a:tr>
              <a:tr h="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Arial" panose="020B0604020202020204" pitchFamily="34" charset="0"/>
                          <a:cs typeface="Arial" panose="020B0604020202020204" pitchFamily="34" charset="0"/>
                        </a:rPr>
                        <a:t>ORR</a:t>
                      </a:r>
                      <a:endParaRPr lang="en-GB" sz="1100" b="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E7F5E9"/>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Evaluable patients, n</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84</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43</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138</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67</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57</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US" sz="1100" dirty="0">
                          <a:solidFill>
                            <a:schemeClr val="bg1"/>
                          </a:solidFill>
                          <a:effectLst/>
                          <a:latin typeface="Arial" panose="020B0604020202020204" pitchFamily="34" charset="0"/>
                          <a:cs typeface="Arial" panose="020B0604020202020204" pitchFamily="34" charset="0"/>
                        </a:rPr>
                        <a:t>33</a:t>
                      </a:r>
                      <a:endParaRPr lang="en-US"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30 </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10</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34</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12</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extLst>
                  <a:ext uri="{0D108BD9-81ED-4DB2-BD59-A6C34878D82A}">
                    <a16:rowId xmlns:a16="http://schemas.microsoft.com/office/drawing/2014/main" val="10003"/>
                  </a:ext>
                </a:extLst>
              </a:tr>
              <a:tr h="0">
                <a:tc vMerge="1">
                  <a:txBody>
                    <a:bodyPr/>
                    <a:lstStyle/>
                    <a:p>
                      <a:pPr algn="ctr">
                        <a:lnSpc>
                          <a:spcPct val="100000"/>
                        </a:lnSpc>
                        <a:spcAft>
                          <a:spcPts val="0"/>
                        </a:spcAft>
                      </a:pPr>
                      <a:endParaRPr lang="en-GB" sz="900" b="1" dirty="0">
                        <a:effectLst/>
                        <a:latin typeface="+mj-lt"/>
                        <a:ea typeface="Times New Roman" panose="02020603050405020304" pitchFamily="18" charset="0"/>
                      </a:endParaRPr>
                    </a:p>
                  </a:txBody>
                  <a:tcPr marL="0" marR="0" marT="0" marB="0" anchor="ctr">
                    <a:solidFill>
                      <a:schemeClr val="bg1"/>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33.3</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2.3</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21.7</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4.5</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43.9</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0</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10.0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10.0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5.9</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extLst>
                  <a:ext uri="{0D108BD9-81ED-4DB2-BD59-A6C34878D82A}">
                    <a16:rowId xmlns:a16="http://schemas.microsoft.com/office/drawing/2014/main" val="1180653735"/>
                  </a:ext>
                </a:extLst>
              </a:tr>
              <a:tr h="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Arial" panose="020B0604020202020204" pitchFamily="34" charset="0"/>
                          <a:cs typeface="Arial" panose="020B0604020202020204" pitchFamily="34" charset="0"/>
                        </a:rPr>
                        <a:t>PSA</a:t>
                      </a: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0" marB="0" anchor="ctr">
                    <a:solidFill>
                      <a:srgbClr val="CBEBD0"/>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Evaluable patients, n</a:t>
                      </a: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153</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77</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243</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123</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94</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fr-FR" sz="1100" dirty="0">
                          <a:solidFill>
                            <a:schemeClr val="bg1"/>
                          </a:solidFill>
                          <a:effectLst/>
                          <a:latin typeface="Arial" panose="020B0604020202020204" pitchFamily="34" charset="0"/>
                          <a:cs typeface="Arial" panose="020B0604020202020204" pitchFamily="34" charset="0"/>
                        </a:rPr>
                        <a:t>54</a:t>
                      </a:r>
                      <a:endParaRPr lang="fr-FR"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61</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22</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58</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27</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extLst>
                  <a:ext uri="{0D108BD9-81ED-4DB2-BD59-A6C34878D82A}">
                    <a16:rowId xmlns:a16="http://schemas.microsoft.com/office/drawing/2014/main" val="10004"/>
                  </a:ext>
                </a:extLst>
              </a:tr>
              <a:tr h="0">
                <a:tc vMerge="1">
                  <a:txBody>
                    <a:bodyPr/>
                    <a:lstStyle/>
                    <a:p>
                      <a:pPr algn="ctr">
                        <a:lnSpc>
                          <a:spcPct val="100000"/>
                        </a:lnSpc>
                        <a:spcAft>
                          <a:spcPts val="0"/>
                        </a:spcAft>
                      </a:pPr>
                      <a:endParaRPr lang="en-GB" sz="900" b="1" dirty="0">
                        <a:effectLst/>
                        <a:latin typeface="+mj-lt"/>
                        <a:ea typeface="Times New Roman" panose="02020603050405020304" pitchFamily="18" charset="0"/>
                      </a:endParaRPr>
                    </a:p>
                  </a:txBody>
                  <a:tcPr marL="0" marR="0" marT="0" marB="0" anchor="ctr">
                    <a:solidFill>
                      <a:srgbClr val="E7E7E7"/>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effectLst/>
                          <a:latin typeface="Arial" panose="020B0604020202020204" pitchFamily="34" charset="0"/>
                          <a:cs typeface="Arial" panose="020B0604020202020204" pitchFamily="34" charset="0"/>
                        </a:rPr>
                        <a:t>Confirmed response, %</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43.1</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7.8</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30.0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9.8</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fr-FR" sz="1100" dirty="0">
                          <a:solidFill>
                            <a:schemeClr val="bg1"/>
                          </a:solidFill>
                          <a:effectLst/>
                          <a:latin typeface="Arial" panose="020B0604020202020204" pitchFamily="34" charset="0"/>
                          <a:cs typeface="Arial" panose="020B0604020202020204" pitchFamily="34" charset="0"/>
                        </a:rPr>
                        <a:t>61.7</a:t>
                      </a:r>
                      <a:endParaRPr lang="fr-FR"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fr-FR" sz="1100" dirty="0">
                          <a:solidFill>
                            <a:schemeClr val="bg1"/>
                          </a:solidFill>
                          <a:effectLst/>
                          <a:latin typeface="Arial" panose="020B0604020202020204" pitchFamily="34" charset="0"/>
                          <a:cs typeface="Arial" panose="020B0604020202020204" pitchFamily="34" charset="0"/>
                        </a:rPr>
                        <a:t>0</a:t>
                      </a:r>
                      <a:endParaRPr lang="fr-FR"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13.1</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22.7</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5.2</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3.7</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extLst>
                  <a:ext uri="{0D108BD9-81ED-4DB2-BD59-A6C34878D82A}">
                    <a16:rowId xmlns:a16="http://schemas.microsoft.com/office/drawing/2014/main" val="556898983"/>
                  </a:ext>
                </a:extLst>
              </a:tr>
              <a:tr h="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Arial" panose="020B0604020202020204" pitchFamily="34" charset="0"/>
                          <a:cs typeface="Arial" panose="020B0604020202020204" pitchFamily="34" charset="0"/>
                        </a:rPr>
                        <a:t>CTC</a:t>
                      </a:r>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0" marB="0" anchor="ctr">
                    <a:solidFill>
                      <a:srgbClr val="E7F5E9"/>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Evaluable patients, n</a:t>
                      </a: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52</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22</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78</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32</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29</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US" sz="1100" dirty="0">
                          <a:solidFill>
                            <a:schemeClr val="bg1"/>
                          </a:solidFill>
                          <a:effectLst/>
                          <a:latin typeface="Arial" panose="020B0604020202020204" pitchFamily="34" charset="0"/>
                          <a:cs typeface="Arial" panose="020B0604020202020204" pitchFamily="34" charset="0"/>
                        </a:rPr>
                        <a:t>17</a:t>
                      </a:r>
                      <a:endParaRPr lang="en-US"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25</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3</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14</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5</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extLst>
                  <a:ext uri="{0D108BD9-81ED-4DB2-BD59-A6C34878D82A}">
                    <a16:rowId xmlns:a16="http://schemas.microsoft.com/office/drawing/2014/main" val="10005"/>
                  </a:ext>
                </a:extLst>
              </a:tr>
              <a:tr h="0">
                <a:tc vMerge="1">
                  <a:txBody>
                    <a:bodyPr/>
                    <a:lstStyle/>
                    <a:p>
                      <a:pPr algn="ctr">
                        <a:lnSpc>
                          <a:spcPct val="100000"/>
                        </a:lnSpc>
                        <a:spcAft>
                          <a:spcPts val="0"/>
                        </a:spcAft>
                      </a:pPr>
                      <a:endParaRPr lang="en-GB" sz="900" b="1" dirty="0">
                        <a:effectLst/>
                        <a:latin typeface="+mj-lt"/>
                        <a:ea typeface="Times New Roman" panose="02020603050405020304" pitchFamily="18" charset="0"/>
                      </a:endParaRPr>
                    </a:p>
                  </a:txBody>
                  <a:tcPr marL="0" marR="0" marT="0" marB="0" anchor="ctr">
                    <a:lnB w="9525"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effectLst/>
                          <a:latin typeface="Arial" panose="020B0604020202020204" pitchFamily="34" charset="0"/>
                          <a:cs typeface="Arial" panose="020B0604020202020204" pitchFamily="34" charset="0"/>
                        </a:rPr>
                        <a:t>Conversion, %</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55.8</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22.7</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52.6</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21.9</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69.0</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23.5</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40.0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33.3</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50.0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40.0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extLst>
                  <a:ext uri="{0D108BD9-81ED-4DB2-BD59-A6C34878D82A}">
                    <a16:rowId xmlns:a16="http://schemas.microsoft.com/office/drawing/2014/main" val="3486287041"/>
                  </a:ext>
                </a:extLst>
              </a:tr>
            </a:tbl>
          </a:graphicData>
        </a:graphic>
      </p:graphicFrame>
      <p:sp>
        <p:nvSpPr>
          <p:cNvPr id="10" name="TextBox 9">
            <a:extLst>
              <a:ext uri="{FF2B5EF4-FFF2-40B4-BE49-F238E27FC236}">
                <a16:creationId xmlns:a16="http://schemas.microsoft.com/office/drawing/2014/main" id="{3337C3F3-1AB4-E159-BF4C-199EA9DB0AB0}"/>
              </a:ext>
            </a:extLst>
          </p:cNvPr>
          <p:cNvSpPr txBox="1"/>
          <p:nvPr/>
        </p:nvSpPr>
        <p:spPr>
          <a:xfrm>
            <a:off x="590099" y="5856539"/>
            <a:ext cx="8310288" cy="253916"/>
          </a:xfrm>
          <a:prstGeom prst="rect">
            <a:avLst/>
          </a:prstGeom>
          <a:noFill/>
        </p:spPr>
        <p:txBody>
          <a:bodyPr wrap="none" rtlCol="0">
            <a:spAutoFit/>
          </a:bodyPr>
          <a:lstStyle/>
          <a:p>
            <a:r>
              <a:rPr lang="en-GB" sz="1050" i="1" baseline="30000" dirty="0">
                <a:latin typeface="Arial" panose="020B0604020202020204" pitchFamily="34" charset="0"/>
                <a:ea typeface="Aileron" charset="0"/>
                <a:cs typeface="Arial" panose="020B0604020202020204" pitchFamily="34" charset="0"/>
              </a:rPr>
              <a:t>a</a:t>
            </a:r>
            <a:r>
              <a:rPr lang="en-GB" sz="1050" i="1" dirty="0">
                <a:latin typeface="Arial" panose="020B0604020202020204" pitchFamily="34" charset="0"/>
                <a:ea typeface="Aileron" charset="0"/>
                <a:cs typeface="Arial" panose="020B0604020202020204" pitchFamily="34" charset="0"/>
              </a:rPr>
              <a:t>BRCA1</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BRCA2</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ATM</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BARD1</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BRIP1</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CDK12</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CHEK1</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CHEK2</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FANCL</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PALB2</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PPP2R2A</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RAD51B</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RAD51C</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RAD51D</a:t>
            </a:r>
            <a:r>
              <a:rPr lang="en-GB" sz="1050" dirty="0">
                <a:latin typeface="Arial" panose="020B0604020202020204" pitchFamily="34" charset="0"/>
                <a:ea typeface="Aileron" charset="0"/>
                <a:cs typeface="Arial" panose="020B0604020202020204" pitchFamily="34" charset="0"/>
              </a:rPr>
              <a:t>, or </a:t>
            </a:r>
            <a:r>
              <a:rPr lang="en-GB" sz="1050" i="1" dirty="0">
                <a:latin typeface="Arial" panose="020B0604020202020204" pitchFamily="34" charset="0"/>
                <a:ea typeface="Aileron" charset="0"/>
                <a:cs typeface="Arial" panose="020B0604020202020204" pitchFamily="34" charset="0"/>
              </a:rPr>
              <a:t>RAD54L</a:t>
            </a:r>
            <a:endParaRPr lang="en-GB" sz="1050" dirty="0">
              <a:latin typeface="Aileron" charset="0"/>
              <a:ea typeface="Aileron" charset="0"/>
              <a:cs typeface="Aileron" charset="0"/>
            </a:endParaRPr>
          </a:p>
        </p:txBody>
      </p:sp>
    </p:spTree>
    <p:extLst>
      <p:ext uri="{BB962C8B-B14F-4D97-AF65-F5344CB8AC3E}">
        <p14:creationId xmlns:p14="http://schemas.microsoft.com/office/powerpoint/2010/main" val="406638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1E1689-D1CC-37A6-1E35-CB99E11880F3}"/>
              </a:ext>
            </a:extLst>
          </p:cNvPr>
          <p:cNvSpPr>
            <a:spLocks noGrp="1"/>
          </p:cNvSpPr>
          <p:nvPr>
            <p:ph type="title"/>
          </p:nvPr>
        </p:nvSpPr>
        <p:spPr/>
        <p:txBody>
          <a:bodyPr/>
          <a:lstStyle/>
          <a:p>
            <a:r>
              <a:rPr lang="en-GB" dirty="0" err="1"/>
              <a:t>PRO</a:t>
            </a:r>
            <a:r>
              <a:rPr lang="en-GB" cap="none" dirty="0" err="1"/>
              <a:t>found</a:t>
            </a:r>
            <a:r>
              <a:rPr lang="en-GB" dirty="0"/>
              <a:t>: most common AE</a:t>
            </a:r>
            <a:r>
              <a:rPr lang="en-GB" cap="none" dirty="0"/>
              <a:t>s</a:t>
            </a:r>
            <a:r>
              <a:rPr lang="en-GB" dirty="0"/>
              <a:t> (≥10% any grade) in the overall population*</a:t>
            </a:r>
          </a:p>
        </p:txBody>
      </p:sp>
      <p:sp>
        <p:nvSpPr>
          <p:cNvPr id="4" name="Slide Number Placeholder 3">
            <a:extLst>
              <a:ext uri="{FF2B5EF4-FFF2-40B4-BE49-F238E27FC236}">
                <a16:creationId xmlns:a16="http://schemas.microsoft.com/office/drawing/2014/main" id="{9B916516-35EA-A29F-D89F-4A8DBE31AD22}"/>
              </a:ext>
            </a:extLst>
          </p:cNvPr>
          <p:cNvSpPr>
            <a:spLocks noGrp="1"/>
          </p:cNvSpPr>
          <p:nvPr>
            <p:ph type="sldNum" sz="quarter" idx="4"/>
          </p:nvPr>
        </p:nvSpPr>
        <p:spPr/>
        <p:txBody>
          <a:bodyPr/>
          <a:lstStyle/>
          <a:p>
            <a:fld id="{FCE43C0F-8A7B-3A4B-9DB5-B3472E36E833}" type="slidenum">
              <a:rPr lang="en-GB" smtClean="0"/>
              <a:pPr/>
              <a:t>34</a:t>
            </a:fld>
            <a:endParaRPr lang="en-GB" dirty="0"/>
          </a:p>
        </p:txBody>
      </p:sp>
      <p:sp>
        <p:nvSpPr>
          <p:cNvPr id="5" name="Content Placeholder 4">
            <a:extLst>
              <a:ext uri="{FF2B5EF4-FFF2-40B4-BE49-F238E27FC236}">
                <a16:creationId xmlns:a16="http://schemas.microsoft.com/office/drawing/2014/main" id="{04167BC9-221E-3ACF-47B0-5C9C8FB9275A}"/>
              </a:ext>
            </a:extLst>
          </p:cNvPr>
          <p:cNvSpPr>
            <a:spLocks noGrp="1"/>
          </p:cNvSpPr>
          <p:nvPr>
            <p:ph sz="quarter" idx="15"/>
          </p:nvPr>
        </p:nvSpPr>
        <p:spPr>
          <a:xfrm>
            <a:off x="620184" y="6309320"/>
            <a:ext cx="10444368" cy="365125"/>
          </a:xfrm>
        </p:spPr>
        <p:txBody>
          <a:bodyPr/>
          <a:lstStyle/>
          <a:p>
            <a:pPr lvl="0" defTabSz="609585">
              <a:lnSpc>
                <a:spcPct val="85000"/>
              </a:lnSpc>
              <a:spcBef>
                <a:spcPts val="0"/>
              </a:spcBef>
              <a:buClrTx/>
              <a:defRPr/>
            </a:pPr>
            <a:r>
              <a:rPr lang="en-US" sz="1000" spc="0" dirty="0">
                <a:latin typeface="Arial" panose="020B0604020202020204"/>
              </a:rPr>
              <a:t>* Most common AEs associated with treatment with PARP inhibitors. Patients had alterations in </a:t>
            </a:r>
            <a:r>
              <a:rPr lang="en-US" sz="1000" i="1" spc="0" dirty="0">
                <a:latin typeface="Arial" panose="020B0604020202020204"/>
              </a:rPr>
              <a:t>BRCA1</a:t>
            </a:r>
            <a:r>
              <a:rPr lang="en-US" sz="1000" spc="0" dirty="0">
                <a:latin typeface="Arial" panose="020B0604020202020204"/>
              </a:rPr>
              <a:t>, </a:t>
            </a:r>
            <a:r>
              <a:rPr lang="en-US" sz="1000" i="1" spc="0" dirty="0">
                <a:latin typeface="Arial" panose="020B0604020202020204"/>
              </a:rPr>
              <a:t>BRCA2</a:t>
            </a:r>
            <a:r>
              <a:rPr lang="en-US" sz="1000" spc="0" dirty="0">
                <a:latin typeface="Arial" panose="020B0604020202020204"/>
              </a:rPr>
              <a:t>, </a:t>
            </a:r>
            <a:r>
              <a:rPr lang="en-US" sz="1000" i="1" spc="0" dirty="0">
                <a:latin typeface="Arial" panose="020B0604020202020204"/>
              </a:rPr>
              <a:t>ATM</a:t>
            </a:r>
            <a:r>
              <a:rPr lang="en-US" sz="1000" spc="0" dirty="0">
                <a:latin typeface="Arial" panose="020B0604020202020204"/>
              </a:rPr>
              <a:t>, </a:t>
            </a:r>
            <a:r>
              <a:rPr lang="en-US" sz="1000" i="1" spc="0" dirty="0">
                <a:latin typeface="Arial" panose="020B0604020202020204"/>
              </a:rPr>
              <a:t>BARD1</a:t>
            </a:r>
            <a:r>
              <a:rPr lang="en-US" sz="1000" spc="0" dirty="0">
                <a:latin typeface="Arial" panose="020B0604020202020204"/>
              </a:rPr>
              <a:t>, </a:t>
            </a:r>
            <a:r>
              <a:rPr lang="en-US" sz="1000" i="1" spc="0" dirty="0">
                <a:latin typeface="Arial" panose="020B0604020202020204"/>
              </a:rPr>
              <a:t>BRIP1</a:t>
            </a:r>
            <a:r>
              <a:rPr lang="en-US" sz="1000" spc="0" dirty="0">
                <a:latin typeface="Arial" panose="020B0604020202020204"/>
              </a:rPr>
              <a:t>, </a:t>
            </a:r>
            <a:r>
              <a:rPr lang="en-US" sz="1000" i="1" spc="0" dirty="0">
                <a:latin typeface="Arial" panose="020B0604020202020204"/>
              </a:rPr>
              <a:t>CDK12</a:t>
            </a:r>
            <a:r>
              <a:rPr lang="en-US" sz="1000" spc="0" dirty="0">
                <a:latin typeface="Arial" panose="020B0604020202020204"/>
              </a:rPr>
              <a:t>, </a:t>
            </a:r>
            <a:r>
              <a:rPr lang="en-US" sz="1000" i="1" spc="0" dirty="0">
                <a:latin typeface="Arial" panose="020B0604020202020204"/>
              </a:rPr>
              <a:t>CHEK1</a:t>
            </a:r>
            <a:r>
              <a:rPr lang="en-US" sz="1000" spc="0" dirty="0">
                <a:latin typeface="Arial" panose="020B0604020202020204"/>
              </a:rPr>
              <a:t>, </a:t>
            </a:r>
            <a:r>
              <a:rPr lang="en-US" sz="1000" i="1" spc="0" dirty="0">
                <a:latin typeface="Arial" panose="020B0604020202020204"/>
              </a:rPr>
              <a:t>CHEK2</a:t>
            </a:r>
            <a:r>
              <a:rPr lang="en-US" sz="1000" spc="0" dirty="0">
                <a:latin typeface="Arial" panose="020B0604020202020204"/>
              </a:rPr>
              <a:t>, </a:t>
            </a:r>
            <a:r>
              <a:rPr lang="en-US" sz="1000" i="1" spc="0" dirty="0">
                <a:latin typeface="Arial" panose="020B0604020202020204"/>
              </a:rPr>
              <a:t>FANCL</a:t>
            </a:r>
            <a:r>
              <a:rPr lang="en-US" sz="1000" spc="0" dirty="0">
                <a:latin typeface="Arial" panose="020B0604020202020204"/>
              </a:rPr>
              <a:t>, </a:t>
            </a:r>
            <a:r>
              <a:rPr lang="en-US" sz="1000" i="1" spc="0" dirty="0">
                <a:latin typeface="Arial" panose="020B0604020202020204"/>
              </a:rPr>
              <a:t>PALB2</a:t>
            </a:r>
            <a:r>
              <a:rPr lang="en-US" sz="1000" spc="0" dirty="0">
                <a:latin typeface="Arial" panose="020B0604020202020204"/>
              </a:rPr>
              <a:t>, </a:t>
            </a:r>
            <a:r>
              <a:rPr lang="en-US" sz="1000" i="1" spc="0" dirty="0">
                <a:latin typeface="Arial" panose="020B0604020202020204"/>
              </a:rPr>
              <a:t>PPP2R2A</a:t>
            </a:r>
            <a:r>
              <a:rPr lang="en-US" sz="1000" spc="0" dirty="0">
                <a:latin typeface="Arial" panose="020B0604020202020204"/>
              </a:rPr>
              <a:t>, </a:t>
            </a:r>
            <a:r>
              <a:rPr lang="en-US" sz="1000" i="1" spc="0" dirty="0">
                <a:latin typeface="Arial" panose="020B0604020202020204"/>
              </a:rPr>
              <a:t>RAD51B</a:t>
            </a:r>
            <a:r>
              <a:rPr lang="en-US" sz="1000" spc="0" dirty="0">
                <a:latin typeface="Arial" panose="020B0604020202020204"/>
              </a:rPr>
              <a:t>, </a:t>
            </a:r>
            <a:r>
              <a:rPr lang="en-US" sz="1000" i="1" spc="0" dirty="0">
                <a:latin typeface="Arial" panose="020B0604020202020204"/>
              </a:rPr>
              <a:t>RAD51C</a:t>
            </a:r>
            <a:r>
              <a:rPr lang="en-US" sz="1000" spc="0" dirty="0">
                <a:latin typeface="Arial" panose="020B0604020202020204"/>
              </a:rPr>
              <a:t>, </a:t>
            </a:r>
            <a:r>
              <a:rPr lang="en-US" sz="1000" i="1" spc="0" dirty="0">
                <a:latin typeface="Arial" panose="020B0604020202020204"/>
              </a:rPr>
              <a:t>RAD51D,</a:t>
            </a:r>
            <a:r>
              <a:rPr lang="en-US" sz="1000" spc="0" dirty="0">
                <a:latin typeface="Arial" panose="020B0604020202020204"/>
              </a:rPr>
              <a:t> and / or </a:t>
            </a:r>
            <a:r>
              <a:rPr lang="en-US" sz="1000" i="1" spc="0" dirty="0">
                <a:latin typeface="Arial" panose="020B0604020202020204"/>
              </a:rPr>
              <a:t>RAD54L</a:t>
            </a:r>
            <a:r>
              <a:rPr lang="en-US" sz="1000" spc="0" dirty="0">
                <a:latin typeface="Arial" panose="020B0604020202020204"/>
              </a:rPr>
              <a:t>. Note, there were no cases of myelodysplastic syndromes or AML. There has since been one fatal case of AML 54 days after discontinuation of </a:t>
            </a:r>
            <a:r>
              <a:rPr lang="en-US" sz="1000" spc="0" dirty="0" err="1">
                <a:latin typeface="Arial" panose="020B0604020202020204"/>
              </a:rPr>
              <a:t>olaparib</a:t>
            </a:r>
            <a:r>
              <a:rPr lang="en-US" sz="1000" spc="0" dirty="0">
                <a:latin typeface="Arial" panose="020B0604020202020204"/>
              </a:rPr>
              <a:t>.</a:t>
            </a:r>
            <a:r>
              <a:rPr lang="en-US" sz="1000" spc="0" baseline="30000" dirty="0">
                <a:latin typeface="Arial" panose="020B0604020202020204"/>
              </a:rPr>
              <a:t> † </a:t>
            </a:r>
            <a:r>
              <a:rPr lang="en-US" sz="1000" spc="0" dirty="0">
                <a:latin typeface="Arial" panose="020B0604020202020204"/>
              </a:rPr>
              <a:t>One patient in the control group did not receive treatment. </a:t>
            </a:r>
            <a:r>
              <a:rPr lang="en-US" sz="1000" spc="0" baseline="30000" dirty="0">
                <a:latin typeface="Arial" panose="020B0604020202020204"/>
              </a:rPr>
              <a:t>‡ </a:t>
            </a:r>
            <a:r>
              <a:rPr lang="en-US" sz="1000" spc="0" dirty="0">
                <a:latin typeface="Arial" panose="020B0604020202020204"/>
              </a:rPr>
              <a:t>Grouped term.</a:t>
            </a:r>
          </a:p>
          <a:p>
            <a:pPr lvl="0" defTabSz="609585">
              <a:lnSpc>
                <a:spcPct val="85000"/>
              </a:lnSpc>
              <a:spcBef>
                <a:spcPts val="0"/>
              </a:spcBef>
              <a:buClrTx/>
              <a:defRPr/>
            </a:pPr>
            <a:r>
              <a:rPr lang="en-US" sz="1000" spc="0" dirty="0">
                <a:latin typeface="Arial" panose="020B0604020202020204"/>
              </a:rPr>
              <a:t>AE, adverse event; AML, acute myeloid leukemia; DCO, data cut-off; OS, overall survival.</a:t>
            </a:r>
          </a:p>
          <a:p>
            <a:pPr lvl="0" defTabSz="609585">
              <a:lnSpc>
                <a:spcPct val="85000"/>
              </a:lnSpc>
              <a:spcBef>
                <a:spcPts val="0"/>
              </a:spcBef>
              <a:buClrTx/>
              <a:defRPr/>
            </a:pPr>
            <a:r>
              <a:rPr lang="en-US" sz="1000" spc="0" dirty="0">
                <a:latin typeface="Arial" panose="020B0604020202020204"/>
              </a:rPr>
              <a:t>1. </a:t>
            </a:r>
            <a:r>
              <a:rPr lang="en-US" sz="1000" spc="-13" dirty="0">
                <a:latin typeface="Arial" panose="020B0604020202020204"/>
              </a:rPr>
              <a:t>Hussain M, et al. N </a:t>
            </a:r>
            <a:r>
              <a:rPr lang="en-US" sz="1000" spc="-13" dirty="0" err="1">
                <a:latin typeface="Arial" panose="020B0604020202020204"/>
              </a:rPr>
              <a:t>Engl</a:t>
            </a:r>
            <a:r>
              <a:rPr lang="en-US" sz="1000" spc="-13" dirty="0">
                <a:latin typeface="Arial" panose="020B0604020202020204"/>
              </a:rPr>
              <a:t> J Med. 2020;383(24):2345-2357</a:t>
            </a:r>
            <a:endParaRPr lang="en-GB" sz="1000" spc="0" dirty="0">
              <a:latin typeface="Arial" panose="020B0604020202020204"/>
            </a:endParaRPr>
          </a:p>
        </p:txBody>
      </p:sp>
      <p:graphicFrame>
        <p:nvGraphicFramePr>
          <p:cNvPr id="30" name="Chart 29">
            <a:extLst>
              <a:ext uri="{FF2B5EF4-FFF2-40B4-BE49-F238E27FC236}">
                <a16:creationId xmlns:a16="http://schemas.microsoft.com/office/drawing/2014/main" id="{568138A3-ECF8-AC45-B7EF-775DE58693DB}"/>
              </a:ext>
            </a:extLst>
          </p:cNvPr>
          <p:cNvGraphicFramePr/>
          <p:nvPr/>
        </p:nvGraphicFramePr>
        <p:xfrm>
          <a:off x="6302566" y="1601516"/>
          <a:ext cx="5215603" cy="4198239"/>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a:extLst>
              <a:ext uri="{FF2B5EF4-FFF2-40B4-BE49-F238E27FC236}">
                <a16:creationId xmlns:a16="http://schemas.microsoft.com/office/drawing/2014/main" id="{3DCD0078-C118-4D4C-B758-D0F66426041D}"/>
              </a:ext>
            </a:extLst>
          </p:cNvPr>
          <p:cNvSpPr/>
          <p:nvPr/>
        </p:nvSpPr>
        <p:spPr>
          <a:xfrm>
            <a:off x="10344472" y="3376494"/>
            <a:ext cx="189699" cy="183427"/>
          </a:xfrm>
          <a:prstGeom prst="rect">
            <a:avLst/>
          </a:prstGeom>
          <a:solidFill>
            <a:schemeClr val="tx2"/>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99C9982E-945D-2B4C-ACA1-C5CCC776041B}"/>
              </a:ext>
            </a:extLst>
          </p:cNvPr>
          <p:cNvSpPr txBox="1"/>
          <p:nvPr/>
        </p:nvSpPr>
        <p:spPr>
          <a:xfrm>
            <a:off x="10550114" y="3329708"/>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Grade ≥3</a:t>
            </a:r>
          </a:p>
        </p:txBody>
      </p:sp>
      <p:sp>
        <p:nvSpPr>
          <p:cNvPr id="24" name="Rectangle 23">
            <a:extLst>
              <a:ext uri="{FF2B5EF4-FFF2-40B4-BE49-F238E27FC236}">
                <a16:creationId xmlns:a16="http://schemas.microsoft.com/office/drawing/2014/main" id="{008B70E0-5D54-4041-9C76-8B758E336DB0}"/>
              </a:ext>
            </a:extLst>
          </p:cNvPr>
          <p:cNvSpPr/>
          <p:nvPr/>
        </p:nvSpPr>
        <p:spPr>
          <a:xfrm>
            <a:off x="10344472" y="3884936"/>
            <a:ext cx="189699" cy="183427"/>
          </a:xfrm>
          <a:prstGeom prst="rect">
            <a:avLst/>
          </a:prstGeom>
          <a:solidFill>
            <a:schemeClr val="accent1"/>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A659A0BA-CEE2-7E45-B6D9-D6285380F52E}"/>
              </a:ext>
            </a:extLst>
          </p:cNvPr>
          <p:cNvSpPr txBox="1"/>
          <p:nvPr/>
        </p:nvSpPr>
        <p:spPr>
          <a:xfrm>
            <a:off x="10550114" y="3838150"/>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Grade ≥3</a:t>
            </a:r>
          </a:p>
        </p:txBody>
      </p:sp>
      <p:sp>
        <p:nvSpPr>
          <p:cNvPr id="26" name="Rectangle 25">
            <a:extLst>
              <a:ext uri="{FF2B5EF4-FFF2-40B4-BE49-F238E27FC236}">
                <a16:creationId xmlns:a16="http://schemas.microsoft.com/office/drawing/2014/main" id="{0821E858-C679-BB40-85CE-BE68C48ABE06}"/>
              </a:ext>
            </a:extLst>
          </p:cNvPr>
          <p:cNvSpPr/>
          <p:nvPr/>
        </p:nvSpPr>
        <p:spPr>
          <a:xfrm>
            <a:off x="10344472" y="3630715"/>
            <a:ext cx="189699" cy="183427"/>
          </a:xfrm>
          <a:prstGeom prst="rect">
            <a:avLst/>
          </a:prstGeom>
          <a:solidFill>
            <a:schemeClr val="tx2">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4D15634C-C7AD-5C41-AFC9-AE902C5B2B7C}"/>
              </a:ext>
            </a:extLst>
          </p:cNvPr>
          <p:cNvSpPr txBox="1"/>
          <p:nvPr/>
        </p:nvSpPr>
        <p:spPr>
          <a:xfrm>
            <a:off x="10550114" y="3583929"/>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Any grade</a:t>
            </a:r>
          </a:p>
        </p:txBody>
      </p:sp>
      <p:sp>
        <p:nvSpPr>
          <p:cNvPr id="28" name="Rectangle 27">
            <a:extLst>
              <a:ext uri="{FF2B5EF4-FFF2-40B4-BE49-F238E27FC236}">
                <a16:creationId xmlns:a16="http://schemas.microsoft.com/office/drawing/2014/main" id="{0A1DD93C-D7AC-8D42-A920-3B67568B5453}"/>
              </a:ext>
            </a:extLst>
          </p:cNvPr>
          <p:cNvSpPr/>
          <p:nvPr/>
        </p:nvSpPr>
        <p:spPr>
          <a:xfrm>
            <a:off x="10344472" y="4139156"/>
            <a:ext cx="189699" cy="183427"/>
          </a:xfrm>
          <a:prstGeom prst="rect">
            <a:avLst/>
          </a:prstGeom>
          <a:solidFill>
            <a:schemeClr val="accent1">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B0502F4F-EFE5-D645-90F7-4844A93050C1}"/>
              </a:ext>
            </a:extLst>
          </p:cNvPr>
          <p:cNvSpPr txBox="1"/>
          <p:nvPr/>
        </p:nvSpPr>
        <p:spPr>
          <a:xfrm>
            <a:off x="10550114" y="4092370"/>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a:rPr>
              <a:t>Any grade</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E19ED6DC-4F1B-0342-9154-6339BC9A8A06}"/>
              </a:ext>
            </a:extLst>
          </p:cNvPr>
          <p:cNvSpPr txBox="1"/>
          <p:nvPr/>
        </p:nvSpPr>
        <p:spPr>
          <a:xfrm>
            <a:off x="6764547" y="2528975"/>
            <a:ext cx="176330" cy="153888"/>
          </a:xfrm>
          <a:prstGeom prst="rect">
            <a:avLst/>
          </a:prstGeom>
          <a:noFill/>
        </p:spPr>
        <p:txBody>
          <a:bodyPr wrap="none" lIns="0" tIns="0" rIns="0" bIns="0" rtlCol="0">
            <a:spAutoFit/>
          </a:bodyPr>
          <a:lstStyle/>
          <a:p>
            <a:r>
              <a:rPr lang="en-US" sz="1000" b="1" dirty="0">
                <a:latin typeface="Arial" panose="020B0604020202020204" pitchFamily="34" charset="0"/>
                <a:ea typeface="Aileron" charset="0"/>
                <a:cs typeface="Arial" panose="020B0604020202020204" pitchFamily="34" charset="0"/>
              </a:rPr>
              <a:t>5.0</a:t>
            </a:r>
          </a:p>
        </p:txBody>
      </p:sp>
      <p:graphicFrame>
        <p:nvGraphicFramePr>
          <p:cNvPr id="10" name="Chart 9">
            <a:extLst>
              <a:ext uri="{FF2B5EF4-FFF2-40B4-BE49-F238E27FC236}">
                <a16:creationId xmlns:a16="http://schemas.microsoft.com/office/drawing/2014/main" id="{28D875D2-284C-F546-A15B-E097201AAF95}"/>
              </a:ext>
            </a:extLst>
          </p:cNvPr>
          <p:cNvGraphicFramePr/>
          <p:nvPr>
            <p:extLst>
              <p:ext uri="{D42A27DB-BD31-4B8C-83A1-F6EECF244321}">
                <p14:modId xmlns:p14="http://schemas.microsoft.com/office/powerpoint/2010/main" val="648246859"/>
              </p:ext>
            </p:extLst>
          </p:nvPr>
        </p:nvGraphicFramePr>
        <p:xfrm>
          <a:off x="898772" y="1601516"/>
          <a:ext cx="5576999" cy="4198241"/>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F29ADAEB-FD7D-214E-9F19-7F616B74B396}"/>
              </a:ext>
            </a:extLst>
          </p:cNvPr>
          <p:cNvSpPr txBox="1"/>
          <p:nvPr/>
        </p:nvSpPr>
        <p:spPr>
          <a:xfrm>
            <a:off x="5983569" y="4281017"/>
            <a:ext cx="251672" cy="153888"/>
          </a:xfrm>
          <a:prstGeom prst="rect">
            <a:avLst/>
          </a:prstGeom>
          <a:noFill/>
        </p:spPr>
        <p:txBody>
          <a:bodyPr wrap="none" lIns="0" tIns="0" rIns="0" bIns="0" rtlCol="0">
            <a:spAutoFit/>
          </a:bodyPr>
          <a:lstStyle/>
          <a:p>
            <a:pPr algn="r"/>
            <a:r>
              <a:rPr lang="en-US" sz="1000" b="1" dirty="0">
                <a:latin typeface="Arial" panose="020B0604020202020204" pitchFamily="34" charset="0"/>
                <a:ea typeface="Aileron" charset="0"/>
                <a:cs typeface="Arial" panose="020B0604020202020204" pitchFamily="34" charset="0"/>
              </a:rPr>
              <a:t>&lt;1.0</a:t>
            </a:r>
          </a:p>
        </p:txBody>
      </p:sp>
      <p:sp>
        <p:nvSpPr>
          <p:cNvPr id="12" name="TextBox 11">
            <a:extLst>
              <a:ext uri="{FF2B5EF4-FFF2-40B4-BE49-F238E27FC236}">
                <a16:creationId xmlns:a16="http://schemas.microsoft.com/office/drawing/2014/main" id="{C232FBAE-43E1-1E48-98C2-2BCF788E7B99}"/>
              </a:ext>
            </a:extLst>
          </p:cNvPr>
          <p:cNvSpPr txBox="1"/>
          <p:nvPr/>
        </p:nvSpPr>
        <p:spPr>
          <a:xfrm>
            <a:off x="6002774" y="3409872"/>
            <a:ext cx="176330" cy="153888"/>
          </a:xfrm>
          <a:prstGeom prst="rect">
            <a:avLst/>
          </a:prstGeom>
          <a:noFill/>
        </p:spPr>
        <p:txBody>
          <a:bodyPr wrap="none" lIns="0" tIns="0" rIns="0" bIns="0" rtlCol="0">
            <a:spAutoFit/>
          </a:bodyPr>
          <a:lstStyle/>
          <a:p>
            <a:pPr algn="r"/>
            <a:r>
              <a:rPr lang="en-US" sz="1000" b="1" dirty="0">
                <a:latin typeface="Arial" panose="020B0604020202020204" pitchFamily="34" charset="0"/>
                <a:ea typeface="Aileron" charset="0"/>
                <a:cs typeface="Arial" panose="020B0604020202020204" pitchFamily="34" charset="0"/>
              </a:rPr>
              <a:t>3.0</a:t>
            </a:r>
          </a:p>
        </p:txBody>
      </p:sp>
      <p:sp>
        <p:nvSpPr>
          <p:cNvPr id="34" name="Rectangle: Diagonal Corners Rounded 23">
            <a:extLst>
              <a:ext uri="{FF2B5EF4-FFF2-40B4-BE49-F238E27FC236}">
                <a16:creationId xmlns:a16="http://schemas.microsoft.com/office/drawing/2014/main" id="{E4E89D83-4ED1-554D-8637-502B3B2B942F}"/>
              </a:ext>
            </a:extLst>
          </p:cNvPr>
          <p:cNvSpPr/>
          <p:nvPr/>
        </p:nvSpPr>
        <p:spPr>
          <a:xfrm>
            <a:off x="457388" y="1262016"/>
            <a:ext cx="11277224" cy="374571"/>
          </a:xfrm>
          <a:prstGeom prst="round2DiagRect">
            <a:avLst/>
          </a:prstGeom>
          <a:solidFill>
            <a:schemeClr val="accent6">
              <a:lumMod val="20000"/>
              <a:lumOff val="80000"/>
            </a:schemeClr>
          </a:solidFill>
        </p:spPr>
        <p:txBody>
          <a:bodyPr wrap="square">
            <a:spAutoFit/>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a:ea typeface="+mn-ea"/>
                <a:cs typeface="Arial"/>
              </a:rPr>
              <a:t>At the final OS DCO, median duration of treatment was 7.6 months in the olaparib arm and 3.9 months in the control arm</a:t>
            </a:r>
            <a:endParaRPr kumimoji="0" lang="en-GB" sz="1600" b="0" i="0" u="none" strike="noStrike" kern="0" cap="none" spc="0" normalizeH="0" baseline="30000" noProof="0" dirty="0">
              <a:ln>
                <a:noFill/>
              </a:ln>
              <a:solidFill>
                <a:srgbClr val="000000"/>
              </a:solidFill>
              <a:effectLst/>
              <a:uLnTx/>
              <a:uFillTx/>
              <a:latin typeface="Arial"/>
              <a:ea typeface="+mn-ea"/>
              <a:cs typeface="Arial"/>
            </a:endParaRPr>
          </a:p>
        </p:txBody>
      </p:sp>
      <p:sp>
        <p:nvSpPr>
          <p:cNvPr id="35" name="TextBox 34">
            <a:extLst>
              <a:ext uri="{FF2B5EF4-FFF2-40B4-BE49-F238E27FC236}">
                <a16:creationId xmlns:a16="http://schemas.microsoft.com/office/drawing/2014/main" id="{731AC332-E808-EB40-B1BE-FD694AF13D8B}"/>
              </a:ext>
            </a:extLst>
          </p:cNvPr>
          <p:cNvSpPr txBox="1"/>
          <p:nvPr/>
        </p:nvSpPr>
        <p:spPr>
          <a:xfrm>
            <a:off x="3079037" y="5700564"/>
            <a:ext cx="70336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anose="020B0604020202020204"/>
                <a:ea typeface="+mn-ea"/>
                <a:cs typeface="+mn-cs"/>
              </a:rPr>
              <a:t>Proportion of patients (%)</a:t>
            </a:r>
          </a:p>
        </p:txBody>
      </p:sp>
      <p:sp>
        <p:nvSpPr>
          <p:cNvPr id="11" name="TextBox 10">
            <a:extLst>
              <a:ext uri="{FF2B5EF4-FFF2-40B4-BE49-F238E27FC236}">
                <a16:creationId xmlns:a16="http://schemas.microsoft.com/office/drawing/2014/main" id="{31B0336E-CC3A-4C4C-9C91-E5826BF5FD74}"/>
              </a:ext>
            </a:extLst>
          </p:cNvPr>
          <p:cNvSpPr txBox="1"/>
          <p:nvPr/>
        </p:nvSpPr>
        <p:spPr>
          <a:xfrm>
            <a:off x="2412993" y="1674686"/>
            <a:ext cx="4032677" cy="307777"/>
          </a:xfrm>
          <a:prstGeom prst="rect">
            <a:avLst/>
          </a:prstGeom>
          <a:noFill/>
        </p:spPr>
        <p:txBody>
          <a:bodyPr wrap="square" rtlCol="0">
            <a:spAutoFit/>
          </a:bodyPr>
          <a:lstStyle/>
          <a:p>
            <a:pPr lvl="0" algn="r" defTabSz="914400">
              <a:defRPr/>
            </a:pPr>
            <a:r>
              <a:rPr lang="en-US" sz="1400" b="1" dirty="0" err="1">
                <a:solidFill>
                  <a:schemeClr val="tx2"/>
                </a:solidFill>
                <a:latin typeface="Arial" panose="020B0604020202020204"/>
              </a:rPr>
              <a:t>Olaparib</a:t>
            </a:r>
            <a:r>
              <a:rPr lang="en-US" sz="1400" b="1" dirty="0">
                <a:solidFill>
                  <a:schemeClr val="tx2"/>
                </a:solidFill>
                <a:latin typeface="Arial" panose="020B0604020202020204"/>
              </a:rPr>
              <a:t> (N=256)</a:t>
            </a:r>
          </a:p>
        </p:txBody>
      </p:sp>
      <p:sp>
        <p:nvSpPr>
          <p:cNvPr id="31" name="TextBox 30">
            <a:extLst>
              <a:ext uri="{FF2B5EF4-FFF2-40B4-BE49-F238E27FC236}">
                <a16:creationId xmlns:a16="http://schemas.microsoft.com/office/drawing/2014/main" id="{BDFF42CE-E960-D746-8A0D-B0B895D8A965}"/>
              </a:ext>
            </a:extLst>
          </p:cNvPr>
          <p:cNvSpPr txBox="1"/>
          <p:nvPr/>
        </p:nvSpPr>
        <p:spPr>
          <a:xfrm>
            <a:off x="6415569" y="1674688"/>
            <a:ext cx="4032677" cy="307777"/>
          </a:xfrm>
          <a:prstGeom prst="rect">
            <a:avLst/>
          </a:prstGeom>
          <a:noFill/>
        </p:spPr>
        <p:txBody>
          <a:bodyPr wrap="square" rtlCol="0">
            <a:spAutoFit/>
          </a:bodyPr>
          <a:lstStyle/>
          <a:p>
            <a:pPr lvl="0" defTabSz="914400">
              <a:defRPr/>
            </a:pPr>
            <a:r>
              <a:rPr lang="en-US" sz="1400" b="1" dirty="0">
                <a:solidFill>
                  <a:schemeClr val="accent1"/>
                </a:solidFill>
                <a:latin typeface="Arial" panose="020B0604020202020204"/>
              </a:rPr>
              <a:t>Physician’s choice (N=130)</a:t>
            </a:r>
            <a:r>
              <a:rPr lang="en-US" sz="1400" b="1" baseline="30000" dirty="0">
                <a:solidFill>
                  <a:schemeClr val="accent1"/>
                </a:solidFill>
                <a:latin typeface="Arial" panose="020B0604020202020204"/>
              </a:rPr>
              <a:t>†</a:t>
            </a:r>
          </a:p>
        </p:txBody>
      </p:sp>
      <p:sp>
        <p:nvSpPr>
          <p:cNvPr id="32" name="TextBox 31">
            <a:extLst>
              <a:ext uri="{FF2B5EF4-FFF2-40B4-BE49-F238E27FC236}">
                <a16:creationId xmlns:a16="http://schemas.microsoft.com/office/drawing/2014/main" id="{6A54D094-12F4-1F40-A248-3E7E52CFC543}"/>
              </a:ext>
            </a:extLst>
          </p:cNvPr>
          <p:cNvSpPr txBox="1"/>
          <p:nvPr/>
        </p:nvSpPr>
        <p:spPr>
          <a:xfrm>
            <a:off x="6622488" y="3836791"/>
            <a:ext cx="251672" cy="153888"/>
          </a:xfrm>
          <a:prstGeom prst="rect">
            <a:avLst/>
          </a:prstGeom>
          <a:noFill/>
        </p:spPr>
        <p:txBody>
          <a:bodyPr wrap="none" lIns="0" tIns="0" rIns="0" bIns="0" rtlCol="0">
            <a:spAutoFit/>
          </a:bodyPr>
          <a:lstStyle/>
          <a:p>
            <a:r>
              <a:rPr lang="en-US" sz="1000" b="1" dirty="0">
                <a:latin typeface="Arial" panose="020B0604020202020204" pitchFamily="34" charset="0"/>
                <a:ea typeface="Aileron" charset="0"/>
                <a:cs typeface="Arial" panose="020B0604020202020204" pitchFamily="34" charset="0"/>
              </a:rPr>
              <a:t>&lt;1.0</a:t>
            </a:r>
          </a:p>
        </p:txBody>
      </p:sp>
      <p:sp>
        <p:nvSpPr>
          <p:cNvPr id="37" name="TextBox 36">
            <a:extLst>
              <a:ext uri="{FF2B5EF4-FFF2-40B4-BE49-F238E27FC236}">
                <a16:creationId xmlns:a16="http://schemas.microsoft.com/office/drawing/2014/main" id="{5403245C-A73F-264F-B1A3-0B4F4B2CC6AB}"/>
              </a:ext>
            </a:extLst>
          </p:cNvPr>
          <p:cNvSpPr txBox="1"/>
          <p:nvPr/>
        </p:nvSpPr>
        <p:spPr>
          <a:xfrm>
            <a:off x="6041684" y="3850859"/>
            <a:ext cx="176330" cy="153888"/>
          </a:xfrm>
          <a:prstGeom prst="rect">
            <a:avLst/>
          </a:prstGeom>
          <a:noFill/>
        </p:spPr>
        <p:txBody>
          <a:bodyPr wrap="none" lIns="0" tIns="0" rIns="0" bIns="0" rtlCol="0">
            <a:spAutoFit/>
          </a:bodyPr>
          <a:lstStyle/>
          <a:p>
            <a:pPr algn="r"/>
            <a:r>
              <a:rPr lang="en-US" sz="1000" b="1" dirty="0">
                <a:latin typeface="Arial" panose="020B0604020202020204" pitchFamily="34" charset="0"/>
                <a:ea typeface="Aileron" charset="0"/>
                <a:cs typeface="Arial" panose="020B0604020202020204" pitchFamily="34" charset="0"/>
              </a:rPr>
              <a:t>2.0</a:t>
            </a:r>
          </a:p>
        </p:txBody>
      </p:sp>
      <p:sp>
        <p:nvSpPr>
          <p:cNvPr id="38" name="TextBox 37">
            <a:extLst>
              <a:ext uri="{FF2B5EF4-FFF2-40B4-BE49-F238E27FC236}">
                <a16:creationId xmlns:a16="http://schemas.microsoft.com/office/drawing/2014/main" id="{47EFD164-724E-A94E-898F-9F771FFF40A3}"/>
              </a:ext>
            </a:extLst>
          </p:cNvPr>
          <p:cNvSpPr txBox="1"/>
          <p:nvPr/>
        </p:nvSpPr>
        <p:spPr>
          <a:xfrm>
            <a:off x="6054654" y="4713378"/>
            <a:ext cx="176330" cy="153888"/>
          </a:xfrm>
          <a:prstGeom prst="rect">
            <a:avLst/>
          </a:prstGeom>
          <a:noFill/>
        </p:spPr>
        <p:txBody>
          <a:bodyPr wrap="none" lIns="0" tIns="0" rIns="0" bIns="0" rtlCol="0">
            <a:spAutoFit/>
          </a:bodyPr>
          <a:lstStyle/>
          <a:p>
            <a:pPr algn="r"/>
            <a:r>
              <a:rPr lang="en-US" sz="1000" b="1" dirty="0">
                <a:latin typeface="Arial" panose="020B0604020202020204" pitchFamily="34" charset="0"/>
                <a:ea typeface="Aileron" charset="0"/>
                <a:cs typeface="Arial" panose="020B0604020202020204" pitchFamily="34" charset="0"/>
              </a:rPr>
              <a:t>2.0</a:t>
            </a:r>
          </a:p>
        </p:txBody>
      </p:sp>
      <p:sp>
        <p:nvSpPr>
          <p:cNvPr id="39" name="TextBox 38">
            <a:extLst>
              <a:ext uri="{FF2B5EF4-FFF2-40B4-BE49-F238E27FC236}">
                <a16:creationId xmlns:a16="http://schemas.microsoft.com/office/drawing/2014/main" id="{42F77966-BCF1-9D47-A337-223D16C9561B}"/>
              </a:ext>
            </a:extLst>
          </p:cNvPr>
          <p:cNvSpPr txBox="1"/>
          <p:nvPr/>
        </p:nvSpPr>
        <p:spPr>
          <a:xfrm>
            <a:off x="808530" y="1915461"/>
            <a:ext cx="1242391" cy="3368551"/>
          </a:xfrm>
          <a:prstGeom prst="rect">
            <a:avLst/>
          </a:prstGeom>
          <a:noFill/>
        </p:spPr>
        <p:txBody>
          <a:bodyPr wrap="none" lIns="0" tIns="0" rIns="0" bIns="0" rtlCol="0">
            <a:spAutoFit/>
          </a:bodyPr>
          <a:lstStyle/>
          <a:p>
            <a:pPr algn="r">
              <a:lnSpc>
                <a:spcPct val="280000"/>
              </a:lnSpc>
            </a:pPr>
            <a:r>
              <a:rPr lang="en-US" sz="1000" b="1" dirty="0">
                <a:latin typeface="Arial" panose="020B0604020202020204" pitchFamily="34" charset="0"/>
                <a:ea typeface="Aileron" charset="0"/>
                <a:cs typeface="Arial" panose="020B0604020202020204" pitchFamily="34" charset="0"/>
              </a:rPr>
              <a:t>Any</a:t>
            </a:r>
          </a:p>
          <a:p>
            <a:pPr algn="r">
              <a:lnSpc>
                <a:spcPct val="280000"/>
              </a:lnSpc>
            </a:pPr>
            <a:r>
              <a:rPr lang="en-US" sz="1000" b="1" dirty="0" err="1">
                <a:latin typeface="Arial" panose="020B0604020202020204" pitchFamily="34" charset="0"/>
                <a:ea typeface="Aileron" charset="0"/>
                <a:cs typeface="Arial" panose="020B0604020202020204" pitchFamily="34" charset="0"/>
              </a:rPr>
              <a:t>Anaemia</a:t>
            </a:r>
            <a:endParaRPr lang="en-US" sz="1000" b="1" dirty="0">
              <a:latin typeface="Arial" panose="020B0604020202020204" pitchFamily="34" charset="0"/>
              <a:ea typeface="Aileron" charset="0"/>
              <a:cs typeface="Arial" panose="020B0604020202020204" pitchFamily="34" charset="0"/>
            </a:endParaRPr>
          </a:p>
          <a:p>
            <a:pPr algn="r">
              <a:lnSpc>
                <a:spcPct val="280000"/>
              </a:lnSpc>
            </a:pPr>
            <a:r>
              <a:rPr lang="en-US" sz="1000" b="1" dirty="0">
                <a:latin typeface="Arial" panose="020B0604020202020204" pitchFamily="34" charset="0"/>
                <a:ea typeface="Aileron" charset="0"/>
                <a:cs typeface="Arial" panose="020B0604020202020204" pitchFamily="34" charset="0"/>
              </a:rPr>
              <a:t>Nausea</a:t>
            </a:r>
          </a:p>
          <a:p>
            <a:pPr algn="r">
              <a:lnSpc>
                <a:spcPct val="280000"/>
              </a:lnSpc>
            </a:pPr>
            <a:r>
              <a:rPr lang="en-US" sz="1000" b="1" dirty="0">
                <a:latin typeface="Arial" panose="020B0604020202020204" pitchFamily="34" charset="0"/>
                <a:ea typeface="Aileron" charset="0"/>
                <a:cs typeface="Arial" panose="020B0604020202020204" pitchFamily="34" charset="0"/>
              </a:rPr>
              <a:t>Fatigue or asthenia</a:t>
            </a:r>
            <a:r>
              <a:rPr lang="en-US" sz="1000" b="1" baseline="30000" dirty="0">
                <a:latin typeface="Arial" panose="020B0604020202020204" pitchFamily="34" charset="0"/>
                <a:ea typeface="Aileron" charset="0"/>
                <a:cs typeface="Arial" panose="020B0604020202020204" pitchFamily="34" charset="0"/>
              </a:rPr>
              <a:t>‡</a:t>
            </a:r>
          </a:p>
          <a:p>
            <a:pPr algn="r">
              <a:lnSpc>
                <a:spcPct val="280000"/>
              </a:lnSpc>
            </a:pPr>
            <a:r>
              <a:rPr lang="en-US" sz="1000" b="1" dirty="0">
                <a:latin typeface="Arial" panose="020B0604020202020204" pitchFamily="34" charset="0"/>
                <a:ea typeface="Aileron" charset="0"/>
                <a:cs typeface="Arial" panose="020B0604020202020204" pitchFamily="34" charset="0"/>
              </a:rPr>
              <a:t>Decreased appetite</a:t>
            </a:r>
          </a:p>
          <a:p>
            <a:pPr algn="r">
              <a:lnSpc>
                <a:spcPct val="280000"/>
              </a:lnSpc>
            </a:pPr>
            <a:r>
              <a:rPr lang="en-US" sz="1000" b="1" dirty="0" err="1">
                <a:latin typeface="Arial" panose="020B0604020202020204" pitchFamily="34" charset="0"/>
                <a:ea typeface="Aileron" charset="0"/>
                <a:cs typeface="Arial" panose="020B0604020202020204" pitchFamily="34" charset="0"/>
              </a:rPr>
              <a:t>Diarrhoea</a:t>
            </a:r>
            <a:endParaRPr lang="en-US" sz="1000" b="1" dirty="0">
              <a:latin typeface="Arial" panose="020B0604020202020204" pitchFamily="34" charset="0"/>
              <a:ea typeface="Aileron" charset="0"/>
              <a:cs typeface="Arial" panose="020B0604020202020204" pitchFamily="34" charset="0"/>
            </a:endParaRPr>
          </a:p>
          <a:p>
            <a:pPr algn="r">
              <a:lnSpc>
                <a:spcPct val="280000"/>
              </a:lnSpc>
            </a:pPr>
            <a:r>
              <a:rPr lang="en-US" sz="1000" b="1" dirty="0">
                <a:latin typeface="Arial" panose="020B0604020202020204" pitchFamily="34" charset="0"/>
                <a:ea typeface="Aileron" charset="0"/>
                <a:cs typeface="Arial" panose="020B0604020202020204" pitchFamily="34" charset="0"/>
              </a:rPr>
              <a:t>Vomiting</a:t>
            </a:r>
          </a:p>
          <a:p>
            <a:pPr algn="r">
              <a:lnSpc>
                <a:spcPct val="280000"/>
              </a:lnSpc>
            </a:pPr>
            <a:r>
              <a:rPr lang="en-US" sz="1000" b="1" dirty="0">
                <a:latin typeface="Arial" panose="020B0604020202020204" pitchFamily="34" charset="0"/>
                <a:ea typeface="Aileron" charset="0"/>
                <a:cs typeface="Arial" panose="020B0604020202020204" pitchFamily="34" charset="0"/>
              </a:rPr>
              <a:t>Constipation</a:t>
            </a:r>
          </a:p>
        </p:txBody>
      </p:sp>
    </p:spTree>
    <p:extLst>
      <p:ext uri="{BB962C8B-B14F-4D97-AF65-F5344CB8AC3E}">
        <p14:creationId xmlns:p14="http://schemas.microsoft.com/office/powerpoint/2010/main" val="255460286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1D3168-8FDA-CD16-792C-487E5118ADAF}"/>
              </a:ext>
            </a:extLst>
          </p:cNvPr>
          <p:cNvSpPr>
            <a:spLocks noGrp="1"/>
          </p:cNvSpPr>
          <p:nvPr>
            <p:ph type="title"/>
          </p:nvPr>
        </p:nvSpPr>
        <p:spPr>
          <a:xfrm>
            <a:off x="619200" y="246566"/>
            <a:ext cx="8740800" cy="807285"/>
          </a:xfrm>
        </p:spPr>
        <p:txBody>
          <a:bodyPr/>
          <a:lstStyle/>
          <a:p>
            <a:r>
              <a:rPr lang="en-GB" dirty="0" err="1"/>
              <a:t>PRO</a:t>
            </a:r>
            <a:r>
              <a:rPr lang="en-GB" cap="none" dirty="0" err="1"/>
              <a:t>found</a:t>
            </a:r>
            <a:r>
              <a:rPr lang="en-GB" dirty="0"/>
              <a:t>: tumour tissue used to prospectively identify patients with </a:t>
            </a:r>
            <a:r>
              <a:rPr lang="en-GB" dirty="0" err="1"/>
              <a:t>hrr</a:t>
            </a:r>
            <a:r>
              <a:rPr lang="en-GB" cap="none" dirty="0" err="1"/>
              <a:t>m</a:t>
            </a:r>
            <a:endParaRPr lang="en-GB" cap="none" dirty="0"/>
          </a:p>
        </p:txBody>
      </p:sp>
      <p:sp>
        <p:nvSpPr>
          <p:cNvPr id="4" name="Slide Number Placeholder 3">
            <a:extLst>
              <a:ext uri="{FF2B5EF4-FFF2-40B4-BE49-F238E27FC236}">
                <a16:creationId xmlns:a16="http://schemas.microsoft.com/office/drawing/2014/main" id="{8E9870AA-D610-191C-E55F-520689F3B480}"/>
              </a:ext>
            </a:extLst>
          </p:cNvPr>
          <p:cNvSpPr>
            <a:spLocks noGrp="1"/>
          </p:cNvSpPr>
          <p:nvPr>
            <p:ph type="sldNum" sz="quarter" idx="4"/>
          </p:nvPr>
        </p:nvSpPr>
        <p:spPr/>
        <p:txBody>
          <a:bodyPr/>
          <a:lstStyle/>
          <a:p>
            <a:fld id="{FCE43C0F-8A7B-3A4B-9DB5-B3472E36E833}" type="slidenum">
              <a:rPr lang="en-GB" smtClean="0"/>
              <a:pPr/>
              <a:t>35</a:t>
            </a:fld>
            <a:endParaRPr lang="en-GB" dirty="0"/>
          </a:p>
        </p:txBody>
      </p:sp>
      <p:sp>
        <p:nvSpPr>
          <p:cNvPr id="5" name="Content Placeholder 4">
            <a:extLst>
              <a:ext uri="{FF2B5EF4-FFF2-40B4-BE49-F238E27FC236}">
                <a16:creationId xmlns:a16="http://schemas.microsoft.com/office/drawing/2014/main" id="{949F5E81-4F8D-91CF-9399-5BC0935CF45A}"/>
              </a:ext>
            </a:extLst>
          </p:cNvPr>
          <p:cNvSpPr>
            <a:spLocks noGrp="1"/>
          </p:cNvSpPr>
          <p:nvPr>
            <p:ph sz="quarter" idx="15"/>
          </p:nvPr>
        </p:nvSpPr>
        <p:spPr>
          <a:xfrm>
            <a:off x="636705" y="6299084"/>
            <a:ext cx="8116800" cy="365125"/>
          </a:xfrm>
        </p:spPr>
        <p:txBody>
          <a:bodyPr/>
          <a:lstStyle/>
          <a:p>
            <a:r>
              <a:rPr lang="en-GB" dirty="0"/>
              <a:t>FMI, Foundation Medicine, Inc</a:t>
            </a:r>
          </a:p>
          <a:p>
            <a:r>
              <a:rPr lang="en-GB" dirty="0"/>
              <a:t>Hussain M, et al. </a:t>
            </a:r>
            <a:r>
              <a:rPr lang="en-US" dirty="0"/>
              <a:t>J Clin Oncol. 2020;38 suppl 6:195 (ASCO GU 2020)</a:t>
            </a:r>
          </a:p>
        </p:txBody>
      </p:sp>
      <p:pic>
        <p:nvPicPr>
          <p:cNvPr id="9" name="Picture 8">
            <a:extLst>
              <a:ext uri="{FF2B5EF4-FFF2-40B4-BE49-F238E27FC236}">
                <a16:creationId xmlns:a16="http://schemas.microsoft.com/office/drawing/2014/main" id="{52AFD1BD-1F5A-CCE3-D34F-7BCE140FE52C}"/>
              </a:ext>
            </a:extLst>
          </p:cNvPr>
          <p:cNvPicPr>
            <a:picLocks noChangeAspect="1"/>
          </p:cNvPicPr>
          <p:nvPr/>
        </p:nvPicPr>
        <p:blipFill>
          <a:blip r:embed="rId3"/>
          <a:stretch>
            <a:fillRect/>
          </a:stretch>
        </p:blipFill>
        <p:spPr>
          <a:xfrm>
            <a:off x="3981420" y="1158585"/>
            <a:ext cx="3194700" cy="2296435"/>
          </a:xfrm>
          <a:prstGeom prst="rect">
            <a:avLst/>
          </a:prstGeom>
        </p:spPr>
      </p:pic>
      <p:pic>
        <p:nvPicPr>
          <p:cNvPr id="10" name="Picture 9">
            <a:extLst>
              <a:ext uri="{FF2B5EF4-FFF2-40B4-BE49-F238E27FC236}">
                <a16:creationId xmlns:a16="http://schemas.microsoft.com/office/drawing/2014/main" id="{770B7583-1667-51EC-8634-A9264EDDC08B}"/>
              </a:ext>
            </a:extLst>
          </p:cNvPr>
          <p:cNvPicPr>
            <a:picLocks noChangeAspect="1"/>
          </p:cNvPicPr>
          <p:nvPr/>
        </p:nvPicPr>
        <p:blipFill>
          <a:blip r:embed="rId4"/>
          <a:stretch>
            <a:fillRect/>
          </a:stretch>
        </p:blipFill>
        <p:spPr>
          <a:xfrm>
            <a:off x="7737114" y="1158585"/>
            <a:ext cx="2967398" cy="2258765"/>
          </a:xfrm>
          <a:prstGeom prst="rect">
            <a:avLst/>
          </a:prstGeom>
        </p:spPr>
      </p:pic>
      <p:pic>
        <p:nvPicPr>
          <p:cNvPr id="11" name="Picture 10">
            <a:extLst>
              <a:ext uri="{FF2B5EF4-FFF2-40B4-BE49-F238E27FC236}">
                <a16:creationId xmlns:a16="http://schemas.microsoft.com/office/drawing/2014/main" id="{EFC6AF73-8933-2637-8C80-8119787A5861}"/>
              </a:ext>
            </a:extLst>
          </p:cNvPr>
          <p:cNvPicPr>
            <a:picLocks noChangeAspect="1"/>
          </p:cNvPicPr>
          <p:nvPr/>
        </p:nvPicPr>
        <p:blipFill rotWithShape="1">
          <a:blip r:embed="rId5"/>
          <a:srcRect t="3631"/>
          <a:stretch/>
        </p:blipFill>
        <p:spPr>
          <a:xfrm>
            <a:off x="7810827" y="3491261"/>
            <a:ext cx="3325733" cy="2602035"/>
          </a:xfrm>
          <a:prstGeom prst="rect">
            <a:avLst/>
          </a:prstGeom>
        </p:spPr>
      </p:pic>
      <p:pic>
        <p:nvPicPr>
          <p:cNvPr id="12" name="Picture 11">
            <a:extLst>
              <a:ext uri="{FF2B5EF4-FFF2-40B4-BE49-F238E27FC236}">
                <a16:creationId xmlns:a16="http://schemas.microsoft.com/office/drawing/2014/main" id="{146AF74C-7BFA-BF37-B0E8-0D4A1C150FD1}"/>
              </a:ext>
            </a:extLst>
          </p:cNvPr>
          <p:cNvPicPr>
            <a:picLocks noChangeAspect="1"/>
          </p:cNvPicPr>
          <p:nvPr/>
        </p:nvPicPr>
        <p:blipFill rotWithShape="1">
          <a:blip r:embed="rId6"/>
          <a:srcRect t="7968"/>
          <a:stretch/>
        </p:blipFill>
        <p:spPr>
          <a:xfrm>
            <a:off x="4090550" y="3608381"/>
            <a:ext cx="3661634" cy="2484915"/>
          </a:xfrm>
          <a:prstGeom prst="rect">
            <a:avLst/>
          </a:prstGeom>
        </p:spPr>
      </p:pic>
      <p:sp>
        <p:nvSpPr>
          <p:cNvPr id="14" name="TextBox 13">
            <a:extLst>
              <a:ext uri="{FF2B5EF4-FFF2-40B4-BE49-F238E27FC236}">
                <a16:creationId xmlns:a16="http://schemas.microsoft.com/office/drawing/2014/main" id="{BE9F7929-F30B-2271-B170-25935C0043F3}"/>
              </a:ext>
            </a:extLst>
          </p:cNvPr>
          <p:cNvSpPr txBox="1"/>
          <p:nvPr/>
        </p:nvSpPr>
        <p:spPr>
          <a:xfrm>
            <a:off x="619200" y="1608480"/>
            <a:ext cx="3194700" cy="4247317"/>
          </a:xfrm>
          <a:prstGeom prst="rect">
            <a:avLst/>
          </a:prstGeom>
          <a:noFill/>
        </p:spPr>
        <p:txBody>
          <a:bodyPr wrap="square" lIns="0">
            <a:spAutoFit/>
          </a:bodyPr>
          <a:lstStyle/>
          <a:p>
            <a:pPr marL="285750" indent="-285750">
              <a:buClr>
                <a:schemeClr val="accent1"/>
              </a:buClr>
              <a:buFont typeface="Arial" panose="020B0604020202020204" pitchFamily="34" charset="0"/>
              <a:buChar char="•"/>
            </a:pPr>
            <a:r>
              <a:rPr lang="en-GB" sz="1800" dirty="0">
                <a:solidFill>
                  <a:schemeClr val="tx2"/>
                </a:solidFill>
                <a:latin typeface="Arial"/>
              </a:rPr>
              <a:t>A total of 4,858 samples were tested and reported by FMI during screening</a:t>
            </a:r>
          </a:p>
          <a:p>
            <a:pPr marL="285750" indent="-285750">
              <a:buClr>
                <a:schemeClr val="accent1"/>
              </a:buClr>
              <a:buFont typeface="Arial" panose="020B0604020202020204" pitchFamily="34" charset="0"/>
              <a:buChar char="•"/>
            </a:pPr>
            <a:endParaRPr lang="en-GB" dirty="0">
              <a:solidFill>
                <a:schemeClr val="tx2"/>
              </a:solidFill>
              <a:latin typeface="Arial"/>
            </a:endParaRPr>
          </a:p>
          <a:p>
            <a:pPr marL="285750" indent="-285750">
              <a:buClr>
                <a:schemeClr val="accent1"/>
              </a:buClr>
              <a:buFont typeface="Arial" panose="020B0604020202020204" pitchFamily="34" charset="0"/>
              <a:buChar char="•"/>
            </a:pPr>
            <a:r>
              <a:rPr lang="en-GB" sz="1800" dirty="0">
                <a:solidFill>
                  <a:schemeClr val="tx2"/>
                </a:solidFill>
                <a:latin typeface="Arial"/>
              </a:rPr>
              <a:t>Majority of samples were derived from archived tissue (N=4,365) and from the primary tumour (N=4,059)</a:t>
            </a:r>
          </a:p>
          <a:p>
            <a:pPr>
              <a:buClr>
                <a:schemeClr val="accent1"/>
              </a:buClr>
            </a:pPr>
            <a:endParaRPr lang="en-GB" sz="1800" dirty="0">
              <a:solidFill>
                <a:schemeClr val="tx2"/>
              </a:solidFill>
              <a:latin typeface="Arial"/>
            </a:endParaRPr>
          </a:p>
          <a:p>
            <a:pPr marL="285750" indent="-285750">
              <a:buClr>
                <a:schemeClr val="accent1"/>
              </a:buClr>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Success rates higher with newly collected vs. archived samples and metastatic sites vs. </a:t>
            </a:r>
            <a:br>
              <a:rPr lang="en-GB" dirty="0">
                <a:solidFill>
                  <a:schemeClr val="tx2"/>
                </a:solidFill>
                <a:latin typeface="Arial" panose="020B0604020202020204" pitchFamily="34" charset="0"/>
                <a:cs typeface="Arial" panose="020B0604020202020204" pitchFamily="34" charset="0"/>
              </a:rPr>
            </a:br>
            <a:r>
              <a:rPr lang="en-GB" dirty="0">
                <a:solidFill>
                  <a:schemeClr val="tx2"/>
                </a:solidFill>
                <a:latin typeface="Arial" panose="020B0604020202020204" pitchFamily="34" charset="0"/>
                <a:cs typeface="Arial" panose="020B0604020202020204" pitchFamily="34" charset="0"/>
              </a:rPr>
              <a:t>primary tumour</a:t>
            </a:r>
            <a:endParaRPr lang="en-GB" dirty="0">
              <a:solidFill>
                <a:schemeClr val="tx2"/>
              </a:solidFill>
              <a:latin typeface="Arial" panose="020B0604020202020204" pitchFamily="34" charset="0"/>
              <a:ea typeface="Aileron" charset="0"/>
              <a:cs typeface="Arial" panose="020B0604020202020204" pitchFamily="34" charset="0"/>
            </a:endParaRPr>
          </a:p>
        </p:txBody>
      </p:sp>
    </p:spTree>
    <p:extLst>
      <p:ext uri="{BB962C8B-B14F-4D97-AF65-F5344CB8AC3E}">
        <p14:creationId xmlns:p14="http://schemas.microsoft.com/office/powerpoint/2010/main" val="428717210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42D9FA7-1CA4-9143-AB2E-12C92F3C6DED}"/>
              </a:ext>
            </a:extLst>
          </p:cNvPr>
          <p:cNvSpPr>
            <a:spLocks noGrp="1"/>
          </p:cNvSpPr>
          <p:nvPr>
            <p:ph type="title"/>
          </p:nvPr>
        </p:nvSpPr>
        <p:spPr>
          <a:xfrm>
            <a:off x="619200" y="246566"/>
            <a:ext cx="8740800" cy="807285"/>
          </a:xfrm>
        </p:spPr>
        <p:txBody>
          <a:bodyPr/>
          <a:lstStyle/>
          <a:p>
            <a:r>
              <a:rPr lang="en-GB" dirty="0"/>
              <a:t>Pro</a:t>
            </a:r>
            <a:r>
              <a:rPr lang="en-GB" cap="none" dirty="0"/>
              <a:t>found</a:t>
            </a:r>
            <a:r>
              <a:rPr lang="en-GB" dirty="0"/>
              <a:t>: ~ 30% of screened patients were identified with a qualifying </a:t>
            </a:r>
            <a:r>
              <a:rPr lang="en-GB" dirty="0" err="1"/>
              <a:t>HRR</a:t>
            </a:r>
            <a:r>
              <a:rPr lang="en-GB" cap="none" dirty="0" err="1"/>
              <a:t>m</a:t>
            </a:r>
            <a:endParaRPr lang="en-US" dirty="0"/>
          </a:p>
        </p:txBody>
      </p:sp>
      <p:sp>
        <p:nvSpPr>
          <p:cNvPr id="4" name="Slide Number Placeholder 3"/>
          <p:cNvSpPr>
            <a:spLocks noGrp="1"/>
          </p:cNvSpPr>
          <p:nvPr>
            <p:ph type="sldNum" sz="quarter" idx="4"/>
          </p:nvPr>
        </p:nvSpPr>
        <p:spPr/>
        <p:txBody>
          <a:bodyPr/>
          <a:lstStyle/>
          <a:p>
            <a:fld id="{B9B2A88A-9ECB-DF45-A377-2575079D0564}" type="slidenum">
              <a:rPr lang="en-GB" smtClean="0"/>
              <a:pPr/>
              <a:t>36</a:t>
            </a:fld>
            <a:endParaRPr lang="en-GB"/>
          </a:p>
        </p:txBody>
      </p:sp>
      <p:sp>
        <p:nvSpPr>
          <p:cNvPr id="21" name="Content Placeholder 20">
            <a:extLst>
              <a:ext uri="{FF2B5EF4-FFF2-40B4-BE49-F238E27FC236}">
                <a16:creationId xmlns:a16="http://schemas.microsoft.com/office/drawing/2014/main" id="{6CD55CF5-9F0C-CD4E-B1E0-695802DCF7B2}"/>
              </a:ext>
            </a:extLst>
          </p:cNvPr>
          <p:cNvSpPr>
            <a:spLocks noGrp="1"/>
          </p:cNvSpPr>
          <p:nvPr>
            <p:ph sz="quarter" idx="15"/>
          </p:nvPr>
        </p:nvSpPr>
        <p:spPr>
          <a:xfrm>
            <a:off x="620184" y="6309320"/>
            <a:ext cx="10372360" cy="365125"/>
          </a:xfrm>
        </p:spPr>
        <p:txBody>
          <a:bodyPr/>
          <a:lstStyle/>
          <a:p>
            <a:r>
              <a:rPr lang="en-GB" baseline="30000" dirty="0"/>
              <a:t>a</a:t>
            </a:r>
            <a:r>
              <a:rPr lang="en-GB" dirty="0"/>
              <a:t> Patients with multiple genes are included across more than one gene</a:t>
            </a:r>
            <a:endParaRPr lang="en-US" dirty="0"/>
          </a:p>
          <a:p>
            <a:pPr>
              <a:spcBef>
                <a:spcPts val="0"/>
              </a:spcBef>
            </a:pPr>
            <a:r>
              <a:rPr lang="en-GB" altLang="en-US" sz="1200" dirty="0">
                <a:solidFill>
                  <a:schemeClr val="tx2"/>
                </a:solidFill>
              </a:rPr>
              <a:t>ATM, ataxia telangiectasia mutated; </a:t>
            </a:r>
            <a:r>
              <a:rPr lang="en-GB" sz="1200" dirty="0">
                <a:solidFill>
                  <a:schemeClr val="tx2"/>
                </a:solidFill>
              </a:rPr>
              <a:t>BRCA1/2, breast cancer gene 1/2</a:t>
            </a:r>
            <a:r>
              <a:rPr lang="en-GB" altLang="en-US" sz="1200" dirty="0">
                <a:solidFill>
                  <a:schemeClr val="tx2"/>
                </a:solidFill>
              </a:rPr>
              <a:t>; </a:t>
            </a:r>
            <a:r>
              <a:rPr lang="en-GB" dirty="0"/>
              <a:t>HRR(m), homologous recombination repair (mutation)</a:t>
            </a:r>
          </a:p>
          <a:p>
            <a:r>
              <a:rPr lang="en-GB" dirty="0"/>
              <a:t>1. de Bono J, et al. Ann Oncol. 2019;30 </a:t>
            </a:r>
            <a:r>
              <a:rPr lang="en-GB" dirty="0" err="1"/>
              <a:t>suppl</a:t>
            </a:r>
            <a:r>
              <a:rPr lang="en-GB" dirty="0"/>
              <a:t> 5:v328-9 (ESMO 2019, 847PD)</a:t>
            </a:r>
          </a:p>
        </p:txBody>
      </p:sp>
      <p:sp>
        <p:nvSpPr>
          <p:cNvPr id="7" name="TextBox 6">
            <a:extLst>
              <a:ext uri="{FF2B5EF4-FFF2-40B4-BE49-F238E27FC236}">
                <a16:creationId xmlns:a16="http://schemas.microsoft.com/office/drawing/2014/main" id="{934F0822-853E-4BEB-BF6D-04166CFB044E}"/>
              </a:ext>
            </a:extLst>
          </p:cNvPr>
          <p:cNvSpPr txBox="1"/>
          <p:nvPr/>
        </p:nvSpPr>
        <p:spPr>
          <a:xfrm>
            <a:off x="408205" y="2190107"/>
            <a:ext cx="5170748" cy="543867"/>
          </a:xfrm>
          <a:prstGeom prst="rect">
            <a:avLst/>
          </a:prstGeom>
          <a:noFill/>
        </p:spPr>
        <p:txBody>
          <a:bodyPr wrap="square" rtlCol="0" anchor="ctr">
            <a:spAutoFit/>
          </a:bodyPr>
          <a:lstStyle/>
          <a:p>
            <a:pPr algn="ctr" defTabSz="609585">
              <a:defRPr/>
            </a:pPr>
            <a:r>
              <a:rPr lang="en-GB" sz="1467" dirty="0">
                <a:solidFill>
                  <a:srgbClr val="000000"/>
                </a:solidFill>
                <a:latin typeface="Arial"/>
              </a:rPr>
              <a:t>HRR gene alteration prevalence in primary and metastatic tumour samples from screened patients</a:t>
            </a:r>
            <a:r>
              <a:rPr lang="en-GB" sz="1467" baseline="30000" dirty="0">
                <a:solidFill>
                  <a:srgbClr val="000000"/>
                </a:solidFill>
                <a:latin typeface="Arial"/>
              </a:rPr>
              <a:t>1</a:t>
            </a:r>
            <a:r>
              <a:rPr lang="en-GB" sz="1467" dirty="0">
                <a:solidFill>
                  <a:srgbClr val="000000"/>
                </a:solidFill>
                <a:latin typeface="Arial"/>
              </a:rPr>
              <a:t> </a:t>
            </a:r>
          </a:p>
        </p:txBody>
      </p:sp>
      <p:graphicFrame>
        <p:nvGraphicFramePr>
          <p:cNvPr id="8" name="Table 7">
            <a:extLst>
              <a:ext uri="{FF2B5EF4-FFF2-40B4-BE49-F238E27FC236}">
                <a16:creationId xmlns:a16="http://schemas.microsoft.com/office/drawing/2014/main" id="{0134BFB1-CE39-4F1D-973A-D0750A3C06E5}"/>
              </a:ext>
            </a:extLst>
          </p:cNvPr>
          <p:cNvGraphicFramePr>
            <a:graphicFrameLocks noGrp="1"/>
          </p:cNvGraphicFramePr>
          <p:nvPr>
            <p:extLst>
              <p:ext uri="{D42A27DB-BD31-4B8C-83A1-F6EECF244321}">
                <p14:modId xmlns:p14="http://schemas.microsoft.com/office/powerpoint/2010/main" val="3171968163"/>
              </p:ext>
            </p:extLst>
          </p:nvPr>
        </p:nvGraphicFramePr>
        <p:xfrm>
          <a:off x="619200" y="2871263"/>
          <a:ext cx="4888752" cy="3117424"/>
        </p:xfrm>
        <a:graphic>
          <a:graphicData uri="http://schemas.openxmlformats.org/drawingml/2006/table">
            <a:tbl>
              <a:tblPr firstRow="1" bandRow="1">
                <a:tableStyleId>{5C22544A-7EE6-4342-B048-85BDC9FD1C3A}</a:tableStyleId>
              </a:tblPr>
              <a:tblGrid>
                <a:gridCol w="2836380">
                  <a:extLst>
                    <a:ext uri="{9D8B030D-6E8A-4147-A177-3AD203B41FA5}">
                      <a16:colId xmlns:a16="http://schemas.microsoft.com/office/drawing/2014/main" val="4075266904"/>
                    </a:ext>
                  </a:extLst>
                </a:gridCol>
                <a:gridCol w="2052372">
                  <a:extLst>
                    <a:ext uri="{9D8B030D-6E8A-4147-A177-3AD203B41FA5}">
                      <a16:colId xmlns:a16="http://schemas.microsoft.com/office/drawing/2014/main" val="4075235815"/>
                    </a:ext>
                  </a:extLst>
                </a:gridCol>
              </a:tblGrid>
              <a:tr h="630716">
                <a:tc>
                  <a:txBody>
                    <a:bodyPr/>
                    <a:lstStyle/>
                    <a:p>
                      <a:endParaRPr lang="en-US" sz="2000" dirty="0">
                        <a:latin typeface="Arial" panose="020B0604020202020204" pitchFamily="34" charset="0"/>
                        <a:cs typeface="Arial" panose="020B0604020202020204" pitchFamily="34" charset="0"/>
                      </a:endParaRPr>
                    </a:p>
                  </a:txBody>
                  <a:tcPr marL="133472" marR="133472" marT="66736" marB="66736" anchor="ctr">
                    <a:noFill/>
                  </a:tcPr>
                </a:tc>
                <a:tc>
                  <a:txBody>
                    <a:bodyPr/>
                    <a:lstStyle>
                      <a:lvl1pPr marL="0" algn="l" defTabSz="685800" rtl="0" eaLnBrk="1" latinLnBrk="0" hangingPunct="1">
                        <a:defRPr sz="1400" kern="1200">
                          <a:solidFill>
                            <a:schemeClr val="dk1"/>
                          </a:solidFill>
                          <a:latin typeface="Arial Narrow"/>
                        </a:defRPr>
                      </a:lvl1pPr>
                      <a:lvl2pPr marL="342900" algn="l" defTabSz="685800" rtl="0" eaLnBrk="1" latinLnBrk="0" hangingPunct="1">
                        <a:defRPr sz="1400" kern="1200">
                          <a:solidFill>
                            <a:schemeClr val="dk1"/>
                          </a:solidFill>
                          <a:latin typeface="Arial Narrow"/>
                        </a:defRPr>
                      </a:lvl2pPr>
                      <a:lvl3pPr marL="685800" algn="l" defTabSz="685800" rtl="0" eaLnBrk="1" latinLnBrk="0" hangingPunct="1">
                        <a:defRPr sz="1400" kern="1200">
                          <a:solidFill>
                            <a:schemeClr val="dk1"/>
                          </a:solidFill>
                          <a:latin typeface="Arial Narrow"/>
                        </a:defRPr>
                      </a:lvl3pPr>
                      <a:lvl4pPr marL="1028700" algn="l" defTabSz="685800" rtl="0" eaLnBrk="1" latinLnBrk="0" hangingPunct="1">
                        <a:defRPr sz="1400" kern="1200">
                          <a:solidFill>
                            <a:schemeClr val="dk1"/>
                          </a:solidFill>
                          <a:latin typeface="Arial Narrow"/>
                        </a:defRPr>
                      </a:lvl4pPr>
                      <a:lvl5pPr marL="1371600" algn="l" defTabSz="685800" rtl="0" eaLnBrk="1" latinLnBrk="0" hangingPunct="1">
                        <a:defRPr sz="1400" kern="1200">
                          <a:solidFill>
                            <a:schemeClr val="dk1"/>
                          </a:solidFill>
                          <a:latin typeface="Arial Narrow"/>
                        </a:defRPr>
                      </a:lvl5pPr>
                      <a:lvl6pPr marL="1714500" algn="l" defTabSz="685800" rtl="0" eaLnBrk="1" latinLnBrk="0" hangingPunct="1">
                        <a:defRPr sz="1400" kern="1200">
                          <a:solidFill>
                            <a:schemeClr val="dk1"/>
                          </a:solidFill>
                          <a:latin typeface="Arial Narrow"/>
                        </a:defRPr>
                      </a:lvl6pPr>
                      <a:lvl7pPr marL="2057400" algn="l" defTabSz="685800" rtl="0" eaLnBrk="1" latinLnBrk="0" hangingPunct="1">
                        <a:defRPr sz="1400" kern="1200">
                          <a:solidFill>
                            <a:schemeClr val="dk1"/>
                          </a:solidFill>
                          <a:latin typeface="Arial Narrow"/>
                        </a:defRPr>
                      </a:lvl7pPr>
                      <a:lvl8pPr marL="2400300" algn="l" defTabSz="685800" rtl="0" eaLnBrk="1" latinLnBrk="0" hangingPunct="1">
                        <a:defRPr sz="1400" kern="1200">
                          <a:solidFill>
                            <a:schemeClr val="dk1"/>
                          </a:solidFill>
                          <a:latin typeface="Arial Narrow"/>
                        </a:defRPr>
                      </a:lvl8pPr>
                      <a:lvl9pPr marL="2743200" algn="l" defTabSz="685800" rtl="0" eaLnBrk="1" latinLnBrk="0" hangingPunct="1">
                        <a:defRPr sz="1400" kern="1200">
                          <a:solidFill>
                            <a:schemeClr val="dk1"/>
                          </a:solidFill>
                          <a:latin typeface="Arial Narrow"/>
                        </a:defRPr>
                      </a:lvl9pPr>
                    </a:lstStyle>
                    <a:p>
                      <a:pPr algn="ctr">
                        <a:lnSpc>
                          <a:spcPct val="100000"/>
                        </a:lnSpc>
                        <a:spcAft>
                          <a:spcPts val="0"/>
                        </a:spcAft>
                      </a:pPr>
                      <a:r>
                        <a:rPr lang="en-US" sz="1500" dirty="0">
                          <a:solidFill>
                            <a:schemeClr val="bg1"/>
                          </a:solidFill>
                          <a:effectLst/>
                          <a:latin typeface="Arial" panose="020B0604020202020204" pitchFamily="34" charset="0"/>
                          <a:cs typeface="Arial" panose="020B0604020202020204" pitchFamily="34" charset="0"/>
                        </a:rPr>
                        <a:t>HRR gene alteration prevalence (%)</a:t>
                      </a:r>
                      <a:endParaRPr lang="en-US" sz="15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37973" marR="37973" marT="0" marB="0" anchor="ctr"/>
                </a:tc>
                <a:extLst>
                  <a:ext uri="{0D108BD9-81ED-4DB2-BD59-A6C34878D82A}">
                    <a16:rowId xmlns:a16="http://schemas.microsoft.com/office/drawing/2014/main" val="3991165012"/>
                  </a:ext>
                </a:extLst>
              </a:tr>
              <a:tr h="355244">
                <a:tc>
                  <a:txBody>
                    <a:bodyPr/>
                    <a:lstStyle>
                      <a:lvl1pPr marL="0" algn="l" defTabSz="685800" rtl="0" eaLnBrk="1" latinLnBrk="0" hangingPunct="1">
                        <a:defRPr sz="1400" kern="1200">
                          <a:solidFill>
                            <a:schemeClr val="dk1"/>
                          </a:solidFill>
                          <a:latin typeface="Arial Narrow"/>
                        </a:defRPr>
                      </a:lvl1pPr>
                      <a:lvl2pPr marL="342900" algn="l" defTabSz="685800" rtl="0" eaLnBrk="1" latinLnBrk="0" hangingPunct="1">
                        <a:defRPr sz="1400" kern="1200">
                          <a:solidFill>
                            <a:schemeClr val="dk1"/>
                          </a:solidFill>
                          <a:latin typeface="Arial Narrow"/>
                        </a:defRPr>
                      </a:lvl2pPr>
                      <a:lvl3pPr marL="685800" algn="l" defTabSz="685800" rtl="0" eaLnBrk="1" latinLnBrk="0" hangingPunct="1">
                        <a:defRPr sz="1400" kern="1200">
                          <a:solidFill>
                            <a:schemeClr val="dk1"/>
                          </a:solidFill>
                          <a:latin typeface="Arial Narrow"/>
                        </a:defRPr>
                      </a:lvl3pPr>
                      <a:lvl4pPr marL="1028700" algn="l" defTabSz="685800" rtl="0" eaLnBrk="1" latinLnBrk="0" hangingPunct="1">
                        <a:defRPr sz="1400" kern="1200">
                          <a:solidFill>
                            <a:schemeClr val="dk1"/>
                          </a:solidFill>
                          <a:latin typeface="Arial Narrow"/>
                        </a:defRPr>
                      </a:lvl4pPr>
                      <a:lvl5pPr marL="1371600" algn="l" defTabSz="685800" rtl="0" eaLnBrk="1" latinLnBrk="0" hangingPunct="1">
                        <a:defRPr sz="1400" kern="1200">
                          <a:solidFill>
                            <a:schemeClr val="dk1"/>
                          </a:solidFill>
                          <a:latin typeface="Arial Narrow"/>
                        </a:defRPr>
                      </a:lvl5pPr>
                      <a:lvl6pPr marL="1714500" algn="l" defTabSz="685800" rtl="0" eaLnBrk="1" latinLnBrk="0" hangingPunct="1">
                        <a:defRPr sz="1400" kern="1200">
                          <a:solidFill>
                            <a:schemeClr val="dk1"/>
                          </a:solidFill>
                          <a:latin typeface="Arial Narrow"/>
                        </a:defRPr>
                      </a:lvl6pPr>
                      <a:lvl7pPr marL="2057400" algn="l" defTabSz="685800" rtl="0" eaLnBrk="1" latinLnBrk="0" hangingPunct="1">
                        <a:defRPr sz="1400" kern="1200">
                          <a:solidFill>
                            <a:schemeClr val="dk1"/>
                          </a:solidFill>
                          <a:latin typeface="Arial Narrow"/>
                        </a:defRPr>
                      </a:lvl7pPr>
                      <a:lvl8pPr marL="2400300" algn="l" defTabSz="685800" rtl="0" eaLnBrk="1" latinLnBrk="0" hangingPunct="1">
                        <a:defRPr sz="1400" kern="1200">
                          <a:solidFill>
                            <a:schemeClr val="dk1"/>
                          </a:solidFill>
                          <a:latin typeface="Arial Narrow"/>
                        </a:defRPr>
                      </a:lvl8pPr>
                      <a:lvl9pPr marL="2743200" algn="l" defTabSz="685800" rtl="0" eaLnBrk="1" latinLnBrk="0" hangingPunct="1">
                        <a:defRPr sz="1400" kern="1200">
                          <a:solidFill>
                            <a:schemeClr val="dk1"/>
                          </a:solidFill>
                          <a:latin typeface="Arial Narrow"/>
                        </a:defRPr>
                      </a:lvl9pPr>
                    </a:lstStyle>
                    <a:p>
                      <a:pPr marL="0" indent="0" algn="l">
                        <a:lnSpc>
                          <a:spcPct val="100000"/>
                        </a:lnSpc>
                        <a:spcAft>
                          <a:spcPts val="0"/>
                        </a:spcAft>
                      </a:pPr>
                      <a:r>
                        <a:rPr lang="en-US" sz="1300" dirty="0">
                          <a:effectLst/>
                          <a:latin typeface="Arial" panose="020B0604020202020204" pitchFamily="34" charset="0"/>
                          <a:cs typeface="Arial" panose="020B0604020202020204" pitchFamily="34" charset="0"/>
                        </a:rPr>
                        <a:t>All patients</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dirty="0">
                          <a:effectLst/>
                          <a:latin typeface="Arial" panose="020B0604020202020204" pitchFamily="34" charset="0"/>
                          <a:cs typeface="Arial" panose="020B0604020202020204" pitchFamily="34" charset="0"/>
                        </a:rPr>
                        <a:t>27.9</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3765880166"/>
                  </a:ext>
                </a:extLst>
              </a:tr>
              <a:tr h="355244">
                <a:tc>
                  <a:txBody>
                    <a:bodyPr/>
                    <a:lstStyle/>
                    <a:p>
                      <a:pPr marL="0" indent="0" algn="l">
                        <a:lnSpc>
                          <a:spcPct val="100000"/>
                        </a:lnSpc>
                        <a:spcAft>
                          <a:spcPts val="0"/>
                        </a:spcAft>
                      </a:pPr>
                      <a:r>
                        <a:rPr lang="en-US" sz="1300" b="1" dirty="0">
                          <a:effectLst/>
                          <a:latin typeface="Arial" panose="020B0604020202020204" pitchFamily="34" charset="0"/>
                          <a:cs typeface="Arial" panose="020B0604020202020204" pitchFamily="34" charset="0"/>
                        </a:rPr>
                        <a:t>All primary </a:t>
                      </a:r>
                      <a:r>
                        <a:rPr lang="en-US" sz="1300" b="1" dirty="0" err="1">
                          <a:effectLst/>
                          <a:latin typeface="Arial" panose="020B0604020202020204" pitchFamily="34" charset="0"/>
                          <a:cs typeface="Arial" panose="020B0604020202020204" pitchFamily="34" charset="0"/>
                        </a:rPr>
                        <a:t>tumours</a:t>
                      </a:r>
                      <a:endParaRPr lang="en-US" sz="1300" b="1"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b="1" dirty="0">
                          <a:effectLst/>
                          <a:latin typeface="Arial" panose="020B0604020202020204" pitchFamily="34" charset="0"/>
                          <a:cs typeface="Arial" panose="020B0604020202020204" pitchFamily="34" charset="0"/>
                        </a:rPr>
                        <a:t>27.2</a:t>
                      </a:r>
                      <a:endParaRPr lang="en-US" sz="1300" b="1"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1330061234"/>
                  </a:ext>
                </a:extLst>
              </a:tr>
              <a:tr h="355244">
                <a:tc>
                  <a:txBody>
                    <a:bodyPr/>
                    <a:lstStyle/>
                    <a:p>
                      <a:pPr marL="88900" indent="138113" algn="l">
                        <a:lnSpc>
                          <a:spcPct val="100000"/>
                        </a:lnSpc>
                        <a:spcAft>
                          <a:spcPts val="0"/>
                        </a:spcAft>
                        <a:tabLst/>
                      </a:pPr>
                      <a:r>
                        <a:rPr lang="en-US" sz="1300" dirty="0">
                          <a:effectLst/>
                          <a:latin typeface="Arial" panose="020B0604020202020204" pitchFamily="34" charset="0"/>
                          <a:cs typeface="Arial" panose="020B0604020202020204" pitchFamily="34" charset="0"/>
                        </a:rPr>
                        <a:t>Archived primary</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dirty="0">
                          <a:effectLst/>
                          <a:latin typeface="Arial" panose="020B0604020202020204" pitchFamily="34" charset="0"/>
                          <a:cs typeface="Arial" panose="020B0604020202020204" pitchFamily="34" charset="0"/>
                        </a:rPr>
                        <a:t>27.1</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127791463"/>
                  </a:ext>
                </a:extLst>
              </a:tr>
              <a:tr h="355244">
                <a:tc>
                  <a:txBody>
                    <a:bodyPr/>
                    <a:lstStyle/>
                    <a:p>
                      <a:pPr marL="0" indent="227013" algn="l">
                        <a:lnSpc>
                          <a:spcPct val="100000"/>
                        </a:lnSpc>
                        <a:spcAft>
                          <a:spcPts val="0"/>
                        </a:spcAft>
                        <a:tabLst/>
                      </a:pPr>
                      <a:r>
                        <a:rPr lang="en-US" sz="1300" dirty="0">
                          <a:effectLst/>
                          <a:latin typeface="Arial" panose="020B0604020202020204" pitchFamily="34" charset="0"/>
                          <a:cs typeface="Arial" panose="020B0604020202020204" pitchFamily="34" charset="0"/>
                        </a:rPr>
                        <a:t>Newly collected primary</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dirty="0">
                          <a:effectLst/>
                          <a:latin typeface="Arial" panose="020B0604020202020204" pitchFamily="34" charset="0"/>
                          <a:cs typeface="Arial" panose="020B0604020202020204" pitchFamily="34" charset="0"/>
                        </a:rPr>
                        <a:t>28.9</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3652770835"/>
                  </a:ext>
                </a:extLst>
              </a:tr>
              <a:tr h="355244">
                <a:tc>
                  <a:txBody>
                    <a:bodyPr/>
                    <a:lstStyle/>
                    <a:p>
                      <a:pPr marL="0" indent="0" algn="l">
                        <a:lnSpc>
                          <a:spcPct val="100000"/>
                        </a:lnSpc>
                        <a:spcAft>
                          <a:spcPts val="0"/>
                        </a:spcAft>
                      </a:pPr>
                      <a:r>
                        <a:rPr lang="en-US" sz="1300" b="1" dirty="0">
                          <a:effectLst/>
                          <a:latin typeface="Arial" panose="020B0604020202020204" pitchFamily="34" charset="0"/>
                          <a:cs typeface="Arial" panose="020B0604020202020204" pitchFamily="34" charset="0"/>
                        </a:rPr>
                        <a:t>All metastatic </a:t>
                      </a:r>
                      <a:r>
                        <a:rPr lang="en-US" sz="1300" b="1" dirty="0" err="1">
                          <a:effectLst/>
                          <a:latin typeface="Arial" panose="020B0604020202020204" pitchFamily="34" charset="0"/>
                          <a:cs typeface="Arial" panose="020B0604020202020204" pitchFamily="34" charset="0"/>
                        </a:rPr>
                        <a:t>tumours</a:t>
                      </a:r>
                      <a:endParaRPr lang="en-US" sz="1300" b="1"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b="1" dirty="0">
                          <a:effectLst/>
                          <a:latin typeface="Arial" panose="020B0604020202020204" pitchFamily="34" charset="0"/>
                          <a:cs typeface="Arial" panose="020B0604020202020204" pitchFamily="34" charset="0"/>
                        </a:rPr>
                        <a:t>31.8</a:t>
                      </a:r>
                      <a:endParaRPr lang="en-US" sz="1300" b="1"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2799400194"/>
                  </a:ext>
                </a:extLst>
              </a:tr>
              <a:tr h="355244">
                <a:tc>
                  <a:txBody>
                    <a:bodyPr/>
                    <a:lstStyle/>
                    <a:p>
                      <a:pPr marL="0" indent="227013" algn="l">
                        <a:lnSpc>
                          <a:spcPct val="100000"/>
                        </a:lnSpc>
                        <a:spcAft>
                          <a:spcPts val="0"/>
                        </a:spcAft>
                        <a:tabLst/>
                      </a:pPr>
                      <a:r>
                        <a:rPr lang="en-US" sz="1300" dirty="0">
                          <a:effectLst/>
                          <a:latin typeface="Arial" panose="020B0604020202020204" pitchFamily="34" charset="0"/>
                          <a:cs typeface="Arial" panose="020B0604020202020204" pitchFamily="34" charset="0"/>
                        </a:rPr>
                        <a:t>Archived metastatic</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dirty="0">
                          <a:effectLst/>
                          <a:latin typeface="Arial" panose="020B0604020202020204" pitchFamily="34" charset="0"/>
                          <a:cs typeface="Arial" panose="020B0604020202020204" pitchFamily="34" charset="0"/>
                        </a:rPr>
                        <a:t>33.2</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2277294416"/>
                  </a:ext>
                </a:extLst>
              </a:tr>
              <a:tr h="355244">
                <a:tc>
                  <a:txBody>
                    <a:bodyPr/>
                    <a:lstStyle/>
                    <a:p>
                      <a:pPr marL="0" indent="227013" algn="l">
                        <a:lnSpc>
                          <a:spcPct val="100000"/>
                        </a:lnSpc>
                        <a:spcAft>
                          <a:spcPts val="0"/>
                        </a:spcAft>
                        <a:tabLst/>
                      </a:pPr>
                      <a:r>
                        <a:rPr lang="en-US" sz="1300" dirty="0">
                          <a:effectLst/>
                          <a:latin typeface="Arial" panose="020B0604020202020204" pitchFamily="34" charset="0"/>
                          <a:cs typeface="Arial" panose="020B0604020202020204" pitchFamily="34" charset="0"/>
                        </a:rPr>
                        <a:t>Newly collected metastatic</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dirty="0">
                          <a:effectLst/>
                          <a:latin typeface="Arial" panose="020B0604020202020204" pitchFamily="34" charset="0"/>
                          <a:cs typeface="Arial" panose="020B0604020202020204" pitchFamily="34" charset="0"/>
                        </a:rPr>
                        <a:t>29.5</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1100429446"/>
                  </a:ext>
                </a:extLst>
              </a:tr>
            </a:tbl>
          </a:graphicData>
        </a:graphic>
      </p:graphicFrame>
      <p:sp>
        <p:nvSpPr>
          <p:cNvPr id="9" name="Rectangle 8">
            <a:extLst>
              <a:ext uri="{FF2B5EF4-FFF2-40B4-BE49-F238E27FC236}">
                <a16:creationId xmlns:a16="http://schemas.microsoft.com/office/drawing/2014/main" id="{9564B2EA-62EA-4DDC-84DF-4BB08263D47C}"/>
              </a:ext>
            </a:extLst>
          </p:cNvPr>
          <p:cNvSpPr/>
          <p:nvPr/>
        </p:nvSpPr>
        <p:spPr>
          <a:xfrm>
            <a:off x="6278121" y="2152842"/>
            <a:ext cx="5472640" cy="543867"/>
          </a:xfrm>
          <a:prstGeom prst="rect">
            <a:avLst/>
          </a:prstGeom>
        </p:spPr>
        <p:txBody>
          <a:bodyPr wrap="square">
            <a:spAutoFit/>
          </a:bodyPr>
          <a:lstStyle/>
          <a:p>
            <a:pPr algn="ctr" defTabSz="609585">
              <a:defRPr/>
            </a:pPr>
            <a:r>
              <a:rPr lang="en-GB" sz="1467" dirty="0">
                <a:solidFill>
                  <a:srgbClr val="000000"/>
                </a:solidFill>
                <a:latin typeface="Arial" panose="020B0604020202020204" pitchFamily="34" charset="0"/>
                <a:cs typeface="Arial" panose="020B0604020202020204" pitchFamily="34" charset="0"/>
              </a:rPr>
              <a:t>Overview of HRR gene profile in patients screened for the PROfound study with a reported biomarker (n=2792)</a:t>
            </a:r>
            <a:r>
              <a:rPr lang="en-GB" sz="1467" baseline="30000" dirty="0">
                <a:solidFill>
                  <a:srgbClr val="000000"/>
                </a:solidFill>
                <a:latin typeface="Arial" panose="020B0604020202020204" pitchFamily="34" charset="0"/>
                <a:cs typeface="Arial" panose="020B0604020202020204" pitchFamily="34" charset="0"/>
              </a:rPr>
              <a:t>1a</a:t>
            </a:r>
            <a:endParaRPr lang="en-GB" sz="1467" dirty="0">
              <a:solidFill>
                <a:srgbClr val="000000"/>
              </a:solidFill>
              <a:latin typeface="Arial" panose="020B0604020202020204" pitchFamily="34" charset="0"/>
              <a:cs typeface="Arial" panose="020B0604020202020204" pitchFamily="34" charset="0"/>
            </a:endParaRPr>
          </a:p>
        </p:txBody>
      </p:sp>
      <p:sp>
        <p:nvSpPr>
          <p:cNvPr id="10" name="Round Single Corner of Rectangle 24">
            <a:extLst>
              <a:ext uri="{FF2B5EF4-FFF2-40B4-BE49-F238E27FC236}">
                <a16:creationId xmlns:a16="http://schemas.microsoft.com/office/drawing/2014/main" id="{94528829-84C8-4286-B362-879F94F21156}"/>
              </a:ext>
            </a:extLst>
          </p:cNvPr>
          <p:cNvSpPr/>
          <p:nvPr/>
        </p:nvSpPr>
        <p:spPr bwMode="auto">
          <a:xfrm>
            <a:off x="619200" y="1157971"/>
            <a:ext cx="5472641" cy="1008000"/>
          </a:xfrm>
          <a:prstGeom prst="round1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defTabSz="1219170" fontAlgn="base">
              <a:spcBef>
                <a:spcPct val="0"/>
              </a:spcBef>
              <a:spcAft>
                <a:spcPct val="0"/>
              </a:spcAft>
              <a:defRPr/>
            </a:pPr>
            <a:r>
              <a:rPr lang="en-GB" sz="1600" b="1" dirty="0">
                <a:solidFill>
                  <a:srgbClr val="000000"/>
                </a:solidFill>
                <a:latin typeface="Arial" charset="0"/>
              </a:rPr>
              <a:t>A similar proportion of patients were identified with HRRm, irrespective of whether the tissue was derived from the primary tumour or metastatic deposits</a:t>
            </a:r>
          </a:p>
        </p:txBody>
      </p:sp>
      <p:sp>
        <p:nvSpPr>
          <p:cNvPr id="11" name="Round Single Corner of Rectangle 11">
            <a:extLst>
              <a:ext uri="{FF2B5EF4-FFF2-40B4-BE49-F238E27FC236}">
                <a16:creationId xmlns:a16="http://schemas.microsoft.com/office/drawing/2014/main" id="{7EAE4BFD-B37E-3E4E-8380-05A5ED153170}"/>
              </a:ext>
            </a:extLst>
          </p:cNvPr>
          <p:cNvSpPr/>
          <p:nvPr/>
        </p:nvSpPr>
        <p:spPr bwMode="auto">
          <a:xfrm>
            <a:off x="6484949" y="1148446"/>
            <a:ext cx="5102528" cy="1008000"/>
          </a:xfrm>
          <a:prstGeom prst="round1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fontAlgn="base">
              <a:spcBef>
                <a:spcPct val="0"/>
              </a:spcBef>
              <a:spcAft>
                <a:spcPct val="0"/>
              </a:spcAft>
              <a:defRPr/>
            </a:pPr>
            <a:r>
              <a:rPr lang="en-GB" sz="1600" b="1" i="1" dirty="0">
                <a:solidFill>
                  <a:srgbClr val="000000"/>
                </a:solidFill>
                <a:latin typeface="Arial" panose="020B0604020202020204" pitchFamily="34" charset="0"/>
                <a:cs typeface="Arial" panose="020B0604020202020204" pitchFamily="34" charset="0"/>
              </a:rPr>
              <a:t>BRCA2</a:t>
            </a:r>
            <a:r>
              <a:rPr lang="en-GB" sz="1600" b="1" dirty="0">
                <a:solidFill>
                  <a:srgbClr val="000000"/>
                </a:solidFill>
                <a:latin typeface="Arial" panose="020B0604020202020204" pitchFamily="34" charset="0"/>
                <a:cs typeface="Arial" panose="020B0604020202020204" pitchFamily="34" charset="0"/>
              </a:rPr>
              <a:t>, </a:t>
            </a:r>
            <a:r>
              <a:rPr lang="en-GB" sz="1600" b="1" i="1" dirty="0">
                <a:solidFill>
                  <a:srgbClr val="000000"/>
                </a:solidFill>
                <a:latin typeface="Arial" panose="020B0604020202020204" pitchFamily="34" charset="0"/>
                <a:cs typeface="Arial" panose="020B0604020202020204" pitchFamily="34" charset="0"/>
              </a:rPr>
              <a:t>ATM</a:t>
            </a:r>
            <a:r>
              <a:rPr lang="en-GB" sz="1600" b="1" dirty="0">
                <a:solidFill>
                  <a:srgbClr val="000000"/>
                </a:solidFill>
                <a:latin typeface="Arial" panose="020B0604020202020204" pitchFamily="34" charset="0"/>
                <a:cs typeface="Arial" panose="020B0604020202020204" pitchFamily="34" charset="0"/>
              </a:rPr>
              <a:t> and </a:t>
            </a:r>
            <a:r>
              <a:rPr lang="en-GB" sz="1600" b="1" i="1" dirty="0">
                <a:solidFill>
                  <a:srgbClr val="000000"/>
                </a:solidFill>
                <a:latin typeface="Arial" panose="020B0604020202020204" pitchFamily="34" charset="0"/>
                <a:cs typeface="Arial" panose="020B0604020202020204" pitchFamily="34" charset="0"/>
              </a:rPr>
              <a:t>CDK12</a:t>
            </a:r>
            <a:r>
              <a:rPr lang="en-GB" sz="1600" b="1" dirty="0">
                <a:solidFill>
                  <a:srgbClr val="000000"/>
                </a:solidFill>
                <a:latin typeface="Arial" panose="020B0604020202020204" pitchFamily="34" charset="0"/>
                <a:cs typeface="Arial" panose="020B0604020202020204" pitchFamily="34" charset="0"/>
              </a:rPr>
              <a:t> were the most prevalent </a:t>
            </a:r>
            <a:r>
              <a:rPr lang="en-GB" sz="1600" b="1" dirty="0" err="1">
                <a:solidFill>
                  <a:srgbClr val="000000"/>
                </a:solidFill>
                <a:latin typeface="Arial" panose="020B0604020202020204" pitchFamily="34" charset="0"/>
                <a:cs typeface="Arial" panose="020B0604020202020204" pitchFamily="34" charset="0"/>
              </a:rPr>
              <a:t>HRRm</a:t>
            </a:r>
            <a:r>
              <a:rPr lang="en-GB" sz="1600" b="1" dirty="0">
                <a:solidFill>
                  <a:srgbClr val="000000"/>
                </a:solidFill>
                <a:latin typeface="Arial" panose="020B0604020202020204" pitchFamily="34" charset="0"/>
                <a:cs typeface="Arial" panose="020B0604020202020204" pitchFamily="34" charset="0"/>
              </a:rPr>
              <a:t> identified</a:t>
            </a:r>
          </a:p>
        </p:txBody>
      </p:sp>
      <p:grpSp>
        <p:nvGrpSpPr>
          <p:cNvPr id="16" name="Group 15">
            <a:extLst>
              <a:ext uri="{FF2B5EF4-FFF2-40B4-BE49-F238E27FC236}">
                <a16:creationId xmlns:a16="http://schemas.microsoft.com/office/drawing/2014/main" id="{5DC4793B-F8C7-F17F-6E5E-780E8998B1CA}"/>
              </a:ext>
            </a:extLst>
          </p:cNvPr>
          <p:cNvGrpSpPr/>
          <p:nvPr/>
        </p:nvGrpSpPr>
        <p:grpSpPr>
          <a:xfrm>
            <a:off x="6050672" y="2881878"/>
            <a:ext cx="6188520" cy="3475902"/>
            <a:chOff x="6064264" y="2673102"/>
            <a:chExt cx="6188520" cy="3475902"/>
          </a:xfrm>
        </p:grpSpPr>
        <p:graphicFrame>
          <p:nvGraphicFramePr>
            <p:cNvPr id="26" name="Chart 25">
              <a:extLst>
                <a:ext uri="{FF2B5EF4-FFF2-40B4-BE49-F238E27FC236}">
                  <a16:creationId xmlns:a16="http://schemas.microsoft.com/office/drawing/2014/main" id="{30093179-A7DB-1A4F-A129-BDA986D9E465}"/>
                </a:ext>
              </a:extLst>
            </p:cNvPr>
            <p:cNvGraphicFramePr/>
            <p:nvPr>
              <p:extLst>
                <p:ext uri="{D42A27DB-BD31-4B8C-83A1-F6EECF244321}">
                  <p14:modId xmlns:p14="http://schemas.microsoft.com/office/powerpoint/2010/main" val="4251898413"/>
                </p:ext>
              </p:extLst>
            </p:nvPr>
          </p:nvGraphicFramePr>
          <p:xfrm>
            <a:off x="7645545" y="3046444"/>
            <a:ext cx="4607239" cy="3102560"/>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a:extLst>
                <a:ext uri="{FF2B5EF4-FFF2-40B4-BE49-F238E27FC236}">
                  <a16:creationId xmlns:a16="http://schemas.microsoft.com/office/drawing/2014/main" id="{CAEDBFDC-50CB-E1E7-54CC-3D8DD630283E}"/>
                </a:ext>
              </a:extLst>
            </p:cNvPr>
            <p:cNvGrpSpPr/>
            <p:nvPr/>
          </p:nvGrpSpPr>
          <p:grpSpPr>
            <a:xfrm>
              <a:off x="6064264" y="2673102"/>
              <a:ext cx="5511455" cy="2462046"/>
              <a:chOff x="6064264" y="2673102"/>
              <a:chExt cx="5511455" cy="2462046"/>
            </a:xfrm>
          </p:grpSpPr>
          <p:sp>
            <p:nvSpPr>
              <p:cNvPr id="27" name="TextBox 26">
                <a:extLst>
                  <a:ext uri="{FF2B5EF4-FFF2-40B4-BE49-F238E27FC236}">
                    <a16:creationId xmlns:a16="http://schemas.microsoft.com/office/drawing/2014/main" id="{AA936375-D09D-3F4C-A188-D28702F984AB}"/>
                  </a:ext>
                </a:extLst>
              </p:cNvPr>
              <p:cNvSpPr txBox="1"/>
              <p:nvPr/>
            </p:nvSpPr>
            <p:spPr>
              <a:xfrm>
                <a:off x="8919521" y="4981260"/>
                <a:ext cx="2274037" cy="153888"/>
              </a:xfrm>
              <a:prstGeom prst="rect">
                <a:avLst/>
              </a:prstGeom>
              <a:noFill/>
              <a:ln>
                <a:noFill/>
              </a:ln>
            </p:spPr>
            <p:txBody>
              <a:bodyPr wrap="square" lIns="0" tIns="0" rIns="0" bIns="0" rtlCol="0">
                <a:spAutoFit/>
              </a:bodyPr>
              <a:lstStyle/>
              <a:p>
                <a:pPr defTabSz="609585">
                  <a:defRPr/>
                </a:pPr>
                <a:r>
                  <a:rPr lang="en-US" altLang="zh-CN" sz="1000" b="1" dirty="0">
                    <a:solidFill>
                      <a:schemeClr val="bg1"/>
                    </a:solidFill>
                    <a:latin typeface="Arial" panose="020B0604020202020204" pitchFamily="34" charset="0"/>
                    <a:cs typeface="Arial" panose="020B0604020202020204" pitchFamily="34" charset="0"/>
                  </a:rPr>
                  <a:t>No HRR alteration detected 72.1%</a:t>
                </a:r>
                <a:endParaRPr lang="en-US" sz="10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54374AA-ABFA-344E-B0CE-190CBC137664}"/>
                  </a:ext>
                </a:extLst>
              </p:cNvPr>
              <p:cNvSpPr txBox="1"/>
              <p:nvPr/>
            </p:nvSpPr>
            <p:spPr>
              <a:xfrm>
                <a:off x="10086333" y="2948792"/>
                <a:ext cx="1489386" cy="171668"/>
              </a:xfrm>
              <a:prstGeom prst="rect">
                <a:avLst/>
              </a:prstGeom>
              <a:noFill/>
              <a:ln>
                <a:noFill/>
              </a:ln>
            </p:spPr>
            <p:txBody>
              <a:bodyPr wrap="square" lIns="0" tIns="0" rIns="0" bIns="0" rtlCol="0">
                <a:noAutofit/>
              </a:bodyPr>
              <a:lstStyle/>
              <a:p>
                <a:pPr defTabSz="609585">
                  <a:defRPr/>
                </a:pPr>
                <a:r>
                  <a:rPr lang="en-US" altLang="zh-CN" sz="1000" dirty="0">
                    <a:latin typeface="Arial" panose="020B0604020202020204" pitchFamily="34" charset="0"/>
                    <a:cs typeface="Arial" panose="020B0604020202020204" pitchFamily="34" charset="0"/>
                  </a:rPr>
                  <a:t>Co-occurring genes 2.1%</a:t>
                </a:r>
                <a:endParaRPr lang="en-US" sz="1000" dirty="0">
                  <a:latin typeface="Arial" panose="020B0604020202020204" pitchFamily="34" charset="0"/>
                  <a:cs typeface="Arial" panose="020B0604020202020204" pitchFamily="34" charset="0"/>
                </a:endParaRPr>
              </a:p>
            </p:txBody>
          </p:sp>
          <p:sp>
            <p:nvSpPr>
              <p:cNvPr id="29" name="Freeform 28">
                <a:extLst>
                  <a:ext uri="{FF2B5EF4-FFF2-40B4-BE49-F238E27FC236}">
                    <a16:creationId xmlns:a16="http://schemas.microsoft.com/office/drawing/2014/main" id="{A2B8A320-5D0F-064E-A810-9906226AD001}"/>
                  </a:ext>
                </a:extLst>
              </p:cNvPr>
              <p:cNvSpPr/>
              <p:nvPr/>
            </p:nvSpPr>
            <p:spPr>
              <a:xfrm>
                <a:off x="9806214" y="3032125"/>
                <a:ext cx="231775" cy="111125"/>
              </a:xfrm>
              <a:custGeom>
                <a:avLst/>
                <a:gdLst>
                  <a:gd name="connsiteX0" fmla="*/ 231775 w 231775"/>
                  <a:gd name="connsiteY0" fmla="*/ 0 h 111125"/>
                  <a:gd name="connsiteX1" fmla="*/ 0 w 231775"/>
                  <a:gd name="connsiteY1" fmla="*/ 9525 h 111125"/>
                  <a:gd name="connsiteX2" fmla="*/ 3175 w 231775"/>
                  <a:gd name="connsiteY2" fmla="*/ 111125 h 111125"/>
                </a:gdLst>
                <a:ahLst/>
                <a:cxnLst>
                  <a:cxn ang="0">
                    <a:pos x="connsiteX0" y="connsiteY0"/>
                  </a:cxn>
                  <a:cxn ang="0">
                    <a:pos x="connsiteX1" y="connsiteY1"/>
                  </a:cxn>
                  <a:cxn ang="0">
                    <a:pos x="connsiteX2" y="connsiteY2"/>
                  </a:cxn>
                </a:cxnLst>
                <a:rect l="l" t="t" r="r" b="b"/>
                <a:pathLst>
                  <a:path w="231775" h="111125">
                    <a:moveTo>
                      <a:pt x="231775" y="0"/>
                    </a:moveTo>
                    <a:lnTo>
                      <a:pt x="0" y="9525"/>
                    </a:lnTo>
                    <a:cubicBezTo>
                      <a:pt x="1058" y="43392"/>
                      <a:pt x="2117" y="77258"/>
                      <a:pt x="3175" y="111125"/>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B4D7D2C-DBEF-DB43-AB12-7EF6660E6E2A}"/>
                  </a:ext>
                </a:extLst>
              </p:cNvPr>
              <p:cNvSpPr txBox="1"/>
              <p:nvPr/>
            </p:nvSpPr>
            <p:spPr>
              <a:xfrm>
                <a:off x="9501226" y="2807278"/>
                <a:ext cx="1654958" cy="171668"/>
              </a:xfrm>
              <a:prstGeom prst="rect">
                <a:avLst/>
              </a:prstGeom>
              <a:noFill/>
              <a:ln>
                <a:noFill/>
              </a:ln>
            </p:spPr>
            <p:txBody>
              <a:bodyPr wrap="square" lIns="0" tIns="0" rIns="0" bIns="0" rtlCol="0">
                <a:noAutofit/>
              </a:bodyPr>
              <a:lstStyle/>
              <a:p>
                <a:pPr defTabSz="609585">
                  <a:defRPr/>
                </a:pPr>
                <a:r>
                  <a:rPr lang="en-US" altLang="zh-CN" sz="1000" dirty="0">
                    <a:latin typeface="Arial" panose="020B0604020202020204" pitchFamily="34" charset="0"/>
                    <a:cs typeface="Arial" panose="020B0604020202020204" pitchFamily="34" charset="0"/>
                  </a:rPr>
                  <a:t>Low-prevalence genes 1.7%</a:t>
                </a:r>
                <a:endParaRPr lang="en-US" sz="1000" dirty="0">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B469BDAE-B32B-534E-BCC3-6B641DA91929}"/>
                  </a:ext>
                </a:extLst>
              </p:cNvPr>
              <p:cNvCxnSpPr>
                <a:cxnSpLocks/>
              </p:cNvCxnSpPr>
              <p:nvPr/>
            </p:nvCxnSpPr>
            <p:spPr>
              <a:xfrm>
                <a:off x="9577614" y="2987675"/>
                <a:ext cx="30063" cy="158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E310FE6D-60DD-054B-9E51-0D96E9AF5951}"/>
                  </a:ext>
                </a:extLst>
              </p:cNvPr>
              <p:cNvSpPr txBox="1"/>
              <p:nvPr/>
            </p:nvSpPr>
            <p:spPr>
              <a:xfrm>
                <a:off x="8208734" y="2673102"/>
                <a:ext cx="1654958" cy="171668"/>
              </a:xfrm>
              <a:prstGeom prst="rect">
                <a:avLst/>
              </a:prstGeom>
              <a:noFill/>
              <a:ln>
                <a:noFill/>
              </a:ln>
            </p:spPr>
            <p:txBody>
              <a:bodyPr wrap="square" lIns="0" tIns="0" rIns="0" bIns="0" rtlCol="0">
                <a:noAutofit/>
              </a:bodyPr>
              <a:lstStyle/>
              <a:p>
                <a:pPr algn="r" defTabSz="609585">
                  <a:defRPr/>
                </a:pPr>
                <a:r>
                  <a:rPr lang="en-US" altLang="zh-CN" sz="1000" i="1" dirty="0">
                    <a:latin typeface="Arial" panose="020B0604020202020204" pitchFamily="34" charset="0"/>
                    <a:cs typeface="Arial" panose="020B0604020202020204" pitchFamily="34" charset="0"/>
                  </a:rPr>
                  <a:t>PPP2RA</a:t>
                </a:r>
                <a:r>
                  <a:rPr lang="en-US" altLang="zh-CN" sz="1000" dirty="0">
                    <a:latin typeface="Arial" panose="020B0604020202020204" pitchFamily="34" charset="0"/>
                    <a:cs typeface="Arial" panose="020B0604020202020204" pitchFamily="34" charset="0"/>
                  </a:rPr>
                  <a:t> only 1.0%</a:t>
                </a:r>
                <a:endParaRPr lang="en-US" sz="1000" dirty="0">
                  <a:latin typeface="Arial" panose="020B0604020202020204" pitchFamily="34" charset="0"/>
                  <a:cs typeface="Arial" panose="020B0604020202020204" pitchFamily="34" charset="0"/>
                </a:endParaRPr>
              </a:p>
            </p:txBody>
          </p:sp>
          <p:sp>
            <p:nvSpPr>
              <p:cNvPr id="37" name="Freeform 36">
                <a:extLst>
                  <a:ext uri="{FF2B5EF4-FFF2-40B4-BE49-F238E27FC236}">
                    <a16:creationId xmlns:a16="http://schemas.microsoft.com/office/drawing/2014/main" id="{B859CFE4-92F9-BC48-AAFB-0DB7E57012D3}"/>
                  </a:ext>
                </a:extLst>
              </p:cNvPr>
              <p:cNvSpPr/>
              <p:nvPr/>
            </p:nvSpPr>
            <p:spPr>
              <a:xfrm>
                <a:off x="9117239" y="3084512"/>
                <a:ext cx="279400" cy="133350"/>
              </a:xfrm>
              <a:custGeom>
                <a:avLst/>
                <a:gdLst>
                  <a:gd name="connsiteX0" fmla="*/ 0 w 279400"/>
                  <a:gd name="connsiteY0" fmla="*/ 0 h 133350"/>
                  <a:gd name="connsiteX1" fmla="*/ 190500 w 279400"/>
                  <a:gd name="connsiteY1" fmla="*/ 0 h 133350"/>
                  <a:gd name="connsiteX2" fmla="*/ 279400 w 279400"/>
                  <a:gd name="connsiteY2" fmla="*/ 133350 h 133350"/>
                </a:gdLst>
                <a:ahLst/>
                <a:cxnLst>
                  <a:cxn ang="0">
                    <a:pos x="connsiteX0" y="connsiteY0"/>
                  </a:cxn>
                  <a:cxn ang="0">
                    <a:pos x="connsiteX1" y="connsiteY1"/>
                  </a:cxn>
                  <a:cxn ang="0">
                    <a:pos x="connsiteX2" y="connsiteY2"/>
                  </a:cxn>
                </a:cxnLst>
                <a:rect l="l" t="t" r="r" b="b"/>
                <a:pathLst>
                  <a:path w="279400" h="133350">
                    <a:moveTo>
                      <a:pt x="0" y="0"/>
                    </a:moveTo>
                    <a:lnTo>
                      <a:pt x="190500" y="0"/>
                    </a:lnTo>
                    <a:lnTo>
                      <a:pt x="279400" y="133350"/>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9DBE2D7-AAB5-4D4B-80C7-178964BE23B9}"/>
                  </a:ext>
                </a:extLst>
              </p:cNvPr>
              <p:cNvSpPr txBox="1"/>
              <p:nvPr/>
            </p:nvSpPr>
            <p:spPr>
              <a:xfrm>
                <a:off x="7592975" y="2870832"/>
                <a:ext cx="1654958" cy="171668"/>
              </a:xfrm>
              <a:prstGeom prst="rect">
                <a:avLst/>
              </a:prstGeom>
              <a:noFill/>
              <a:ln>
                <a:noFill/>
              </a:ln>
            </p:spPr>
            <p:txBody>
              <a:bodyPr wrap="square" lIns="0" tIns="0" rIns="0" bIns="0" rtlCol="0">
                <a:noAutofit/>
              </a:bodyPr>
              <a:lstStyle/>
              <a:p>
                <a:pPr algn="r" defTabSz="609585">
                  <a:defRPr/>
                </a:pPr>
                <a:r>
                  <a:rPr lang="en-US" altLang="zh-CN" sz="1000" i="1" dirty="0">
                    <a:latin typeface="Arial" panose="020B0604020202020204" pitchFamily="34" charset="0"/>
                    <a:cs typeface="Arial" panose="020B0604020202020204" pitchFamily="34" charset="0"/>
                  </a:rPr>
                  <a:t>CHEK2</a:t>
                </a:r>
                <a:r>
                  <a:rPr lang="en-US" altLang="zh-CN" sz="1000" dirty="0">
                    <a:latin typeface="Arial" panose="020B0604020202020204" pitchFamily="34" charset="0"/>
                    <a:cs typeface="Arial" panose="020B0604020202020204" pitchFamily="34" charset="0"/>
                  </a:rPr>
                  <a:t> only 1.2%</a:t>
                </a:r>
                <a:endParaRPr lang="en-US" sz="1000" dirty="0">
                  <a:latin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F02DDD42-F2FB-D84E-8A6E-75F4F297FFE2}"/>
                  </a:ext>
                </a:extLst>
              </p:cNvPr>
              <p:cNvCxnSpPr>
                <a:cxnSpLocks/>
              </p:cNvCxnSpPr>
              <p:nvPr/>
            </p:nvCxnSpPr>
            <p:spPr>
              <a:xfrm>
                <a:off x="9361560" y="2842790"/>
                <a:ext cx="84910" cy="241722"/>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18A5BD66-3271-8D42-9228-8CF4B356AF27}"/>
                  </a:ext>
                </a:extLst>
              </p:cNvPr>
              <p:cNvSpPr txBox="1"/>
              <p:nvPr/>
            </p:nvSpPr>
            <p:spPr>
              <a:xfrm>
                <a:off x="6863997" y="3796518"/>
                <a:ext cx="1654958" cy="171668"/>
              </a:xfrm>
              <a:prstGeom prst="rect">
                <a:avLst/>
              </a:prstGeom>
              <a:noFill/>
              <a:ln>
                <a:noFill/>
              </a:ln>
            </p:spPr>
            <p:txBody>
              <a:bodyPr wrap="square" lIns="0" tIns="0" rIns="0" bIns="0" rtlCol="0">
                <a:noAutofit/>
              </a:bodyPr>
              <a:lstStyle/>
              <a:p>
                <a:pPr algn="r" defTabSz="609585">
                  <a:defRPr/>
                </a:pPr>
                <a:r>
                  <a:rPr lang="en-US" altLang="zh-CN" sz="1000" i="1" dirty="0">
                    <a:latin typeface="Arial" panose="020B0604020202020204" pitchFamily="34" charset="0"/>
                    <a:cs typeface="Arial" panose="020B0604020202020204" pitchFamily="34" charset="0"/>
                  </a:rPr>
                  <a:t>BRCA1</a:t>
                </a:r>
                <a:r>
                  <a:rPr lang="en-US" altLang="zh-CN" sz="1000" dirty="0">
                    <a:latin typeface="Arial" panose="020B0604020202020204" pitchFamily="34" charset="0"/>
                    <a:cs typeface="Arial" panose="020B0604020202020204" pitchFamily="34" charset="0"/>
                  </a:rPr>
                  <a:t> only 1.0%</a:t>
                </a:r>
                <a:endParaRPr lang="en-US" sz="10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E7EA63F8-A65B-3546-B81F-45B9F6F577E5}"/>
                  </a:ext>
                </a:extLst>
              </p:cNvPr>
              <p:cNvSpPr txBox="1"/>
              <p:nvPr/>
            </p:nvSpPr>
            <p:spPr>
              <a:xfrm>
                <a:off x="6064264" y="3108752"/>
                <a:ext cx="1344914" cy="246221"/>
              </a:xfrm>
              <a:prstGeom prst="rect">
                <a:avLst/>
              </a:prstGeom>
              <a:noFill/>
              <a:ln w="19050">
                <a:solidFill>
                  <a:srgbClr val="FF0000"/>
                </a:solidFill>
              </a:ln>
            </p:spPr>
            <p:txBody>
              <a:bodyPr wrap="square" rIns="0" rtlCol="0">
                <a:spAutoFit/>
              </a:bodyPr>
              <a:lstStyle/>
              <a:p>
                <a:r>
                  <a:rPr lang="en-GB" sz="1000" i="1" dirty="0">
                    <a:latin typeface="Arial" panose="020B0604020202020204" pitchFamily="34" charset="0"/>
                    <a:cs typeface="Arial" panose="020B0604020202020204" pitchFamily="34" charset="0"/>
                  </a:rPr>
                  <a:t>CDK12</a:t>
                </a:r>
                <a:r>
                  <a:rPr lang="en-GB" sz="1000" dirty="0">
                    <a:latin typeface="Arial" panose="020B0604020202020204" pitchFamily="34" charset="0"/>
                    <a:cs typeface="Arial" panose="020B0604020202020204" pitchFamily="34" charset="0"/>
                  </a:rPr>
                  <a:t> 23% of HRR</a:t>
                </a:r>
              </a:p>
            </p:txBody>
          </p:sp>
          <p:sp>
            <p:nvSpPr>
              <p:cNvPr id="49" name="TextBox 48">
                <a:extLst>
                  <a:ext uri="{FF2B5EF4-FFF2-40B4-BE49-F238E27FC236}">
                    <a16:creationId xmlns:a16="http://schemas.microsoft.com/office/drawing/2014/main" id="{92E1639B-B7C4-9142-A1AE-DF9C03666C4F}"/>
                  </a:ext>
                </a:extLst>
              </p:cNvPr>
              <p:cNvSpPr txBox="1"/>
              <p:nvPr/>
            </p:nvSpPr>
            <p:spPr>
              <a:xfrm>
                <a:off x="6243398" y="3550297"/>
                <a:ext cx="1185711" cy="246221"/>
              </a:xfrm>
              <a:prstGeom prst="rect">
                <a:avLst/>
              </a:prstGeom>
              <a:noFill/>
              <a:ln w="19050">
                <a:solidFill>
                  <a:srgbClr val="FF0000"/>
                </a:solidFill>
              </a:ln>
            </p:spPr>
            <p:txBody>
              <a:bodyPr wrap="square" rIns="0" rtlCol="0">
                <a:spAutoFit/>
              </a:bodyPr>
              <a:lstStyle/>
              <a:p>
                <a:r>
                  <a:rPr lang="en-GB" sz="1000" i="1" dirty="0">
                    <a:latin typeface="Arial" panose="020B0604020202020204" pitchFamily="34" charset="0"/>
                    <a:cs typeface="Arial" panose="020B0604020202020204" pitchFamily="34" charset="0"/>
                  </a:rPr>
                  <a:t>ATM</a:t>
                </a:r>
                <a:r>
                  <a:rPr lang="en-GB" sz="1000" dirty="0">
                    <a:latin typeface="Arial" panose="020B0604020202020204" pitchFamily="34" charset="0"/>
                    <a:cs typeface="Arial" panose="020B0604020202020204" pitchFamily="34" charset="0"/>
                  </a:rPr>
                  <a:t> 21% of HRR</a:t>
                </a:r>
              </a:p>
            </p:txBody>
          </p:sp>
          <p:sp>
            <p:nvSpPr>
              <p:cNvPr id="50" name="TextBox 49">
                <a:extLst>
                  <a:ext uri="{FF2B5EF4-FFF2-40B4-BE49-F238E27FC236}">
                    <a16:creationId xmlns:a16="http://schemas.microsoft.com/office/drawing/2014/main" id="{B48185E3-48A8-5544-BCD4-CD83CC9A51A6}"/>
                  </a:ext>
                </a:extLst>
              </p:cNvPr>
              <p:cNvSpPr txBox="1"/>
              <p:nvPr/>
            </p:nvSpPr>
            <p:spPr>
              <a:xfrm>
                <a:off x="6168008" y="4681565"/>
                <a:ext cx="1343880" cy="246221"/>
              </a:xfrm>
              <a:prstGeom prst="rect">
                <a:avLst/>
              </a:prstGeom>
              <a:noFill/>
              <a:ln w="19050">
                <a:solidFill>
                  <a:srgbClr val="FF0000"/>
                </a:solidFill>
              </a:ln>
            </p:spPr>
            <p:txBody>
              <a:bodyPr wrap="square" rIns="0" rtlCol="0">
                <a:spAutoFit/>
              </a:bodyPr>
              <a:lstStyle/>
              <a:p>
                <a:r>
                  <a:rPr lang="en-GB" sz="1000" i="1" dirty="0">
                    <a:latin typeface="Arial" panose="020B0604020202020204" pitchFamily="34" charset="0"/>
                    <a:cs typeface="Arial" panose="020B0604020202020204" pitchFamily="34" charset="0"/>
                  </a:rPr>
                  <a:t>BRCA2</a:t>
                </a:r>
                <a:r>
                  <a:rPr lang="en-GB" sz="1000" dirty="0">
                    <a:latin typeface="Arial" panose="020B0604020202020204" pitchFamily="34" charset="0"/>
                    <a:cs typeface="Arial" panose="020B0604020202020204" pitchFamily="34" charset="0"/>
                  </a:rPr>
                  <a:t> 31% of HRR</a:t>
                </a:r>
              </a:p>
            </p:txBody>
          </p:sp>
          <p:sp>
            <p:nvSpPr>
              <p:cNvPr id="52" name="TextBox 51">
                <a:extLst>
                  <a:ext uri="{FF2B5EF4-FFF2-40B4-BE49-F238E27FC236}">
                    <a16:creationId xmlns:a16="http://schemas.microsoft.com/office/drawing/2014/main" id="{1F0D1AE9-A2B9-104C-AAB5-49BC8C692066}"/>
                  </a:ext>
                </a:extLst>
              </p:cNvPr>
              <p:cNvSpPr txBox="1"/>
              <p:nvPr/>
            </p:nvSpPr>
            <p:spPr>
              <a:xfrm>
                <a:off x="7608243" y="3473243"/>
                <a:ext cx="1043683" cy="226591"/>
              </a:xfrm>
              <a:prstGeom prst="rect">
                <a:avLst/>
              </a:prstGeom>
              <a:noFill/>
              <a:ln w="19050">
                <a:solidFill>
                  <a:srgbClr val="FF0000"/>
                </a:solidFill>
              </a:ln>
            </p:spPr>
            <p:txBody>
              <a:bodyPr wrap="square" tIns="36000" rIns="0" bIns="36000" rtlCol="0">
                <a:spAutoFit/>
              </a:bodyPr>
              <a:lstStyle/>
              <a:p>
                <a:r>
                  <a:rPr lang="en-GB" sz="1000" i="1" dirty="0">
                    <a:latin typeface="Arial" panose="020B0604020202020204" pitchFamily="34" charset="0"/>
                    <a:cs typeface="Arial" panose="020B0604020202020204" pitchFamily="34" charset="0"/>
                  </a:rPr>
                  <a:t>ATM</a:t>
                </a:r>
                <a:r>
                  <a:rPr lang="en-GB" sz="1000" dirty="0">
                    <a:latin typeface="Arial" panose="020B0604020202020204" pitchFamily="34" charset="0"/>
                    <a:cs typeface="Arial" panose="020B0604020202020204" pitchFamily="34" charset="0"/>
                  </a:rPr>
                  <a:t> only 5.9%</a:t>
                </a:r>
              </a:p>
            </p:txBody>
          </p:sp>
          <p:sp>
            <p:nvSpPr>
              <p:cNvPr id="54" name="TextBox 53">
                <a:extLst>
                  <a:ext uri="{FF2B5EF4-FFF2-40B4-BE49-F238E27FC236}">
                    <a16:creationId xmlns:a16="http://schemas.microsoft.com/office/drawing/2014/main" id="{4A301A72-5491-9F42-8E1B-960EE1C95F36}"/>
                  </a:ext>
                </a:extLst>
              </p:cNvPr>
              <p:cNvSpPr txBox="1"/>
              <p:nvPr/>
            </p:nvSpPr>
            <p:spPr>
              <a:xfrm>
                <a:off x="7248128" y="4354462"/>
                <a:ext cx="1172326" cy="226591"/>
              </a:xfrm>
              <a:prstGeom prst="rect">
                <a:avLst/>
              </a:prstGeom>
              <a:noFill/>
              <a:ln w="19050">
                <a:solidFill>
                  <a:srgbClr val="FF0000"/>
                </a:solidFill>
              </a:ln>
            </p:spPr>
            <p:txBody>
              <a:bodyPr wrap="square" tIns="36000" rIns="0" bIns="36000" rtlCol="0">
                <a:spAutoFit/>
              </a:bodyPr>
              <a:lstStyle/>
              <a:p>
                <a:r>
                  <a:rPr lang="en-GB" sz="1000" i="1" dirty="0">
                    <a:latin typeface="Arial" panose="020B0604020202020204" pitchFamily="34" charset="0"/>
                    <a:cs typeface="Arial" panose="020B0604020202020204" pitchFamily="34" charset="0"/>
                  </a:rPr>
                  <a:t>BRCA2</a:t>
                </a:r>
                <a:r>
                  <a:rPr lang="en-GB" sz="1000" dirty="0">
                    <a:latin typeface="Arial" panose="020B0604020202020204" pitchFamily="34" charset="0"/>
                    <a:cs typeface="Arial" panose="020B0604020202020204" pitchFamily="34" charset="0"/>
                  </a:rPr>
                  <a:t> only 8.7%</a:t>
                </a:r>
              </a:p>
            </p:txBody>
          </p:sp>
          <p:sp>
            <p:nvSpPr>
              <p:cNvPr id="56" name="TextBox 55">
                <a:extLst>
                  <a:ext uri="{FF2B5EF4-FFF2-40B4-BE49-F238E27FC236}">
                    <a16:creationId xmlns:a16="http://schemas.microsoft.com/office/drawing/2014/main" id="{EEEB9921-84C1-8A4C-B4C5-EA156E4AA3BB}"/>
                  </a:ext>
                </a:extLst>
              </p:cNvPr>
              <p:cNvSpPr txBox="1"/>
              <p:nvPr/>
            </p:nvSpPr>
            <p:spPr>
              <a:xfrm>
                <a:off x="7864638" y="3165644"/>
                <a:ext cx="1172326" cy="226591"/>
              </a:xfrm>
              <a:prstGeom prst="rect">
                <a:avLst/>
              </a:prstGeom>
              <a:noFill/>
              <a:ln w="19050">
                <a:solidFill>
                  <a:srgbClr val="FF0000"/>
                </a:solidFill>
              </a:ln>
            </p:spPr>
            <p:txBody>
              <a:bodyPr wrap="square" tIns="36000" rIns="0" bIns="36000" rtlCol="0">
                <a:spAutoFit/>
              </a:bodyPr>
              <a:lstStyle/>
              <a:p>
                <a:r>
                  <a:rPr lang="en-GB" sz="1000" i="1" dirty="0">
                    <a:latin typeface="Arial" panose="020B0604020202020204" pitchFamily="34" charset="0"/>
                    <a:cs typeface="Arial" panose="020B0604020202020204" pitchFamily="34" charset="0"/>
                  </a:rPr>
                  <a:t>CDK12</a:t>
                </a:r>
                <a:r>
                  <a:rPr lang="en-GB" sz="1000" dirty="0">
                    <a:latin typeface="Arial" panose="020B0604020202020204" pitchFamily="34" charset="0"/>
                    <a:cs typeface="Arial" panose="020B0604020202020204" pitchFamily="34" charset="0"/>
                  </a:rPr>
                  <a:t> only 6.3%</a:t>
                </a:r>
              </a:p>
            </p:txBody>
          </p:sp>
        </p:grpSp>
      </p:grpSp>
      <p:sp>
        <p:nvSpPr>
          <p:cNvPr id="2" name="Rectangle 1">
            <a:extLst>
              <a:ext uri="{FF2B5EF4-FFF2-40B4-BE49-F238E27FC236}">
                <a16:creationId xmlns:a16="http://schemas.microsoft.com/office/drawing/2014/main" id="{9167B591-5498-86C6-254D-10B6C879DC74}"/>
              </a:ext>
            </a:extLst>
          </p:cNvPr>
          <p:cNvSpPr/>
          <p:nvPr/>
        </p:nvSpPr>
        <p:spPr>
          <a:xfrm>
            <a:off x="6064264" y="2060848"/>
            <a:ext cx="5864384" cy="4248472"/>
          </a:xfrm>
          <a:prstGeom prst="rect">
            <a:avLst/>
          </a:prstGeom>
          <a:no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07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477493-CA6E-4A9E-89D5-161D0D6E1F38}"/>
              </a:ext>
            </a:extLst>
          </p:cNvPr>
          <p:cNvSpPr>
            <a:spLocks noGrp="1"/>
          </p:cNvSpPr>
          <p:nvPr>
            <p:ph type="sldNum" sz="quarter" idx="4"/>
          </p:nvPr>
        </p:nvSpPr>
        <p:spPr/>
        <p:txBody>
          <a:bodyPr/>
          <a:lstStyle/>
          <a:p>
            <a:fld id="{FCE43C0F-8A7B-3A4B-9DB5-B3472E36E833}" type="slidenum">
              <a:rPr lang="en-GB" smtClean="0"/>
              <a:pPr/>
              <a:t>37</a:t>
            </a:fld>
            <a:endParaRPr lang="en-GB" dirty="0"/>
          </a:p>
        </p:txBody>
      </p:sp>
      <p:sp>
        <p:nvSpPr>
          <p:cNvPr id="5" name="Content Placeholder 4">
            <a:extLst>
              <a:ext uri="{FF2B5EF4-FFF2-40B4-BE49-F238E27FC236}">
                <a16:creationId xmlns:a16="http://schemas.microsoft.com/office/drawing/2014/main" id="{F716AB22-B907-4673-8715-668F5BCD15EF}"/>
              </a:ext>
            </a:extLst>
          </p:cNvPr>
          <p:cNvSpPr>
            <a:spLocks noGrp="1"/>
          </p:cNvSpPr>
          <p:nvPr>
            <p:ph sz="quarter" idx="15"/>
          </p:nvPr>
        </p:nvSpPr>
        <p:spPr>
          <a:xfrm>
            <a:off x="619200" y="6323507"/>
            <a:ext cx="10444368" cy="365125"/>
          </a:xfrm>
        </p:spPr>
        <p:txBody>
          <a:bodyPr/>
          <a:lstStyle/>
          <a:p>
            <a:pPr>
              <a:lnSpc>
                <a:spcPct val="90000"/>
              </a:lnSpc>
              <a:spcBef>
                <a:spcPts val="0"/>
              </a:spcBef>
            </a:pPr>
            <a:r>
              <a:rPr lang="en-GB" sz="1100" dirty="0"/>
              <a:t>AR, androgen receptor; BID, twice daily; CRPC, castration-resistant prostate cancer; ECOG PS, Eastern Cooperative Oncology Group Performance Status; HRR, homologous recombination repair, </a:t>
            </a:r>
            <a:r>
              <a:rPr lang="en-GB" sz="1100" dirty="0" err="1"/>
              <a:t>mCRPC</a:t>
            </a:r>
            <a:r>
              <a:rPr lang="en-GB" sz="1100" dirty="0"/>
              <a:t>, metastatic castration-resistant prostate cancer; MRI, magnetic resonance imaging; ORR, objective response rate; PARP, poly (ADP-ribose) polymerase; PC, prostate cancer; PCWG3, prostate cancer working group 3; PSA, prostate specific antigen; RECIST, Response Evaluation Criteria in Solid Tumours version 1.1</a:t>
            </a:r>
          </a:p>
          <a:p>
            <a:pPr>
              <a:lnSpc>
                <a:spcPct val="90000"/>
              </a:lnSpc>
              <a:spcBef>
                <a:spcPts val="0"/>
              </a:spcBef>
            </a:pPr>
            <a:r>
              <a:rPr lang="en-GB" sz="1100" dirty="0" err="1"/>
              <a:t>Abida</a:t>
            </a:r>
            <a:r>
              <a:rPr lang="en-GB" sz="1100" dirty="0"/>
              <a:t> W, et al. J Clin Oncol 2020;38:3763-72 </a:t>
            </a:r>
          </a:p>
        </p:txBody>
      </p:sp>
      <p:sp>
        <p:nvSpPr>
          <p:cNvPr id="3" name="Title 2">
            <a:extLst>
              <a:ext uri="{FF2B5EF4-FFF2-40B4-BE49-F238E27FC236}">
                <a16:creationId xmlns:a16="http://schemas.microsoft.com/office/drawing/2014/main" id="{52EC12AF-B6EB-410A-ACC8-5EB14794EEA9}"/>
              </a:ext>
            </a:extLst>
          </p:cNvPr>
          <p:cNvSpPr>
            <a:spLocks noGrp="1"/>
          </p:cNvSpPr>
          <p:nvPr>
            <p:ph type="title"/>
          </p:nvPr>
        </p:nvSpPr>
        <p:spPr/>
        <p:txBody>
          <a:bodyPr/>
          <a:lstStyle/>
          <a:p>
            <a:r>
              <a:rPr lang="en-GB" dirty="0"/>
              <a:t>TRITON2: open label, single-arm, phase 2 study of rucaparib in </a:t>
            </a:r>
            <a:r>
              <a:rPr lang="en-GB" cap="none" dirty="0" err="1"/>
              <a:t>m</a:t>
            </a:r>
            <a:r>
              <a:rPr lang="en-GB" dirty="0" err="1"/>
              <a:t>CRPC</a:t>
            </a:r>
            <a:r>
              <a:rPr lang="en-GB" dirty="0"/>
              <a:t> patients</a:t>
            </a:r>
          </a:p>
        </p:txBody>
      </p:sp>
      <p:sp>
        <p:nvSpPr>
          <p:cNvPr id="23" name="Line 5">
            <a:extLst>
              <a:ext uri="{FF2B5EF4-FFF2-40B4-BE49-F238E27FC236}">
                <a16:creationId xmlns:a16="http://schemas.microsoft.com/office/drawing/2014/main" id="{217D4735-8A5A-684A-9818-4E075A940960}"/>
              </a:ext>
            </a:extLst>
          </p:cNvPr>
          <p:cNvSpPr>
            <a:spLocks noChangeShapeType="1"/>
          </p:cNvSpPr>
          <p:nvPr/>
        </p:nvSpPr>
        <p:spPr bwMode="auto">
          <a:xfrm rot="5400000">
            <a:off x="8511637" y="2908678"/>
            <a:ext cx="1723697"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47" name="Rounded Rectangle 23">
            <a:extLst>
              <a:ext uri="{FF2B5EF4-FFF2-40B4-BE49-F238E27FC236}">
                <a16:creationId xmlns:a16="http://schemas.microsoft.com/office/drawing/2014/main" id="{629E7604-0874-4E48-B62E-484C5643B9E3}"/>
              </a:ext>
            </a:extLst>
          </p:cNvPr>
          <p:cNvSpPr/>
          <p:nvPr/>
        </p:nvSpPr>
        <p:spPr>
          <a:xfrm>
            <a:off x="8502571" y="1340768"/>
            <a:ext cx="1741830" cy="492438"/>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91435" bIns="45718" anchor="b">
            <a:spAutoFit/>
          </a:bodyPr>
          <a:lstStyle/>
          <a:p>
            <a:pPr algn="ct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Treatment</a:t>
            </a:r>
          </a:p>
          <a:p>
            <a:pPr algn="ctr">
              <a:buClr>
                <a:srgbClr val="03C74F"/>
              </a:buClr>
              <a:defRPr/>
            </a:pPr>
            <a:r>
              <a:rPr lang="en-GB" sz="1300" dirty="0">
                <a:solidFill>
                  <a:schemeClr val="tx1"/>
                </a:solidFill>
                <a:latin typeface="Arial" panose="020B0604020202020204" pitchFamily="34" charset="0"/>
                <a:ea typeface="ＭＳ Ｐゴシック" charset="-128"/>
                <a:cs typeface="Arial" panose="020B0604020202020204" pitchFamily="34" charset="0"/>
              </a:rPr>
              <a:t>28-day cycles</a:t>
            </a:r>
            <a:endParaRPr lang="en-GB" sz="1300" dirty="0">
              <a:solidFill>
                <a:schemeClr val="tx1"/>
              </a:solidFill>
              <a:latin typeface="Arial" panose="020B0604020202020204" pitchFamily="34" charset="0"/>
              <a:cs typeface="Arial" panose="020B0604020202020204" pitchFamily="34" charset="0"/>
            </a:endParaRPr>
          </a:p>
        </p:txBody>
      </p:sp>
      <p:sp>
        <p:nvSpPr>
          <p:cNvPr id="48" name="Rounded Rectangle 14">
            <a:extLst>
              <a:ext uri="{FF2B5EF4-FFF2-40B4-BE49-F238E27FC236}">
                <a16:creationId xmlns:a16="http://schemas.microsoft.com/office/drawing/2014/main" id="{93004E02-E67A-444C-85F4-C25E6CBB0AA6}"/>
              </a:ext>
            </a:extLst>
          </p:cNvPr>
          <p:cNvSpPr/>
          <p:nvPr/>
        </p:nvSpPr>
        <p:spPr>
          <a:xfrm>
            <a:off x="1271464" y="4651644"/>
            <a:ext cx="8264114" cy="721572"/>
          </a:xfrm>
          <a:prstGeom prst="roundRect">
            <a:avLst>
              <a:gd name="adj" fmla="val 18613"/>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buClr>
                <a:srgbClr val="03C74F"/>
              </a:buClr>
              <a:defRPr/>
            </a:pPr>
            <a:r>
              <a:rPr lang="en-GB" sz="1200" b="1" dirty="0">
                <a:solidFill>
                  <a:srgbClr val="03C74F"/>
                </a:solidFill>
                <a:latin typeface="Arial" panose="020B0604020202020204" pitchFamily="34" charset="0"/>
                <a:ea typeface="ＭＳ Ｐゴシック" charset="-128"/>
                <a:cs typeface="Arial" panose="020B0604020202020204" pitchFamily="34" charset="0"/>
              </a:rPr>
              <a:t>Primary endpoints</a:t>
            </a:r>
            <a:r>
              <a:rPr lang="en-GB" sz="1200" b="1" baseline="30000" dirty="0">
                <a:solidFill>
                  <a:srgbClr val="03C74F"/>
                </a:solidFill>
                <a:latin typeface="Arial" panose="020B0604020202020204" pitchFamily="34" charset="0"/>
                <a:ea typeface="ＭＳ Ｐゴシック" charset="-128"/>
                <a:cs typeface="Arial" panose="020B0604020202020204" pitchFamily="34" charset="0"/>
              </a:rPr>
              <a:t>†</a:t>
            </a:r>
            <a:endParaRPr lang="en-GB" sz="1200" dirty="0">
              <a:solidFill>
                <a:srgbClr val="000000"/>
              </a:solidFill>
              <a:latin typeface="Arial" panose="020B0604020202020204" pitchFamily="34" charset="0"/>
              <a:ea typeface="ＭＳ Ｐゴシック" charset="-128"/>
              <a:cs typeface="Arial" panose="020B0604020202020204" pitchFamily="34" charset="0"/>
            </a:endParaRPr>
          </a:p>
          <a:p>
            <a:pPr marL="174625" indent="-174625">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Patients with measurable disease at baseline: confirmed ORR per modified RECIST/PCWG3 by central assessment</a:t>
            </a:r>
          </a:p>
          <a:p>
            <a:pPr marL="174625" indent="-174625">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Patients with no measurable disease at baseline: confirmed PSA response (≥50% decrease) rate</a:t>
            </a:r>
            <a:r>
              <a:rPr lang="en-GB" sz="1200" baseline="30000" dirty="0">
                <a:solidFill>
                  <a:srgbClr val="000000"/>
                </a:solidFill>
                <a:latin typeface="Arial" panose="020B0604020202020204" pitchFamily="34" charset="0"/>
                <a:ea typeface="ＭＳ Ｐゴシック" charset="-128"/>
                <a:cs typeface="Arial" panose="020B0604020202020204" pitchFamily="34" charset="0"/>
              </a:rPr>
              <a:t>§</a:t>
            </a:r>
            <a:endParaRPr lang="en-GB" sz="1200" baseline="30000" dirty="0">
              <a:solidFill>
                <a:srgbClr val="000000"/>
              </a:solidFill>
              <a:latin typeface="Arial" panose="020B0604020202020204" pitchFamily="34" charset="0"/>
              <a:cs typeface="Arial" panose="020B0604020202020204" pitchFamily="34" charset="0"/>
            </a:endParaRPr>
          </a:p>
        </p:txBody>
      </p:sp>
      <p:sp>
        <p:nvSpPr>
          <p:cNvPr id="49" name="Rounded Rectangle 12">
            <a:extLst>
              <a:ext uri="{FF2B5EF4-FFF2-40B4-BE49-F238E27FC236}">
                <a16:creationId xmlns:a16="http://schemas.microsoft.com/office/drawing/2014/main" id="{C15B9404-6693-5D47-ACAC-07C9E56C1292}"/>
              </a:ext>
            </a:extLst>
          </p:cNvPr>
          <p:cNvSpPr/>
          <p:nvPr/>
        </p:nvSpPr>
        <p:spPr>
          <a:xfrm>
            <a:off x="7888486" y="1939262"/>
            <a:ext cx="2970000" cy="432000"/>
          </a:xfrm>
          <a:prstGeom prst="roundRect">
            <a:avLst>
              <a:gd name="adj" fmla="val 22272"/>
            </a:avLst>
          </a:prstGeom>
          <a:solidFill>
            <a:schemeClr val="accent1"/>
          </a:solidFill>
          <a:ln w="25400">
            <a:solidFill>
              <a:schemeClr val="accent1"/>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FFFFFF"/>
                </a:solidFill>
                <a:latin typeface="Arial" panose="020B0604020202020204" pitchFamily="34" charset="0"/>
                <a:cs typeface="Arial" panose="020B0604020202020204" pitchFamily="34" charset="0"/>
              </a:rPr>
              <a:t>Rucaparib 600 mg BID</a:t>
            </a:r>
          </a:p>
        </p:txBody>
      </p:sp>
      <p:sp>
        <p:nvSpPr>
          <p:cNvPr id="50" name="Rounded Rectangle 14">
            <a:extLst>
              <a:ext uri="{FF2B5EF4-FFF2-40B4-BE49-F238E27FC236}">
                <a16:creationId xmlns:a16="http://schemas.microsoft.com/office/drawing/2014/main" id="{168E4A7A-9932-194C-94DF-14A9D6CE3FAF}"/>
              </a:ext>
            </a:extLst>
          </p:cNvPr>
          <p:cNvSpPr/>
          <p:nvPr/>
        </p:nvSpPr>
        <p:spPr>
          <a:xfrm>
            <a:off x="7888486" y="2747373"/>
            <a:ext cx="2970000" cy="663902"/>
          </a:xfrm>
          <a:prstGeom prst="roundRect">
            <a:avLst>
              <a:gd name="adj" fmla="val 16910"/>
            </a:avLst>
          </a:prstGeom>
          <a:solidFill>
            <a:schemeClr val="tx2">
              <a:lumMod val="20000"/>
              <a:lumOff val="80000"/>
            </a:schemeClr>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174625" indent="-174625">
              <a:spcAft>
                <a:spcPts val="3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Tumour assessments every 8 weeks for 24 weeks, then every 12 weeks</a:t>
            </a:r>
          </a:p>
          <a:p>
            <a:pPr marL="174625" indent="-174625">
              <a:spcAft>
                <a:spcPts val="3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PSA assessments every 4 weeks</a:t>
            </a:r>
            <a:endParaRPr lang="en-GB" sz="1200" dirty="0">
              <a:solidFill>
                <a:srgbClr val="000000"/>
              </a:solidFill>
              <a:latin typeface="Arial" panose="020B0604020202020204" pitchFamily="34" charset="0"/>
              <a:cs typeface="Arial" panose="020B0604020202020204" pitchFamily="34" charset="0"/>
            </a:endParaRPr>
          </a:p>
        </p:txBody>
      </p:sp>
      <p:sp>
        <p:nvSpPr>
          <p:cNvPr id="51" name="Rounded Rectangle 14">
            <a:extLst>
              <a:ext uri="{FF2B5EF4-FFF2-40B4-BE49-F238E27FC236}">
                <a16:creationId xmlns:a16="http://schemas.microsoft.com/office/drawing/2014/main" id="{F01FF535-43CA-6548-8E69-5B85746446FC}"/>
              </a:ext>
            </a:extLst>
          </p:cNvPr>
          <p:cNvSpPr/>
          <p:nvPr/>
        </p:nvSpPr>
        <p:spPr>
          <a:xfrm>
            <a:off x="7888486" y="3787386"/>
            <a:ext cx="2970000" cy="494425"/>
          </a:xfrm>
          <a:prstGeom prst="roundRect">
            <a:avLst>
              <a:gd name="adj" fmla="val 16910"/>
            </a:avLst>
          </a:prstGeom>
          <a:solidFill>
            <a:schemeClr val="tx2">
              <a:lumMod val="20000"/>
              <a:lumOff val="80000"/>
            </a:schemeClr>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lgn="ctr">
              <a:spcAft>
                <a:spcPts val="300"/>
              </a:spcAft>
              <a:buClr>
                <a:srgbClr val="03C74F"/>
              </a:buClr>
              <a:defRPr/>
            </a:pPr>
            <a:r>
              <a:rPr lang="en-GB" sz="1200" dirty="0">
                <a:solidFill>
                  <a:srgbClr val="000000"/>
                </a:solidFill>
                <a:latin typeface="Arial" panose="020B0604020202020204" pitchFamily="34" charset="0"/>
                <a:ea typeface="ＭＳ Ｐゴシック" charset="-128"/>
                <a:cs typeface="Arial" panose="020B0604020202020204" pitchFamily="34" charset="0"/>
              </a:rPr>
              <a:t>Treatment until radiographic progression or discontinuation for other reason</a:t>
            </a:r>
            <a:endParaRPr lang="en-GB" sz="1200" dirty="0">
              <a:solidFill>
                <a:srgbClr val="000000"/>
              </a:solidFill>
              <a:latin typeface="Arial" panose="020B0604020202020204" pitchFamily="34" charset="0"/>
              <a:cs typeface="Arial" panose="020B0604020202020204" pitchFamily="34" charset="0"/>
            </a:endParaRPr>
          </a:p>
        </p:txBody>
      </p:sp>
      <p:sp>
        <p:nvSpPr>
          <p:cNvPr id="54" name="Line 5">
            <a:extLst>
              <a:ext uri="{FF2B5EF4-FFF2-40B4-BE49-F238E27FC236}">
                <a16:creationId xmlns:a16="http://schemas.microsoft.com/office/drawing/2014/main" id="{B08FFA18-A742-E947-B761-086BFC88C860}"/>
              </a:ext>
            </a:extLst>
          </p:cNvPr>
          <p:cNvSpPr>
            <a:spLocks noChangeShapeType="1"/>
          </p:cNvSpPr>
          <p:nvPr/>
        </p:nvSpPr>
        <p:spPr bwMode="auto">
          <a:xfrm>
            <a:off x="7358885" y="2166348"/>
            <a:ext cx="51909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44" name="Rounded Rectangle 14">
            <a:extLst>
              <a:ext uri="{FF2B5EF4-FFF2-40B4-BE49-F238E27FC236}">
                <a16:creationId xmlns:a16="http://schemas.microsoft.com/office/drawing/2014/main" id="{BF1C1F4E-A4DF-5F4E-B795-07475A494D25}"/>
              </a:ext>
            </a:extLst>
          </p:cNvPr>
          <p:cNvSpPr/>
          <p:nvPr/>
        </p:nvSpPr>
        <p:spPr>
          <a:xfrm>
            <a:off x="4592734" y="1716524"/>
            <a:ext cx="2970151" cy="2565287"/>
          </a:xfrm>
          <a:prstGeom prst="roundRect">
            <a:avLst>
              <a:gd name="adj" fmla="val 5828"/>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174625" indent="-174625">
              <a:buClr>
                <a:srgbClr val="03C74F"/>
              </a:buClr>
              <a:buFont typeface="Arial"/>
              <a:buChar char="•"/>
              <a:defRPr/>
            </a:pPr>
            <a:r>
              <a:rPr lang="en-GB" sz="1200" dirty="0" err="1">
                <a:solidFill>
                  <a:srgbClr val="000000"/>
                </a:solidFill>
                <a:latin typeface="Arial" panose="020B0604020202020204" pitchFamily="34" charset="0"/>
                <a:ea typeface="ＭＳ Ｐゴシック" charset="-128"/>
                <a:cs typeface="Arial" panose="020B0604020202020204" pitchFamily="34" charset="0"/>
              </a:rPr>
              <a:t>mCRPC</a:t>
            </a:r>
            <a:r>
              <a:rPr lang="en-GB" sz="1200" dirty="0">
                <a:solidFill>
                  <a:srgbClr val="000000"/>
                </a:solidFill>
                <a:latin typeface="Arial" panose="020B0604020202020204" pitchFamily="34" charset="0"/>
                <a:ea typeface="ＭＳ Ｐゴシック" charset="-128"/>
                <a:cs typeface="Arial" panose="020B0604020202020204" pitchFamily="34" charset="0"/>
              </a:rPr>
              <a:t> </a:t>
            </a:r>
          </a:p>
          <a:p>
            <a:pPr marL="174625" indent="-174625">
              <a:spcAft>
                <a:spcPts val="3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Deleterious somatic or germline alteration in HRR gene</a:t>
            </a:r>
          </a:p>
          <a:p>
            <a:pPr marL="174625" indent="-174625">
              <a:spcAft>
                <a:spcPts val="3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Disease progression on AR-directed therapy (</a:t>
            </a:r>
            <a:r>
              <a:rPr lang="en-GB" sz="1200" dirty="0" err="1">
                <a:solidFill>
                  <a:srgbClr val="000000"/>
                </a:solidFill>
                <a:latin typeface="Arial" panose="020B0604020202020204" pitchFamily="34" charset="0"/>
                <a:ea typeface="ＭＳ Ｐゴシック" charset="-128"/>
                <a:cs typeface="Arial" panose="020B0604020202020204" pitchFamily="34" charset="0"/>
              </a:rPr>
              <a:t>eg</a:t>
            </a:r>
            <a:r>
              <a:rPr lang="en-GB" sz="1200" dirty="0">
                <a:solidFill>
                  <a:srgbClr val="000000"/>
                </a:solidFill>
                <a:latin typeface="Arial" panose="020B0604020202020204" pitchFamily="34" charset="0"/>
                <a:ea typeface="ＭＳ Ｐゴシック" charset="-128"/>
                <a:cs typeface="Arial" panose="020B0604020202020204" pitchFamily="34" charset="0"/>
              </a:rPr>
              <a:t>, abiraterone, enzalutamide, or </a:t>
            </a:r>
            <a:r>
              <a:rPr lang="en-GB" sz="1200" dirty="0" err="1">
                <a:solidFill>
                  <a:srgbClr val="000000"/>
                </a:solidFill>
                <a:latin typeface="Arial" panose="020B0604020202020204" pitchFamily="34" charset="0"/>
                <a:ea typeface="ＭＳ Ｐゴシック" charset="-128"/>
                <a:cs typeface="Arial" panose="020B0604020202020204" pitchFamily="34" charset="0"/>
              </a:rPr>
              <a:t>apalutamide</a:t>
            </a:r>
            <a:r>
              <a:rPr lang="en-GB" sz="1200" dirty="0">
                <a:solidFill>
                  <a:srgbClr val="000000"/>
                </a:solidFill>
                <a:latin typeface="Arial" panose="020B0604020202020204" pitchFamily="34" charset="0"/>
                <a:ea typeface="ＭＳ Ｐゴシック" charset="-128"/>
                <a:cs typeface="Arial" panose="020B0604020202020204" pitchFamily="34" charset="0"/>
              </a:rPr>
              <a:t>) for PC </a:t>
            </a:r>
            <a:r>
              <a:rPr lang="en-GB" sz="1200" b="1" i="1" dirty="0">
                <a:solidFill>
                  <a:srgbClr val="000000"/>
                </a:solidFill>
                <a:latin typeface="Arial" panose="020B0604020202020204" pitchFamily="34" charset="0"/>
                <a:ea typeface="ＭＳ Ｐゴシック" charset="-128"/>
                <a:cs typeface="Arial" panose="020B0604020202020204" pitchFamily="34" charset="0"/>
              </a:rPr>
              <a:t>and</a:t>
            </a:r>
            <a:r>
              <a:rPr lang="en-GB" sz="1200" dirty="0">
                <a:solidFill>
                  <a:srgbClr val="000000"/>
                </a:solidFill>
                <a:latin typeface="Arial" panose="020B0604020202020204" pitchFamily="34" charset="0"/>
                <a:ea typeface="ＭＳ Ｐゴシック" charset="-128"/>
                <a:cs typeface="Arial" panose="020B0604020202020204" pitchFamily="34" charset="0"/>
              </a:rPr>
              <a:t> 1 prior </a:t>
            </a:r>
            <a:r>
              <a:rPr lang="en-GB" sz="1200" dirty="0" err="1">
                <a:solidFill>
                  <a:srgbClr val="000000"/>
                </a:solidFill>
                <a:latin typeface="Arial" panose="020B0604020202020204" pitchFamily="34" charset="0"/>
                <a:ea typeface="ＭＳ Ｐゴシック" charset="-128"/>
                <a:cs typeface="Arial" panose="020B0604020202020204" pitchFamily="34" charset="0"/>
              </a:rPr>
              <a:t>taxane</a:t>
            </a:r>
            <a:r>
              <a:rPr lang="en-GB" sz="1200" dirty="0">
                <a:solidFill>
                  <a:srgbClr val="000000"/>
                </a:solidFill>
                <a:latin typeface="Arial" panose="020B0604020202020204" pitchFamily="34" charset="0"/>
                <a:ea typeface="ＭＳ Ｐゴシック" charset="-128"/>
                <a:cs typeface="Arial" panose="020B0604020202020204" pitchFamily="34" charset="0"/>
              </a:rPr>
              <a:t>-based chemotherapy for CRPC</a:t>
            </a:r>
          </a:p>
          <a:p>
            <a:pPr marL="174625" indent="-174625">
              <a:spcAft>
                <a:spcPts val="3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ECOG PS 0 or 1</a:t>
            </a:r>
          </a:p>
          <a:p>
            <a:pPr marL="174625" indent="-174625">
              <a:spcAft>
                <a:spcPts val="3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No prior PARP inhibitor, mitoxantrone, cyclophosphamide, or platinum-based chemotherapy</a:t>
            </a:r>
            <a:endParaRPr lang="en-GB" sz="1200" dirty="0">
              <a:solidFill>
                <a:srgbClr val="000000"/>
              </a:solidFill>
              <a:latin typeface="Arial" panose="020B0604020202020204" pitchFamily="34" charset="0"/>
              <a:cs typeface="Arial" panose="020B0604020202020204" pitchFamily="34" charset="0"/>
            </a:endParaRPr>
          </a:p>
        </p:txBody>
      </p:sp>
      <p:sp>
        <p:nvSpPr>
          <p:cNvPr id="58" name="Rounded Rectangle 23">
            <a:extLst>
              <a:ext uri="{FF2B5EF4-FFF2-40B4-BE49-F238E27FC236}">
                <a16:creationId xmlns:a16="http://schemas.microsoft.com/office/drawing/2014/main" id="{B0C6889D-9F95-D546-BA89-881028DE3CFA}"/>
              </a:ext>
            </a:extLst>
          </p:cNvPr>
          <p:cNvSpPr/>
          <p:nvPr/>
        </p:nvSpPr>
        <p:spPr>
          <a:xfrm>
            <a:off x="4978422" y="1340768"/>
            <a:ext cx="2198774" cy="292384"/>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0" tIns="45718" rIns="91435" bIns="45718" anchor="b">
            <a:spAutoFit/>
          </a:bodyPr>
          <a:lstStyle/>
          <a:p>
            <a:pPr algn="ct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Key eligibility criteria</a:t>
            </a:r>
          </a:p>
        </p:txBody>
      </p:sp>
      <p:sp>
        <p:nvSpPr>
          <p:cNvPr id="59" name="Rounded Rectangle 14">
            <a:extLst>
              <a:ext uri="{FF2B5EF4-FFF2-40B4-BE49-F238E27FC236}">
                <a16:creationId xmlns:a16="http://schemas.microsoft.com/office/drawing/2014/main" id="{0684DC0A-AF8D-2B46-8CD9-86316D1B850E}"/>
              </a:ext>
            </a:extLst>
          </p:cNvPr>
          <p:cNvSpPr/>
          <p:nvPr/>
        </p:nvSpPr>
        <p:spPr>
          <a:xfrm>
            <a:off x="1271464" y="1716525"/>
            <a:ext cx="2970151" cy="576778"/>
          </a:xfrm>
          <a:prstGeom prst="roundRect">
            <a:avLst>
              <a:gd name="adj" fmla="val 20406"/>
            </a:avLst>
          </a:prstGeom>
          <a:solidFill>
            <a:schemeClr val="accent1">
              <a:lumMod val="20000"/>
              <a:lumOff val="80000"/>
            </a:schemeClr>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lgn="ctr">
              <a:buClr>
                <a:srgbClr val="03C74F"/>
              </a:buClr>
              <a:defRPr/>
            </a:pPr>
            <a:r>
              <a:rPr lang="en-GB" sz="1200" dirty="0">
                <a:solidFill>
                  <a:srgbClr val="000000"/>
                </a:solidFill>
                <a:latin typeface="Arial" panose="020B0604020202020204" pitchFamily="34" charset="0"/>
                <a:ea typeface="ＭＳ Ｐゴシック" charset="-128"/>
                <a:cs typeface="Arial" panose="020B0604020202020204" pitchFamily="34" charset="0"/>
              </a:rPr>
              <a:t>Identification of a deleterious somatic or germline alteration in HRR gene*</a:t>
            </a:r>
            <a:endParaRPr lang="en-GB" sz="1200" dirty="0">
              <a:solidFill>
                <a:srgbClr val="000000"/>
              </a:solidFill>
              <a:latin typeface="Arial" panose="020B0604020202020204" pitchFamily="34" charset="0"/>
              <a:cs typeface="Arial" panose="020B0604020202020204" pitchFamily="34" charset="0"/>
            </a:endParaRPr>
          </a:p>
        </p:txBody>
      </p:sp>
      <p:sp>
        <p:nvSpPr>
          <p:cNvPr id="60" name="Rounded Rectangle 23">
            <a:extLst>
              <a:ext uri="{FF2B5EF4-FFF2-40B4-BE49-F238E27FC236}">
                <a16:creationId xmlns:a16="http://schemas.microsoft.com/office/drawing/2014/main" id="{DE1D8AED-68DC-6E47-AC41-1A0D0C246CFD}"/>
              </a:ext>
            </a:extLst>
          </p:cNvPr>
          <p:cNvSpPr/>
          <p:nvPr/>
        </p:nvSpPr>
        <p:spPr>
          <a:xfrm>
            <a:off x="1657152" y="1340768"/>
            <a:ext cx="2198774" cy="292384"/>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0" tIns="45718" rIns="91435" bIns="45718" anchor="b">
            <a:spAutoFit/>
          </a:bodyPr>
          <a:lstStyle/>
          <a:p>
            <a:pPr algn="ct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Screening</a:t>
            </a:r>
          </a:p>
        </p:txBody>
      </p:sp>
      <p:sp>
        <p:nvSpPr>
          <p:cNvPr id="61" name="TextBox 60">
            <a:extLst>
              <a:ext uri="{FF2B5EF4-FFF2-40B4-BE49-F238E27FC236}">
                <a16:creationId xmlns:a16="http://schemas.microsoft.com/office/drawing/2014/main" id="{60F52579-E59E-124D-98F7-801737353213}"/>
              </a:ext>
            </a:extLst>
          </p:cNvPr>
          <p:cNvSpPr txBox="1"/>
          <p:nvPr/>
        </p:nvSpPr>
        <p:spPr>
          <a:xfrm>
            <a:off x="1271464" y="5581022"/>
            <a:ext cx="9738872" cy="353174"/>
          </a:xfrm>
          <a:prstGeom prst="rect">
            <a:avLst/>
          </a:prstGeom>
          <a:solidFill>
            <a:schemeClr val="bg1"/>
          </a:solidFill>
        </p:spPr>
        <p:txBody>
          <a:bodyPr wrap="square" lIns="0" tIns="0" rIns="0" bIns="0" rtlCol="0">
            <a:spAutoFit/>
          </a:bodyPr>
          <a:lstStyle/>
          <a:p>
            <a:pPr>
              <a:lnSpc>
                <a:spcPct val="85000"/>
              </a:lnSpc>
            </a:pPr>
            <a:r>
              <a:rPr lang="en-GB" sz="900" dirty="0">
                <a:latin typeface="Arial" panose="020B0604020202020204" pitchFamily="34" charset="0"/>
                <a:ea typeface="Aileron" charset="0"/>
                <a:cs typeface="Arial" panose="020B0604020202020204" pitchFamily="34" charset="0"/>
              </a:rPr>
              <a:t>*Alterations detected by local testing or central testing of blood or tumour samples. </a:t>
            </a:r>
            <a:r>
              <a:rPr lang="en-GB" sz="900" baseline="30000" dirty="0">
                <a:latin typeface="Arial" panose="020B0604020202020204" pitchFamily="34" charset="0"/>
                <a:ea typeface="Aileron" charset="0"/>
                <a:cs typeface="Arial" panose="020B0604020202020204" pitchFamily="34" charset="0"/>
              </a:rPr>
              <a:t>†</a:t>
            </a:r>
            <a:r>
              <a:rPr lang="en-GB" sz="900" dirty="0">
                <a:latin typeface="Arial" panose="020B0604020202020204" pitchFamily="34" charset="0"/>
                <a:ea typeface="Aileron" charset="0"/>
                <a:cs typeface="Arial" panose="020B0604020202020204" pitchFamily="34" charset="0"/>
              </a:rPr>
              <a:t> Efficacy analyses in TRITON2 will be conducted separately based on HRR gene with alteration and presence/absence of measurable disease. </a:t>
            </a:r>
            <a:r>
              <a:rPr lang="en-GB" sz="900" baseline="30000" dirty="0">
                <a:latin typeface="Arial" panose="020B0604020202020204" pitchFamily="34" charset="0"/>
                <a:ea typeface="Aileron" charset="0"/>
                <a:cs typeface="Arial" panose="020B0604020202020204" pitchFamily="34" charset="0"/>
              </a:rPr>
              <a:t>‡</a:t>
            </a:r>
            <a:r>
              <a:rPr lang="en-GB" sz="900" dirty="0">
                <a:latin typeface="Arial" panose="020B0604020202020204" pitchFamily="34" charset="0"/>
                <a:ea typeface="Aileron" charset="0"/>
                <a:cs typeface="Arial" panose="020B0604020202020204" pitchFamily="34" charset="0"/>
              </a:rPr>
              <a:t> RECIST modified to include up to 10 target lesions, maximum 5 per site, not including prostatic bed or bone lesions; MRI allowed. </a:t>
            </a:r>
            <a:r>
              <a:rPr lang="en-GB" sz="900" baseline="30000" dirty="0">
                <a:latin typeface="Arial" panose="020B0604020202020204" pitchFamily="34" charset="0"/>
                <a:ea typeface="Aileron" charset="0"/>
                <a:cs typeface="Arial" panose="020B0604020202020204" pitchFamily="34" charset="0"/>
              </a:rPr>
              <a:t>§</a:t>
            </a:r>
            <a:r>
              <a:rPr lang="en-GB" sz="900" dirty="0">
                <a:latin typeface="Arial" panose="020B0604020202020204" pitchFamily="34" charset="0"/>
                <a:ea typeface="Aileron" charset="0"/>
                <a:cs typeface="Arial" panose="020B0604020202020204" pitchFamily="34" charset="0"/>
              </a:rPr>
              <a:t> The proportion of patients with a ≥50% decrease from baseline confirmed by a second consecutive measurement; PSA measurements performed by local laboratory.</a:t>
            </a:r>
            <a:endParaRPr lang="en-GB" sz="9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51758179-4656-5B4D-9FB7-DFACF629F539}"/>
              </a:ext>
            </a:extLst>
          </p:cNvPr>
          <p:cNvGraphicFramePr>
            <a:graphicFrameLocks noGrp="1"/>
          </p:cNvGraphicFramePr>
          <p:nvPr/>
        </p:nvGraphicFramePr>
        <p:xfrm>
          <a:off x="1290699" y="2511161"/>
          <a:ext cx="2880320" cy="1097280"/>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1878113871"/>
                    </a:ext>
                  </a:extLst>
                </a:gridCol>
                <a:gridCol w="720080">
                  <a:extLst>
                    <a:ext uri="{9D8B030D-6E8A-4147-A177-3AD203B41FA5}">
                      <a16:colId xmlns:a16="http://schemas.microsoft.com/office/drawing/2014/main" val="432426433"/>
                    </a:ext>
                  </a:extLst>
                </a:gridCol>
                <a:gridCol w="720080">
                  <a:extLst>
                    <a:ext uri="{9D8B030D-6E8A-4147-A177-3AD203B41FA5}">
                      <a16:colId xmlns:a16="http://schemas.microsoft.com/office/drawing/2014/main" val="1906062749"/>
                    </a:ext>
                  </a:extLst>
                </a:gridCol>
                <a:gridCol w="720080">
                  <a:extLst>
                    <a:ext uri="{9D8B030D-6E8A-4147-A177-3AD203B41FA5}">
                      <a16:colId xmlns:a16="http://schemas.microsoft.com/office/drawing/2014/main" val="4025358721"/>
                    </a:ext>
                  </a:extLst>
                </a:gridCol>
              </a:tblGrid>
              <a:tr h="0">
                <a:tc gridSpan="4">
                  <a:txBody>
                    <a:bodyPr/>
                    <a:lstStyle/>
                    <a:p>
                      <a:pPr algn="ctr"/>
                      <a:r>
                        <a:rPr lang="en-US" sz="1200" dirty="0">
                          <a:solidFill>
                            <a:schemeClr val="tx1"/>
                          </a:solidFill>
                        </a:rPr>
                        <a:t>HRR genes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887073099"/>
                  </a:ext>
                </a:extLst>
              </a:tr>
              <a:tr h="0">
                <a:tc>
                  <a:txBody>
                    <a:bodyPr/>
                    <a:lstStyle/>
                    <a:p>
                      <a:pPr algn="ctr"/>
                      <a:r>
                        <a:rPr lang="en-US" sz="1200" i="1" dirty="0">
                          <a:solidFill>
                            <a:schemeClr val="tx1"/>
                          </a:solidFill>
                        </a:rPr>
                        <a:t>BRCA1</a:t>
                      </a:r>
                    </a:p>
                    <a:p>
                      <a:pPr algn="ctr"/>
                      <a:r>
                        <a:rPr lang="en-US" sz="1200" i="1" dirty="0">
                          <a:solidFill>
                            <a:schemeClr val="tx1"/>
                          </a:solidFill>
                        </a:rPr>
                        <a:t>BRCA2</a:t>
                      </a:r>
                    </a:p>
                    <a:p>
                      <a:pPr algn="ctr"/>
                      <a:r>
                        <a:rPr lang="en-US" sz="1200" i="1" dirty="0">
                          <a:solidFill>
                            <a:schemeClr val="tx1"/>
                          </a:solidFill>
                        </a:rPr>
                        <a:t>ATM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i="1" dirty="0">
                          <a:solidFill>
                            <a:schemeClr val="tx1"/>
                          </a:solidFill>
                        </a:rPr>
                        <a:t>BARD1</a:t>
                      </a:r>
                    </a:p>
                    <a:p>
                      <a:pPr algn="ctr"/>
                      <a:r>
                        <a:rPr lang="en-US" sz="1200" i="1" dirty="0">
                          <a:solidFill>
                            <a:schemeClr val="tx1"/>
                          </a:solidFill>
                        </a:rPr>
                        <a:t>BRIP1</a:t>
                      </a:r>
                    </a:p>
                    <a:p>
                      <a:pPr algn="ctr"/>
                      <a:r>
                        <a:rPr lang="en-US" sz="1200" i="1" dirty="0">
                          <a:solidFill>
                            <a:schemeClr val="tx1"/>
                          </a:solidFill>
                        </a:rPr>
                        <a:t>CDK12</a:t>
                      </a:r>
                    </a:p>
                    <a:p>
                      <a:pPr algn="ctr"/>
                      <a:r>
                        <a:rPr lang="en-US" sz="1200" i="1" dirty="0">
                          <a:solidFill>
                            <a:schemeClr val="tx1"/>
                          </a:solidFill>
                        </a:rPr>
                        <a:t>CHEK2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i="1" dirty="0">
                          <a:solidFill>
                            <a:schemeClr val="tx1"/>
                          </a:solidFill>
                        </a:rPr>
                        <a:t>FANCA</a:t>
                      </a:r>
                    </a:p>
                    <a:p>
                      <a:pPr algn="ctr"/>
                      <a:r>
                        <a:rPr lang="en-US" sz="1200" i="1" dirty="0">
                          <a:solidFill>
                            <a:schemeClr val="tx1"/>
                          </a:solidFill>
                        </a:rPr>
                        <a:t>NBN</a:t>
                      </a:r>
                    </a:p>
                    <a:p>
                      <a:pPr algn="ctr"/>
                      <a:r>
                        <a:rPr lang="en-US" sz="1200" i="1" dirty="0">
                          <a:solidFill>
                            <a:schemeClr val="tx1"/>
                          </a:solidFill>
                        </a:rPr>
                        <a:t>PALB2</a:t>
                      </a:r>
                    </a:p>
                    <a:p>
                      <a:pPr algn="ctr"/>
                      <a:r>
                        <a:rPr lang="en-US" sz="1200" i="1" dirty="0">
                          <a:solidFill>
                            <a:schemeClr val="tx1"/>
                          </a:solidFill>
                        </a:rPr>
                        <a:t>RAD51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i="1" dirty="0">
                          <a:solidFill>
                            <a:schemeClr val="tx1"/>
                          </a:solidFill>
                        </a:rPr>
                        <a:t>RAD51B</a:t>
                      </a:r>
                    </a:p>
                    <a:p>
                      <a:pPr algn="ctr"/>
                      <a:r>
                        <a:rPr lang="en-US" sz="1200" i="1" dirty="0">
                          <a:solidFill>
                            <a:schemeClr val="tx1"/>
                          </a:solidFill>
                        </a:rPr>
                        <a:t>RAD51C</a:t>
                      </a:r>
                    </a:p>
                    <a:p>
                      <a:pPr algn="ctr"/>
                      <a:r>
                        <a:rPr lang="en-US" sz="1200" i="1" dirty="0">
                          <a:solidFill>
                            <a:schemeClr val="tx1"/>
                          </a:solidFill>
                        </a:rPr>
                        <a:t>RAD51D</a:t>
                      </a:r>
                    </a:p>
                    <a:p>
                      <a:pPr algn="ctr"/>
                      <a:r>
                        <a:rPr lang="en-US" sz="1200" i="1" dirty="0">
                          <a:solidFill>
                            <a:schemeClr val="tx1"/>
                          </a:solidFill>
                        </a:rPr>
                        <a:t>RAD54L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113656"/>
                  </a:ext>
                </a:extLst>
              </a:tr>
            </a:tbl>
          </a:graphicData>
        </a:graphic>
      </p:graphicFrame>
      <p:sp>
        <p:nvSpPr>
          <p:cNvPr id="62" name="Rounded Rectangle 14">
            <a:extLst>
              <a:ext uri="{FF2B5EF4-FFF2-40B4-BE49-F238E27FC236}">
                <a16:creationId xmlns:a16="http://schemas.microsoft.com/office/drawing/2014/main" id="{31FC26C7-C218-9948-96D8-83D1A37F9F0B}"/>
              </a:ext>
            </a:extLst>
          </p:cNvPr>
          <p:cNvSpPr/>
          <p:nvPr/>
        </p:nvSpPr>
        <p:spPr>
          <a:xfrm>
            <a:off x="1271464" y="2494192"/>
            <a:ext cx="2970151" cy="1146316"/>
          </a:xfrm>
          <a:prstGeom prst="roundRect">
            <a:avLst>
              <a:gd name="adj" fmla="val 11460"/>
            </a:avLst>
          </a:prstGeom>
          <a:noFill/>
          <a:ln>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lgn="ctr">
              <a:buClr>
                <a:srgbClr val="03C74F"/>
              </a:buClr>
              <a:defRPr/>
            </a:pPr>
            <a:endParaRPr lang="en-GB"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34486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03DA6908-16D9-0F4B-9A44-10B29CF3C597}"/>
              </a:ext>
            </a:extLst>
          </p:cNvPr>
          <p:cNvSpPr>
            <a:spLocks noGrp="1"/>
          </p:cNvSpPr>
          <p:nvPr>
            <p:ph sz="quarter" idx="12"/>
          </p:nvPr>
        </p:nvSpPr>
        <p:spPr>
          <a:xfrm>
            <a:off x="620184" y="5618483"/>
            <a:ext cx="10963200" cy="400767"/>
          </a:xfrm>
        </p:spPr>
        <p:txBody>
          <a:bodyPr/>
          <a:lstStyle/>
          <a:p>
            <a:r>
              <a:rPr lang="en-GB" dirty="0">
                <a:solidFill>
                  <a:schemeClr val="tx2"/>
                </a:solidFill>
                <a:ea typeface="Aileron" charset="0"/>
              </a:rPr>
              <a:t>Patients harbouring an ATM or CDK12 alteration did not receive significant benefit</a:t>
            </a:r>
            <a:r>
              <a:rPr lang="en-GB" baseline="30000" dirty="0">
                <a:solidFill>
                  <a:schemeClr val="tx2"/>
                </a:solidFill>
                <a:ea typeface="Aileron" charset="0"/>
              </a:rPr>
              <a:t>2</a:t>
            </a:r>
          </a:p>
        </p:txBody>
      </p:sp>
      <p:sp>
        <p:nvSpPr>
          <p:cNvPr id="3" name="Title 2">
            <a:extLst>
              <a:ext uri="{FF2B5EF4-FFF2-40B4-BE49-F238E27FC236}">
                <a16:creationId xmlns:a16="http://schemas.microsoft.com/office/drawing/2014/main" id="{C2CC5499-4D97-B9DF-8939-E196256555CD}"/>
              </a:ext>
            </a:extLst>
          </p:cNvPr>
          <p:cNvSpPr>
            <a:spLocks noGrp="1"/>
          </p:cNvSpPr>
          <p:nvPr>
            <p:ph type="title"/>
          </p:nvPr>
        </p:nvSpPr>
        <p:spPr/>
        <p:txBody>
          <a:bodyPr/>
          <a:lstStyle/>
          <a:p>
            <a:r>
              <a:rPr lang="en-US" altLang="en-US" dirty="0"/>
              <a:t>TRITON2: Rucaparib has anti-</a:t>
            </a:r>
            <a:r>
              <a:rPr lang="en-US" altLang="en-US" dirty="0" err="1"/>
              <a:t>tumour</a:t>
            </a:r>
            <a:r>
              <a:rPr lang="en-US" altLang="en-US" dirty="0"/>
              <a:t> activity in </a:t>
            </a:r>
            <a:r>
              <a:rPr lang="en-US" altLang="en-US" cap="none" dirty="0" err="1"/>
              <a:t>m</a:t>
            </a:r>
            <a:r>
              <a:rPr lang="en-US" altLang="en-US" dirty="0" err="1"/>
              <a:t>CRPC</a:t>
            </a:r>
            <a:r>
              <a:rPr lang="en-US" altLang="en-US" dirty="0"/>
              <a:t> patients with </a:t>
            </a:r>
            <a:r>
              <a:rPr lang="en-US" altLang="en-US" i="1" dirty="0"/>
              <a:t>BRCA1/2 </a:t>
            </a:r>
            <a:r>
              <a:rPr lang="en-US" altLang="en-US" dirty="0"/>
              <a:t>alterations</a:t>
            </a:r>
            <a:r>
              <a:rPr lang="en-US" altLang="en-US" baseline="30000" dirty="0"/>
              <a:t>1</a:t>
            </a:r>
            <a:endParaRPr lang="en-GB" baseline="30000" dirty="0"/>
          </a:p>
        </p:txBody>
      </p:sp>
      <p:sp>
        <p:nvSpPr>
          <p:cNvPr id="4" name="Slide Number Placeholder 3">
            <a:extLst>
              <a:ext uri="{FF2B5EF4-FFF2-40B4-BE49-F238E27FC236}">
                <a16:creationId xmlns:a16="http://schemas.microsoft.com/office/drawing/2014/main" id="{054F406D-636A-75FC-01D9-998DBAA4F096}"/>
              </a:ext>
            </a:extLst>
          </p:cNvPr>
          <p:cNvSpPr>
            <a:spLocks noGrp="1"/>
          </p:cNvSpPr>
          <p:nvPr>
            <p:ph type="sldNum" sz="quarter" idx="4"/>
          </p:nvPr>
        </p:nvSpPr>
        <p:spPr/>
        <p:txBody>
          <a:bodyPr/>
          <a:lstStyle/>
          <a:p>
            <a:fld id="{FCE43C0F-8A7B-3A4B-9DB5-B3472E36E833}" type="slidenum">
              <a:rPr lang="en-GB" smtClean="0"/>
              <a:pPr/>
              <a:t>38</a:t>
            </a:fld>
            <a:endParaRPr lang="en-GB" dirty="0"/>
          </a:p>
        </p:txBody>
      </p:sp>
      <p:sp>
        <p:nvSpPr>
          <p:cNvPr id="5" name="Content Placeholder 4">
            <a:extLst>
              <a:ext uri="{FF2B5EF4-FFF2-40B4-BE49-F238E27FC236}">
                <a16:creationId xmlns:a16="http://schemas.microsoft.com/office/drawing/2014/main" id="{C6B11A7D-7579-3512-99DD-3E8123262655}"/>
              </a:ext>
            </a:extLst>
          </p:cNvPr>
          <p:cNvSpPr>
            <a:spLocks noGrp="1"/>
          </p:cNvSpPr>
          <p:nvPr>
            <p:ph sz="quarter" idx="15"/>
          </p:nvPr>
        </p:nvSpPr>
        <p:spPr>
          <a:xfrm>
            <a:off x="620184" y="6309320"/>
            <a:ext cx="10804408" cy="365125"/>
          </a:xfrm>
        </p:spPr>
        <p:txBody>
          <a:bodyPr/>
          <a:lstStyle/>
          <a:p>
            <a:r>
              <a:rPr lang="en-GB" altLang="en-US" sz="1200" dirty="0">
                <a:solidFill>
                  <a:schemeClr val="tx2"/>
                </a:solidFill>
              </a:rPr>
              <a:t>ATM, ataxia telangiectasia mutated; </a:t>
            </a:r>
            <a:r>
              <a:rPr lang="en-US" dirty="0">
                <a:solidFill>
                  <a:schemeClr val="tx2"/>
                </a:solidFill>
              </a:rPr>
              <a:t>BRCA1/2, breast cancer gene 1/2; CDK12, cyclin-dependent kinase 12; CI, confidence interval; IRR, independent radiology review; </a:t>
            </a:r>
            <a:r>
              <a:rPr lang="en-US" dirty="0" err="1">
                <a:solidFill>
                  <a:schemeClr val="tx2"/>
                </a:solidFill>
              </a:rPr>
              <a:t>mCRPC</a:t>
            </a:r>
            <a:r>
              <a:rPr lang="en-US" dirty="0">
                <a:solidFill>
                  <a:schemeClr val="tx2"/>
                </a:solidFill>
              </a:rPr>
              <a:t>, metastatic castration-resistant prostate cancer; ORR, objective response rate; PSA, prostate-specific antigen</a:t>
            </a:r>
          </a:p>
          <a:p>
            <a:r>
              <a:rPr lang="en-GB" dirty="0">
                <a:solidFill>
                  <a:schemeClr val="tx2"/>
                </a:solidFill>
              </a:rPr>
              <a:t>1. </a:t>
            </a:r>
            <a:r>
              <a:rPr lang="en-GB" dirty="0" err="1">
                <a:solidFill>
                  <a:schemeClr val="tx2"/>
                </a:solidFill>
              </a:rPr>
              <a:t>Abida</a:t>
            </a:r>
            <a:r>
              <a:rPr lang="en-GB" dirty="0">
                <a:solidFill>
                  <a:schemeClr val="tx2"/>
                </a:solidFill>
              </a:rPr>
              <a:t> W, et al. J </a:t>
            </a:r>
            <a:r>
              <a:rPr lang="en-GB" dirty="0" err="1">
                <a:solidFill>
                  <a:schemeClr val="tx2"/>
                </a:solidFill>
              </a:rPr>
              <a:t>Clin</a:t>
            </a:r>
            <a:r>
              <a:rPr lang="en-GB" dirty="0">
                <a:solidFill>
                  <a:schemeClr val="tx2"/>
                </a:solidFill>
              </a:rPr>
              <a:t> Oncol 2020;38:3763-72;  2.</a:t>
            </a:r>
            <a:r>
              <a:rPr lang="en-US" altLang="en-US" dirty="0">
                <a:solidFill>
                  <a:schemeClr val="tx2"/>
                </a:solidFill>
              </a:rPr>
              <a:t> </a:t>
            </a:r>
            <a:r>
              <a:rPr lang="en-US" altLang="en-US" dirty="0" err="1">
                <a:solidFill>
                  <a:schemeClr val="tx2"/>
                </a:solidFill>
              </a:rPr>
              <a:t>Abida</a:t>
            </a:r>
            <a:r>
              <a:rPr lang="en-US" altLang="en-US" dirty="0">
                <a:solidFill>
                  <a:schemeClr val="tx2"/>
                </a:solidFill>
              </a:rPr>
              <a:t> W, et al. </a:t>
            </a:r>
            <a:r>
              <a:rPr lang="en-US" altLang="en-US" dirty="0" err="1">
                <a:solidFill>
                  <a:schemeClr val="tx2"/>
                </a:solidFill>
              </a:rPr>
              <a:t>Clin</a:t>
            </a:r>
            <a:r>
              <a:rPr lang="en-US" altLang="en-US" dirty="0">
                <a:solidFill>
                  <a:schemeClr val="tx2"/>
                </a:solidFill>
              </a:rPr>
              <a:t> Cancer Res. 2020;26:2487-96</a:t>
            </a:r>
            <a:endParaRPr lang="en-GB" dirty="0">
              <a:solidFill>
                <a:schemeClr val="tx2"/>
              </a:solidFill>
            </a:endParaRPr>
          </a:p>
        </p:txBody>
      </p:sp>
      <p:sp>
        <p:nvSpPr>
          <p:cNvPr id="9" name="TextBox 8">
            <a:extLst>
              <a:ext uri="{FF2B5EF4-FFF2-40B4-BE49-F238E27FC236}">
                <a16:creationId xmlns:a16="http://schemas.microsoft.com/office/drawing/2014/main" id="{59C9F3AE-8A82-E61D-981C-3DCB31082928}"/>
              </a:ext>
            </a:extLst>
          </p:cNvPr>
          <p:cNvSpPr txBox="1"/>
          <p:nvPr/>
        </p:nvSpPr>
        <p:spPr>
          <a:xfrm>
            <a:off x="2056834" y="4962220"/>
            <a:ext cx="8640960" cy="461665"/>
          </a:xfrm>
          <a:prstGeom prst="rect">
            <a:avLst/>
          </a:prstGeom>
          <a:noFill/>
        </p:spPr>
        <p:txBody>
          <a:bodyPr wrap="square">
            <a:spAutoFit/>
          </a:bodyPr>
          <a:lstStyle/>
          <a:p>
            <a:pPr algn="l"/>
            <a:r>
              <a:rPr lang="en-US" sz="1200" b="0" i="0" u="none" strike="noStrike" baseline="0" dirty="0">
                <a:latin typeface="Arial" panose="020B0604020202020204" pitchFamily="34" charset="0"/>
                <a:cs typeface="Arial" panose="020B0604020202020204" pitchFamily="34" charset="0"/>
              </a:rPr>
              <a:t>Visit cutoff date: December 23, 2019.</a:t>
            </a:r>
          </a:p>
          <a:p>
            <a:pPr algn="l"/>
            <a:r>
              <a:rPr lang="en-US" sz="1200" b="0" i="0" u="none" strike="noStrike" baseline="30000" dirty="0">
                <a:latin typeface="Arial" panose="020B0604020202020204" pitchFamily="34" charset="0"/>
                <a:cs typeface="Arial" panose="020B0604020202020204" pitchFamily="34" charset="0"/>
              </a:rPr>
              <a:t>a </a:t>
            </a:r>
            <a:r>
              <a:rPr lang="en-US" sz="1200" b="0" i="0" u="none" strike="noStrike" baseline="0" dirty="0">
                <a:latin typeface="Arial" panose="020B0604020202020204" pitchFamily="34" charset="0"/>
                <a:cs typeface="Arial" panose="020B0604020202020204" pitchFamily="34" charset="0"/>
              </a:rPr>
              <a:t>Per modified RECIST/Prostate Cancer Clinical Trials Working Group 3 criteria.</a:t>
            </a:r>
          </a:p>
        </p:txBody>
      </p:sp>
      <p:graphicFrame>
        <p:nvGraphicFramePr>
          <p:cNvPr id="18" name="Table 17">
            <a:extLst>
              <a:ext uri="{FF2B5EF4-FFF2-40B4-BE49-F238E27FC236}">
                <a16:creationId xmlns:a16="http://schemas.microsoft.com/office/drawing/2014/main" id="{A7859DAE-E1A4-164C-B1D7-CDE9A4679C43}"/>
              </a:ext>
            </a:extLst>
          </p:cNvPr>
          <p:cNvGraphicFramePr>
            <a:graphicFrameLocks noGrp="1"/>
          </p:cNvGraphicFramePr>
          <p:nvPr>
            <p:extLst>
              <p:ext uri="{D42A27DB-BD31-4B8C-83A1-F6EECF244321}">
                <p14:modId xmlns:p14="http://schemas.microsoft.com/office/powerpoint/2010/main" val="3000066812"/>
              </p:ext>
            </p:extLst>
          </p:nvPr>
        </p:nvGraphicFramePr>
        <p:xfrm>
          <a:off x="2032000" y="1544699"/>
          <a:ext cx="8128000" cy="3383280"/>
        </p:xfrm>
        <a:graphic>
          <a:graphicData uri="http://schemas.openxmlformats.org/drawingml/2006/table">
            <a:tbl>
              <a:tblPr firstRow="1" bandRow="1">
                <a:tableStyleId>{5C22544A-7EE6-4342-B048-85BDC9FD1C3A}</a:tableStyleId>
              </a:tblPr>
              <a:tblGrid>
                <a:gridCol w="3343920">
                  <a:extLst>
                    <a:ext uri="{9D8B030D-6E8A-4147-A177-3AD203B41FA5}">
                      <a16:colId xmlns:a16="http://schemas.microsoft.com/office/drawing/2014/main" val="1318634146"/>
                    </a:ext>
                  </a:extLst>
                </a:gridCol>
                <a:gridCol w="2392040">
                  <a:extLst>
                    <a:ext uri="{9D8B030D-6E8A-4147-A177-3AD203B41FA5}">
                      <a16:colId xmlns:a16="http://schemas.microsoft.com/office/drawing/2014/main" val="3952125059"/>
                    </a:ext>
                  </a:extLst>
                </a:gridCol>
                <a:gridCol w="2392040">
                  <a:extLst>
                    <a:ext uri="{9D8B030D-6E8A-4147-A177-3AD203B41FA5}">
                      <a16:colId xmlns:a16="http://schemas.microsoft.com/office/drawing/2014/main" val="1630154737"/>
                    </a:ext>
                  </a:extLst>
                </a:gridCol>
              </a:tblGrid>
              <a:tr h="392162">
                <a:tc>
                  <a:txBody>
                    <a:bodyPr/>
                    <a:lstStyle/>
                    <a:p>
                      <a:r>
                        <a:rPr lang="en-US" sz="1400" dirty="0">
                          <a:latin typeface="Arial" panose="020B0604020202020204" pitchFamily="34" charset="0"/>
                          <a:cs typeface="Arial" panose="020B0604020202020204" pitchFamily="34" charset="0"/>
                        </a:rPr>
                        <a:t>Response</a:t>
                      </a:r>
                    </a:p>
                  </a:txBody>
                  <a:tcPr/>
                </a:tc>
                <a:tc>
                  <a:txBody>
                    <a:bodyPr/>
                    <a:lstStyle/>
                    <a:p>
                      <a:pPr algn="ctr"/>
                      <a:r>
                        <a:rPr lang="en-US" sz="1400" dirty="0">
                          <a:latin typeface="Arial" panose="020B0604020202020204" pitchFamily="34" charset="0"/>
                          <a:cs typeface="Arial" panose="020B0604020202020204" pitchFamily="34" charset="0"/>
                        </a:rPr>
                        <a:t>Investigator-evaluable population</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(N=65)</a:t>
                      </a:r>
                    </a:p>
                  </a:txBody>
                  <a:tcPr/>
                </a:tc>
                <a:tc>
                  <a:txBody>
                    <a:bodyPr/>
                    <a:lstStyle/>
                    <a:p>
                      <a:pPr algn="ctr"/>
                      <a:r>
                        <a:rPr lang="en-US" sz="1400" dirty="0">
                          <a:latin typeface="Arial" panose="020B0604020202020204" pitchFamily="34" charset="0"/>
                          <a:cs typeface="Arial" panose="020B0604020202020204" pitchFamily="34" charset="0"/>
                        </a:rPr>
                        <a:t>IRR-evaluable</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population</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(N=62)</a:t>
                      </a:r>
                    </a:p>
                  </a:txBody>
                  <a:tcPr/>
                </a:tc>
                <a:extLst>
                  <a:ext uri="{0D108BD9-81ED-4DB2-BD59-A6C34878D82A}">
                    <a16:rowId xmlns:a16="http://schemas.microsoft.com/office/drawing/2014/main" val="3145481905"/>
                  </a:ext>
                </a:extLst>
              </a:tr>
              <a:tr h="198804">
                <a:tc>
                  <a:txBody>
                    <a:bodyPr/>
                    <a:lstStyle/>
                    <a:p>
                      <a:r>
                        <a:rPr lang="en-US" sz="1400" b="0" dirty="0">
                          <a:latin typeface="Arial" panose="020B0604020202020204" pitchFamily="34" charset="0"/>
                          <a:cs typeface="Arial" panose="020B0604020202020204" pitchFamily="34" charset="0"/>
                        </a:rPr>
                        <a:t>Confirmed ORR, n (% [95% CI])</a:t>
                      </a:r>
                      <a:r>
                        <a:rPr lang="en-US" sz="1400" b="0" baseline="30000" dirty="0">
                          <a:latin typeface="Arial" panose="020B0604020202020204" pitchFamily="34" charset="0"/>
                          <a:cs typeface="Arial" panose="020B0604020202020204" pitchFamily="34" charset="0"/>
                        </a:rPr>
                        <a:t>a</a:t>
                      </a:r>
                    </a:p>
                  </a:txBody>
                  <a:tcPr/>
                </a:tc>
                <a:tc>
                  <a:txBody>
                    <a:bodyPr/>
                    <a:lstStyle/>
                    <a:p>
                      <a:pPr algn="ctr"/>
                      <a:r>
                        <a:rPr lang="en-US" sz="1400" dirty="0">
                          <a:latin typeface="Arial" panose="020B0604020202020204" pitchFamily="34" charset="0"/>
                          <a:cs typeface="Arial" panose="020B0604020202020204" pitchFamily="34" charset="0"/>
                        </a:rPr>
                        <a:t>33 (50.8 [38.1-63.4])</a:t>
                      </a:r>
                    </a:p>
                  </a:txBody>
                  <a:tcPr/>
                </a:tc>
                <a:tc>
                  <a:txBody>
                    <a:bodyPr/>
                    <a:lstStyle/>
                    <a:p>
                      <a:pPr algn="ctr"/>
                      <a:r>
                        <a:rPr lang="en-US" sz="1400" dirty="0">
                          <a:latin typeface="Arial" panose="020B0604020202020204" pitchFamily="34" charset="0"/>
                          <a:cs typeface="Arial" panose="020B0604020202020204" pitchFamily="34" charset="0"/>
                        </a:rPr>
                        <a:t>27 (43.5 [31.0-56.7])</a:t>
                      </a:r>
                    </a:p>
                  </a:txBody>
                  <a:tcPr/>
                </a:tc>
                <a:extLst>
                  <a:ext uri="{0D108BD9-81ED-4DB2-BD59-A6C34878D82A}">
                    <a16:rowId xmlns:a16="http://schemas.microsoft.com/office/drawing/2014/main" val="3656823514"/>
                  </a:ext>
                </a:extLst>
              </a:tr>
              <a:tr h="198804">
                <a:tc>
                  <a:txBody>
                    <a:bodyPr/>
                    <a:lstStyle/>
                    <a:p>
                      <a:pPr marL="0" indent="179388">
                        <a:tabLst/>
                      </a:pPr>
                      <a:r>
                        <a:rPr lang="en-US" sz="1400" b="0" dirty="0">
                          <a:latin typeface="Arial" panose="020B0604020202020204" pitchFamily="34" charset="0"/>
                          <a:cs typeface="Arial" panose="020B0604020202020204" pitchFamily="34" charset="0"/>
                        </a:rPr>
                        <a:t>Complete response, n (%)</a:t>
                      </a:r>
                    </a:p>
                  </a:txBody>
                  <a:tcPr/>
                </a:tc>
                <a:tc>
                  <a:txBody>
                    <a:bodyPr/>
                    <a:lstStyle/>
                    <a:p>
                      <a:pPr algn="ctr"/>
                      <a:r>
                        <a:rPr lang="en-US" sz="1400" dirty="0">
                          <a:latin typeface="Arial" panose="020B0604020202020204" pitchFamily="34" charset="0"/>
                          <a:cs typeface="Arial" panose="020B0604020202020204" pitchFamily="34" charset="0"/>
                        </a:rPr>
                        <a:t>4 (6.2)</a:t>
                      </a:r>
                    </a:p>
                  </a:txBody>
                  <a:tcPr/>
                </a:tc>
                <a:tc>
                  <a:txBody>
                    <a:bodyPr/>
                    <a:lstStyle/>
                    <a:p>
                      <a:pPr algn="ctr"/>
                      <a:r>
                        <a:rPr lang="en-US" sz="1400" dirty="0">
                          <a:latin typeface="Arial" panose="020B0604020202020204" pitchFamily="34" charset="0"/>
                          <a:cs typeface="Arial" panose="020B0604020202020204" pitchFamily="34" charset="0"/>
                        </a:rPr>
                        <a:t>7 (11.3)</a:t>
                      </a:r>
                    </a:p>
                  </a:txBody>
                  <a:tcPr/>
                </a:tc>
                <a:extLst>
                  <a:ext uri="{0D108BD9-81ED-4DB2-BD59-A6C34878D82A}">
                    <a16:rowId xmlns:a16="http://schemas.microsoft.com/office/drawing/2014/main" val="4044181982"/>
                  </a:ext>
                </a:extLst>
              </a:tr>
              <a:tr h="198804">
                <a:tc>
                  <a:txBody>
                    <a:bodyPr/>
                    <a:lstStyle/>
                    <a:p>
                      <a:pPr marL="0" indent="179388">
                        <a:tabLst/>
                      </a:pPr>
                      <a:r>
                        <a:rPr lang="en-US" sz="1400" b="0" dirty="0">
                          <a:latin typeface="Arial" panose="020B0604020202020204" pitchFamily="34" charset="0"/>
                          <a:cs typeface="Arial" panose="020B0604020202020204" pitchFamily="34" charset="0"/>
                        </a:rPr>
                        <a:t>Partial response, n (%)</a:t>
                      </a:r>
                    </a:p>
                  </a:txBody>
                  <a:tcPr/>
                </a:tc>
                <a:tc>
                  <a:txBody>
                    <a:bodyPr/>
                    <a:lstStyle/>
                    <a:p>
                      <a:pPr algn="ctr"/>
                      <a:r>
                        <a:rPr lang="en-US" sz="1400" dirty="0">
                          <a:latin typeface="Arial" panose="020B0604020202020204" pitchFamily="34" charset="0"/>
                          <a:cs typeface="Arial" panose="020B0604020202020204" pitchFamily="34" charset="0"/>
                        </a:rPr>
                        <a:t>29 (44.6)</a:t>
                      </a:r>
                    </a:p>
                  </a:txBody>
                  <a:tcPr/>
                </a:tc>
                <a:tc>
                  <a:txBody>
                    <a:bodyPr/>
                    <a:lstStyle/>
                    <a:p>
                      <a:pPr algn="ctr"/>
                      <a:r>
                        <a:rPr lang="en-US" sz="1400" dirty="0">
                          <a:latin typeface="Arial" panose="020B0604020202020204" pitchFamily="34" charset="0"/>
                          <a:cs typeface="Arial" panose="020B0604020202020204" pitchFamily="34" charset="0"/>
                        </a:rPr>
                        <a:t>20 (32.3)</a:t>
                      </a:r>
                    </a:p>
                  </a:txBody>
                  <a:tcPr/>
                </a:tc>
                <a:extLst>
                  <a:ext uri="{0D108BD9-81ED-4DB2-BD59-A6C34878D82A}">
                    <a16:rowId xmlns:a16="http://schemas.microsoft.com/office/drawing/2014/main" val="3025801261"/>
                  </a:ext>
                </a:extLst>
              </a:tr>
              <a:tr h="198804">
                <a:tc>
                  <a:txBody>
                    <a:bodyPr/>
                    <a:lstStyle/>
                    <a:p>
                      <a:pPr marL="0" indent="6350">
                        <a:tabLst/>
                      </a:pPr>
                      <a:r>
                        <a:rPr lang="en-US" sz="1400" b="0" dirty="0">
                          <a:latin typeface="Arial" panose="020B0604020202020204" pitchFamily="34" charset="0"/>
                          <a:cs typeface="Arial" panose="020B0604020202020204" pitchFamily="34" charset="0"/>
                        </a:rPr>
                        <a:t>Stable disease, n (%)</a:t>
                      </a:r>
                    </a:p>
                  </a:txBody>
                  <a:tcPr/>
                </a:tc>
                <a:tc>
                  <a:txBody>
                    <a:bodyPr/>
                    <a:lstStyle/>
                    <a:p>
                      <a:pPr algn="ctr"/>
                      <a:r>
                        <a:rPr lang="en-US" sz="1400" dirty="0">
                          <a:latin typeface="Arial" panose="020B0604020202020204" pitchFamily="34" charset="0"/>
                          <a:cs typeface="Arial" panose="020B0604020202020204" pitchFamily="34" charset="0"/>
                        </a:rPr>
                        <a:t>25 (38.5)</a:t>
                      </a:r>
                    </a:p>
                  </a:txBody>
                  <a:tcPr/>
                </a:tc>
                <a:tc>
                  <a:txBody>
                    <a:bodyPr/>
                    <a:lstStyle/>
                    <a:p>
                      <a:pPr algn="ctr"/>
                      <a:r>
                        <a:rPr lang="en-US" sz="1400" dirty="0">
                          <a:latin typeface="Arial" panose="020B0604020202020204" pitchFamily="34" charset="0"/>
                          <a:cs typeface="Arial" panose="020B0604020202020204" pitchFamily="34" charset="0"/>
                        </a:rPr>
                        <a:t>28 (45.2)</a:t>
                      </a:r>
                    </a:p>
                  </a:txBody>
                  <a:tcPr/>
                </a:tc>
                <a:extLst>
                  <a:ext uri="{0D108BD9-81ED-4DB2-BD59-A6C34878D82A}">
                    <a16:rowId xmlns:a16="http://schemas.microsoft.com/office/drawing/2014/main" val="2621105365"/>
                  </a:ext>
                </a:extLst>
              </a:tr>
              <a:tr h="198804">
                <a:tc>
                  <a:txBody>
                    <a:bodyPr/>
                    <a:lstStyle/>
                    <a:p>
                      <a:pPr marL="0" indent="6350">
                        <a:tabLst/>
                      </a:pPr>
                      <a:r>
                        <a:rPr lang="en-US" sz="1400" b="0" dirty="0">
                          <a:latin typeface="Arial" panose="020B0604020202020204" pitchFamily="34" charset="0"/>
                          <a:cs typeface="Arial" panose="020B0604020202020204" pitchFamily="34" charset="0"/>
                        </a:rPr>
                        <a:t>Progressive disease, n (%)</a:t>
                      </a:r>
                    </a:p>
                  </a:txBody>
                  <a:tcPr/>
                </a:tc>
                <a:tc>
                  <a:txBody>
                    <a:bodyPr/>
                    <a:lstStyle/>
                    <a:p>
                      <a:pPr algn="ctr"/>
                      <a:r>
                        <a:rPr lang="en-US" sz="1400" dirty="0">
                          <a:latin typeface="Arial" panose="020B0604020202020204" pitchFamily="34" charset="0"/>
                          <a:cs typeface="Arial" panose="020B0604020202020204" pitchFamily="34" charset="0"/>
                        </a:rPr>
                        <a:t>6 (9.2)</a:t>
                      </a:r>
                    </a:p>
                  </a:txBody>
                  <a:tcPr/>
                </a:tc>
                <a:tc>
                  <a:txBody>
                    <a:bodyPr/>
                    <a:lstStyle/>
                    <a:p>
                      <a:pPr algn="ctr"/>
                      <a:r>
                        <a:rPr lang="en-US" sz="1400" dirty="0">
                          <a:latin typeface="Arial" panose="020B0604020202020204" pitchFamily="34" charset="0"/>
                          <a:cs typeface="Arial" panose="020B0604020202020204" pitchFamily="34" charset="0"/>
                        </a:rPr>
                        <a:t>6 (9.7)</a:t>
                      </a:r>
                    </a:p>
                  </a:txBody>
                  <a:tcPr/>
                </a:tc>
                <a:extLst>
                  <a:ext uri="{0D108BD9-81ED-4DB2-BD59-A6C34878D82A}">
                    <a16:rowId xmlns:a16="http://schemas.microsoft.com/office/drawing/2014/main" val="907703257"/>
                  </a:ext>
                </a:extLst>
              </a:tr>
              <a:tr h="198804">
                <a:tc>
                  <a:txBody>
                    <a:bodyPr/>
                    <a:lstStyle/>
                    <a:p>
                      <a:pPr marL="0" indent="6350">
                        <a:tabLst/>
                      </a:pPr>
                      <a:r>
                        <a:rPr lang="en-US" sz="1400" b="0" dirty="0">
                          <a:latin typeface="Arial" panose="020B0604020202020204" pitchFamily="34" charset="0"/>
                          <a:cs typeface="Arial" panose="020B0604020202020204" pitchFamily="34" charset="0"/>
                        </a:rPr>
                        <a:t>Not evaluable, n (%)</a:t>
                      </a:r>
                    </a:p>
                  </a:txBody>
                  <a:tcPr/>
                </a:tc>
                <a:tc>
                  <a:txBody>
                    <a:bodyPr/>
                    <a:lstStyle/>
                    <a:p>
                      <a:pPr algn="ctr"/>
                      <a:r>
                        <a:rPr lang="en-US" sz="1400" dirty="0">
                          <a:latin typeface="Arial" panose="020B0604020202020204" pitchFamily="34" charset="0"/>
                          <a:cs typeface="Arial" panose="020B0604020202020204" pitchFamily="34" charset="0"/>
                        </a:rPr>
                        <a:t>1 (1.5)</a:t>
                      </a:r>
                    </a:p>
                  </a:txBody>
                  <a:tcPr/>
                </a:tc>
                <a:tc>
                  <a:txBody>
                    <a:bodyPr/>
                    <a:lstStyle/>
                    <a:p>
                      <a:pPr algn="ctr"/>
                      <a:r>
                        <a:rPr lang="en-US" sz="1400" dirty="0">
                          <a:latin typeface="Arial" panose="020B0604020202020204" pitchFamily="34" charset="0"/>
                          <a:cs typeface="Arial" panose="020B0604020202020204" pitchFamily="34" charset="0"/>
                        </a:rPr>
                        <a:t>1 (1.6)</a:t>
                      </a:r>
                    </a:p>
                  </a:txBody>
                  <a:tcPr/>
                </a:tc>
                <a:extLst>
                  <a:ext uri="{0D108BD9-81ED-4DB2-BD59-A6C34878D82A}">
                    <a16:rowId xmlns:a16="http://schemas.microsoft.com/office/drawing/2014/main" val="3515040382"/>
                  </a:ext>
                </a:extLst>
              </a:tr>
              <a:tr h="198804">
                <a:tc>
                  <a:txBody>
                    <a:bodyPr/>
                    <a:lstStyle/>
                    <a:p>
                      <a:pPr marL="0" indent="6350">
                        <a:tabLst/>
                      </a:pPr>
                      <a:endParaRPr lang="en-US" sz="1400" b="0" dirty="0">
                        <a:latin typeface="Arial" panose="020B0604020202020204" pitchFamily="34" charset="0"/>
                        <a:cs typeface="Arial" panose="020B0604020202020204" pitchFamily="34" charset="0"/>
                      </a:endParaRPr>
                    </a:p>
                  </a:txBody>
                  <a:tcPr>
                    <a:noFill/>
                  </a:tcPr>
                </a:tc>
                <a:tc gridSpan="2">
                  <a:txBody>
                    <a:bodyPr/>
                    <a:lstStyle/>
                    <a:p>
                      <a:pPr algn="ctr"/>
                      <a:r>
                        <a:rPr lang="en-US" sz="1400" b="1" dirty="0">
                          <a:solidFill>
                            <a:schemeClr val="bg1"/>
                          </a:solidFill>
                          <a:latin typeface="Arial" panose="020B0604020202020204" pitchFamily="34" charset="0"/>
                          <a:cs typeface="Arial" panose="020B0604020202020204" pitchFamily="34" charset="0"/>
                        </a:rPr>
                        <a:t>Overall efficacy population</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(N=115)</a:t>
                      </a:r>
                    </a:p>
                  </a:txBody>
                  <a:tcPr>
                    <a:solidFill>
                      <a:schemeClr val="accent1"/>
                    </a:solidFill>
                  </a:tcPr>
                </a:tc>
                <a:tc hMerge="1">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43072950"/>
                  </a:ext>
                </a:extLst>
              </a:tr>
              <a:tr h="198804">
                <a:tc>
                  <a:txBody>
                    <a:bodyPr/>
                    <a:lstStyle/>
                    <a:p>
                      <a:pPr marL="0" marR="0" lvl="0" indent="6350" algn="l" defTabSz="4572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Confirmed PSA, </a:t>
                      </a:r>
                      <a:r>
                        <a:rPr lang="en-US" sz="1400" b="0" dirty="0">
                          <a:solidFill>
                            <a:schemeClr val="tx1"/>
                          </a:solidFill>
                          <a:latin typeface="Arial" panose="020B0604020202020204" pitchFamily="34" charset="0"/>
                          <a:cs typeface="Arial" panose="020B0604020202020204" pitchFamily="34" charset="0"/>
                        </a:rPr>
                        <a:t>n (% [</a:t>
                      </a:r>
                      <a:r>
                        <a:rPr lang="en-US" sz="1400" b="0" dirty="0">
                          <a:latin typeface="Arial" panose="020B0604020202020204" pitchFamily="34" charset="0"/>
                          <a:cs typeface="Arial" panose="020B0604020202020204" pitchFamily="34" charset="0"/>
                        </a:rPr>
                        <a:t>95% CI])</a:t>
                      </a:r>
                      <a:endParaRPr lang="en-US" sz="1400" b="0" baseline="30000" dirty="0">
                        <a:latin typeface="Arial" panose="020B0604020202020204" pitchFamily="34" charset="0"/>
                        <a:cs typeface="Arial" panose="020B0604020202020204" pitchFamily="34" charset="0"/>
                      </a:endParaRPr>
                    </a:p>
                  </a:txBody>
                  <a:tcPr/>
                </a:tc>
                <a:tc gridSpan="2">
                  <a:txBody>
                    <a:bodyPr/>
                    <a:lstStyle/>
                    <a:p>
                      <a:pPr algn="ctr"/>
                      <a:r>
                        <a:rPr lang="en-US" sz="1400" dirty="0">
                          <a:latin typeface="Arial" panose="020B0604020202020204" pitchFamily="34" charset="0"/>
                          <a:cs typeface="Arial" panose="020B0604020202020204" pitchFamily="34" charset="0"/>
                        </a:rPr>
                        <a:t>63 (54.8 [45.2-64.1])</a:t>
                      </a:r>
                    </a:p>
                  </a:txBody>
                  <a:tcPr/>
                </a:tc>
                <a:tc hMerge="1">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2313606"/>
                  </a:ext>
                </a:extLst>
              </a:tr>
            </a:tbl>
          </a:graphicData>
        </a:graphic>
      </p:graphicFrame>
    </p:spTree>
    <p:extLst>
      <p:ext uri="{BB962C8B-B14F-4D97-AF65-F5344CB8AC3E}">
        <p14:creationId xmlns:p14="http://schemas.microsoft.com/office/powerpoint/2010/main" val="236369509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FEFB8E6-FC6B-D54C-A5E4-218AF350F1FD}"/>
              </a:ext>
            </a:extLst>
          </p:cNvPr>
          <p:cNvSpPr>
            <a:spLocks noGrp="1"/>
          </p:cNvSpPr>
          <p:nvPr>
            <p:ph sz="quarter" idx="12"/>
          </p:nvPr>
        </p:nvSpPr>
        <p:spPr>
          <a:xfrm>
            <a:off x="620184" y="1556792"/>
            <a:ext cx="10963200" cy="4397608"/>
          </a:xfrm>
        </p:spPr>
        <p:txBody>
          <a:bodyPr/>
          <a:lstStyle/>
          <a:p>
            <a:r>
              <a:rPr lang="en-GB" dirty="0"/>
              <a:t>FDA granted accelerated approval based on data from TRITON2</a:t>
            </a:r>
          </a:p>
        </p:txBody>
      </p:sp>
      <p:sp>
        <p:nvSpPr>
          <p:cNvPr id="3" name="Title 2">
            <a:extLst>
              <a:ext uri="{FF2B5EF4-FFF2-40B4-BE49-F238E27FC236}">
                <a16:creationId xmlns:a16="http://schemas.microsoft.com/office/drawing/2014/main" id="{C485E53B-6878-5707-AB15-0D6BE2F35631}"/>
              </a:ext>
            </a:extLst>
          </p:cNvPr>
          <p:cNvSpPr>
            <a:spLocks noGrp="1"/>
          </p:cNvSpPr>
          <p:nvPr>
            <p:ph type="title"/>
          </p:nvPr>
        </p:nvSpPr>
        <p:spPr>
          <a:xfrm>
            <a:off x="619200" y="246566"/>
            <a:ext cx="9221216" cy="839047"/>
          </a:xfrm>
        </p:spPr>
        <p:txBody>
          <a:bodyPr/>
          <a:lstStyle/>
          <a:p>
            <a:r>
              <a:rPr lang="en-US" altLang="en-US" dirty="0"/>
              <a:t>TRITON2: Rucaparib achieved a median </a:t>
            </a:r>
            <a:r>
              <a:rPr lang="en-US" altLang="en-US" cap="none" dirty="0" err="1"/>
              <a:t>r</a:t>
            </a:r>
            <a:r>
              <a:rPr lang="en-US" altLang="en-US" dirty="0" err="1"/>
              <a:t>pfs</a:t>
            </a:r>
            <a:r>
              <a:rPr lang="en-US" altLang="en-US" dirty="0"/>
              <a:t> of 9 months in </a:t>
            </a:r>
            <a:r>
              <a:rPr lang="en-US" altLang="en-US" cap="none" dirty="0" err="1"/>
              <a:t>m</a:t>
            </a:r>
            <a:r>
              <a:rPr lang="en-US" altLang="en-US" dirty="0" err="1"/>
              <a:t>CRPC</a:t>
            </a:r>
            <a:r>
              <a:rPr lang="en-US" altLang="en-US" dirty="0"/>
              <a:t> patients with </a:t>
            </a:r>
            <a:r>
              <a:rPr lang="en-US" altLang="en-US" i="1" dirty="0"/>
              <a:t>BRCA </a:t>
            </a:r>
            <a:r>
              <a:rPr lang="en-US" altLang="en-US" dirty="0"/>
              <a:t>alterations</a:t>
            </a:r>
            <a:endParaRPr lang="en-GB" dirty="0"/>
          </a:p>
        </p:txBody>
      </p:sp>
      <p:sp>
        <p:nvSpPr>
          <p:cNvPr id="4" name="Slide Number Placeholder 3">
            <a:extLst>
              <a:ext uri="{FF2B5EF4-FFF2-40B4-BE49-F238E27FC236}">
                <a16:creationId xmlns:a16="http://schemas.microsoft.com/office/drawing/2014/main" id="{DCB2BBA1-6D8F-1C8F-8E6E-DB824B844738}"/>
              </a:ext>
            </a:extLst>
          </p:cNvPr>
          <p:cNvSpPr>
            <a:spLocks noGrp="1"/>
          </p:cNvSpPr>
          <p:nvPr>
            <p:ph type="sldNum" sz="quarter" idx="4"/>
          </p:nvPr>
        </p:nvSpPr>
        <p:spPr/>
        <p:txBody>
          <a:bodyPr/>
          <a:lstStyle/>
          <a:p>
            <a:fld id="{FCE43C0F-8A7B-3A4B-9DB5-B3472E36E833}" type="slidenum">
              <a:rPr lang="en-GB" smtClean="0"/>
              <a:pPr/>
              <a:t>39</a:t>
            </a:fld>
            <a:endParaRPr lang="en-GB" dirty="0"/>
          </a:p>
        </p:txBody>
      </p:sp>
      <p:sp>
        <p:nvSpPr>
          <p:cNvPr id="5" name="Content Placeholder 4">
            <a:extLst>
              <a:ext uri="{FF2B5EF4-FFF2-40B4-BE49-F238E27FC236}">
                <a16:creationId xmlns:a16="http://schemas.microsoft.com/office/drawing/2014/main" id="{D5F47A5A-5104-9F4F-B50A-D19C82A9F79A}"/>
              </a:ext>
            </a:extLst>
          </p:cNvPr>
          <p:cNvSpPr>
            <a:spLocks noGrp="1"/>
          </p:cNvSpPr>
          <p:nvPr>
            <p:ph sz="quarter" idx="15"/>
          </p:nvPr>
        </p:nvSpPr>
        <p:spPr>
          <a:xfrm>
            <a:off x="620184" y="6309320"/>
            <a:ext cx="10588384" cy="365125"/>
          </a:xfrm>
        </p:spPr>
        <p:txBody>
          <a:bodyPr/>
          <a:lstStyle/>
          <a:p>
            <a:r>
              <a:rPr lang="en-US" sz="1100" dirty="0">
                <a:solidFill>
                  <a:schemeClr val="tx2"/>
                </a:solidFill>
              </a:rPr>
              <a:t>BRCA, breast cancer gene; CI, confidence interval; FDA, Food and Drug Administration; IRR, independent radiology review; </a:t>
            </a:r>
            <a:r>
              <a:rPr lang="en-US" sz="1100" dirty="0" err="1">
                <a:solidFill>
                  <a:schemeClr val="tx2"/>
                </a:solidFill>
              </a:rPr>
              <a:t>mCRPC</a:t>
            </a:r>
            <a:r>
              <a:rPr lang="en-US" sz="1100" dirty="0">
                <a:solidFill>
                  <a:schemeClr val="tx2"/>
                </a:solidFill>
              </a:rPr>
              <a:t>, metastatic castration‑resistant prostate cancer; PCWG3, Prostate Cancer Clinical Trials Working Group 3; RECIST, Response Evaluation </a:t>
            </a:r>
            <a:r>
              <a:rPr lang="en-GB" sz="1100" dirty="0">
                <a:solidFill>
                  <a:schemeClr val="tx2"/>
                </a:solidFill>
              </a:rPr>
              <a:t>Criteria In Solid </a:t>
            </a:r>
            <a:r>
              <a:rPr lang="en-GB" sz="1100" dirty="0" err="1">
                <a:solidFill>
                  <a:schemeClr val="tx2"/>
                </a:solidFill>
              </a:rPr>
              <a:t>Tumors</a:t>
            </a:r>
            <a:r>
              <a:rPr lang="en-GB" sz="1100" dirty="0">
                <a:solidFill>
                  <a:schemeClr val="tx2"/>
                </a:solidFill>
              </a:rPr>
              <a:t> version 1.1; </a:t>
            </a:r>
            <a:r>
              <a:rPr lang="en-GB" sz="1100" dirty="0" err="1">
                <a:solidFill>
                  <a:schemeClr val="tx2"/>
                </a:solidFill>
              </a:rPr>
              <a:t>rPFS</a:t>
            </a:r>
            <a:r>
              <a:rPr lang="en-GB" sz="1100" dirty="0">
                <a:solidFill>
                  <a:schemeClr val="tx2"/>
                </a:solidFill>
              </a:rPr>
              <a:t>, radiographic progression-free survival</a:t>
            </a:r>
          </a:p>
          <a:p>
            <a:r>
              <a:rPr lang="en-GB" sz="1100" dirty="0" err="1">
                <a:solidFill>
                  <a:schemeClr val="tx2"/>
                </a:solidFill>
              </a:rPr>
              <a:t>Abida</a:t>
            </a:r>
            <a:r>
              <a:rPr lang="en-GB" sz="1100" dirty="0">
                <a:solidFill>
                  <a:schemeClr val="tx2"/>
                </a:solidFill>
              </a:rPr>
              <a:t> W, et al. J Clin Oncol 2020;38:3763-72</a:t>
            </a:r>
            <a:endParaRPr lang="en-US" altLang="en-US" sz="1100" dirty="0">
              <a:highlight>
                <a:srgbClr val="FFFF00"/>
              </a:highlight>
            </a:endParaRPr>
          </a:p>
        </p:txBody>
      </p:sp>
      <p:sp>
        <p:nvSpPr>
          <p:cNvPr id="17" name="TextBox 16">
            <a:extLst>
              <a:ext uri="{FF2B5EF4-FFF2-40B4-BE49-F238E27FC236}">
                <a16:creationId xmlns:a16="http://schemas.microsoft.com/office/drawing/2014/main" id="{67E57E35-1057-C4F3-E91F-FE1C32ECBD77}"/>
              </a:ext>
            </a:extLst>
          </p:cNvPr>
          <p:cNvSpPr txBox="1"/>
          <p:nvPr/>
        </p:nvSpPr>
        <p:spPr>
          <a:xfrm>
            <a:off x="1973798" y="5597823"/>
            <a:ext cx="7776864" cy="415498"/>
          </a:xfrm>
          <a:prstGeom prst="rect">
            <a:avLst/>
          </a:prstGeom>
          <a:noFill/>
        </p:spPr>
        <p:txBody>
          <a:bodyPr wrap="square">
            <a:spAutoFit/>
          </a:bodyPr>
          <a:lstStyle/>
          <a:p>
            <a:pPr algn="l"/>
            <a:r>
              <a:rPr lang="en-US" sz="1050" b="0" i="0" u="none" strike="noStrike" baseline="0" dirty="0" err="1">
                <a:latin typeface="Arial" panose="020B0604020202020204" pitchFamily="34" charset="0"/>
                <a:cs typeface="Arial" panose="020B0604020202020204" pitchFamily="34" charset="0"/>
              </a:rPr>
              <a:t>rPFS</a:t>
            </a:r>
            <a:r>
              <a:rPr lang="en-US" sz="1050" b="0" i="0" u="none" strike="noStrike" baseline="0" dirty="0">
                <a:latin typeface="Arial" panose="020B0604020202020204" pitchFamily="34" charset="0"/>
                <a:cs typeface="Arial" panose="020B0604020202020204" pitchFamily="34" charset="0"/>
              </a:rPr>
              <a:t> by blinded independent radiology review assessment. Visit cutoff date: December 23, 2019. </a:t>
            </a:r>
            <a:br>
              <a:rPr lang="en-US" sz="1050" b="0" i="0" u="none" strike="noStrike" baseline="0" dirty="0">
                <a:latin typeface="Arial" panose="020B0604020202020204" pitchFamily="34" charset="0"/>
                <a:cs typeface="Arial" panose="020B0604020202020204" pitchFamily="34" charset="0"/>
              </a:rPr>
            </a:br>
            <a:r>
              <a:rPr lang="en-US" sz="1050" b="0" i="0" u="none" strike="noStrike" baseline="0" dirty="0">
                <a:latin typeface="Arial" panose="020B0604020202020204" pitchFamily="34" charset="0"/>
                <a:cs typeface="Arial" panose="020B0604020202020204" pitchFamily="34" charset="0"/>
              </a:rPr>
              <a:t>Progression was assessed per modified RECIST/PWCG3 </a:t>
            </a:r>
            <a:r>
              <a:rPr lang="en-GB" sz="1050" b="0" i="0" u="none" strike="noStrike" baseline="0" dirty="0">
                <a:latin typeface="Arial" panose="020B0604020202020204" pitchFamily="34" charset="0"/>
                <a:cs typeface="Arial" panose="020B0604020202020204" pitchFamily="34" charset="0"/>
              </a:rPr>
              <a:t>criteria.</a:t>
            </a:r>
            <a:endParaRPr lang="en-GB" sz="1050" dirty="0">
              <a:latin typeface="Arial" panose="020B0604020202020204" pitchFamily="34" charset="0"/>
              <a:cs typeface="Arial" panose="020B0604020202020204" pitchFamily="34" charset="0"/>
            </a:endParaRPr>
          </a:p>
        </p:txBody>
      </p:sp>
      <p:sp>
        <p:nvSpPr>
          <p:cNvPr id="19" name="object 34">
            <a:extLst>
              <a:ext uri="{FF2B5EF4-FFF2-40B4-BE49-F238E27FC236}">
                <a16:creationId xmlns:a16="http://schemas.microsoft.com/office/drawing/2014/main" id="{574B9F83-5C44-D34E-B96A-8F833F8B5BCB}"/>
              </a:ext>
            </a:extLst>
          </p:cNvPr>
          <p:cNvSpPr txBox="1"/>
          <p:nvPr/>
        </p:nvSpPr>
        <p:spPr>
          <a:xfrm>
            <a:off x="3012059"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0</a:t>
            </a:r>
            <a:endParaRPr sz="1200" dirty="0">
              <a:latin typeface="Arial"/>
              <a:cs typeface="Arial"/>
            </a:endParaRPr>
          </a:p>
        </p:txBody>
      </p:sp>
      <p:cxnSp>
        <p:nvCxnSpPr>
          <p:cNvPr id="20" name="Straight Connector 19">
            <a:extLst>
              <a:ext uri="{FF2B5EF4-FFF2-40B4-BE49-F238E27FC236}">
                <a16:creationId xmlns:a16="http://schemas.microsoft.com/office/drawing/2014/main" id="{FEBB3AE3-C881-1645-92FE-49A95D7FECB2}"/>
              </a:ext>
            </a:extLst>
          </p:cNvPr>
          <p:cNvCxnSpPr/>
          <p:nvPr/>
        </p:nvCxnSpPr>
        <p:spPr>
          <a:xfrm>
            <a:off x="3054799" y="211642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52413D8-5EC8-7149-8762-FC225BCA9138}"/>
              </a:ext>
            </a:extLst>
          </p:cNvPr>
          <p:cNvCxnSpPr>
            <a:cxnSpLocks/>
          </p:cNvCxnSpPr>
          <p:nvPr/>
        </p:nvCxnSpPr>
        <p:spPr>
          <a:xfrm rot="16200000">
            <a:off x="3092899"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8A5F299-CE32-8348-9C8E-05665F5E4AD5}"/>
              </a:ext>
            </a:extLst>
          </p:cNvPr>
          <p:cNvCxnSpPr>
            <a:cxnSpLocks/>
          </p:cNvCxnSpPr>
          <p:nvPr/>
        </p:nvCxnSpPr>
        <p:spPr>
          <a:xfrm flipV="1">
            <a:off x="3128899" y="2019300"/>
            <a:ext cx="0" cy="254612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4032601-7981-9C45-81DC-7AED23EAB013}"/>
              </a:ext>
            </a:extLst>
          </p:cNvPr>
          <p:cNvCxnSpPr/>
          <p:nvPr/>
        </p:nvCxnSpPr>
        <p:spPr>
          <a:xfrm>
            <a:off x="3054799" y="45643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object 34">
            <a:extLst>
              <a:ext uri="{FF2B5EF4-FFF2-40B4-BE49-F238E27FC236}">
                <a16:creationId xmlns:a16="http://schemas.microsoft.com/office/drawing/2014/main" id="{CC41C43D-C05D-FA45-A7A6-E8A4D034FE2F}"/>
              </a:ext>
            </a:extLst>
          </p:cNvPr>
          <p:cNvSpPr txBox="1"/>
          <p:nvPr/>
        </p:nvSpPr>
        <p:spPr>
          <a:xfrm>
            <a:off x="2639616" y="1965650"/>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100</a:t>
            </a:r>
          </a:p>
        </p:txBody>
      </p:sp>
      <p:cxnSp>
        <p:nvCxnSpPr>
          <p:cNvPr id="44" name="Straight Connector 43">
            <a:extLst>
              <a:ext uri="{FF2B5EF4-FFF2-40B4-BE49-F238E27FC236}">
                <a16:creationId xmlns:a16="http://schemas.microsoft.com/office/drawing/2014/main" id="{EE80C57C-D3ED-8041-9769-ED0D32DBD131}"/>
              </a:ext>
            </a:extLst>
          </p:cNvPr>
          <p:cNvCxnSpPr>
            <a:cxnSpLocks/>
          </p:cNvCxnSpPr>
          <p:nvPr/>
        </p:nvCxnSpPr>
        <p:spPr>
          <a:xfrm>
            <a:off x="3121474" y="4564349"/>
            <a:ext cx="549480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object 47">
            <a:extLst>
              <a:ext uri="{FF2B5EF4-FFF2-40B4-BE49-F238E27FC236}">
                <a16:creationId xmlns:a16="http://schemas.microsoft.com/office/drawing/2014/main" id="{DF04C35A-3797-9249-8D97-314E4A66FCA1}"/>
              </a:ext>
            </a:extLst>
          </p:cNvPr>
          <p:cNvSpPr txBox="1"/>
          <p:nvPr/>
        </p:nvSpPr>
        <p:spPr>
          <a:xfrm rot="16200000">
            <a:off x="1209044" y="3120060"/>
            <a:ext cx="2433585" cy="376171"/>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Radiographic progression-free survival (%)</a:t>
            </a:r>
            <a:endParaRPr sz="1200" dirty="0">
              <a:latin typeface="Arial"/>
              <a:cs typeface="Arial"/>
            </a:endParaRPr>
          </a:p>
        </p:txBody>
      </p:sp>
      <p:sp>
        <p:nvSpPr>
          <p:cNvPr id="50" name="object 47">
            <a:extLst>
              <a:ext uri="{FF2B5EF4-FFF2-40B4-BE49-F238E27FC236}">
                <a16:creationId xmlns:a16="http://schemas.microsoft.com/office/drawing/2014/main" id="{1214F503-582C-B84F-8331-8C40BE0DFF5B}"/>
              </a:ext>
            </a:extLst>
          </p:cNvPr>
          <p:cNvSpPr txBox="1"/>
          <p:nvPr/>
        </p:nvSpPr>
        <p:spPr>
          <a:xfrm>
            <a:off x="5098238" y="4866990"/>
            <a:ext cx="1472417"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Time (months)</a:t>
            </a:r>
            <a:endParaRPr sz="1200" dirty="0">
              <a:latin typeface="Arial"/>
              <a:cs typeface="Arial"/>
            </a:endParaRPr>
          </a:p>
        </p:txBody>
      </p:sp>
      <p:sp>
        <p:nvSpPr>
          <p:cNvPr id="51" name="object 34">
            <a:extLst>
              <a:ext uri="{FF2B5EF4-FFF2-40B4-BE49-F238E27FC236}">
                <a16:creationId xmlns:a16="http://schemas.microsoft.com/office/drawing/2014/main" id="{EF3BFC9D-CD41-F642-9475-D08F015DA701}"/>
              </a:ext>
            </a:extLst>
          </p:cNvPr>
          <p:cNvSpPr txBox="1"/>
          <p:nvPr/>
        </p:nvSpPr>
        <p:spPr>
          <a:xfrm>
            <a:off x="8365109"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28</a:t>
            </a:r>
            <a:endParaRPr sz="1200" dirty="0">
              <a:latin typeface="Arial"/>
              <a:cs typeface="Arial"/>
            </a:endParaRPr>
          </a:p>
        </p:txBody>
      </p:sp>
      <p:cxnSp>
        <p:nvCxnSpPr>
          <p:cNvPr id="52" name="Straight Connector 51">
            <a:extLst>
              <a:ext uri="{FF2B5EF4-FFF2-40B4-BE49-F238E27FC236}">
                <a16:creationId xmlns:a16="http://schemas.microsoft.com/office/drawing/2014/main" id="{4799B2FE-5023-3741-B7B6-A6DA46845019}"/>
              </a:ext>
            </a:extLst>
          </p:cNvPr>
          <p:cNvCxnSpPr>
            <a:cxnSpLocks/>
          </p:cNvCxnSpPr>
          <p:nvPr/>
        </p:nvCxnSpPr>
        <p:spPr>
          <a:xfrm rot="16200000">
            <a:off x="8452299"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72" name="Table 71">
            <a:extLst>
              <a:ext uri="{FF2B5EF4-FFF2-40B4-BE49-F238E27FC236}">
                <a16:creationId xmlns:a16="http://schemas.microsoft.com/office/drawing/2014/main" id="{1FBA4887-8D0C-CF46-A5B2-EE32D2CE432B}"/>
              </a:ext>
            </a:extLst>
          </p:cNvPr>
          <p:cNvGraphicFramePr>
            <a:graphicFrameLocks noGrp="1"/>
          </p:cNvGraphicFramePr>
          <p:nvPr>
            <p:extLst>
              <p:ext uri="{D42A27DB-BD31-4B8C-83A1-F6EECF244321}">
                <p14:modId xmlns:p14="http://schemas.microsoft.com/office/powerpoint/2010/main" val="2724132538"/>
              </p:ext>
            </p:extLst>
          </p:nvPr>
        </p:nvGraphicFramePr>
        <p:xfrm>
          <a:off x="5628334" y="2164824"/>
          <a:ext cx="2858083" cy="437760"/>
        </p:xfrm>
        <a:graphic>
          <a:graphicData uri="http://schemas.openxmlformats.org/drawingml/2006/table">
            <a:tbl>
              <a:tblPr firstRow="1" bandRow="1">
                <a:tableStyleId>{5C22544A-7EE6-4342-B048-85BDC9FD1C3A}</a:tableStyleId>
              </a:tblPr>
              <a:tblGrid>
                <a:gridCol w="1269261">
                  <a:extLst>
                    <a:ext uri="{9D8B030D-6E8A-4147-A177-3AD203B41FA5}">
                      <a16:colId xmlns:a16="http://schemas.microsoft.com/office/drawing/2014/main" val="1256442069"/>
                    </a:ext>
                  </a:extLst>
                </a:gridCol>
                <a:gridCol w="826730">
                  <a:extLst>
                    <a:ext uri="{9D8B030D-6E8A-4147-A177-3AD203B41FA5}">
                      <a16:colId xmlns:a16="http://schemas.microsoft.com/office/drawing/2014/main" val="3362937906"/>
                    </a:ext>
                  </a:extLst>
                </a:gridCol>
                <a:gridCol w="762092">
                  <a:extLst>
                    <a:ext uri="{9D8B030D-6E8A-4147-A177-3AD203B41FA5}">
                      <a16:colId xmlns:a16="http://schemas.microsoft.com/office/drawing/2014/main" val="3272691983"/>
                    </a:ext>
                  </a:extLst>
                </a:gridCol>
              </a:tblGrid>
              <a:tr h="0">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Median, months</a:t>
                      </a:r>
                    </a:p>
                  </a:txBody>
                  <a:tcPr marT="3600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95% CI</a:t>
                      </a: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Range</a:t>
                      </a: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5337196"/>
                  </a:ext>
                </a:extLst>
              </a:tr>
              <a:tr h="0">
                <a:tc>
                  <a:txBody>
                    <a:bodyPr/>
                    <a:lstStyle/>
                    <a:p>
                      <a:pPr algn="ctr">
                        <a:lnSpc>
                          <a:spcPct val="90000"/>
                        </a:lnSpc>
                      </a:pPr>
                      <a:r>
                        <a:rPr lang="en-US" sz="1000" b="0" dirty="0">
                          <a:solidFill>
                            <a:schemeClr val="tx1"/>
                          </a:solidFill>
                          <a:latin typeface="Arial" panose="020B0604020202020204" pitchFamily="34" charset="0"/>
                          <a:cs typeface="Arial" panose="020B0604020202020204" pitchFamily="34" charset="0"/>
                        </a:rPr>
                        <a:t>9.0</a:t>
                      </a:r>
                    </a:p>
                  </a:txBody>
                  <a:tcPr marT="3600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8.3 to 13.5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0.0-27.6+</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098540"/>
                  </a:ext>
                </a:extLst>
              </a:tr>
            </a:tbl>
          </a:graphicData>
        </a:graphic>
      </p:graphicFrame>
      <p:cxnSp>
        <p:nvCxnSpPr>
          <p:cNvPr id="74" name="Straight Connector 73">
            <a:extLst>
              <a:ext uri="{FF2B5EF4-FFF2-40B4-BE49-F238E27FC236}">
                <a16:creationId xmlns:a16="http://schemas.microsoft.com/office/drawing/2014/main" id="{C4B09C2C-F421-3746-91A9-41A0126DD1FC}"/>
              </a:ext>
            </a:extLst>
          </p:cNvPr>
          <p:cNvCxnSpPr/>
          <p:nvPr/>
        </p:nvCxnSpPr>
        <p:spPr>
          <a:xfrm>
            <a:off x="3054799" y="23672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object 34">
            <a:extLst>
              <a:ext uri="{FF2B5EF4-FFF2-40B4-BE49-F238E27FC236}">
                <a16:creationId xmlns:a16="http://schemas.microsoft.com/office/drawing/2014/main" id="{2D03398D-05A9-574E-8F2D-9CBD29B399CE}"/>
              </a:ext>
            </a:extLst>
          </p:cNvPr>
          <p:cNvSpPr txBox="1"/>
          <p:nvPr/>
        </p:nvSpPr>
        <p:spPr>
          <a:xfrm>
            <a:off x="2639616" y="2219650"/>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90</a:t>
            </a:r>
          </a:p>
        </p:txBody>
      </p:sp>
      <p:cxnSp>
        <p:nvCxnSpPr>
          <p:cNvPr id="76" name="Straight Connector 75">
            <a:extLst>
              <a:ext uri="{FF2B5EF4-FFF2-40B4-BE49-F238E27FC236}">
                <a16:creationId xmlns:a16="http://schemas.microsoft.com/office/drawing/2014/main" id="{FADFC126-9AB4-F14C-A2B5-E9B886632F6E}"/>
              </a:ext>
            </a:extLst>
          </p:cNvPr>
          <p:cNvCxnSpPr/>
          <p:nvPr/>
        </p:nvCxnSpPr>
        <p:spPr>
          <a:xfrm>
            <a:off x="3054799" y="260537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object 34">
            <a:extLst>
              <a:ext uri="{FF2B5EF4-FFF2-40B4-BE49-F238E27FC236}">
                <a16:creationId xmlns:a16="http://schemas.microsoft.com/office/drawing/2014/main" id="{1F78198E-9401-984C-9FF9-F1263E576839}"/>
              </a:ext>
            </a:extLst>
          </p:cNvPr>
          <p:cNvSpPr txBox="1"/>
          <p:nvPr/>
        </p:nvSpPr>
        <p:spPr>
          <a:xfrm>
            <a:off x="2639616" y="2457775"/>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80</a:t>
            </a:r>
          </a:p>
        </p:txBody>
      </p:sp>
      <p:cxnSp>
        <p:nvCxnSpPr>
          <p:cNvPr id="78" name="Straight Connector 77">
            <a:extLst>
              <a:ext uri="{FF2B5EF4-FFF2-40B4-BE49-F238E27FC236}">
                <a16:creationId xmlns:a16="http://schemas.microsoft.com/office/drawing/2014/main" id="{3E938052-9DBB-8B41-9636-0940C11C947D}"/>
              </a:ext>
            </a:extLst>
          </p:cNvPr>
          <p:cNvCxnSpPr/>
          <p:nvPr/>
        </p:nvCxnSpPr>
        <p:spPr>
          <a:xfrm>
            <a:off x="3054799" y="285937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object 34">
            <a:extLst>
              <a:ext uri="{FF2B5EF4-FFF2-40B4-BE49-F238E27FC236}">
                <a16:creationId xmlns:a16="http://schemas.microsoft.com/office/drawing/2014/main" id="{C2C7FB7A-C7C4-4F45-944D-F06FAFF4AC2D}"/>
              </a:ext>
            </a:extLst>
          </p:cNvPr>
          <p:cNvSpPr txBox="1"/>
          <p:nvPr/>
        </p:nvSpPr>
        <p:spPr>
          <a:xfrm>
            <a:off x="2639616" y="2711775"/>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70</a:t>
            </a:r>
          </a:p>
        </p:txBody>
      </p:sp>
      <p:cxnSp>
        <p:nvCxnSpPr>
          <p:cNvPr id="80" name="Straight Connector 79">
            <a:extLst>
              <a:ext uri="{FF2B5EF4-FFF2-40B4-BE49-F238E27FC236}">
                <a16:creationId xmlns:a16="http://schemas.microsoft.com/office/drawing/2014/main" id="{DDC089A7-3AEE-A344-B75F-CC7B741E3187}"/>
              </a:ext>
            </a:extLst>
          </p:cNvPr>
          <p:cNvCxnSpPr/>
          <p:nvPr/>
        </p:nvCxnSpPr>
        <p:spPr>
          <a:xfrm>
            <a:off x="3054799" y="30911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1" name="object 34">
            <a:extLst>
              <a:ext uri="{FF2B5EF4-FFF2-40B4-BE49-F238E27FC236}">
                <a16:creationId xmlns:a16="http://schemas.microsoft.com/office/drawing/2014/main" id="{0F8B7ADF-C292-DE4A-BCD0-1777F5E34D25}"/>
              </a:ext>
            </a:extLst>
          </p:cNvPr>
          <p:cNvSpPr txBox="1"/>
          <p:nvPr/>
        </p:nvSpPr>
        <p:spPr>
          <a:xfrm>
            <a:off x="2639616" y="2943550"/>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60</a:t>
            </a:r>
          </a:p>
        </p:txBody>
      </p:sp>
      <p:cxnSp>
        <p:nvCxnSpPr>
          <p:cNvPr id="82" name="Straight Connector 81">
            <a:extLst>
              <a:ext uri="{FF2B5EF4-FFF2-40B4-BE49-F238E27FC236}">
                <a16:creationId xmlns:a16="http://schemas.microsoft.com/office/drawing/2014/main" id="{944B5429-AA5A-2E4F-A204-E956743E0029}"/>
              </a:ext>
            </a:extLst>
          </p:cNvPr>
          <p:cNvCxnSpPr/>
          <p:nvPr/>
        </p:nvCxnSpPr>
        <p:spPr>
          <a:xfrm>
            <a:off x="3054799" y="33508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3" name="object 34">
            <a:extLst>
              <a:ext uri="{FF2B5EF4-FFF2-40B4-BE49-F238E27FC236}">
                <a16:creationId xmlns:a16="http://schemas.microsoft.com/office/drawing/2014/main" id="{80E3787E-2EE4-4A46-9817-D3AE952AE07C}"/>
              </a:ext>
            </a:extLst>
          </p:cNvPr>
          <p:cNvSpPr txBox="1"/>
          <p:nvPr/>
        </p:nvSpPr>
        <p:spPr>
          <a:xfrm>
            <a:off x="2639616" y="3197550"/>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50</a:t>
            </a:r>
          </a:p>
        </p:txBody>
      </p:sp>
      <p:cxnSp>
        <p:nvCxnSpPr>
          <p:cNvPr id="84" name="Straight Connector 83">
            <a:extLst>
              <a:ext uri="{FF2B5EF4-FFF2-40B4-BE49-F238E27FC236}">
                <a16:creationId xmlns:a16="http://schemas.microsoft.com/office/drawing/2014/main" id="{B77CFF4D-136A-3343-9DEA-17E6A3726B05}"/>
              </a:ext>
            </a:extLst>
          </p:cNvPr>
          <p:cNvCxnSpPr/>
          <p:nvPr/>
        </p:nvCxnSpPr>
        <p:spPr>
          <a:xfrm>
            <a:off x="3054799" y="358327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5" name="object 34">
            <a:extLst>
              <a:ext uri="{FF2B5EF4-FFF2-40B4-BE49-F238E27FC236}">
                <a16:creationId xmlns:a16="http://schemas.microsoft.com/office/drawing/2014/main" id="{98D36A2E-3857-BB48-8E78-59F27B79C917}"/>
              </a:ext>
            </a:extLst>
          </p:cNvPr>
          <p:cNvSpPr txBox="1"/>
          <p:nvPr/>
        </p:nvSpPr>
        <p:spPr>
          <a:xfrm>
            <a:off x="2639616" y="3435675"/>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40</a:t>
            </a:r>
          </a:p>
        </p:txBody>
      </p:sp>
      <p:cxnSp>
        <p:nvCxnSpPr>
          <p:cNvPr id="86" name="Straight Connector 85">
            <a:extLst>
              <a:ext uri="{FF2B5EF4-FFF2-40B4-BE49-F238E27FC236}">
                <a16:creationId xmlns:a16="http://schemas.microsoft.com/office/drawing/2014/main" id="{C2E2AF8F-8554-C449-AE04-7FF1DCD45EC7}"/>
              </a:ext>
            </a:extLst>
          </p:cNvPr>
          <p:cNvCxnSpPr/>
          <p:nvPr/>
        </p:nvCxnSpPr>
        <p:spPr>
          <a:xfrm>
            <a:off x="3054799" y="3840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7" name="object 34">
            <a:extLst>
              <a:ext uri="{FF2B5EF4-FFF2-40B4-BE49-F238E27FC236}">
                <a16:creationId xmlns:a16="http://schemas.microsoft.com/office/drawing/2014/main" id="{DD1F6815-3362-2440-A8F5-3A6F01497BA8}"/>
              </a:ext>
            </a:extLst>
          </p:cNvPr>
          <p:cNvSpPr txBox="1"/>
          <p:nvPr/>
        </p:nvSpPr>
        <p:spPr>
          <a:xfrm>
            <a:off x="2639616" y="3692850"/>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30</a:t>
            </a:r>
          </a:p>
        </p:txBody>
      </p:sp>
      <p:cxnSp>
        <p:nvCxnSpPr>
          <p:cNvPr id="88" name="Straight Connector 87">
            <a:extLst>
              <a:ext uri="{FF2B5EF4-FFF2-40B4-BE49-F238E27FC236}">
                <a16:creationId xmlns:a16="http://schemas.microsoft.com/office/drawing/2014/main" id="{22EC4ABD-0AA4-DE43-8973-2C9158DD9675}"/>
              </a:ext>
            </a:extLst>
          </p:cNvPr>
          <p:cNvCxnSpPr/>
          <p:nvPr/>
        </p:nvCxnSpPr>
        <p:spPr>
          <a:xfrm>
            <a:off x="3054799" y="407539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object 34">
            <a:extLst>
              <a:ext uri="{FF2B5EF4-FFF2-40B4-BE49-F238E27FC236}">
                <a16:creationId xmlns:a16="http://schemas.microsoft.com/office/drawing/2014/main" id="{E5542724-89BA-9D4F-9CC0-45F4DD49F77C}"/>
              </a:ext>
            </a:extLst>
          </p:cNvPr>
          <p:cNvSpPr txBox="1"/>
          <p:nvPr/>
        </p:nvSpPr>
        <p:spPr>
          <a:xfrm>
            <a:off x="2639616" y="3927800"/>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20</a:t>
            </a:r>
          </a:p>
        </p:txBody>
      </p:sp>
      <p:cxnSp>
        <p:nvCxnSpPr>
          <p:cNvPr id="90" name="Straight Connector 89">
            <a:extLst>
              <a:ext uri="{FF2B5EF4-FFF2-40B4-BE49-F238E27FC236}">
                <a16:creationId xmlns:a16="http://schemas.microsoft.com/office/drawing/2014/main" id="{0ADBDA22-2192-AF40-A300-120BF285FC83}"/>
              </a:ext>
            </a:extLst>
          </p:cNvPr>
          <p:cNvCxnSpPr/>
          <p:nvPr/>
        </p:nvCxnSpPr>
        <p:spPr>
          <a:xfrm>
            <a:off x="3054799" y="432622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1" name="object 34">
            <a:extLst>
              <a:ext uri="{FF2B5EF4-FFF2-40B4-BE49-F238E27FC236}">
                <a16:creationId xmlns:a16="http://schemas.microsoft.com/office/drawing/2014/main" id="{561B7122-454E-5149-BF73-19CFCEE87E3D}"/>
              </a:ext>
            </a:extLst>
          </p:cNvPr>
          <p:cNvSpPr txBox="1"/>
          <p:nvPr/>
        </p:nvSpPr>
        <p:spPr>
          <a:xfrm>
            <a:off x="2639616" y="4178625"/>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10</a:t>
            </a:r>
          </a:p>
        </p:txBody>
      </p:sp>
      <p:sp>
        <p:nvSpPr>
          <p:cNvPr id="92" name="object 34">
            <a:extLst>
              <a:ext uri="{FF2B5EF4-FFF2-40B4-BE49-F238E27FC236}">
                <a16:creationId xmlns:a16="http://schemas.microsoft.com/office/drawing/2014/main" id="{D7C71753-66FD-0E48-AA6E-2191C1EDE6D5}"/>
              </a:ext>
            </a:extLst>
          </p:cNvPr>
          <p:cNvSpPr txBox="1"/>
          <p:nvPr/>
        </p:nvSpPr>
        <p:spPr>
          <a:xfrm>
            <a:off x="7603109"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24</a:t>
            </a:r>
            <a:endParaRPr sz="1200" dirty="0">
              <a:latin typeface="Arial"/>
              <a:cs typeface="Arial"/>
            </a:endParaRPr>
          </a:p>
        </p:txBody>
      </p:sp>
      <p:cxnSp>
        <p:nvCxnSpPr>
          <p:cNvPr id="93" name="Straight Connector 92">
            <a:extLst>
              <a:ext uri="{FF2B5EF4-FFF2-40B4-BE49-F238E27FC236}">
                <a16:creationId xmlns:a16="http://schemas.microsoft.com/office/drawing/2014/main" id="{F4BDFADA-B765-EE43-A6CC-E212EF6B4CE0}"/>
              </a:ext>
            </a:extLst>
          </p:cNvPr>
          <p:cNvCxnSpPr>
            <a:cxnSpLocks/>
          </p:cNvCxnSpPr>
          <p:nvPr/>
        </p:nvCxnSpPr>
        <p:spPr>
          <a:xfrm rot="16200000">
            <a:off x="7690299"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object 34">
            <a:extLst>
              <a:ext uri="{FF2B5EF4-FFF2-40B4-BE49-F238E27FC236}">
                <a16:creationId xmlns:a16="http://schemas.microsoft.com/office/drawing/2014/main" id="{8135219F-747F-5142-9D9F-C6A5CEE7D1D1}"/>
              </a:ext>
            </a:extLst>
          </p:cNvPr>
          <p:cNvSpPr txBox="1"/>
          <p:nvPr/>
        </p:nvSpPr>
        <p:spPr>
          <a:xfrm>
            <a:off x="6844284"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20</a:t>
            </a:r>
            <a:endParaRPr sz="1200" dirty="0">
              <a:latin typeface="Arial"/>
              <a:cs typeface="Arial"/>
            </a:endParaRPr>
          </a:p>
        </p:txBody>
      </p:sp>
      <p:cxnSp>
        <p:nvCxnSpPr>
          <p:cNvPr id="95" name="Straight Connector 94">
            <a:extLst>
              <a:ext uri="{FF2B5EF4-FFF2-40B4-BE49-F238E27FC236}">
                <a16:creationId xmlns:a16="http://schemas.microsoft.com/office/drawing/2014/main" id="{90E3CF2C-0BDC-BC49-93B7-80F372DB42F1}"/>
              </a:ext>
            </a:extLst>
          </p:cNvPr>
          <p:cNvCxnSpPr>
            <a:cxnSpLocks/>
          </p:cNvCxnSpPr>
          <p:nvPr/>
        </p:nvCxnSpPr>
        <p:spPr>
          <a:xfrm rot="16200000">
            <a:off x="6931474"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6" name="object 34">
            <a:extLst>
              <a:ext uri="{FF2B5EF4-FFF2-40B4-BE49-F238E27FC236}">
                <a16:creationId xmlns:a16="http://schemas.microsoft.com/office/drawing/2014/main" id="{19B0F56B-D134-2744-AF69-1B611123093D}"/>
              </a:ext>
            </a:extLst>
          </p:cNvPr>
          <p:cNvSpPr txBox="1"/>
          <p:nvPr/>
        </p:nvSpPr>
        <p:spPr>
          <a:xfrm>
            <a:off x="6066409"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16</a:t>
            </a:r>
            <a:endParaRPr sz="1200" dirty="0">
              <a:latin typeface="Arial"/>
              <a:cs typeface="Arial"/>
            </a:endParaRPr>
          </a:p>
        </p:txBody>
      </p:sp>
      <p:cxnSp>
        <p:nvCxnSpPr>
          <p:cNvPr id="97" name="Straight Connector 96">
            <a:extLst>
              <a:ext uri="{FF2B5EF4-FFF2-40B4-BE49-F238E27FC236}">
                <a16:creationId xmlns:a16="http://schemas.microsoft.com/office/drawing/2014/main" id="{1F8E1489-C942-E74D-958C-C7D9029E16A6}"/>
              </a:ext>
            </a:extLst>
          </p:cNvPr>
          <p:cNvCxnSpPr>
            <a:cxnSpLocks/>
          </p:cNvCxnSpPr>
          <p:nvPr/>
        </p:nvCxnSpPr>
        <p:spPr>
          <a:xfrm rot="16200000">
            <a:off x="6153599"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8" name="object 34">
            <a:extLst>
              <a:ext uri="{FF2B5EF4-FFF2-40B4-BE49-F238E27FC236}">
                <a16:creationId xmlns:a16="http://schemas.microsoft.com/office/drawing/2014/main" id="{8DAEBEF9-4715-094D-B4E0-036EFA8AA067}"/>
              </a:ext>
            </a:extLst>
          </p:cNvPr>
          <p:cNvSpPr txBox="1"/>
          <p:nvPr/>
        </p:nvSpPr>
        <p:spPr>
          <a:xfrm>
            <a:off x="5304409"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12</a:t>
            </a:r>
            <a:endParaRPr sz="1200" dirty="0">
              <a:latin typeface="Arial"/>
              <a:cs typeface="Arial"/>
            </a:endParaRPr>
          </a:p>
        </p:txBody>
      </p:sp>
      <p:cxnSp>
        <p:nvCxnSpPr>
          <p:cNvPr id="99" name="Straight Connector 98">
            <a:extLst>
              <a:ext uri="{FF2B5EF4-FFF2-40B4-BE49-F238E27FC236}">
                <a16:creationId xmlns:a16="http://schemas.microsoft.com/office/drawing/2014/main" id="{E9C992D0-F757-454C-A209-E4CB2B6DDDE7}"/>
              </a:ext>
            </a:extLst>
          </p:cNvPr>
          <p:cNvCxnSpPr>
            <a:cxnSpLocks/>
          </p:cNvCxnSpPr>
          <p:nvPr/>
        </p:nvCxnSpPr>
        <p:spPr>
          <a:xfrm rot="16200000">
            <a:off x="5391599"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0" name="object 34">
            <a:extLst>
              <a:ext uri="{FF2B5EF4-FFF2-40B4-BE49-F238E27FC236}">
                <a16:creationId xmlns:a16="http://schemas.microsoft.com/office/drawing/2014/main" id="{31F342C6-96A6-B44E-B8BC-B02EFCDDB4DD}"/>
              </a:ext>
            </a:extLst>
          </p:cNvPr>
          <p:cNvSpPr txBox="1"/>
          <p:nvPr/>
        </p:nvSpPr>
        <p:spPr>
          <a:xfrm>
            <a:off x="4545584"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8</a:t>
            </a:r>
            <a:endParaRPr sz="1200" dirty="0">
              <a:latin typeface="Arial"/>
              <a:cs typeface="Arial"/>
            </a:endParaRPr>
          </a:p>
        </p:txBody>
      </p:sp>
      <p:cxnSp>
        <p:nvCxnSpPr>
          <p:cNvPr id="101" name="Straight Connector 100">
            <a:extLst>
              <a:ext uri="{FF2B5EF4-FFF2-40B4-BE49-F238E27FC236}">
                <a16:creationId xmlns:a16="http://schemas.microsoft.com/office/drawing/2014/main" id="{2110F1A1-4008-2648-A1B7-2EB1CF6DFAA6}"/>
              </a:ext>
            </a:extLst>
          </p:cNvPr>
          <p:cNvCxnSpPr>
            <a:cxnSpLocks/>
          </p:cNvCxnSpPr>
          <p:nvPr/>
        </p:nvCxnSpPr>
        <p:spPr>
          <a:xfrm rot="16200000">
            <a:off x="4632774"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object 34">
            <a:extLst>
              <a:ext uri="{FF2B5EF4-FFF2-40B4-BE49-F238E27FC236}">
                <a16:creationId xmlns:a16="http://schemas.microsoft.com/office/drawing/2014/main" id="{E20C3D0A-8B98-324C-BD0E-3C2892C549B7}"/>
              </a:ext>
            </a:extLst>
          </p:cNvPr>
          <p:cNvSpPr txBox="1"/>
          <p:nvPr/>
        </p:nvSpPr>
        <p:spPr>
          <a:xfrm>
            <a:off x="3783584"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4</a:t>
            </a:r>
            <a:endParaRPr sz="1200" dirty="0">
              <a:latin typeface="Arial"/>
              <a:cs typeface="Arial"/>
            </a:endParaRPr>
          </a:p>
        </p:txBody>
      </p:sp>
      <p:cxnSp>
        <p:nvCxnSpPr>
          <p:cNvPr id="103" name="Straight Connector 102">
            <a:extLst>
              <a:ext uri="{FF2B5EF4-FFF2-40B4-BE49-F238E27FC236}">
                <a16:creationId xmlns:a16="http://schemas.microsoft.com/office/drawing/2014/main" id="{AB11AC19-26F2-5A40-82F7-88B2FB08EF08}"/>
              </a:ext>
            </a:extLst>
          </p:cNvPr>
          <p:cNvCxnSpPr>
            <a:cxnSpLocks/>
          </p:cNvCxnSpPr>
          <p:nvPr/>
        </p:nvCxnSpPr>
        <p:spPr>
          <a:xfrm rot="16200000">
            <a:off x="3870774"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object 34">
            <a:extLst>
              <a:ext uri="{FF2B5EF4-FFF2-40B4-BE49-F238E27FC236}">
                <a16:creationId xmlns:a16="http://schemas.microsoft.com/office/drawing/2014/main" id="{0265675B-9F3F-D642-B023-69B97A14DB91}"/>
              </a:ext>
            </a:extLst>
          </p:cNvPr>
          <p:cNvSpPr txBox="1"/>
          <p:nvPr/>
        </p:nvSpPr>
        <p:spPr>
          <a:xfrm>
            <a:off x="3012059" y="5117720"/>
            <a:ext cx="246380" cy="369332"/>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115 (0)</a:t>
            </a:r>
            <a:endParaRPr sz="1200" dirty="0">
              <a:latin typeface="Arial"/>
              <a:cs typeface="Arial"/>
            </a:endParaRPr>
          </a:p>
        </p:txBody>
      </p:sp>
      <p:sp>
        <p:nvSpPr>
          <p:cNvPr id="112" name="object 34">
            <a:extLst>
              <a:ext uri="{FF2B5EF4-FFF2-40B4-BE49-F238E27FC236}">
                <a16:creationId xmlns:a16="http://schemas.microsoft.com/office/drawing/2014/main" id="{E575B9C9-155B-AC4B-941C-A4B2E6951E92}"/>
              </a:ext>
            </a:extLst>
          </p:cNvPr>
          <p:cNvSpPr txBox="1"/>
          <p:nvPr/>
        </p:nvSpPr>
        <p:spPr>
          <a:xfrm>
            <a:off x="3770971"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80</a:t>
            </a:r>
          </a:p>
          <a:p>
            <a:pPr algn="ctr">
              <a:spcBef>
                <a:spcPts val="133"/>
              </a:spcBef>
            </a:pPr>
            <a:r>
              <a:rPr lang="en-GB" sz="1200" spc="-7" dirty="0">
                <a:latin typeface="Arial"/>
                <a:cs typeface="Arial"/>
              </a:rPr>
              <a:t>(21)</a:t>
            </a:r>
            <a:endParaRPr sz="1200" dirty="0">
              <a:latin typeface="Arial"/>
              <a:cs typeface="Arial"/>
            </a:endParaRPr>
          </a:p>
        </p:txBody>
      </p:sp>
      <p:sp>
        <p:nvSpPr>
          <p:cNvPr id="113" name="object 34">
            <a:extLst>
              <a:ext uri="{FF2B5EF4-FFF2-40B4-BE49-F238E27FC236}">
                <a16:creationId xmlns:a16="http://schemas.microsoft.com/office/drawing/2014/main" id="{F1289692-82A7-7649-BBAA-A439E20B309B}"/>
              </a:ext>
            </a:extLst>
          </p:cNvPr>
          <p:cNvSpPr txBox="1"/>
          <p:nvPr/>
        </p:nvSpPr>
        <p:spPr>
          <a:xfrm>
            <a:off x="4546635"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53</a:t>
            </a:r>
          </a:p>
          <a:p>
            <a:pPr algn="ctr">
              <a:spcBef>
                <a:spcPts val="133"/>
              </a:spcBef>
            </a:pPr>
            <a:r>
              <a:rPr lang="en-GB" sz="1200" spc="-7" dirty="0">
                <a:latin typeface="Arial"/>
                <a:cs typeface="Arial"/>
              </a:rPr>
              <a:t>(34)</a:t>
            </a:r>
            <a:endParaRPr sz="1200" dirty="0">
              <a:latin typeface="Arial"/>
              <a:cs typeface="Arial"/>
            </a:endParaRPr>
          </a:p>
        </p:txBody>
      </p:sp>
      <p:sp>
        <p:nvSpPr>
          <p:cNvPr id="114" name="object 34">
            <a:extLst>
              <a:ext uri="{FF2B5EF4-FFF2-40B4-BE49-F238E27FC236}">
                <a16:creationId xmlns:a16="http://schemas.microsoft.com/office/drawing/2014/main" id="{305738C2-1EE8-4647-AA55-31CA5B47CAE0}"/>
              </a:ext>
            </a:extLst>
          </p:cNvPr>
          <p:cNvSpPr txBox="1"/>
          <p:nvPr/>
        </p:nvSpPr>
        <p:spPr>
          <a:xfrm>
            <a:off x="5290767"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17</a:t>
            </a:r>
          </a:p>
          <a:p>
            <a:pPr algn="ctr">
              <a:spcBef>
                <a:spcPts val="133"/>
              </a:spcBef>
            </a:pPr>
            <a:r>
              <a:rPr lang="en-GB" sz="1200" spc="-7" dirty="0">
                <a:latin typeface="Arial"/>
                <a:cs typeface="Arial"/>
              </a:rPr>
              <a:t>(50)</a:t>
            </a:r>
            <a:endParaRPr sz="1200" dirty="0">
              <a:latin typeface="Arial"/>
              <a:cs typeface="Arial"/>
            </a:endParaRPr>
          </a:p>
        </p:txBody>
      </p:sp>
      <p:sp>
        <p:nvSpPr>
          <p:cNvPr id="115" name="object 34">
            <a:extLst>
              <a:ext uri="{FF2B5EF4-FFF2-40B4-BE49-F238E27FC236}">
                <a16:creationId xmlns:a16="http://schemas.microsoft.com/office/drawing/2014/main" id="{0B140F51-AB55-2D4C-B1AD-71CFE465ECA7}"/>
              </a:ext>
            </a:extLst>
          </p:cNvPr>
          <p:cNvSpPr txBox="1"/>
          <p:nvPr/>
        </p:nvSpPr>
        <p:spPr>
          <a:xfrm>
            <a:off x="6034899"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9</a:t>
            </a:r>
          </a:p>
          <a:p>
            <a:pPr algn="ctr">
              <a:spcBef>
                <a:spcPts val="133"/>
              </a:spcBef>
            </a:pPr>
            <a:r>
              <a:rPr lang="en-GB" sz="1200" spc="-7" dirty="0">
                <a:latin typeface="Arial"/>
                <a:cs typeface="Arial"/>
              </a:rPr>
              <a:t>(53)</a:t>
            </a:r>
            <a:endParaRPr sz="1200" dirty="0">
              <a:latin typeface="Arial"/>
              <a:cs typeface="Arial"/>
            </a:endParaRPr>
          </a:p>
        </p:txBody>
      </p:sp>
      <p:sp>
        <p:nvSpPr>
          <p:cNvPr id="116" name="object 34">
            <a:extLst>
              <a:ext uri="{FF2B5EF4-FFF2-40B4-BE49-F238E27FC236}">
                <a16:creationId xmlns:a16="http://schemas.microsoft.com/office/drawing/2014/main" id="{0C2A53D1-309F-F74D-A20C-E7A38A2EFE84}"/>
              </a:ext>
            </a:extLst>
          </p:cNvPr>
          <p:cNvSpPr txBox="1"/>
          <p:nvPr/>
        </p:nvSpPr>
        <p:spPr>
          <a:xfrm>
            <a:off x="6810563"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4</a:t>
            </a:r>
          </a:p>
          <a:p>
            <a:pPr algn="ctr">
              <a:spcBef>
                <a:spcPts val="133"/>
              </a:spcBef>
            </a:pPr>
            <a:r>
              <a:rPr lang="en-GB" sz="1200" spc="-7" dirty="0">
                <a:latin typeface="Arial"/>
                <a:cs typeface="Arial"/>
              </a:rPr>
              <a:t>(53)</a:t>
            </a:r>
            <a:endParaRPr sz="1200" dirty="0">
              <a:latin typeface="Arial"/>
              <a:cs typeface="Arial"/>
            </a:endParaRPr>
          </a:p>
        </p:txBody>
      </p:sp>
      <p:sp>
        <p:nvSpPr>
          <p:cNvPr id="117" name="object 34">
            <a:extLst>
              <a:ext uri="{FF2B5EF4-FFF2-40B4-BE49-F238E27FC236}">
                <a16:creationId xmlns:a16="http://schemas.microsoft.com/office/drawing/2014/main" id="{DDE439B5-F9C5-5840-BD50-44769F5D9680}"/>
              </a:ext>
            </a:extLst>
          </p:cNvPr>
          <p:cNvSpPr txBox="1"/>
          <p:nvPr/>
        </p:nvSpPr>
        <p:spPr>
          <a:xfrm>
            <a:off x="7573614"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a:t>
            </a:r>
          </a:p>
          <a:p>
            <a:pPr algn="ctr">
              <a:spcBef>
                <a:spcPts val="133"/>
              </a:spcBef>
            </a:pPr>
            <a:r>
              <a:rPr lang="en-GB" sz="1200" spc="-7" dirty="0">
                <a:latin typeface="Arial"/>
                <a:cs typeface="Arial"/>
              </a:rPr>
              <a:t>(53)</a:t>
            </a:r>
            <a:endParaRPr sz="1200" dirty="0">
              <a:latin typeface="Arial"/>
              <a:cs typeface="Arial"/>
            </a:endParaRPr>
          </a:p>
        </p:txBody>
      </p:sp>
      <p:sp>
        <p:nvSpPr>
          <p:cNvPr id="118" name="object 34">
            <a:extLst>
              <a:ext uri="{FF2B5EF4-FFF2-40B4-BE49-F238E27FC236}">
                <a16:creationId xmlns:a16="http://schemas.microsoft.com/office/drawing/2014/main" id="{FAD42179-3621-B745-A1CA-F4D14C284000}"/>
              </a:ext>
            </a:extLst>
          </p:cNvPr>
          <p:cNvSpPr txBox="1"/>
          <p:nvPr/>
        </p:nvSpPr>
        <p:spPr>
          <a:xfrm>
            <a:off x="8342971"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0</a:t>
            </a:r>
          </a:p>
          <a:p>
            <a:pPr algn="ctr">
              <a:spcBef>
                <a:spcPts val="133"/>
              </a:spcBef>
            </a:pPr>
            <a:r>
              <a:rPr lang="en-GB" sz="1200" spc="-7" dirty="0">
                <a:latin typeface="Arial"/>
                <a:cs typeface="Arial"/>
              </a:rPr>
              <a:t>(53)</a:t>
            </a:r>
            <a:endParaRPr sz="1200" dirty="0">
              <a:latin typeface="Arial"/>
              <a:cs typeface="Arial"/>
            </a:endParaRPr>
          </a:p>
        </p:txBody>
      </p:sp>
      <p:sp>
        <p:nvSpPr>
          <p:cNvPr id="119" name="object 34">
            <a:extLst>
              <a:ext uri="{FF2B5EF4-FFF2-40B4-BE49-F238E27FC236}">
                <a16:creationId xmlns:a16="http://schemas.microsoft.com/office/drawing/2014/main" id="{2326FB0E-5815-DE4D-8500-11EF96158E9A}"/>
              </a:ext>
            </a:extLst>
          </p:cNvPr>
          <p:cNvSpPr txBox="1"/>
          <p:nvPr/>
        </p:nvSpPr>
        <p:spPr>
          <a:xfrm>
            <a:off x="1656223" y="5117720"/>
            <a:ext cx="1158207" cy="369332"/>
          </a:xfrm>
          <a:prstGeom prst="rect">
            <a:avLst/>
          </a:prstGeom>
        </p:spPr>
        <p:txBody>
          <a:bodyPr vert="horz" wrap="square" lIns="0" tIns="0" rIns="0" bIns="0" rtlCol="0">
            <a:spAutoFit/>
          </a:bodyPr>
          <a:lstStyle/>
          <a:p>
            <a:pPr algn="r">
              <a:spcBef>
                <a:spcPts val="133"/>
              </a:spcBef>
            </a:pPr>
            <a:r>
              <a:rPr lang="en-GB" sz="1200" b="1" spc="-7" dirty="0">
                <a:latin typeface="Arial"/>
                <a:cs typeface="Arial"/>
              </a:rPr>
              <a:t>No. at risk:</a:t>
            </a:r>
            <a:br>
              <a:rPr lang="en-GB" sz="1200" b="1" spc="-7" dirty="0">
                <a:latin typeface="Arial"/>
                <a:cs typeface="Arial"/>
              </a:rPr>
            </a:br>
            <a:r>
              <a:rPr lang="en-GB" sz="1200" b="1" spc="-7" dirty="0">
                <a:latin typeface="Arial"/>
                <a:cs typeface="Arial"/>
              </a:rPr>
              <a:t>(events)</a:t>
            </a:r>
            <a:endParaRPr sz="1200" b="1" dirty="0">
              <a:latin typeface="Arial"/>
              <a:cs typeface="Arial"/>
            </a:endParaRPr>
          </a:p>
        </p:txBody>
      </p:sp>
      <p:cxnSp>
        <p:nvCxnSpPr>
          <p:cNvPr id="122" name="Straight Connector 121">
            <a:extLst>
              <a:ext uri="{FF2B5EF4-FFF2-40B4-BE49-F238E27FC236}">
                <a16:creationId xmlns:a16="http://schemas.microsoft.com/office/drawing/2014/main" id="{774DCD41-1F64-2942-9B99-B7692D4D51A5}"/>
              </a:ext>
            </a:extLst>
          </p:cNvPr>
          <p:cNvCxnSpPr>
            <a:cxnSpLocks/>
          </p:cNvCxnSpPr>
          <p:nvPr/>
        </p:nvCxnSpPr>
        <p:spPr>
          <a:xfrm>
            <a:off x="3136780" y="3350834"/>
            <a:ext cx="5351374" cy="0"/>
          </a:xfrm>
          <a:prstGeom prst="line">
            <a:avLst/>
          </a:prstGeom>
          <a:ln w="12700">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126" name="Graphic 124">
            <a:extLst>
              <a:ext uri="{FF2B5EF4-FFF2-40B4-BE49-F238E27FC236}">
                <a16:creationId xmlns:a16="http://schemas.microsoft.com/office/drawing/2014/main" id="{E376D4F5-BDFA-DA4D-9627-A433A3C5B0D2}"/>
              </a:ext>
            </a:extLst>
          </p:cNvPr>
          <p:cNvGrpSpPr/>
          <p:nvPr/>
        </p:nvGrpSpPr>
        <p:grpSpPr>
          <a:xfrm>
            <a:off x="3077977" y="2066925"/>
            <a:ext cx="5389407" cy="1773511"/>
            <a:chOff x="3077977" y="2066925"/>
            <a:chExt cx="5389407" cy="1773511"/>
          </a:xfrm>
        </p:grpSpPr>
        <p:sp>
          <p:nvSpPr>
            <p:cNvPr id="127" name="Freeform 126">
              <a:extLst>
                <a:ext uri="{FF2B5EF4-FFF2-40B4-BE49-F238E27FC236}">
                  <a16:creationId xmlns:a16="http://schemas.microsoft.com/office/drawing/2014/main" id="{69F59321-13F3-E74B-90EA-AB71BFF23C66}"/>
                </a:ext>
              </a:extLst>
            </p:cNvPr>
            <p:cNvSpPr/>
            <p:nvPr/>
          </p:nvSpPr>
          <p:spPr>
            <a:xfrm>
              <a:off x="3086688" y="2082290"/>
              <a:ext cx="5350727" cy="1734956"/>
            </a:xfrm>
            <a:custGeom>
              <a:avLst/>
              <a:gdLst>
                <a:gd name="connsiteX0" fmla="*/ 32677 w 5350727"/>
                <a:gd name="connsiteY0" fmla="*/ 32571 h 1734956"/>
                <a:gd name="connsiteX1" fmla="*/ 347532 w 5350727"/>
                <a:gd name="connsiteY1" fmla="*/ 32571 h 1734956"/>
                <a:gd name="connsiteX2" fmla="*/ 347532 w 5350727"/>
                <a:gd name="connsiteY2" fmla="*/ 53904 h 1734956"/>
                <a:gd name="connsiteX3" fmla="*/ 366356 w 5350727"/>
                <a:gd name="connsiteY3" fmla="*/ 53904 h 1734956"/>
                <a:gd name="connsiteX4" fmla="*/ 366356 w 5350727"/>
                <a:gd name="connsiteY4" fmla="*/ 75238 h 1734956"/>
                <a:gd name="connsiteX5" fmla="*/ 372545 w 5350727"/>
                <a:gd name="connsiteY5" fmla="*/ 75238 h 1734956"/>
                <a:gd name="connsiteX6" fmla="*/ 372545 w 5350727"/>
                <a:gd name="connsiteY6" fmla="*/ 139496 h 1734956"/>
                <a:gd name="connsiteX7" fmla="*/ 378862 w 5350727"/>
                <a:gd name="connsiteY7" fmla="*/ 139496 h 1734956"/>
                <a:gd name="connsiteX8" fmla="*/ 378862 w 5350727"/>
                <a:gd name="connsiteY8" fmla="*/ 183062 h 1734956"/>
                <a:gd name="connsiteX9" fmla="*/ 435593 w 5350727"/>
                <a:gd name="connsiteY9" fmla="*/ 183062 h 1734956"/>
                <a:gd name="connsiteX10" fmla="*/ 435593 w 5350727"/>
                <a:gd name="connsiteY10" fmla="*/ 205681 h 1734956"/>
                <a:gd name="connsiteX11" fmla="*/ 467053 w 5350727"/>
                <a:gd name="connsiteY11" fmla="*/ 205681 h 1734956"/>
                <a:gd name="connsiteX12" fmla="*/ 467053 w 5350727"/>
                <a:gd name="connsiteY12" fmla="*/ 228942 h 1734956"/>
                <a:gd name="connsiteX13" fmla="*/ 599209 w 5350727"/>
                <a:gd name="connsiteY13" fmla="*/ 228942 h 1734956"/>
                <a:gd name="connsiteX14" fmla="*/ 599209 w 5350727"/>
                <a:gd name="connsiteY14" fmla="*/ 252460 h 1734956"/>
                <a:gd name="connsiteX15" fmla="*/ 699906 w 5350727"/>
                <a:gd name="connsiteY15" fmla="*/ 252460 h 1734956"/>
                <a:gd name="connsiteX16" fmla="*/ 699906 w 5350727"/>
                <a:gd name="connsiteY16" fmla="*/ 275722 h 1734956"/>
                <a:gd name="connsiteX17" fmla="*/ 712541 w 5350727"/>
                <a:gd name="connsiteY17" fmla="*/ 275722 h 1734956"/>
                <a:gd name="connsiteX18" fmla="*/ 712541 w 5350727"/>
                <a:gd name="connsiteY18" fmla="*/ 322501 h 1734956"/>
                <a:gd name="connsiteX19" fmla="*/ 725177 w 5350727"/>
                <a:gd name="connsiteY19" fmla="*/ 322501 h 1734956"/>
                <a:gd name="connsiteX20" fmla="*/ 725177 w 5350727"/>
                <a:gd name="connsiteY20" fmla="*/ 416832 h 1734956"/>
                <a:gd name="connsiteX21" fmla="*/ 731366 w 5350727"/>
                <a:gd name="connsiteY21" fmla="*/ 416832 h 1734956"/>
                <a:gd name="connsiteX22" fmla="*/ 731366 w 5350727"/>
                <a:gd name="connsiteY22" fmla="*/ 440478 h 1734956"/>
                <a:gd name="connsiteX23" fmla="*/ 737683 w 5350727"/>
                <a:gd name="connsiteY23" fmla="*/ 440478 h 1734956"/>
                <a:gd name="connsiteX24" fmla="*/ 737683 w 5350727"/>
                <a:gd name="connsiteY24" fmla="*/ 464382 h 1734956"/>
                <a:gd name="connsiteX25" fmla="*/ 744001 w 5350727"/>
                <a:gd name="connsiteY25" fmla="*/ 464382 h 1734956"/>
                <a:gd name="connsiteX26" fmla="*/ 744001 w 5350727"/>
                <a:gd name="connsiteY26" fmla="*/ 488286 h 1734956"/>
                <a:gd name="connsiteX27" fmla="*/ 775590 w 5350727"/>
                <a:gd name="connsiteY27" fmla="*/ 488286 h 1734956"/>
                <a:gd name="connsiteX28" fmla="*/ 775590 w 5350727"/>
                <a:gd name="connsiteY28" fmla="*/ 512318 h 1734956"/>
                <a:gd name="connsiteX29" fmla="*/ 844698 w 5350727"/>
                <a:gd name="connsiteY29" fmla="*/ 512318 h 1734956"/>
                <a:gd name="connsiteX30" fmla="*/ 844698 w 5350727"/>
                <a:gd name="connsiteY30" fmla="*/ 536865 h 1734956"/>
                <a:gd name="connsiteX31" fmla="*/ 857333 w 5350727"/>
                <a:gd name="connsiteY31" fmla="*/ 536865 h 1734956"/>
                <a:gd name="connsiteX32" fmla="*/ 857333 w 5350727"/>
                <a:gd name="connsiteY32" fmla="*/ 561283 h 1734956"/>
                <a:gd name="connsiteX33" fmla="*/ 901428 w 5350727"/>
                <a:gd name="connsiteY33" fmla="*/ 561283 h 1734956"/>
                <a:gd name="connsiteX34" fmla="*/ 901428 w 5350727"/>
                <a:gd name="connsiteY34" fmla="*/ 585829 h 1734956"/>
                <a:gd name="connsiteX35" fmla="*/ 907746 w 5350727"/>
                <a:gd name="connsiteY35" fmla="*/ 585829 h 1734956"/>
                <a:gd name="connsiteX36" fmla="*/ 907746 w 5350727"/>
                <a:gd name="connsiteY36" fmla="*/ 610376 h 1734956"/>
                <a:gd name="connsiteX37" fmla="*/ 1014761 w 5350727"/>
                <a:gd name="connsiteY37" fmla="*/ 610376 h 1734956"/>
                <a:gd name="connsiteX38" fmla="*/ 1014761 w 5350727"/>
                <a:gd name="connsiteY38" fmla="*/ 635436 h 1734956"/>
                <a:gd name="connsiteX39" fmla="*/ 1052538 w 5350727"/>
                <a:gd name="connsiteY39" fmla="*/ 635436 h 1734956"/>
                <a:gd name="connsiteX40" fmla="*/ 1052538 w 5350727"/>
                <a:gd name="connsiteY40" fmla="*/ 660497 h 1734956"/>
                <a:gd name="connsiteX41" fmla="*/ 1083998 w 5350727"/>
                <a:gd name="connsiteY41" fmla="*/ 660497 h 1734956"/>
                <a:gd name="connsiteX42" fmla="*/ 1083998 w 5350727"/>
                <a:gd name="connsiteY42" fmla="*/ 686328 h 1734956"/>
                <a:gd name="connsiteX43" fmla="*/ 1096633 w 5350727"/>
                <a:gd name="connsiteY43" fmla="*/ 686328 h 1734956"/>
                <a:gd name="connsiteX44" fmla="*/ 1096633 w 5350727"/>
                <a:gd name="connsiteY44" fmla="*/ 738891 h 1734956"/>
                <a:gd name="connsiteX45" fmla="*/ 1191013 w 5350727"/>
                <a:gd name="connsiteY45" fmla="*/ 738891 h 1734956"/>
                <a:gd name="connsiteX46" fmla="*/ 1191013 w 5350727"/>
                <a:gd name="connsiteY46" fmla="*/ 767293 h 1734956"/>
                <a:gd name="connsiteX47" fmla="*/ 1449137 w 5350727"/>
                <a:gd name="connsiteY47" fmla="*/ 767293 h 1734956"/>
                <a:gd name="connsiteX48" fmla="*/ 1449137 w 5350727"/>
                <a:gd name="connsiteY48" fmla="*/ 826024 h 1734956"/>
                <a:gd name="connsiteX49" fmla="*/ 1474279 w 5350727"/>
                <a:gd name="connsiteY49" fmla="*/ 826024 h 1734956"/>
                <a:gd name="connsiteX50" fmla="*/ 1474279 w 5350727"/>
                <a:gd name="connsiteY50" fmla="*/ 855968 h 1734956"/>
                <a:gd name="connsiteX51" fmla="*/ 1587611 w 5350727"/>
                <a:gd name="connsiteY51" fmla="*/ 855968 h 1734956"/>
                <a:gd name="connsiteX52" fmla="*/ 1587611 w 5350727"/>
                <a:gd name="connsiteY52" fmla="*/ 886426 h 1734956"/>
                <a:gd name="connsiteX53" fmla="*/ 1606435 w 5350727"/>
                <a:gd name="connsiteY53" fmla="*/ 886426 h 1734956"/>
                <a:gd name="connsiteX54" fmla="*/ 1606435 w 5350727"/>
                <a:gd name="connsiteY54" fmla="*/ 987439 h 1734956"/>
                <a:gd name="connsiteX55" fmla="*/ 1619071 w 5350727"/>
                <a:gd name="connsiteY55" fmla="*/ 987439 h 1734956"/>
                <a:gd name="connsiteX56" fmla="*/ 1619071 w 5350727"/>
                <a:gd name="connsiteY56" fmla="*/ 1023681 h 1734956"/>
                <a:gd name="connsiteX57" fmla="*/ 1625388 w 5350727"/>
                <a:gd name="connsiteY57" fmla="*/ 1023681 h 1734956"/>
                <a:gd name="connsiteX58" fmla="*/ 1625388 w 5350727"/>
                <a:gd name="connsiteY58" fmla="*/ 1104131 h 1734956"/>
                <a:gd name="connsiteX59" fmla="*/ 1656848 w 5350727"/>
                <a:gd name="connsiteY59" fmla="*/ 1104131 h 1734956"/>
                <a:gd name="connsiteX60" fmla="*/ 1656848 w 5350727"/>
                <a:gd name="connsiteY60" fmla="*/ 1144100 h 1734956"/>
                <a:gd name="connsiteX61" fmla="*/ 1688308 w 5350727"/>
                <a:gd name="connsiteY61" fmla="*/ 1144100 h 1734956"/>
                <a:gd name="connsiteX62" fmla="*/ 1688308 w 5350727"/>
                <a:gd name="connsiteY62" fmla="*/ 1185610 h 1734956"/>
                <a:gd name="connsiteX63" fmla="*/ 1700943 w 5350727"/>
                <a:gd name="connsiteY63" fmla="*/ 1185610 h 1734956"/>
                <a:gd name="connsiteX64" fmla="*/ 1700943 w 5350727"/>
                <a:gd name="connsiteY64" fmla="*/ 1227120 h 1734956"/>
                <a:gd name="connsiteX65" fmla="*/ 1763992 w 5350727"/>
                <a:gd name="connsiteY65" fmla="*/ 1227120 h 1734956"/>
                <a:gd name="connsiteX66" fmla="*/ 1763992 w 5350727"/>
                <a:gd name="connsiteY66" fmla="*/ 1268502 h 1734956"/>
                <a:gd name="connsiteX67" fmla="*/ 1776498 w 5350727"/>
                <a:gd name="connsiteY67" fmla="*/ 1268502 h 1734956"/>
                <a:gd name="connsiteX68" fmla="*/ 1776498 w 5350727"/>
                <a:gd name="connsiteY68" fmla="*/ 1311426 h 1734956"/>
                <a:gd name="connsiteX69" fmla="*/ 1883384 w 5350727"/>
                <a:gd name="connsiteY69" fmla="*/ 1311426 h 1734956"/>
                <a:gd name="connsiteX70" fmla="*/ 1883384 w 5350727"/>
                <a:gd name="connsiteY70" fmla="*/ 1354351 h 1734956"/>
                <a:gd name="connsiteX71" fmla="*/ 1990527 w 5350727"/>
                <a:gd name="connsiteY71" fmla="*/ 1354351 h 1734956"/>
                <a:gd name="connsiteX72" fmla="*/ 1990527 w 5350727"/>
                <a:gd name="connsiteY72" fmla="*/ 1397275 h 1734956"/>
                <a:gd name="connsiteX73" fmla="*/ 2078717 w 5350727"/>
                <a:gd name="connsiteY73" fmla="*/ 1397275 h 1734956"/>
                <a:gd name="connsiteX74" fmla="*/ 2078717 w 5350727"/>
                <a:gd name="connsiteY74" fmla="*/ 1440327 h 1734956"/>
                <a:gd name="connsiteX75" fmla="*/ 2173097 w 5350727"/>
                <a:gd name="connsiteY75" fmla="*/ 1440327 h 1734956"/>
                <a:gd name="connsiteX76" fmla="*/ 2173097 w 5350727"/>
                <a:gd name="connsiteY76" fmla="*/ 1497388 h 1734956"/>
                <a:gd name="connsiteX77" fmla="*/ 2619979 w 5350727"/>
                <a:gd name="connsiteY77" fmla="*/ 1497388 h 1734956"/>
                <a:gd name="connsiteX78" fmla="*/ 2619979 w 5350727"/>
                <a:gd name="connsiteY78" fmla="*/ 1558304 h 1734956"/>
                <a:gd name="connsiteX79" fmla="*/ 2676710 w 5350727"/>
                <a:gd name="connsiteY79" fmla="*/ 1558304 h 1734956"/>
                <a:gd name="connsiteX80" fmla="*/ 2676710 w 5350727"/>
                <a:gd name="connsiteY80" fmla="*/ 1623462 h 1734956"/>
                <a:gd name="connsiteX81" fmla="*/ 2720805 w 5350727"/>
                <a:gd name="connsiteY81" fmla="*/ 1623462 h 1734956"/>
                <a:gd name="connsiteX82" fmla="*/ 2720805 w 5350727"/>
                <a:gd name="connsiteY82" fmla="*/ 1708153 h 1734956"/>
                <a:gd name="connsiteX83" fmla="*/ 5327318 w 5350727"/>
                <a:gd name="connsiteY83" fmla="*/ 1708153 h 17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50727" h="1734956">
                  <a:moveTo>
                    <a:pt x="32677" y="32571"/>
                  </a:moveTo>
                  <a:lnTo>
                    <a:pt x="347532" y="32571"/>
                  </a:lnTo>
                  <a:lnTo>
                    <a:pt x="347532" y="53904"/>
                  </a:lnTo>
                  <a:lnTo>
                    <a:pt x="366356" y="53904"/>
                  </a:lnTo>
                  <a:lnTo>
                    <a:pt x="366356" y="75238"/>
                  </a:lnTo>
                  <a:lnTo>
                    <a:pt x="372545" y="75238"/>
                  </a:lnTo>
                  <a:lnTo>
                    <a:pt x="372545" y="139496"/>
                  </a:lnTo>
                  <a:lnTo>
                    <a:pt x="378862" y="139496"/>
                  </a:lnTo>
                  <a:lnTo>
                    <a:pt x="378862" y="183062"/>
                  </a:lnTo>
                  <a:lnTo>
                    <a:pt x="435593" y="183062"/>
                  </a:lnTo>
                  <a:lnTo>
                    <a:pt x="435593" y="205681"/>
                  </a:lnTo>
                  <a:lnTo>
                    <a:pt x="467053" y="205681"/>
                  </a:lnTo>
                  <a:lnTo>
                    <a:pt x="467053" y="228942"/>
                  </a:lnTo>
                  <a:lnTo>
                    <a:pt x="599209" y="228942"/>
                  </a:lnTo>
                  <a:lnTo>
                    <a:pt x="599209" y="252460"/>
                  </a:lnTo>
                  <a:lnTo>
                    <a:pt x="699906" y="252460"/>
                  </a:lnTo>
                  <a:lnTo>
                    <a:pt x="699906" y="275722"/>
                  </a:lnTo>
                  <a:lnTo>
                    <a:pt x="712541" y="275722"/>
                  </a:lnTo>
                  <a:lnTo>
                    <a:pt x="712541" y="322501"/>
                  </a:lnTo>
                  <a:lnTo>
                    <a:pt x="725177" y="322501"/>
                  </a:lnTo>
                  <a:lnTo>
                    <a:pt x="725177" y="416832"/>
                  </a:lnTo>
                  <a:lnTo>
                    <a:pt x="731366" y="416832"/>
                  </a:lnTo>
                  <a:lnTo>
                    <a:pt x="731366" y="440478"/>
                  </a:lnTo>
                  <a:lnTo>
                    <a:pt x="737683" y="440478"/>
                  </a:lnTo>
                  <a:lnTo>
                    <a:pt x="737683" y="464382"/>
                  </a:lnTo>
                  <a:lnTo>
                    <a:pt x="744001" y="464382"/>
                  </a:lnTo>
                  <a:lnTo>
                    <a:pt x="744001" y="488286"/>
                  </a:lnTo>
                  <a:lnTo>
                    <a:pt x="775590" y="488286"/>
                  </a:lnTo>
                  <a:lnTo>
                    <a:pt x="775590" y="512318"/>
                  </a:lnTo>
                  <a:lnTo>
                    <a:pt x="844698" y="512318"/>
                  </a:lnTo>
                  <a:lnTo>
                    <a:pt x="844698" y="536865"/>
                  </a:lnTo>
                  <a:lnTo>
                    <a:pt x="857333" y="536865"/>
                  </a:lnTo>
                  <a:lnTo>
                    <a:pt x="857333" y="561283"/>
                  </a:lnTo>
                  <a:lnTo>
                    <a:pt x="901428" y="561283"/>
                  </a:lnTo>
                  <a:lnTo>
                    <a:pt x="901428" y="585829"/>
                  </a:lnTo>
                  <a:lnTo>
                    <a:pt x="907746" y="585829"/>
                  </a:lnTo>
                  <a:lnTo>
                    <a:pt x="907746" y="610376"/>
                  </a:lnTo>
                  <a:lnTo>
                    <a:pt x="1014761" y="610376"/>
                  </a:lnTo>
                  <a:lnTo>
                    <a:pt x="1014761" y="635436"/>
                  </a:lnTo>
                  <a:lnTo>
                    <a:pt x="1052538" y="635436"/>
                  </a:lnTo>
                  <a:lnTo>
                    <a:pt x="1052538" y="660497"/>
                  </a:lnTo>
                  <a:lnTo>
                    <a:pt x="1083998" y="660497"/>
                  </a:lnTo>
                  <a:lnTo>
                    <a:pt x="1083998" y="686328"/>
                  </a:lnTo>
                  <a:lnTo>
                    <a:pt x="1096633" y="686328"/>
                  </a:lnTo>
                  <a:lnTo>
                    <a:pt x="1096633" y="738891"/>
                  </a:lnTo>
                  <a:lnTo>
                    <a:pt x="1191013" y="738891"/>
                  </a:lnTo>
                  <a:lnTo>
                    <a:pt x="1191013" y="767293"/>
                  </a:lnTo>
                  <a:lnTo>
                    <a:pt x="1449137" y="767293"/>
                  </a:lnTo>
                  <a:lnTo>
                    <a:pt x="1449137" y="826024"/>
                  </a:lnTo>
                  <a:lnTo>
                    <a:pt x="1474279" y="826024"/>
                  </a:lnTo>
                  <a:lnTo>
                    <a:pt x="1474279" y="855968"/>
                  </a:lnTo>
                  <a:lnTo>
                    <a:pt x="1587611" y="855968"/>
                  </a:lnTo>
                  <a:lnTo>
                    <a:pt x="1587611" y="886426"/>
                  </a:lnTo>
                  <a:lnTo>
                    <a:pt x="1606435" y="886426"/>
                  </a:lnTo>
                  <a:lnTo>
                    <a:pt x="1606435" y="987439"/>
                  </a:lnTo>
                  <a:lnTo>
                    <a:pt x="1619071" y="987439"/>
                  </a:lnTo>
                  <a:lnTo>
                    <a:pt x="1619071" y="1023681"/>
                  </a:lnTo>
                  <a:lnTo>
                    <a:pt x="1625388" y="1023681"/>
                  </a:lnTo>
                  <a:lnTo>
                    <a:pt x="1625388" y="1104131"/>
                  </a:lnTo>
                  <a:lnTo>
                    <a:pt x="1656848" y="1104131"/>
                  </a:lnTo>
                  <a:lnTo>
                    <a:pt x="1656848" y="1144100"/>
                  </a:lnTo>
                  <a:lnTo>
                    <a:pt x="1688308" y="1144100"/>
                  </a:lnTo>
                  <a:lnTo>
                    <a:pt x="1688308" y="1185610"/>
                  </a:lnTo>
                  <a:lnTo>
                    <a:pt x="1700943" y="1185610"/>
                  </a:lnTo>
                  <a:lnTo>
                    <a:pt x="1700943" y="1227120"/>
                  </a:lnTo>
                  <a:lnTo>
                    <a:pt x="1763992" y="1227120"/>
                  </a:lnTo>
                  <a:lnTo>
                    <a:pt x="1763992" y="1268502"/>
                  </a:lnTo>
                  <a:lnTo>
                    <a:pt x="1776498" y="1268502"/>
                  </a:lnTo>
                  <a:lnTo>
                    <a:pt x="1776498" y="1311426"/>
                  </a:lnTo>
                  <a:lnTo>
                    <a:pt x="1883384" y="1311426"/>
                  </a:lnTo>
                  <a:lnTo>
                    <a:pt x="1883384" y="1354351"/>
                  </a:lnTo>
                  <a:lnTo>
                    <a:pt x="1990527" y="1354351"/>
                  </a:lnTo>
                  <a:lnTo>
                    <a:pt x="1990527" y="1397275"/>
                  </a:lnTo>
                  <a:lnTo>
                    <a:pt x="2078717" y="1397275"/>
                  </a:lnTo>
                  <a:lnTo>
                    <a:pt x="2078717" y="1440327"/>
                  </a:lnTo>
                  <a:lnTo>
                    <a:pt x="2173097" y="1440327"/>
                  </a:lnTo>
                  <a:lnTo>
                    <a:pt x="2173097" y="1497388"/>
                  </a:lnTo>
                  <a:lnTo>
                    <a:pt x="2619979" y="1497388"/>
                  </a:lnTo>
                  <a:lnTo>
                    <a:pt x="2619979" y="1558304"/>
                  </a:lnTo>
                  <a:lnTo>
                    <a:pt x="2676710" y="1558304"/>
                  </a:lnTo>
                  <a:lnTo>
                    <a:pt x="2676710" y="1623462"/>
                  </a:lnTo>
                  <a:lnTo>
                    <a:pt x="2720805" y="1623462"/>
                  </a:lnTo>
                  <a:lnTo>
                    <a:pt x="2720805" y="1708153"/>
                  </a:lnTo>
                  <a:lnTo>
                    <a:pt x="5327318" y="1708153"/>
                  </a:lnTo>
                </a:path>
              </a:pathLst>
            </a:custGeom>
            <a:noFill/>
            <a:ln w="32187" cap="flat">
              <a:solidFill>
                <a:schemeClr val="accent1"/>
              </a:solid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F85454A-94C0-6E40-9B74-59CDADF37E01}"/>
                </a:ext>
              </a:extLst>
            </p:cNvPr>
            <p:cNvSpPr/>
            <p:nvPr/>
          </p:nvSpPr>
          <p:spPr>
            <a:xfrm>
              <a:off x="3061639" y="209857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9EC7BA6-608F-6942-B508-15400A9514A0}"/>
                </a:ext>
              </a:extLst>
            </p:cNvPr>
            <p:cNvSpPr/>
            <p:nvPr/>
          </p:nvSpPr>
          <p:spPr>
            <a:xfrm>
              <a:off x="3109215" y="205064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43204FE-4038-AA4E-9B00-AFAA8C2EC2F4}"/>
                </a:ext>
              </a:extLst>
            </p:cNvPr>
            <p:cNvSpPr/>
            <p:nvPr/>
          </p:nvSpPr>
          <p:spPr>
            <a:xfrm>
              <a:off x="3395318" y="2205372"/>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34F07B0C-5716-4649-9A8A-67AA37DBD572}"/>
                </a:ext>
              </a:extLst>
            </p:cNvPr>
            <p:cNvSpPr/>
            <p:nvPr/>
          </p:nvSpPr>
          <p:spPr>
            <a:xfrm>
              <a:off x="3443023" y="2157564"/>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5005D2C2-D42D-BE4D-B47D-36BFAC293C76}"/>
                </a:ext>
              </a:extLst>
            </p:cNvPr>
            <p:cNvSpPr/>
            <p:nvPr/>
          </p:nvSpPr>
          <p:spPr>
            <a:xfrm>
              <a:off x="3395318" y="2205372"/>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CB5F5298-3BFF-2840-8737-4A891A9DFA7B}"/>
                </a:ext>
              </a:extLst>
            </p:cNvPr>
            <p:cNvSpPr/>
            <p:nvPr/>
          </p:nvSpPr>
          <p:spPr>
            <a:xfrm>
              <a:off x="3443023" y="2157564"/>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0D7E9F7-AA10-8E43-A43D-449EA60D8ACB}"/>
                </a:ext>
              </a:extLst>
            </p:cNvPr>
            <p:cNvSpPr/>
            <p:nvPr/>
          </p:nvSpPr>
          <p:spPr>
            <a:xfrm>
              <a:off x="3401635" y="2248939"/>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ADA687E7-3310-3746-B754-DFA9B5ABDBB4}"/>
                </a:ext>
              </a:extLst>
            </p:cNvPr>
            <p:cNvSpPr/>
            <p:nvPr/>
          </p:nvSpPr>
          <p:spPr>
            <a:xfrm>
              <a:off x="3449212" y="2201131"/>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EEEAA4A0-1683-C44C-8A5E-3CB2B83C7DC3}"/>
                </a:ext>
              </a:extLst>
            </p:cNvPr>
            <p:cNvSpPr/>
            <p:nvPr/>
          </p:nvSpPr>
          <p:spPr>
            <a:xfrm>
              <a:off x="3401635" y="2248939"/>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0CCAEDEE-7863-AB41-A777-6B10989AC549}"/>
                </a:ext>
              </a:extLst>
            </p:cNvPr>
            <p:cNvSpPr/>
            <p:nvPr/>
          </p:nvSpPr>
          <p:spPr>
            <a:xfrm>
              <a:off x="3449212" y="2201131"/>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F2C5CC4F-AC4E-074F-9E80-E39C6C306FA3}"/>
                </a:ext>
              </a:extLst>
            </p:cNvPr>
            <p:cNvSpPr/>
            <p:nvPr/>
          </p:nvSpPr>
          <p:spPr>
            <a:xfrm>
              <a:off x="3407953" y="2248939"/>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71119A01-620D-B042-AF82-F5F11411B4C0}"/>
                </a:ext>
              </a:extLst>
            </p:cNvPr>
            <p:cNvSpPr/>
            <p:nvPr/>
          </p:nvSpPr>
          <p:spPr>
            <a:xfrm>
              <a:off x="3455530" y="2201131"/>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78B2E70-30DE-6243-963B-DBE5A4DFCFC0}"/>
                </a:ext>
              </a:extLst>
            </p:cNvPr>
            <p:cNvSpPr/>
            <p:nvPr/>
          </p:nvSpPr>
          <p:spPr>
            <a:xfrm>
              <a:off x="3414142" y="2248939"/>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A68F7C2E-22DD-BD4E-80C8-1238F175032E}"/>
                </a:ext>
              </a:extLst>
            </p:cNvPr>
            <p:cNvSpPr/>
            <p:nvPr/>
          </p:nvSpPr>
          <p:spPr>
            <a:xfrm>
              <a:off x="3461718" y="2201131"/>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000561DB-9E25-5D41-AB4C-33B5360D6532}"/>
                </a:ext>
              </a:extLst>
            </p:cNvPr>
            <p:cNvSpPr/>
            <p:nvPr/>
          </p:nvSpPr>
          <p:spPr>
            <a:xfrm>
              <a:off x="3458237" y="227168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604DAB66-D2C6-B64D-AA55-28884EE899FF}"/>
                </a:ext>
              </a:extLst>
            </p:cNvPr>
            <p:cNvSpPr/>
            <p:nvPr/>
          </p:nvSpPr>
          <p:spPr>
            <a:xfrm>
              <a:off x="3505942" y="222375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D05AD005-82C9-7B4A-AFA5-A0DE258C4CDD}"/>
                </a:ext>
              </a:extLst>
            </p:cNvPr>
            <p:cNvSpPr/>
            <p:nvPr/>
          </p:nvSpPr>
          <p:spPr>
            <a:xfrm>
              <a:off x="3477190" y="227168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0FB6D3C7-A3EE-254B-9C52-74D8B42D7C33}"/>
                </a:ext>
              </a:extLst>
            </p:cNvPr>
            <p:cNvSpPr/>
            <p:nvPr/>
          </p:nvSpPr>
          <p:spPr>
            <a:xfrm>
              <a:off x="3524767" y="222375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C7F7B262-4964-5C4D-A880-7BEE818179C5}"/>
                </a:ext>
              </a:extLst>
            </p:cNvPr>
            <p:cNvSpPr/>
            <p:nvPr/>
          </p:nvSpPr>
          <p:spPr>
            <a:xfrm>
              <a:off x="3477190" y="227168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A1441387-8D9D-6D48-A9C9-701FD24933BD}"/>
                </a:ext>
              </a:extLst>
            </p:cNvPr>
            <p:cNvSpPr/>
            <p:nvPr/>
          </p:nvSpPr>
          <p:spPr>
            <a:xfrm>
              <a:off x="3524767" y="222375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95280CA5-8CFF-4B48-A0F2-23FDE031E389}"/>
                </a:ext>
              </a:extLst>
            </p:cNvPr>
            <p:cNvSpPr/>
            <p:nvPr/>
          </p:nvSpPr>
          <p:spPr>
            <a:xfrm>
              <a:off x="3735315" y="238850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DE03A9C0-0064-064E-9E55-A31AF7BE9EF4}"/>
                </a:ext>
              </a:extLst>
            </p:cNvPr>
            <p:cNvSpPr/>
            <p:nvPr/>
          </p:nvSpPr>
          <p:spPr>
            <a:xfrm>
              <a:off x="3782891" y="234057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5BD0A2F7-F637-5340-8A2D-DDE22BB30B4F}"/>
                </a:ext>
              </a:extLst>
            </p:cNvPr>
            <p:cNvSpPr/>
            <p:nvPr/>
          </p:nvSpPr>
          <p:spPr>
            <a:xfrm>
              <a:off x="3754139" y="2506483"/>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B8279D18-9673-D14E-9A94-A7772433175C}"/>
                </a:ext>
              </a:extLst>
            </p:cNvPr>
            <p:cNvSpPr/>
            <p:nvPr/>
          </p:nvSpPr>
          <p:spPr>
            <a:xfrm>
              <a:off x="3801715" y="2458547"/>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0092FAD-42E7-F44E-A3F4-ED4A4E4E18E0}"/>
                </a:ext>
              </a:extLst>
            </p:cNvPr>
            <p:cNvSpPr/>
            <p:nvPr/>
          </p:nvSpPr>
          <p:spPr>
            <a:xfrm>
              <a:off x="3779281" y="2554291"/>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CB0A5CCD-E205-1348-B9A2-D000B5B63ACF}"/>
                </a:ext>
              </a:extLst>
            </p:cNvPr>
            <p:cNvSpPr/>
            <p:nvPr/>
          </p:nvSpPr>
          <p:spPr>
            <a:xfrm>
              <a:off x="3826986" y="2506355"/>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8CD058DC-6FBE-B64E-A375-10EDAB4F9D90}"/>
                </a:ext>
              </a:extLst>
            </p:cNvPr>
            <p:cNvSpPr/>
            <p:nvPr/>
          </p:nvSpPr>
          <p:spPr>
            <a:xfrm>
              <a:off x="3810869" y="2578452"/>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A221551A-9200-484B-8274-38C39058E58B}"/>
                </a:ext>
              </a:extLst>
            </p:cNvPr>
            <p:cNvSpPr/>
            <p:nvPr/>
          </p:nvSpPr>
          <p:spPr>
            <a:xfrm>
              <a:off x="3858446" y="2530516"/>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A78E96A4-2488-EC4D-86DC-806B2FDFC4B1}"/>
                </a:ext>
              </a:extLst>
            </p:cNvPr>
            <p:cNvSpPr/>
            <p:nvPr/>
          </p:nvSpPr>
          <p:spPr>
            <a:xfrm>
              <a:off x="3930519" y="2676381"/>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D7DEF536-E079-7E4F-BEFA-3864FB26A8D9}"/>
                </a:ext>
              </a:extLst>
            </p:cNvPr>
            <p:cNvSpPr/>
            <p:nvPr/>
          </p:nvSpPr>
          <p:spPr>
            <a:xfrm>
              <a:off x="3978096" y="2628444"/>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432EE575-2A52-5447-BAAA-B05E224E7B30}"/>
                </a:ext>
              </a:extLst>
            </p:cNvPr>
            <p:cNvSpPr/>
            <p:nvPr/>
          </p:nvSpPr>
          <p:spPr>
            <a:xfrm>
              <a:off x="4031216" y="2676381"/>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C6A5BCC3-E4DF-E04B-B22B-90E51179FDB4}"/>
                </a:ext>
              </a:extLst>
            </p:cNvPr>
            <p:cNvSpPr/>
            <p:nvPr/>
          </p:nvSpPr>
          <p:spPr>
            <a:xfrm>
              <a:off x="4078793" y="2628444"/>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D06E85B2-4CD5-F04B-BC9C-54204C2BFD15}"/>
                </a:ext>
              </a:extLst>
            </p:cNvPr>
            <p:cNvSpPr/>
            <p:nvPr/>
          </p:nvSpPr>
          <p:spPr>
            <a:xfrm>
              <a:off x="4075311" y="2726630"/>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241C1F59-C3C8-7C4A-B0E7-4D340060EE37}"/>
                </a:ext>
              </a:extLst>
            </p:cNvPr>
            <p:cNvSpPr/>
            <p:nvPr/>
          </p:nvSpPr>
          <p:spPr>
            <a:xfrm>
              <a:off x="4122888" y="2678694"/>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868D429E-2036-C04C-B69F-D70447C2D64C}"/>
                </a:ext>
              </a:extLst>
            </p:cNvPr>
            <p:cNvSpPr/>
            <p:nvPr/>
          </p:nvSpPr>
          <p:spPr>
            <a:xfrm>
              <a:off x="4075311" y="2726630"/>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D25B113C-76AC-5948-9F62-A9BFC485BD06}"/>
                </a:ext>
              </a:extLst>
            </p:cNvPr>
            <p:cNvSpPr/>
            <p:nvPr/>
          </p:nvSpPr>
          <p:spPr>
            <a:xfrm>
              <a:off x="4122888" y="2678694"/>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CE181FD2-0873-AD41-8E3E-AF2574624CAB}"/>
                </a:ext>
              </a:extLst>
            </p:cNvPr>
            <p:cNvSpPr/>
            <p:nvPr/>
          </p:nvSpPr>
          <p:spPr>
            <a:xfrm>
              <a:off x="4112960" y="2752462"/>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06D6249-52CB-0D49-A164-B8C417AD2E38}"/>
                </a:ext>
              </a:extLst>
            </p:cNvPr>
            <p:cNvSpPr/>
            <p:nvPr/>
          </p:nvSpPr>
          <p:spPr>
            <a:xfrm>
              <a:off x="4160665" y="2704525"/>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0367562D-D0C8-9842-86CF-8583CE7F16FF}"/>
                </a:ext>
              </a:extLst>
            </p:cNvPr>
            <p:cNvSpPr/>
            <p:nvPr/>
          </p:nvSpPr>
          <p:spPr>
            <a:xfrm>
              <a:off x="4125595" y="280489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8B625EF1-EFA2-FC40-8ED8-4E63D554BDE6}"/>
                </a:ext>
              </a:extLst>
            </p:cNvPr>
            <p:cNvSpPr/>
            <p:nvPr/>
          </p:nvSpPr>
          <p:spPr>
            <a:xfrm>
              <a:off x="4173172" y="275696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D061825-19EC-FC4A-A09D-9F1AF95C161C}"/>
                </a:ext>
              </a:extLst>
            </p:cNvPr>
            <p:cNvSpPr/>
            <p:nvPr/>
          </p:nvSpPr>
          <p:spPr>
            <a:xfrm>
              <a:off x="4131913" y="280489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1BC4EBA8-33B0-5F4F-A5B8-BBB2087A19AC}"/>
                </a:ext>
              </a:extLst>
            </p:cNvPr>
            <p:cNvSpPr/>
            <p:nvPr/>
          </p:nvSpPr>
          <p:spPr>
            <a:xfrm>
              <a:off x="4179618" y="275696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3EF10F75-DF48-5640-8EE9-F1E3E0045C72}"/>
                </a:ext>
              </a:extLst>
            </p:cNvPr>
            <p:cNvSpPr/>
            <p:nvPr/>
          </p:nvSpPr>
          <p:spPr>
            <a:xfrm>
              <a:off x="4144548" y="280489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D658AF3E-40F4-AC4D-9B90-DC94F104AC81}"/>
                </a:ext>
              </a:extLst>
            </p:cNvPr>
            <p:cNvSpPr/>
            <p:nvPr/>
          </p:nvSpPr>
          <p:spPr>
            <a:xfrm>
              <a:off x="4192125" y="275696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23FE28A8-5104-8743-9891-C645F9A654AD}"/>
                </a:ext>
              </a:extLst>
            </p:cNvPr>
            <p:cNvSpPr/>
            <p:nvPr/>
          </p:nvSpPr>
          <p:spPr>
            <a:xfrm>
              <a:off x="4163373" y="280489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7B934BDC-D28B-464D-B77A-C60956A113DD}"/>
                </a:ext>
              </a:extLst>
            </p:cNvPr>
            <p:cNvSpPr/>
            <p:nvPr/>
          </p:nvSpPr>
          <p:spPr>
            <a:xfrm>
              <a:off x="4210949" y="275696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BDAA48F3-D059-0245-BEAC-99738842B6B4}"/>
                </a:ext>
              </a:extLst>
            </p:cNvPr>
            <p:cNvSpPr/>
            <p:nvPr/>
          </p:nvSpPr>
          <p:spPr>
            <a:xfrm>
              <a:off x="4188515" y="280489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C4FB6A79-8AEA-5B4E-8309-4B79209F8C2C}"/>
                </a:ext>
              </a:extLst>
            </p:cNvPr>
            <p:cNvSpPr/>
            <p:nvPr/>
          </p:nvSpPr>
          <p:spPr>
            <a:xfrm>
              <a:off x="4236220" y="275696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97C5DF41-6EEE-F94A-BF13-14A75BD09BC6}"/>
                </a:ext>
              </a:extLst>
            </p:cNvPr>
            <p:cNvSpPr/>
            <p:nvPr/>
          </p:nvSpPr>
          <p:spPr>
            <a:xfrm>
              <a:off x="4358578" y="2833298"/>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1E6BA673-A616-DA4F-9A9D-5E7EBC3C61E9}"/>
                </a:ext>
              </a:extLst>
            </p:cNvPr>
            <p:cNvSpPr/>
            <p:nvPr/>
          </p:nvSpPr>
          <p:spPr>
            <a:xfrm>
              <a:off x="4406154" y="2785362"/>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26665982-267A-AA45-8309-18C2A6F0242E}"/>
                </a:ext>
              </a:extLst>
            </p:cNvPr>
            <p:cNvSpPr/>
            <p:nvPr/>
          </p:nvSpPr>
          <p:spPr>
            <a:xfrm>
              <a:off x="4446768" y="2833298"/>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B5E313D2-CC89-9147-8AB8-3F937B9C4D56}"/>
                </a:ext>
              </a:extLst>
            </p:cNvPr>
            <p:cNvSpPr/>
            <p:nvPr/>
          </p:nvSpPr>
          <p:spPr>
            <a:xfrm>
              <a:off x="4494344" y="2785362"/>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7DB01356-EA9E-8C42-8D56-3ECCE068CE00}"/>
                </a:ext>
              </a:extLst>
            </p:cNvPr>
            <p:cNvSpPr/>
            <p:nvPr/>
          </p:nvSpPr>
          <p:spPr>
            <a:xfrm>
              <a:off x="4471910" y="2892029"/>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E3D23F84-2B9C-8741-AE5E-B58A168D6F2A}"/>
                </a:ext>
              </a:extLst>
            </p:cNvPr>
            <p:cNvSpPr/>
            <p:nvPr/>
          </p:nvSpPr>
          <p:spPr>
            <a:xfrm>
              <a:off x="4519486" y="2844093"/>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E97EF644-97D8-1D46-9639-83D2A426845A}"/>
                </a:ext>
              </a:extLst>
            </p:cNvPr>
            <p:cNvSpPr/>
            <p:nvPr/>
          </p:nvSpPr>
          <p:spPr>
            <a:xfrm>
              <a:off x="4572607" y="2921845"/>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2049F260-189D-ED48-A88D-80DD807240F9}"/>
                </a:ext>
              </a:extLst>
            </p:cNvPr>
            <p:cNvSpPr/>
            <p:nvPr/>
          </p:nvSpPr>
          <p:spPr>
            <a:xfrm>
              <a:off x="4620312" y="2873909"/>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758CF389-A67F-3F45-B2F3-63F1F55C30E5}"/>
                </a:ext>
              </a:extLst>
            </p:cNvPr>
            <p:cNvSpPr/>
            <p:nvPr/>
          </p:nvSpPr>
          <p:spPr>
            <a:xfrm>
              <a:off x="4610384" y="2952303"/>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47D4633D-D4FF-0344-A31F-56BB5486606C}"/>
                </a:ext>
              </a:extLst>
            </p:cNvPr>
            <p:cNvSpPr/>
            <p:nvPr/>
          </p:nvSpPr>
          <p:spPr>
            <a:xfrm>
              <a:off x="4658089" y="2904367"/>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6D62A100-D3AF-FE49-9A26-B6ED7A6E9506}"/>
                </a:ext>
              </a:extLst>
            </p:cNvPr>
            <p:cNvSpPr/>
            <p:nvPr/>
          </p:nvSpPr>
          <p:spPr>
            <a:xfrm>
              <a:off x="4610384" y="2952303"/>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EE845493-1A40-8D49-9BF9-F20CF5037A5A}"/>
                </a:ext>
              </a:extLst>
            </p:cNvPr>
            <p:cNvSpPr/>
            <p:nvPr/>
          </p:nvSpPr>
          <p:spPr>
            <a:xfrm>
              <a:off x="4658089" y="2904367"/>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48B99F40-9EC0-1044-809F-C118EBA9A3B8}"/>
                </a:ext>
              </a:extLst>
            </p:cNvPr>
            <p:cNvSpPr/>
            <p:nvPr/>
          </p:nvSpPr>
          <p:spPr>
            <a:xfrm>
              <a:off x="4616702" y="2952303"/>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639F9834-B495-C64E-A01B-3DE7ED7643DF}"/>
                </a:ext>
              </a:extLst>
            </p:cNvPr>
            <p:cNvSpPr/>
            <p:nvPr/>
          </p:nvSpPr>
          <p:spPr>
            <a:xfrm>
              <a:off x="4664278" y="2904367"/>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9B86B46E-A9A4-2546-9702-B41718290935}"/>
                </a:ext>
              </a:extLst>
            </p:cNvPr>
            <p:cNvSpPr/>
            <p:nvPr/>
          </p:nvSpPr>
          <p:spPr>
            <a:xfrm>
              <a:off x="4623019" y="2952303"/>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2838B795-7769-1743-ABA9-DAD9DE62D900}"/>
                </a:ext>
              </a:extLst>
            </p:cNvPr>
            <p:cNvSpPr/>
            <p:nvPr/>
          </p:nvSpPr>
          <p:spPr>
            <a:xfrm>
              <a:off x="4670596" y="2904367"/>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31DAC8C8-F625-3F4E-83BC-50E2A5584776}"/>
                </a:ext>
              </a:extLst>
            </p:cNvPr>
            <p:cNvSpPr/>
            <p:nvPr/>
          </p:nvSpPr>
          <p:spPr>
            <a:xfrm>
              <a:off x="4623019" y="2952303"/>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89E55504-333A-F241-BF85-E9C3B42B6614}"/>
                </a:ext>
              </a:extLst>
            </p:cNvPr>
            <p:cNvSpPr/>
            <p:nvPr/>
          </p:nvSpPr>
          <p:spPr>
            <a:xfrm>
              <a:off x="4670596" y="2904367"/>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5896A996-7F87-1B4B-A03A-2D27A6137664}"/>
                </a:ext>
              </a:extLst>
            </p:cNvPr>
            <p:cNvSpPr/>
            <p:nvPr/>
          </p:nvSpPr>
          <p:spPr>
            <a:xfrm>
              <a:off x="4629337" y="305344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BAF14CB-F679-C44B-BEF0-F48811A4CFA3}"/>
                </a:ext>
              </a:extLst>
            </p:cNvPr>
            <p:cNvSpPr/>
            <p:nvPr/>
          </p:nvSpPr>
          <p:spPr>
            <a:xfrm>
              <a:off x="4676914" y="3005508"/>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03F5CD91-13FA-3146-AC60-D75B1B8EB0F2}"/>
                </a:ext>
              </a:extLst>
            </p:cNvPr>
            <p:cNvSpPr/>
            <p:nvPr/>
          </p:nvSpPr>
          <p:spPr>
            <a:xfrm>
              <a:off x="4629337" y="305344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4D2F62F8-78CF-144B-9E57-88D416C425CA}"/>
                </a:ext>
              </a:extLst>
            </p:cNvPr>
            <p:cNvSpPr/>
            <p:nvPr/>
          </p:nvSpPr>
          <p:spPr>
            <a:xfrm>
              <a:off x="4676914" y="3005508"/>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838DE556-11FC-BB4C-9A3D-87C06089248B}"/>
                </a:ext>
              </a:extLst>
            </p:cNvPr>
            <p:cNvSpPr/>
            <p:nvPr/>
          </p:nvSpPr>
          <p:spPr>
            <a:xfrm>
              <a:off x="4635655" y="3053444"/>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196EBA15-5FD8-B04D-B4C2-3198E693739A}"/>
                </a:ext>
              </a:extLst>
            </p:cNvPr>
            <p:cNvSpPr/>
            <p:nvPr/>
          </p:nvSpPr>
          <p:spPr>
            <a:xfrm>
              <a:off x="4683231" y="3005508"/>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584E1550-0A86-4846-B701-98F6DEFC9420}"/>
                </a:ext>
              </a:extLst>
            </p:cNvPr>
            <p:cNvSpPr/>
            <p:nvPr/>
          </p:nvSpPr>
          <p:spPr>
            <a:xfrm>
              <a:off x="4641973" y="308968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D277E423-B338-4D4E-8FEC-095084608EAF}"/>
                </a:ext>
              </a:extLst>
            </p:cNvPr>
            <p:cNvSpPr/>
            <p:nvPr/>
          </p:nvSpPr>
          <p:spPr>
            <a:xfrm>
              <a:off x="4689549" y="304175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5DEC2451-1C91-794E-B380-59CF14ADB961}"/>
                </a:ext>
              </a:extLst>
            </p:cNvPr>
            <p:cNvSpPr/>
            <p:nvPr/>
          </p:nvSpPr>
          <p:spPr>
            <a:xfrm>
              <a:off x="4641973" y="308968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4A45EA3F-7260-ED4A-AA29-2D3D90B29CDC}"/>
                </a:ext>
              </a:extLst>
            </p:cNvPr>
            <p:cNvSpPr/>
            <p:nvPr/>
          </p:nvSpPr>
          <p:spPr>
            <a:xfrm>
              <a:off x="4689549" y="304175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854F326D-5964-5E49-8C2F-325ECB62A618}"/>
                </a:ext>
              </a:extLst>
            </p:cNvPr>
            <p:cNvSpPr/>
            <p:nvPr/>
          </p:nvSpPr>
          <p:spPr>
            <a:xfrm>
              <a:off x="4641973" y="308968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33E92A84-D051-5145-82C9-5159DFF34616}"/>
                </a:ext>
              </a:extLst>
            </p:cNvPr>
            <p:cNvSpPr/>
            <p:nvPr/>
          </p:nvSpPr>
          <p:spPr>
            <a:xfrm>
              <a:off x="4689549" y="304175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5B6EC4B6-ED70-384B-8A34-DF23BE7694FB}"/>
                </a:ext>
              </a:extLst>
            </p:cNvPr>
            <p:cNvSpPr/>
            <p:nvPr/>
          </p:nvSpPr>
          <p:spPr>
            <a:xfrm>
              <a:off x="4641973" y="308968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814751A6-006E-794B-B16D-FD708D40D9C3}"/>
                </a:ext>
              </a:extLst>
            </p:cNvPr>
            <p:cNvSpPr/>
            <p:nvPr/>
          </p:nvSpPr>
          <p:spPr>
            <a:xfrm>
              <a:off x="4689549" y="304175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590D9007-B7E2-5542-8681-45F871576FBF}"/>
                </a:ext>
              </a:extLst>
            </p:cNvPr>
            <p:cNvSpPr/>
            <p:nvPr/>
          </p:nvSpPr>
          <p:spPr>
            <a:xfrm>
              <a:off x="4698574" y="3210105"/>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DBF8861F-6A46-054B-84CD-58192FFF89B9}"/>
                </a:ext>
              </a:extLst>
            </p:cNvPr>
            <p:cNvSpPr/>
            <p:nvPr/>
          </p:nvSpPr>
          <p:spPr>
            <a:xfrm>
              <a:off x="4746280" y="3162297"/>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A5764319-B7E2-9245-AC3F-D8335CF4D72E}"/>
                </a:ext>
              </a:extLst>
            </p:cNvPr>
            <p:cNvSpPr/>
            <p:nvPr/>
          </p:nvSpPr>
          <p:spPr>
            <a:xfrm>
              <a:off x="4786765" y="3334507"/>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06596E65-8A84-BE4A-9E72-45FE2FECA396}"/>
                </a:ext>
              </a:extLst>
            </p:cNvPr>
            <p:cNvSpPr/>
            <p:nvPr/>
          </p:nvSpPr>
          <p:spPr>
            <a:xfrm>
              <a:off x="4834341" y="3286571"/>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C3E9083-9BCF-684A-B69B-EE834F166A52}"/>
                </a:ext>
              </a:extLst>
            </p:cNvPr>
            <p:cNvSpPr/>
            <p:nvPr/>
          </p:nvSpPr>
          <p:spPr>
            <a:xfrm>
              <a:off x="5114126" y="350620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8EF446-6EF1-1645-B9B7-16A4666F1F51}"/>
                </a:ext>
              </a:extLst>
            </p:cNvPr>
            <p:cNvSpPr/>
            <p:nvPr/>
          </p:nvSpPr>
          <p:spPr>
            <a:xfrm>
              <a:off x="5161702" y="3458268"/>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82D0197A-1A15-A743-B061-D72410959942}"/>
                </a:ext>
              </a:extLst>
            </p:cNvPr>
            <p:cNvSpPr/>
            <p:nvPr/>
          </p:nvSpPr>
          <p:spPr>
            <a:xfrm>
              <a:off x="5114126" y="350620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7E360C48-8B89-D549-A886-051A36BCA95A}"/>
                </a:ext>
              </a:extLst>
            </p:cNvPr>
            <p:cNvSpPr/>
            <p:nvPr/>
          </p:nvSpPr>
          <p:spPr>
            <a:xfrm>
              <a:off x="5161702" y="3458268"/>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7D79DEE1-A75F-7047-B6B0-44C1FBAEEFFE}"/>
                </a:ext>
              </a:extLst>
            </p:cNvPr>
            <p:cNvSpPr/>
            <p:nvPr/>
          </p:nvSpPr>
          <p:spPr>
            <a:xfrm>
              <a:off x="5139268" y="350620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28D079DC-9FD8-5347-946E-C2E1C23A2EFA}"/>
                </a:ext>
              </a:extLst>
            </p:cNvPr>
            <p:cNvSpPr/>
            <p:nvPr/>
          </p:nvSpPr>
          <p:spPr>
            <a:xfrm>
              <a:off x="5186844" y="3458268"/>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6DEA1E0B-4D76-4348-9FEF-FCD3FDAACF31}"/>
                </a:ext>
              </a:extLst>
            </p:cNvPr>
            <p:cNvSpPr/>
            <p:nvPr/>
          </p:nvSpPr>
          <p:spPr>
            <a:xfrm>
              <a:off x="5151903" y="350620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660B23E3-BFFC-6A42-B59E-AB11E2C8CE79}"/>
                </a:ext>
              </a:extLst>
            </p:cNvPr>
            <p:cNvSpPr/>
            <p:nvPr/>
          </p:nvSpPr>
          <p:spPr>
            <a:xfrm>
              <a:off x="5199480" y="3458268"/>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BF242E4E-39E9-8047-B165-F3E7BCA1520D}"/>
                </a:ext>
              </a:extLst>
            </p:cNvPr>
            <p:cNvSpPr/>
            <p:nvPr/>
          </p:nvSpPr>
          <p:spPr>
            <a:xfrm>
              <a:off x="5170857" y="350620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4C3E6225-BE7D-CD49-BD2D-95405D23034E}"/>
                </a:ext>
              </a:extLst>
            </p:cNvPr>
            <p:cNvSpPr/>
            <p:nvPr/>
          </p:nvSpPr>
          <p:spPr>
            <a:xfrm>
              <a:off x="5218433" y="3458268"/>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47116C77-601B-7348-9094-589EF3C1823A}"/>
                </a:ext>
              </a:extLst>
            </p:cNvPr>
            <p:cNvSpPr/>
            <p:nvPr/>
          </p:nvSpPr>
          <p:spPr>
            <a:xfrm>
              <a:off x="5189681" y="350620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2204E1D3-D9C3-2141-BD09-180B94CC0116}"/>
                </a:ext>
              </a:extLst>
            </p:cNvPr>
            <p:cNvSpPr/>
            <p:nvPr/>
          </p:nvSpPr>
          <p:spPr>
            <a:xfrm>
              <a:off x="5237257" y="3458268"/>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24AD23F8-F28F-964A-A51F-F8CE71C447A8}"/>
                </a:ext>
              </a:extLst>
            </p:cNvPr>
            <p:cNvSpPr/>
            <p:nvPr/>
          </p:nvSpPr>
          <p:spPr>
            <a:xfrm>
              <a:off x="5510724" y="3563393"/>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4203985-E80A-044D-9903-6A4044A20B07}"/>
                </a:ext>
              </a:extLst>
            </p:cNvPr>
            <p:cNvSpPr/>
            <p:nvPr/>
          </p:nvSpPr>
          <p:spPr>
            <a:xfrm>
              <a:off x="5558301" y="3515457"/>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E3642210-C37E-6A41-A03D-D51FCBDDD101}"/>
                </a:ext>
              </a:extLst>
            </p:cNvPr>
            <p:cNvSpPr/>
            <p:nvPr/>
          </p:nvSpPr>
          <p:spPr>
            <a:xfrm>
              <a:off x="5661834" y="3624309"/>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045B7430-61EB-584B-AD57-BBC55AE9B7D9}"/>
                </a:ext>
              </a:extLst>
            </p:cNvPr>
            <p:cNvSpPr/>
            <p:nvPr/>
          </p:nvSpPr>
          <p:spPr>
            <a:xfrm>
              <a:off x="5709410" y="3576373"/>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EC01BCD5-C4F1-004A-B706-FE4F48868086}"/>
                </a:ext>
              </a:extLst>
            </p:cNvPr>
            <p:cNvSpPr/>
            <p:nvPr/>
          </p:nvSpPr>
          <p:spPr>
            <a:xfrm>
              <a:off x="5705800" y="3689467"/>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6B5705D8-8F32-C443-95DC-3DB1773369FB}"/>
                </a:ext>
              </a:extLst>
            </p:cNvPr>
            <p:cNvSpPr/>
            <p:nvPr/>
          </p:nvSpPr>
          <p:spPr>
            <a:xfrm>
              <a:off x="5753506" y="364153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019E8CCF-E243-6B45-A00D-0CEAABD807DB}"/>
                </a:ext>
              </a:extLst>
            </p:cNvPr>
            <p:cNvSpPr/>
            <p:nvPr/>
          </p:nvSpPr>
          <p:spPr>
            <a:xfrm>
              <a:off x="5705800" y="3689467"/>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5A5D591B-24FA-0348-8C47-0CB73F536707}"/>
                </a:ext>
              </a:extLst>
            </p:cNvPr>
            <p:cNvSpPr/>
            <p:nvPr/>
          </p:nvSpPr>
          <p:spPr>
            <a:xfrm>
              <a:off x="5753506" y="364153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11BCDD65-420B-2648-827A-247ED3713306}"/>
                </a:ext>
              </a:extLst>
            </p:cNvPr>
            <p:cNvSpPr/>
            <p:nvPr/>
          </p:nvSpPr>
          <p:spPr>
            <a:xfrm>
              <a:off x="5712118" y="3689467"/>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F7B4D5CD-339D-6844-BFC3-B2024C2B66E2}"/>
                </a:ext>
              </a:extLst>
            </p:cNvPr>
            <p:cNvSpPr/>
            <p:nvPr/>
          </p:nvSpPr>
          <p:spPr>
            <a:xfrm>
              <a:off x="5759823" y="364153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B5DBA722-E55D-7448-BB4B-441E691D34DF}"/>
                </a:ext>
              </a:extLst>
            </p:cNvPr>
            <p:cNvSpPr/>
            <p:nvPr/>
          </p:nvSpPr>
          <p:spPr>
            <a:xfrm>
              <a:off x="6215731" y="3774030"/>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C49209DA-271F-E44E-96DE-946F08BC4FA7}"/>
                </a:ext>
              </a:extLst>
            </p:cNvPr>
            <p:cNvSpPr/>
            <p:nvPr/>
          </p:nvSpPr>
          <p:spPr>
            <a:xfrm>
              <a:off x="6263436"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E65A07B1-BFC0-8D45-AD9F-375DD2D915A0}"/>
                </a:ext>
              </a:extLst>
            </p:cNvPr>
            <p:cNvSpPr/>
            <p:nvPr/>
          </p:nvSpPr>
          <p:spPr>
            <a:xfrm>
              <a:off x="6266144" y="3774030"/>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9819B4D5-6A9F-534D-A184-2628EF193A65}"/>
                </a:ext>
              </a:extLst>
            </p:cNvPr>
            <p:cNvSpPr/>
            <p:nvPr/>
          </p:nvSpPr>
          <p:spPr>
            <a:xfrm>
              <a:off x="6313720"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6A5DBAE6-7356-C74A-B5E9-537979997130}"/>
                </a:ext>
              </a:extLst>
            </p:cNvPr>
            <p:cNvSpPr/>
            <p:nvPr/>
          </p:nvSpPr>
          <p:spPr>
            <a:xfrm>
              <a:off x="6411065" y="3774030"/>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03973965-7100-224C-BB98-7CAC83836981}"/>
                </a:ext>
              </a:extLst>
            </p:cNvPr>
            <p:cNvSpPr/>
            <p:nvPr/>
          </p:nvSpPr>
          <p:spPr>
            <a:xfrm>
              <a:off x="6458641"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E975CFC7-6D8C-734D-80E4-51D430D3186D}"/>
                </a:ext>
              </a:extLst>
            </p:cNvPr>
            <p:cNvSpPr/>
            <p:nvPr/>
          </p:nvSpPr>
          <p:spPr>
            <a:xfrm>
              <a:off x="6750933" y="3774030"/>
              <a:ext cx="116040" cy="25703"/>
            </a:xfrm>
            <a:custGeom>
              <a:avLst/>
              <a:gdLst>
                <a:gd name="connsiteX0" fmla="*/ 16339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9" y="16285"/>
                  </a:moveTo>
                  <a:lnTo>
                    <a:pt x="111620" y="16285"/>
                  </a:lnTo>
                </a:path>
              </a:pathLst>
            </a:custGeom>
            <a:ln w="16093" cap="flat">
              <a:solidFill>
                <a:srgbClr val="000000"/>
              </a:solid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D01C82EF-A38D-4548-A5D2-F31FBB4775D1}"/>
                </a:ext>
              </a:extLst>
            </p:cNvPr>
            <p:cNvSpPr/>
            <p:nvPr/>
          </p:nvSpPr>
          <p:spPr>
            <a:xfrm>
              <a:off x="6798509"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7A469793-7280-334C-9CB5-734E74A0BEF3}"/>
                </a:ext>
              </a:extLst>
            </p:cNvPr>
            <p:cNvSpPr/>
            <p:nvPr/>
          </p:nvSpPr>
          <p:spPr>
            <a:xfrm>
              <a:off x="6807534" y="3774030"/>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82032024-6910-CF4D-8E56-23CE3916BA1B}"/>
                </a:ext>
              </a:extLst>
            </p:cNvPr>
            <p:cNvSpPr/>
            <p:nvPr/>
          </p:nvSpPr>
          <p:spPr>
            <a:xfrm>
              <a:off x="6855111"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C76A7F85-A7DC-8B45-9842-98AD7136C635}"/>
                </a:ext>
              </a:extLst>
            </p:cNvPr>
            <p:cNvSpPr/>
            <p:nvPr/>
          </p:nvSpPr>
          <p:spPr>
            <a:xfrm>
              <a:off x="7260992" y="3774030"/>
              <a:ext cx="116040" cy="25703"/>
            </a:xfrm>
            <a:custGeom>
              <a:avLst/>
              <a:gdLst>
                <a:gd name="connsiteX0" fmla="*/ 16339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9" y="16285"/>
                  </a:moveTo>
                  <a:lnTo>
                    <a:pt x="111491" y="16285"/>
                  </a:lnTo>
                </a:path>
              </a:pathLst>
            </a:custGeom>
            <a:ln w="16093" cap="flat">
              <a:solidFill>
                <a:srgbClr val="000000"/>
              </a:solid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C90EA6E5-3238-4946-8B3A-B85A51C1B46C}"/>
                </a:ext>
              </a:extLst>
            </p:cNvPr>
            <p:cNvSpPr/>
            <p:nvPr/>
          </p:nvSpPr>
          <p:spPr>
            <a:xfrm>
              <a:off x="7308569" y="3726093"/>
              <a:ext cx="25787" cy="115664"/>
            </a:xfrm>
            <a:custGeom>
              <a:avLst/>
              <a:gdLst>
                <a:gd name="connsiteX0" fmla="*/ 16339 w 25786"/>
                <a:gd name="connsiteY0" fmla="*/ 16285 h 115663"/>
                <a:gd name="connsiteX1" fmla="*/ 16339 w 25786"/>
                <a:gd name="connsiteY1" fmla="*/ 112158 h 115663"/>
              </a:gdLst>
              <a:ahLst/>
              <a:cxnLst>
                <a:cxn ang="0">
                  <a:pos x="connsiteX0" y="connsiteY0"/>
                </a:cxn>
                <a:cxn ang="0">
                  <a:pos x="connsiteX1" y="connsiteY1"/>
                </a:cxn>
              </a:cxnLst>
              <a:rect l="l" t="t" r="r" b="b"/>
              <a:pathLst>
                <a:path w="25786" h="115663">
                  <a:moveTo>
                    <a:pt x="16339" y="16285"/>
                  </a:moveTo>
                  <a:lnTo>
                    <a:pt x="16339" y="112158"/>
                  </a:lnTo>
                </a:path>
              </a:pathLst>
            </a:custGeom>
            <a:ln w="16093" cap="flat">
              <a:solidFill>
                <a:srgbClr val="000000"/>
              </a:solid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7D69CC8E-FF5C-194F-98E9-F7ABA18C3D00}"/>
                </a:ext>
              </a:extLst>
            </p:cNvPr>
            <p:cNvSpPr/>
            <p:nvPr/>
          </p:nvSpPr>
          <p:spPr>
            <a:xfrm>
              <a:off x="7789747" y="3774030"/>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A2882CAF-C71A-8843-BE3B-D436118898C2}"/>
                </a:ext>
              </a:extLst>
            </p:cNvPr>
            <p:cNvSpPr/>
            <p:nvPr/>
          </p:nvSpPr>
          <p:spPr>
            <a:xfrm>
              <a:off x="7837324"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E53DA678-4C0A-D347-B17F-0F48D9CB3778}"/>
                </a:ext>
              </a:extLst>
            </p:cNvPr>
            <p:cNvSpPr/>
            <p:nvPr/>
          </p:nvSpPr>
          <p:spPr>
            <a:xfrm>
              <a:off x="7789747" y="3774030"/>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456E1CAE-840D-B249-9E4F-6A0DFFA78217}"/>
                </a:ext>
              </a:extLst>
            </p:cNvPr>
            <p:cNvSpPr/>
            <p:nvPr/>
          </p:nvSpPr>
          <p:spPr>
            <a:xfrm>
              <a:off x="7837324"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C5FBABB7-2D9C-2948-BEF0-313CD1FF27EB}"/>
                </a:ext>
              </a:extLst>
            </p:cNvPr>
            <p:cNvSpPr/>
            <p:nvPr/>
          </p:nvSpPr>
          <p:spPr>
            <a:xfrm>
              <a:off x="8350091" y="3774030"/>
              <a:ext cx="116040" cy="25703"/>
            </a:xfrm>
            <a:custGeom>
              <a:avLst/>
              <a:gdLst>
                <a:gd name="connsiteX0" fmla="*/ 16339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9" y="16285"/>
                  </a:moveTo>
                  <a:lnTo>
                    <a:pt x="111491" y="16285"/>
                  </a:lnTo>
                </a:path>
              </a:pathLst>
            </a:custGeom>
            <a:ln w="16093" cap="flat">
              <a:solidFill>
                <a:srgbClr val="000000"/>
              </a:solid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E4CFE2B3-54BE-F143-B34C-396C31B4FE8C}"/>
                </a:ext>
              </a:extLst>
            </p:cNvPr>
            <p:cNvSpPr/>
            <p:nvPr/>
          </p:nvSpPr>
          <p:spPr>
            <a:xfrm>
              <a:off x="8397667"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grpSp>
      <p:sp>
        <p:nvSpPr>
          <p:cNvPr id="2" name="object 34">
            <a:extLst>
              <a:ext uri="{FF2B5EF4-FFF2-40B4-BE49-F238E27FC236}">
                <a16:creationId xmlns:a16="http://schemas.microsoft.com/office/drawing/2014/main" id="{3DA0165E-9D0D-F900-5F6D-979FC27676F4}"/>
              </a:ext>
            </a:extLst>
          </p:cNvPr>
          <p:cNvSpPr txBox="1"/>
          <p:nvPr/>
        </p:nvSpPr>
        <p:spPr>
          <a:xfrm>
            <a:off x="2639616" y="4414459"/>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0</a:t>
            </a:r>
          </a:p>
        </p:txBody>
      </p:sp>
    </p:spTree>
    <p:extLst>
      <p:ext uri="{BB962C8B-B14F-4D97-AF65-F5344CB8AC3E}">
        <p14:creationId xmlns:p14="http://schemas.microsoft.com/office/powerpoint/2010/main" val="125827108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41CFAB0-B6DC-F9B9-4F0F-65B64C99C68E}"/>
              </a:ext>
            </a:extLst>
          </p:cNvPr>
          <p:cNvSpPr/>
          <p:nvPr/>
        </p:nvSpPr>
        <p:spPr>
          <a:xfrm>
            <a:off x="6834097" y="1484784"/>
            <a:ext cx="3240360" cy="453650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3" name="Slide Number Placeholder 2">
            <a:extLst>
              <a:ext uri="{FF2B5EF4-FFF2-40B4-BE49-F238E27FC236}">
                <a16:creationId xmlns:a16="http://schemas.microsoft.com/office/drawing/2014/main" id="{E2A6D26E-5F13-C870-2C8C-E082288C82B2}"/>
              </a:ext>
            </a:extLst>
          </p:cNvPr>
          <p:cNvSpPr>
            <a:spLocks noGrp="1"/>
          </p:cNvSpPr>
          <p:nvPr>
            <p:ph type="sldNum" sz="quarter" idx="4"/>
          </p:nvPr>
        </p:nvSpPr>
        <p:spPr/>
        <p:txBody>
          <a:bodyPr/>
          <a:lstStyle/>
          <a:p>
            <a:fld id="{FCE43C0F-8A7B-3A4B-9DB5-B3472E36E833}" type="slidenum">
              <a:rPr lang="en-GB" smtClean="0"/>
              <a:pPr/>
              <a:t>4</a:t>
            </a:fld>
            <a:endParaRPr lang="en-GB" dirty="0"/>
          </a:p>
        </p:txBody>
      </p:sp>
      <p:sp>
        <p:nvSpPr>
          <p:cNvPr id="4" name="Title 3">
            <a:extLst>
              <a:ext uri="{FF2B5EF4-FFF2-40B4-BE49-F238E27FC236}">
                <a16:creationId xmlns:a16="http://schemas.microsoft.com/office/drawing/2014/main" id="{4EC3FB30-8460-CB91-305B-31BDC843A304}"/>
              </a:ext>
            </a:extLst>
          </p:cNvPr>
          <p:cNvSpPr>
            <a:spLocks noGrp="1"/>
          </p:cNvSpPr>
          <p:nvPr>
            <p:ph type="title"/>
          </p:nvPr>
        </p:nvSpPr>
        <p:spPr/>
        <p:txBody>
          <a:bodyPr/>
          <a:lstStyle/>
          <a:p>
            <a:r>
              <a:rPr lang="en-GB" dirty="0"/>
              <a:t>This module has been developed by two international experts</a:t>
            </a:r>
          </a:p>
        </p:txBody>
      </p:sp>
      <p:sp>
        <p:nvSpPr>
          <p:cNvPr id="5" name="Content Placeholder 4">
            <a:extLst>
              <a:ext uri="{FF2B5EF4-FFF2-40B4-BE49-F238E27FC236}">
                <a16:creationId xmlns:a16="http://schemas.microsoft.com/office/drawing/2014/main" id="{F82930D1-26E7-8DA6-C4CF-FC9DDB25E10B}"/>
              </a:ext>
            </a:extLst>
          </p:cNvPr>
          <p:cNvSpPr>
            <a:spLocks noGrp="1"/>
          </p:cNvSpPr>
          <p:nvPr>
            <p:ph sz="quarter" idx="15"/>
          </p:nvPr>
        </p:nvSpPr>
        <p:spPr/>
        <p:txBody>
          <a:bodyPr/>
          <a:lstStyle/>
          <a:p>
            <a:endParaRPr lang="en-GB"/>
          </a:p>
        </p:txBody>
      </p:sp>
      <p:sp>
        <p:nvSpPr>
          <p:cNvPr id="10" name="Vrije vorm 18">
            <a:extLst>
              <a:ext uri="{FF2B5EF4-FFF2-40B4-BE49-F238E27FC236}">
                <a16:creationId xmlns:a16="http://schemas.microsoft.com/office/drawing/2014/main" id="{8D165580-83F1-79FD-1FB3-5146B12B01D3}"/>
              </a:ext>
            </a:extLst>
          </p:cNvPr>
          <p:cNvSpPr/>
          <p:nvPr/>
        </p:nvSpPr>
        <p:spPr>
          <a:xfrm>
            <a:off x="6905428" y="4538995"/>
            <a:ext cx="3192847" cy="1074707"/>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en-US" sz="1400" b="1" cap="none" dirty="0">
                <a:solidFill>
                  <a:schemeClr val="bg1"/>
                </a:solidFill>
                <a:effectLst/>
                <a:latin typeface="Arial" panose="020B0604020202020204" pitchFamily="34" charset="0"/>
                <a:ea typeface="Calibri" panose="020F0502020204030204" pitchFamily="34" charset="0"/>
                <a:cs typeface="Arial" panose="020B0604020202020204" pitchFamily="34" charset="0"/>
              </a:rPr>
              <a:t>Dr Pasquale Rescigno</a:t>
            </a:r>
          </a:p>
          <a:p>
            <a:pPr marL="0" marR="0" lvl="0" indent="0" algn="ctr" defTabSz="577850" rtl="0" eaLnBrk="1" fontAlgn="auto" latinLnBrk="0" hangingPunct="1">
              <a:spcBef>
                <a:spcPct val="0"/>
              </a:spcBef>
              <a:buClrTx/>
              <a:buSzTx/>
              <a:buFontTx/>
              <a:buNone/>
              <a:tabLst/>
              <a:defRPr/>
            </a:pPr>
            <a:r>
              <a:rPr lang="en-GB" sz="1400" b="1" dirty="0">
                <a:solidFill>
                  <a:schemeClr val="bg1"/>
                </a:solidFill>
                <a:latin typeface="Arial" panose="020B0604020202020204" pitchFamily="34" charset="0"/>
                <a:cs typeface="Arial" panose="020B0604020202020204" pitchFamily="34" charset="0"/>
              </a:rPr>
              <a:t>Clinical Senior Lecturer, </a:t>
            </a:r>
          </a:p>
          <a:p>
            <a:pPr marL="0" marR="0" lvl="0" indent="0" algn="ctr" defTabSz="577850" rtl="0" eaLnBrk="1" fontAlgn="auto" latinLnBrk="0" hangingPunct="1">
              <a:spcBef>
                <a:spcPct val="0"/>
              </a:spcBef>
              <a:buClrTx/>
              <a:buSzTx/>
              <a:buFontTx/>
              <a:buNone/>
              <a:tabLst/>
              <a:defRPr/>
            </a:pPr>
            <a:r>
              <a:rPr lang="en-GB" sz="1400" b="1" dirty="0">
                <a:solidFill>
                  <a:schemeClr val="bg1"/>
                </a:solidFill>
                <a:latin typeface="Arial" panose="020B0604020202020204" pitchFamily="34" charset="0"/>
                <a:cs typeface="Arial" panose="020B0604020202020204" pitchFamily="34" charset="0"/>
              </a:rPr>
              <a:t>Translational and Clinical Research Institute, Faculty of Medical Sciences, Newcastle University, UK</a:t>
            </a:r>
          </a:p>
        </p:txBody>
      </p:sp>
      <p:sp>
        <p:nvSpPr>
          <p:cNvPr id="15" name="Rectangle 14">
            <a:extLst>
              <a:ext uri="{FF2B5EF4-FFF2-40B4-BE49-F238E27FC236}">
                <a16:creationId xmlns:a16="http://schemas.microsoft.com/office/drawing/2014/main" id="{2ED82405-CCCD-22CD-9273-A7B8B248EC8F}"/>
              </a:ext>
            </a:extLst>
          </p:cNvPr>
          <p:cNvSpPr/>
          <p:nvPr/>
        </p:nvSpPr>
        <p:spPr>
          <a:xfrm>
            <a:off x="1673239" y="1484784"/>
            <a:ext cx="3240360" cy="453650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7" name="Vrije vorm 18">
            <a:extLst>
              <a:ext uri="{FF2B5EF4-FFF2-40B4-BE49-F238E27FC236}">
                <a16:creationId xmlns:a16="http://schemas.microsoft.com/office/drawing/2014/main" id="{E1B77FDA-8751-D1A1-525D-6F7F6FD66BAB}"/>
              </a:ext>
            </a:extLst>
          </p:cNvPr>
          <p:cNvSpPr/>
          <p:nvPr/>
        </p:nvSpPr>
        <p:spPr>
          <a:xfrm>
            <a:off x="2117543" y="4935629"/>
            <a:ext cx="2495767" cy="281441"/>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en-GB" sz="1400" b="1" cap="non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Assoc. Prof. Alicia Morgans</a:t>
            </a:r>
          </a:p>
          <a:p>
            <a:pPr algn="ctr" defTabSz="577850">
              <a:lnSpc>
                <a:spcPct val="90000"/>
              </a:lnSpc>
              <a:spcBef>
                <a:spcPct val="0"/>
              </a:spcBef>
              <a:spcAft>
                <a:spcPct val="35000"/>
              </a:spcAf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en-GB" sz="1400" b="1" cap="non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GU Medical Oncologist, Dana-Farber Cancer Institute, Boston, USA</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GB" sz="13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4BF54EA3-7CB5-C880-EB9D-FAEA1588949F}"/>
              </a:ext>
            </a:extLst>
          </p:cNvPr>
          <p:cNvPicPr>
            <a:picLocks noChangeAspect="1"/>
          </p:cNvPicPr>
          <p:nvPr/>
        </p:nvPicPr>
        <p:blipFill>
          <a:blip r:embed="rId3"/>
          <a:stretch>
            <a:fillRect/>
          </a:stretch>
        </p:blipFill>
        <p:spPr>
          <a:xfrm>
            <a:off x="2300442" y="1640930"/>
            <a:ext cx="2129967" cy="2839312"/>
          </a:xfrm>
          <a:prstGeom prst="rect">
            <a:avLst/>
          </a:prstGeom>
        </p:spPr>
      </p:pic>
      <p:pic>
        <p:nvPicPr>
          <p:cNvPr id="18" name="Picture 17">
            <a:extLst>
              <a:ext uri="{FF2B5EF4-FFF2-40B4-BE49-F238E27FC236}">
                <a16:creationId xmlns:a16="http://schemas.microsoft.com/office/drawing/2014/main" id="{DA09A1E9-EF9E-848B-53C4-CFFFBAE0D50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346003" y="1605102"/>
            <a:ext cx="2129967" cy="2870703"/>
          </a:xfrm>
          <a:prstGeom prst="rect">
            <a:avLst/>
          </a:prstGeom>
        </p:spPr>
      </p:pic>
    </p:spTree>
    <p:extLst>
      <p:ext uri="{BB962C8B-B14F-4D97-AF65-F5344CB8AC3E}">
        <p14:creationId xmlns:p14="http://schemas.microsoft.com/office/powerpoint/2010/main" val="2420794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BBD59CDB-8655-5240-AB4C-3B9A16F91817}"/>
              </a:ext>
            </a:extLst>
          </p:cNvPr>
          <p:cNvGraphicFramePr>
            <a:graphicFrameLocks noGrp="1"/>
          </p:cNvGraphicFramePr>
          <p:nvPr>
            <p:ph sz="quarter" idx="12"/>
          </p:nvPr>
        </p:nvGraphicFramePr>
        <p:xfrm>
          <a:off x="620713" y="1425575"/>
          <a:ext cx="10963275" cy="4450080"/>
        </p:xfrm>
        <a:graphic>
          <a:graphicData uri="http://schemas.openxmlformats.org/drawingml/2006/table">
            <a:tbl>
              <a:tblPr firstRow="1" bandRow="1">
                <a:tableStyleId>{5C22544A-7EE6-4342-B048-85BDC9FD1C3A}</a:tableStyleId>
              </a:tblPr>
              <a:tblGrid>
                <a:gridCol w="7347495">
                  <a:extLst>
                    <a:ext uri="{9D8B030D-6E8A-4147-A177-3AD203B41FA5}">
                      <a16:colId xmlns:a16="http://schemas.microsoft.com/office/drawing/2014/main" val="2204525678"/>
                    </a:ext>
                  </a:extLst>
                </a:gridCol>
                <a:gridCol w="1807890">
                  <a:extLst>
                    <a:ext uri="{9D8B030D-6E8A-4147-A177-3AD203B41FA5}">
                      <a16:colId xmlns:a16="http://schemas.microsoft.com/office/drawing/2014/main" val="503242017"/>
                    </a:ext>
                  </a:extLst>
                </a:gridCol>
                <a:gridCol w="1807890">
                  <a:extLst>
                    <a:ext uri="{9D8B030D-6E8A-4147-A177-3AD203B41FA5}">
                      <a16:colId xmlns:a16="http://schemas.microsoft.com/office/drawing/2014/main" val="1929001656"/>
                    </a:ext>
                  </a:extLst>
                </a:gridCol>
              </a:tblGrid>
              <a:tr h="370840">
                <a:tc>
                  <a:txBody>
                    <a:bodyPr/>
                    <a:lstStyle/>
                    <a:p>
                      <a:r>
                        <a:rPr lang="en-US" dirty="0">
                          <a:latin typeface="Arial" panose="020B0604020202020204" pitchFamily="34" charset="0"/>
                          <a:cs typeface="Arial" panose="020B0604020202020204" pitchFamily="34" charset="0"/>
                        </a:rPr>
                        <a:t>Individual TEAE (preferred terms) occurring in ≥15% of patients</a:t>
                      </a:r>
                    </a:p>
                  </a:txBody>
                  <a:tcPr/>
                </a:tc>
                <a:tc>
                  <a:txBody>
                    <a:bodyPr/>
                    <a:lstStyle/>
                    <a:p>
                      <a:pPr algn="ctr"/>
                      <a:r>
                        <a:rPr lang="en-US" dirty="0">
                          <a:latin typeface="Arial" panose="020B0604020202020204" pitchFamily="34" charset="0"/>
                          <a:cs typeface="Arial" panose="020B0604020202020204" pitchFamily="34" charset="0"/>
                        </a:rPr>
                        <a:t>Any grade</a:t>
                      </a:r>
                    </a:p>
                  </a:txBody>
                  <a:tcPr/>
                </a:tc>
                <a:tc>
                  <a:txBody>
                    <a:bodyPr/>
                    <a:lstStyle/>
                    <a:p>
                      <a:pPr algn="ctr"/>
                      <a:r>
                        <a:rPr lang="en-US" dirty="0">
                          <a:latin typeface="Arial" panose="020B0604020202020204" pitchFamily="34" charset="0"/>
                          <a:cs typeface="Arial" panose="020B0604020202020204" pitchFamily="34" charset="0"/>
                        </a:rPr>
                        <a:t>Grade ≥3</a:t>
                      </a:r>
                    </a:p>
                  </a:txBody>
                  <a:tcPr/>
                </a:tc>
                <a:extLst>
                  <a:ext uri="{0D108BD9-81ED-4DB2-BD59-A6C34878D82A}">
                    <a16:rowId xmlns:a16="http://schemas.microsoft.com/office/drawing/2014/main" val="1250819555"/>
                  </a:ext>
                </a:extLst>
              </a:tr>
              <a:tr h="370840">
                <a:tc>
                  <a:txBody>
                    <a:bodyPr/>
                    <a:lstStyle/>
                    <a:p>
                      <a:r>
                        <a:rPr lang="en-US" dirty="0">
                          <a:latin typeface="Arial" panose="020B0604020202020204" pitchFamily="34" charset="0"/>
                          <a:cs typeface="Arial" panose="020B0604020202020204" pitchFamily="34" charset="0"/>
                        </a:rPr>
                        <a:t>Asthenia/fatigue</a:t>
                      </a:r>
                    </a:p>
                  </a:txBody>
                  <a:tcPr/>
                </a:tc>
                <a:tc>
                  <a:txBody>
                    <a:bodyPr/>
                    <a:lstStyle/>
                    <a:p>
                      <a:pPr algn="ctr"/>
                      <a:r>
                        <a:rPr lang="en-US" dirty="0">
                          <a:latin typeface="Arial" panose="020B0604020202020204" pitchFamily="34" charset="0"/>
                          <a:cs typeface="Arial" panose="020B0604020202020204" pitchFamily="34" charset="0"/>
                        </a:rPr>
                        <a:t>71 (61.7)</a:t>
                      </a:r>
                    </a:p>
                  </a:txBody>
                  <a:tcPr/>
                </a:tc>
                <a:tc>
                  <a:txBody>
                    <a:bodyPr/>
                    <a:lstStyle/>
                    <a:p>
                      <a:pPr algn="ctr"/>
                      <a:r>
                        <a:rPr lang="en-US" dirty="0">
                          <a:latin typeface="Arial" panose="020B0604020202020204" pitchFamily="34" charset="0"/>
                          <a:cs typeface="Arial" panose="020B0604020202020204" pitchFamily="34" charset="0"/>
                        </a:rPr>
                        <a:t>10 (8.7)</a:t>
                      </a:r>
                    </a:p>
                  </a:txBody>
                  <a:tcPr/>
                </a:tc>
                <a:extLst>
                  <a:ext uri="{0D108BD9-81ED-4DB2-BD59-A6C34878D82A}">
                    <a16:rowId xmlns:a16="http://schemas.microsoft.com/office/drawing/2014/main" val="486360866"/>
                  </a:ext>
                </a:extLst>
              </a:tr>
              <a:tr h="370840">
                <a:tc>
                  <a:txBody>
                    <a:bodyPr/>
                    <a:lstStyle/>
                    <a:p>
                      <a:r>
                        <a:rPr lang="en-US" dirty="0">
                          <a:latin typeface="Arial" panose="020B0604020202020204" pitchFamily="34" charset="0"/>
                          <a:cs typeface="Arial" panose="020B0604020202020204" pitchFamily="34" charset="0"/>
                        </a:rPr>
                        <a:t>Nausea</a:t>
                      </a:r>
                    </a:p>
                  </a:txBody>
                  <a:tcPr/>
                </a:tc>
                <a:tc>
                  <a:txBody>
                    <a:bodyPr/>
                    <a:lstStyle/>
                    <a:p>
                      <a:pPr algn="ctr"/>
                      <a:r>
                        <a:rPr lang="en-US" dirty="0">
                          <a:latin typeface="Arial" panose="020B0604020202020204" pitchFamily="34" charset="0"/>
                          <a:cs typeface="Arial" panose="020B0604020202020204" pitchFamily="34" charset="0"/>
                        </a:rPr>
                        <a:t>60 (52.2)</a:t>
                      </a:r>
                    </a:p>
                  </a:txBody>
                  <a:tcPr/>
                </a:tc>
                <a:tc>
                  <a:txBody>
                    <a:bodyPr/>
                    <a:lstStyle/>
                    <a:p>
                      <a:pPr algn="ctr"/>
                      <a:r>
                        <a:rPr lang="en-US" dirty="0">
                          <a:latin typeface="Arial" panose="020B0604020202020204" pitchFamily="34" charset="0"/>
                          <a:cs typeface="Arial" panose="020B0604020202020204" pitchFamily="34" charset="0"/>
                        </a:rPr>
                        <a:t>3 (2.6)</a:t>
                      </a:r>
                    </a:p>
                  </a:txBody>
                  <a:tcPr/>
                </a:tc>
                <a:extLst>
                  <a:ext uri="{0D108BD9-81ED-4DB2-BD59-A6C34878D82A}">
                    <a16:rowId xmlns:a16="http://schemas.microsoft.com/office/drawing/2014/main" val="474490462"/>
                  </a:ext>
                </a:extLst>
              </a:tr>
              <a:tr h="370840">
                <a:tc>
                  <a:txBody>
                    <a:bodyPr/>
                    <a:lstStyle/>
                    <a:p>
                      <a:r>
                        <a:rPr lang="en-US" dirty="0" err="1">
                          <a:latin typeface="Arial" panose="020B0604020202020204" pitchFamily="34" charset="0"/>
                          <a:cs typeface="Arial" panose="020B0604020202020204" pitchFamily="34" charset="0"/>
                        </a:rPr>
                        <a:t>Anaemia</a:t>
                      </a:r>
                      <a:r>
                        <a:rPr lang="en-US" dirty="0">
                          <a:latin typeface="Arial" panose="020B0604020202020204" pitchFamily="34" charset="0"/>
                          <a:cs typeface="Arial" panose="020B0604020202020204" pitchFamily="34" charset="0"/>
                        </a:rPr>
                        <a:t>/decreased hemoglobin</a:t>
                      </a:r>
                    </a:p>
                  </a:txBody>
                  <a:tcPr/>
                </a:tc>
                <a:tc>
                  <a:txBody>
                    <a:bodyPr/>
                    <a:lstStyle/>
                    <a:p>
                      <a:pPr algn="ctr"/>
                      <a:r>
                        <a:rPr lang="en-US" dirty="0">
                          <a:latin typeface="Arial" panose="020B0604020202020204" pitchFamily="34" charset="0"/>
                          <a:cs typeface="Arial" panose="020B0604020202020204" pitchFamily="34" charset="0"/>
                        </a:rPr>
                        <a:t>50 (43.5)</a:t>
                      </a:r>
                    </a:p>
                  </a:txBody>
                  <a:tcPr/>
                </a:tc>
                <a:tc>
                  <a:txBody>
                    <a:bodyPr/>
                    <a:lstStyle/>
                    <a:p>
                      <a:pPr algn="ctr"/>
                      <a:r>
                        <a:rPr lang="en-US" dirty="0">
                          <a:latin typeface="Arial" panose="020B0604020202020204" pitchFamily="34" charset="0"/>
                          <a:cs typeface="Arial" panose="020B0604020202020204" pitchFamily="34" charset="0"/>
                        </a:rPr>
                        <a:t>29 (25.2)</a:t>
                      </a:r>
                    </a:p>
                  </a:txBody>
                  <a:tcPr/>
                </a:tc>
                <a:extLst>
                  <a:ext uri="{0D108BD9-81ED-4DB2-BD59-A6C34878D82A}">
                    <a16:rowId xmlns:a16="http://schemas.microsoft.com/office/drawing/2014/main" val="3922866201"/>
                  </a:ext>
                </a:extLst>
              </a:tr>
              <a:tr h="370840">
                <a:tc>
                  <a:txBody>
                    <a:bodyPr/>
                    <a:lstStyle/>
                    <a:p>
                      <a:r>
                        <a:rPr lang="en-US" dirty="0">
                          <a:latin typeface="Arial" panose="020B0604020202020204" pitchFamily="34" charset="0"/>
                          <a:cs typeface="Arial" panose="020B0604020202020204" pitchFamily="34" charset="0"/>
                        </a:rPr>
                        <a:t>ALT/AST increased</a:t>
                      </a:r>
                    </a:p>
                  </a:txBody>
                  <a:tcPr/>
                </a:tc>
                <a:tc>
                  <a:txBody>
                    <a:bodyPr/>
                    <a:lstStyle/>
                    <a:p>
                      <a:pPr algn="ctr"/>
                      <a:r>
                        <a:rPr lang="en-US" dirty="0">
                          <a:latin typeface="Arial" panose="020B0604020202020204" pitchFamily="34" charset="0"/>
                          <a:cs typeface="Arial" panose="020B0604020202020204" pitchFamily="34" charset="0"/>
                        </a:rPr>
                        <a:t>38 (33.0)</a:t>
                      </a:r>
                    </a:p>
                  </a:txBody>
                  <a:tcPr/>
                </a:tc>
                <a:tc>
                  <a:txBody>
                    <a:bodyPr/>
                    <a:lstStyle/>
                    <a:p>
                      <a:pPr algn="ctr"/>
                      <a:r>
                        <a:rPr lang="en-US" dirty="0">
                          <a:latin typeface="Arial" panose="020B0604020202020204" pitchFamily="34" charset="0"/>
                          <a:cs typeface="Arial" panose="020B0604020202020204" pitchFamily="34" charset="0"/>
                        </a:rPr>
                        <a:t>6 (5.2)</a:t>
                      </a:r>
                    </a:p>
                  </a:txBody>
                  <a:tcPr/>
                </a:tc>
                <a:extLst>
                  <a:ext uri="{0D108BD9-81ED-4DB2-BD59-A6C34878D82A}">
                    <a16:rowId xmlns:a16="http://schemas.microsoft.com/office/drawing/2014/main" val="3569745600"/>
                  </a:ext>
                </a:extLst>
              </a:tr>
              <a:tr h="370840">
                <a:tc>
                  <a:txBody>
                    <a:bodyPr/>
                    <a:lstStyle/>
                    <a:p>
                      <a:r>
                        <a:rPr lang="en-US" dirty="0">
                          <a:latin typeface="Arial" panose="020B0604020202020204" pitchFamily="34" charset="0"/>
                          <a:cs typeface="Arial" panose="020B0604020202020204" pitchFamily="34" charset="0"/>
                        </a:rPr>
                        <a:t>Decreased appetite</a:t>
                      </a:r>
                    </a:p>
                  </a:txBody>
                  <a:tcPr/>
                </a:tc>
                <a:tc>
                  <a:txBody>
                    <a:bodyPr/>
                    <a:lstStyle/>
                    <a:p>
                      <a:pPr algn="ctr"/>
                      <a:r>
                        <a:rPr lang="en-US" dirty="0">
                          <a:latin typeface="Arial" panose="020B0604020202020204" pitchFamily="34" charset="0"/>
                          <a:cs typeface="Arial" panose="020B0604020202020204" pitchFamily="34" charset="0"/>
                        </a:rPr>
                        <a:t>32 (27.8)</a:t>
                      </a:r>
                    </a:p>
                  </a:txBody>
                  <a:tcPr/>
                </a:tc>
                <a:tc>
                  <a:txBody>
                    <a:bodyPr/>
                    <a:lstStyle/>
                    <a:p>
                      <a:pPr algn="ctr"/>
                      <a:r>
                        <a:rPr lang="en-US" dirty="0">
                          <a:latin typeface="Arial" panose="020B0604020202020204" pitchFamily="34" charset="0"/>
                          <a:cs typeface="Arial" panose="020B0604020202020204" pitchFamily="34" charset="0"/>
                        </a:rPr>
                        <a:t>2 (1.7)</a:t>
                      </a:r>
                    </a:p>
                  </a:txBody>
                  <a:tcPr/>
                </a:tc>
                <a:extLst>
                  <a:ext uri="{0D108BD9-81ED-4DB2-BD59-A6C34878D82A}">
                    <a16:rowId xmlns:a16="http://schemas.microsoft.com/office/drawing/2014/main" val="2587626422"/>
                  </a:ext>
                </a:extLst>
              </a:tr>
              <a:tr h="370840">
                <a:tc>
                  <a:txBody>
                    <a:bodyPr/>
                    <a:lstStyle/>
                    <a:p>
                      <a:r>
                        <a:rPr lang="en-US" dirty="0">
                          <a:latin typeface="Arial" panose="020B0604020202020204" pitchFamily="34" charset="0"/>
                          <a:cs typeface="Arial" panose="020B0604020202020204" pitchFamily="34" charset="0"/>
                        </a:rPr>
                        <a:t>Constipation</a:t>
                      </a:r>
                    </a:p>
                  </a:txBody>
                  <a:tcPr/>
                </a:tc>
                <a:tc>
                  <a:txBody>
                    <a:bodyPr/>
                    <a:lstStyle/>
                    <a:p>
                      <a:pPr algn="ctr"/>
                      <a:r>
                        <a:rPr lang="en-US" dirty="0">
                          <a:latin typeface="Arial" panose="020B0604020202020204" pitchFamily="34" charset="0"/>
                          <a:cs typeface="Arial" panose="020B0604020202020204" pitchFamily="34" charset="0"/>
                        </a:rPr>
                        <a:t>31 (27.0)</a:t>
                      </a:r>
                    </a:p>
                  </a:txBody>
                  <a:tcPr/>
                </a:tc>
                <a:tc>
                  <a:txBody>
                    <a:bodyPr/>
                    <a:lstStyle/>
                    <a:p>
                      <a:pPr algn="ctr"/>
                      <a:r>
                        <a:rPr lang="en-US" dirty="0">
                          <a:latin typeface="Arial" panose="020B0604020202020204" pitchFamily="34" charset="0"/>
                          <a:cs typeface="Arial" panose="020B0604020202020204" pitchFamily="34" charset="0"/>
                        </a:rPr>
                        <a:t>1 (0.9)</a:t>
                      </a:r>
                    </a:p>
                  </a:txBody>
                  <a:tcPr/>
                </a:tc>
                <a:extLst>
                  <a:ext uri="{0D108BD9-81ED-4DB2-BD59-A6C34878D82A}">
                    <a16:rowId xmlns:a16="http://schemas.microsoft.com/office/drawing/2014/main" val="2494151642"/>
                  </a:ext>
                </a:extLst>
              </a:tr>
              <a:tr h="370840">
                <a:tc>
                  <a:txBody>
                    <a:bodyPr/>
                    <a:lstStyle/>
                    <a:p>
                      <a:r>
                        <a:rPr lang="en-US" dirty="0">
                          <a:latin typeface="Arial" panose="020B0604020202020204" pitchFamily="34" charset="0"/>
                          <a:cs typeface="Arial" panose="020B0604020202020204" pitchFamily="34" charset="0"/>
                        </a:rPr>
                        <a:t>Thrombocytopenia/decreased platelets</a:t>
                      </a:r>
                    </a:p>
                  </a:txBody>
                  <a:tcPr/>
                </a:tc>
                <a:tc>
                  <a:txBody>
                    <a:bodyPr/>
                    <a:lstStyle/>
                    <a:p>
                      <a:pPr algn="ctr"/>
                      <a:r>
                        <a:rPr lang="en-US" dirty="0">
                          <a:latin typeface="Arial" panose="020B0604020202020204" pitchFamily="34" charset="0"/>
                          <a:cs typeface="Arial" panose="020B0604020202020204" pitchFamily="34" charset="0"/>
                        </a:rPr>
                        <a:t>29 (25.2)</a:t>
                      </a:r>
                    </a:p>
                  </a:txBody>
                  <a:tcPr/>
                </a:tc>
                <a:tc>
                  <a:txBody>
                    <a:bodyPr/>
                    <a:lstStyle/>
                    <a:p>
                      <a:pPr algn="ctr"/>
                      <a:r>
                        <a:rPr lang="en-US" dirty="0">
                          <a:latin typeface="Arial" panose="020B0604020202020204" pitchFamily="34" charset="0"/>
                          <a:cs typeface="Arial" panose="020B0604020202020204" pitchFamily="34" charset="0"/>
                        </a:rPr>
                        <a:t>11 (9.6)</a:t>
                      </a:r>
                    </a:p>
                  </a:txBody>
                  <a:tcPr/>
                </a:tc>
                <a:extLst>
                  <a:ext uri="{0D108BD9-81ED-4DB2-BD59-A6C34878D82A}">
                    <a16:rowId xmlns:a16="http://schemas.microsoft.com/office/drawing/2014/main" val="319892404"/>
                  </a:ext>
                </a:extLst>
              </a:tr>
              <a:tr h="370840">
                <a:tc>
                  <a:txBody>
                    <a:bodyPr/>
                    <a:lstStyle/>
                    <a:p>
                      <a:r>
                        <a:rPr lang="en-US" dirty="0">
                          <a:latin typeface="Arial" panose="020B0604020202020204" pitchFamily="34" charset="0"/>
                          <a:cs typeface="Arial" panose="020B0604020202020204" pitchFamily="34" charset="0"/>
                        </a:rPr>
                        <a:t>Vomiting</a:t>
                      </a:r>
                    </a:p>
                  </a:txBody>
                  <a:tcPr/>
                </a:tc>
                <a:tc>
                  <a:txBody>
                    <a:bodyPr/>
                    <a:lstStyle/>
                    <a:p>
                      <a:pPr algn="ctr"/>
                      <a:r>
                        <a:rPr lang="en-US" dirty="0">
                          <a:latin typeface="Arial" panose="020B0604020202020204" pitchFamily="34" charset="0"/>
                          <a:cs typeface="Arial" panose="020B0604020202020204" pitchFamily="34" charset="0"/>
                        </a:rPr>
                        <a:t>25 (21.7)</a:t>
                      </a:r>
                    </a:p>
                  </a:txBody>
                  <a:tcPr/>
                </a:tc>
                <a:tc>
                  <a:txBody>
                    <a:bodyPr/>
                    <a:lstStyle/>
                    <a:p>
                      <a:pPr algn="ctr"/>
                      <a:r>
                        <a:rPr lang="en-US" dirty="0">
                          <a:latin typeface="Arial" panose="020B0604020202020204" pitchFamily="34" charset="0"/>
                          <a:cs typeface="Arial" panose="020B0604020202020204" pitchFamily="34" charset="0"/>
                        </a:rPr>
                        <a:t>1 (0.9)</a:t>
                      </a:r>
                    </a:p>
                  </a:txBody>
                  <a:tcPr/>
                </a:tc>
                <a:extLst>
                  <a:ext uri="{0D108BD9-81ED-4DB2-BD59-A6C34878D82A}">
                    <a16:rowId xmlns:a16="http://schemas.microsoft.com/office/drawing/2014/main" val="3925249175"/>
                  </a:ext>
                </a:extLst>
              </a:tr>
              <a:tr h="370840">
                <a:tc>
                  <a:txBody>
                    <a:bodyPr/>
                    <a:lstStyle/>
                    <a:p>
                      <a:r>
                        <a:rPr lang="en-US" dirty="0" err="1">
                          <a:latin typeface="Arial" panose="020B0604020202020204" pitchFamily="34" charset="0"/>
                          <a:cs typeface="Arial" panose="020B0604020202020204" pitchFamily="34" charset="0"/>
                        </a:rPr>
                        <a:t>Diarrhoea</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23 (20.0)</a:t>
                      </a:r>
                    </a:p>
                  </a:txBody>
                  <a:tcPr/>
                </a:tc>
                <a:tc>
                  <a:txBody>
                    <a:bodyPr/>
                    <a:lstStyle/>
                    <a:p>
                      <a:pPr algn="ctr"/>
                      <a:r>
                        <a:rPr lang="en-US"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550084232"/>
                  </a:ext>
                </a:extLst>
              </a:tr>
              <a:tr h="370840">
                <a:tc>
                  <a:txBody>
                    <a:bodyPr/>
                    <a:lstStyle/>
                    <a:p>
                      <a:r>
                        <a:rPr lang="en-US" dirty="0">
                          <a:latin typeface="Arial" panose="020B0604020202020204" pitchFamily="34" charset="0"/>
                          <a:cs typeface="Arial" panose="020B0604020202020204" pitchFamily="34" charset="0"/>
                        </a:rPr>
                        <a:t>Dizziness</a:t>
                      </a:r>
                    </a:p>
                  </a:txBody>
                  <a:tcPr/>
                </a:tc>
                <a:tc>
                  <a:txBody>
                    <a:bodyPr/>
                    <a:lstStyle/>
                    <a:p>
                      <a:pPr algn="ctr"/>
                      <a:r>
                        <a:rPr lang="en-US" dirty="0">
                          <a:latin typeface="Arial" panose="020B0604020202020204" pitchFamily="34" charset="0"/>
                          <a:cs typeface="Arial" panose="020B0604020202020204" pitchFamily="34" charset="0"/>
                        </a:rPr>
                        <a:t>21 (18.3)</a:t>
                      </a:r>
                    </a:p>
                  </a:txBody>
                  <a:tcPr/>
                </a:tc>
                <a:tc>
                  <a:txBody>
                    <a:bodyPr/>
                    <a:lstStyle/>
                    <a:p>
                      <a:pPr algn="ctr"/>
                      <a:r>
                        <a:rPr lang="en-US"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121160258"/>
                  </a:ext>
                </a:extLst>
              </a:tr>
              <a:tr h="370840">
                <a:tc>
                  <a:txBody>
                    <a:bodyPr/>
                    <a:lstStyle/>
                    <a:p>
                      <a:r>
                        <a:rPr lang="en-US" dirty="0">
                          <a:latin typeface="Arial" panose="020B0604020202020204" pitchFamily="34" charset="0"/>
                          <a:cs typeface="Arial" panose="020B0604020202020204" pitchFamily="34" charset="0"/>
                        </a:rPr>
                        <a:t>Blood creatinine increased</a:t>
                      </a:r>
                    </a:p>
                  </a:txBody>
                  <a:tcPr/>
                </a:tc>
                <a:tc>
                  <a:txBody>
                    <a:bodyPr/>
                    <a:lstStyle/>
                    <a:p>
                      <a:pPr algn="ctr"/>
                      <a:r>
                        <a:rPr lang="en-US" dirty="0">
                          <a:latin typeface="Arial" panose="020B0604020202020204" pitchFamily="34" charset="0"/>
                          <a:cs typeface="Arial" panose="020B0604020202020204" pitchFamily="34" charset="0"/>
                        </a:rPr>
                        <a:t>18 (15.7)</a:t>
                      </a:r>
                    </a:p>
                  </a:txBody>
                  <a:tcPr/>
                </a:tc>
                <a:tc>
                  <a:txBody>
                    <a:bodyPr/>
                    <a:lstStyle/>
                    <a:p>
                      <a:pPr algn="ctr"/>
                      <a:r>
                        <a:rPr lang="en-US" dirty="0">
                          <a:latin typeface="Arial" panose="020B0604020202020204" pitchFamily="34" charset="0"/>
                          <a:cs typeface="Arial" panose="020B0604020202020204" pitchFamily="34" charset="0"/>
                        </a:rPr>
                        <a:t>1 (0.9)</a:t>
                      </a:r>
                    </a:p>
                  </a:txBody>
                  <a:tcPr/>
                </a:tc>
                <a:extLst>
                  <a:ext uri="{0D108BD9-81ED-4DB2-BD59-A6C34878D82A}">
                    <a16:rowId xmlns:a16="http://schemas.microsoft.com/office/drawing/2014/main" val="2503301317"/>
                  </a:ext>
                </a:extLst>
              </a:tr>
            </a:tbl>
          </a:graphicData>
        </a:graphic>
      </p:graphicFrame>
      <p:sp>
        <p:nvSpPr>
          <p:cNvPr id="23554" name="Title 1">
            <a:extLst>
              <a:ext uri="{FF2B5EF4-FFF2-40B4-BE49-F238E27FC236}">
                <a16:creationId xmlns:a16="http://schemas.microsoft.com/office/drawing/2014/main" id="{5A0A03DC-0A40-44BE-8393-510F447EAABF}"/>
              </a:ext>
            </a:extLst>
          </p:cNvPr>
          <p:cNvSpPr>
            <a:spLocks noGrp="1" noChangeArrowheads="1"/>
          </p:cNvSpPr>
          <p:nvPr>
            <p:ph type="title"/>
          </p:nvPr>
        </p:nvSpPr>
        <p:spPr/>
        <p:txBody>
          <a:bodyPr/>
          <a:lstStyle/>
          <a:p>
            <a:r>
              <a:rPr lang="en-US" altLang="en-US"/>
              <a:t>TRITON2: Rucaparib side effects</a:t>
            </a:r>
            <a:endParaRPr lang="en-US" altLang="en-US" dirty="0"/>
          </a:p>
        </p:txBody>
      </p:sp>
      <p:sp>
        <p:nvSpPr>
          <p:cNvPr id="17" name="Slide Number Placeholder 16">
            <a:extLst>
              <a:ext uri="{FF2B5EF4-FFF2-40B4-BE49-F238E27FC236}">
                <a16:creationId xmlns:a16="http://schemas.microsoft.com/office/drawing/2014/main" id="{9DF9874B-F1F0-0F4F-87D3-71105E7740A6}"/>
              </a:ext>
            </a:extLst>
          </p:cNvPr>
          <p:cNvSpPr>
            <a:spLocks noGrp="1"/>
          </p:cNvSpPr>
          <p:nvPr>
            <p:ph type="sldNum" sz="quarter" idx="4"/>
          </p:nvPr>
        </p:nvSpPr>
        <p:spPr/>
        <p:txBody>
          <a:bodyPr/>
          <a:lstStyle/>
          <a:p>
            <a:fld id="{FCE43C0F-8A7B-3A4B-9DB5-B3472E36E833}" type="slidenum">
              <a:rPr lang="en-GB" smtClean="0"/>
              <a:pPr/>
              <a:t>40</a:t>
            </a:fld>
            <a:endParaRPr lang="en-GB" dirty="0"/>
          </a:p>
        </p:txBody>
      </p:sp>
      <p:sp>
        <p:nvSpPr>
          <p:cNvPr id="2" name="Content Placeholder 1">
            <a:extLst>
              <a:ext uri="{FF2B5EF4-FFF2-40B4-BE49-F238E27FC236}">
                <a16:creationId xmlns:a16="http://schemas.microsoft.com/office/drawing/2014/main" id="{1ADC7957-1BB9-9E4F-B999-74E1D2709BA5}"/>
              </a:ext>
            </a:extLst>
          </p:cNvPr>
          <p:cNvSpPr>
            <a:spLocks noGrp="1"/>
          </p:cNvSpPr>
          <p:nvPr>
            <p:ph sz="quarter" idx="15"/>
          </p:nvPr>
        </p:nvSpPr>
        <p:spPr/>
        <p:txBody>
          <a:bodyPr/>
          <a:lstStyle/>
          <a:p>
            <a:r>
              <a:rPr lang="en-US" altLang="en-US"/>
              <a:t>ALT, alanine aminotransferase; AST, aspartate aminotransferase; TEAE, treatment-emergent adverse event</a:t>
            </a:r>
          </a:p>
          <a:p>
            <a:r>
              <a:rPr lang="en-US" altLang="en-US"/>
              <a:t>Abida W, et al. J Clin Oncol. 2020;38:3763-72 </a:t>
            </a:r>
            <a:endParaRPr lang="en-US" altLang="en-US" dirty="0"/>
          </a:p>
        </p:txBody>
      </p:sp>
    </p:spTree>
    <p:extLst>
      <p:ext uri="{BB962C8B-B14F-4D97-AF65-F5344CB8AC3E}">
        <p14:creationId xmlns:p14="http://schemas.microsoft.com/office/powerpoint/2010/main" val="19300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5D8C82-4B1A-35FC-6D9F-1A08AD0F621E}"/>
              </a:ext>
            </a:extLst>
          </p:cNvPr>
          <p:cNvSpPr>
            <a:spLocks noGrp="1"/>
          </p:cNvSpPr>
          <p:nvPr>
            <p:ph type="body" idx="1"/>
          </p:nvPr>
        </p:nvSpPr>
        <p:spPr>
          <a:xfrm>
            <a:off x="609600" y="853212"/>
            <a:ext cx="10972800" cy="702470"/>
          </a:xfrm>
        </p:spPr>
        <p:txBody>
          <a:bodyPr/>
          <a:lstStyle/>
          <a:p>
            <a:r>
              <a:rPr lang="en-GB" dirty="0"/>
              <a:t>genomic testing by assay type</a:t>
            </a:r>
          </a:p>
        </p:txBody>
      </p:sp>
      <p:sp>
        <p:nvSpPr>
          <p:cNvPr id="14" name="Title 13">
            <a:extLst>
              <a:ext uri="{FF2B5EF4-FFF2-40B4-BE49-F238E27FC236}">
                <a16:creationId xmlns:a16="http://schemas.microsoft.com/office/drawing/2014/main" id="{7644B91D-87D8-A44B-AE27-DBA37D21E365}"/>
              </a:ext>
            </a:extLst>
          </p:cNvPr>
          <p:cNvSpPr>
            <a:spLocks noGrp="1"/>
          </p:cNvSpPr>
          <p:nvPr>
            <p:ph type="title"/>
          </p:nvPr>
        </p:nvSpPr>
        <p:spPr>
          <a:xfrm>
            <a:off x="619199" y="246566"/>
            <a:ext cx="9346199" cy="807285"/>
          </a:xfrm>
        </p:spPr>
        <p:txBody>
          <a:bodyPr/>
          <a:lstStyle/>
          <a:p>
            <a:r>
              <a:rPr lang="en-GB" spc="50"/>
              <a:t>TRITON2: hrr</a:t>
            </a:r>
            <a:r>
              <a:rPr lang="en-GB" cap="none" spc="50"/>
              <a:t>m</a:t>
            </a:r>
            <a:r>
              <a:rPr lang="en-GB" spc="50"/>
              <a:t> identified via tissue or </a:t>
            </a:r>
            <a:r>
              <a:rPr lang="en-GB" cap="none" spc="50"/>
              <a:t>ct</a:t>
            </a:r>
            <a:r>
              <a:rPr lang="en-GB" spc="50"/>
              <a:t>dna</a:t>
            </a:r>
            <a:endParaRPr lang="en-US" spc="50" dirty="0"/>
          </a:p>
        </p:txBody>
      </p:sp>
      <p:sp>
        <p:nvSpPr>
          <p:cNvPr id="4" name="Slide Number Placeholder 3"/>
          <p:cNvSpPr>
            <a:spLocks noGrp="1"/>
          </p:cNvSpPr>
          <p:nvPr>
            <p:ph type="sldNum" sz="quarter" idx="4"/>
          </p:nvPr>
        </p:nvSpPr>
        <p:spPr/>
        <p:txBody>
          <a:bodyPr/>
          <a:lstStyle/>
          <a:p>
            <a:fld id="{B9B2A88A-9ECB-DF45-A377-2575079D0564}" type="slidenum">
              <a:rPr lang="en-GB" smtClean="0"/>
              <a:pPr/>
              <a:t>41</a:t>
            </a:fld>
            <a:endParaRPr lang="en-GB"/>
          </a:p>
        </p:txBody>
      </p:sp>
      <p:sp>
        <p:nvSpPr>
          <p:cNvPr id="3" name="Content Placeholder 2">
            <a:extLst>
              <a:ext uri="{FF2B5EF4-FFF2-40B4-BE49-F238E27FC236}">
                <a16:creationId xmlns:a16="http://schemas.microsoft.com/office/drawing/2014/main" id="{0311CDED-23A9-C1CC-2EA3-C6E0A32A014C}"/>
              </a:ext>
            </a:extLst>
          </p:cNvPr>
          <p:cNvSpPr>
            <a:spLocks noGrp="1"/>
          </p:cNvSpPr>
          <p:nvPr>
            <p:ph sz="quarter" idx="15"/>
          </p:nvPr>
        </p:nvSpPr>
        <p:spPr>
          <a:xfrm>
            <a:off x="620184" y="6309320"/>
            <a:ext cx="8116800" cy="365125"/>
          </a:xfrm>
        </p:spPr>
        <p:txBody>
          <a:bodyPr/>
          <a:lstStyle/>
          <a:p>
            <a:r>
              <a:rPr lang="en-GB" dirty="0"/>
              <a:t>BRCA, breast cancer gene; </a:t>
            </a:r>
            <a:r>
              <a:rPr lang="en-GB" dirty="0" err="1"/>
              <a:t>ctDNA</a:t>
            </a:r>
            <a:r>
              <a:rPr lang="en-GB" dirty="0"/>
              <a:t>, circulating tumour DNA; </a:t>
            </a:r>
            <a:r>
              <a:rPr lang="en-GB" dirty="0" err="1"/>
              <a:t>HRRm</a:t>
            </a:r>
            <a:r>
              <a:rPr lang="en-GB" dirty="0"/>
              <a:t>, homologous recombination repair mutations; </a:t>
            </a:r>
            <a:r>
              <a:rPr lang="en-GB" dirty="0" err="1"/>
              <a:t>mCRPC</a:t>
            </a:r>
            <a:r>
              <a:rPr lang="en-GB" dirty="0"/>
              <a:t>, metastatic castration-resistant prostate cancer; NHA, new hormonal agent; Pts, patients</a:t>
            </a:r>
          </a:p>
          <a:p>
            <a:r>
              <a:rPr lang="en-GB" dirty="0"/>
              <a:t>Loehr A, et al. </a:t>
            </a:r>
            <a:r>
              <a:rPr lang="en-GB" dirty="0" err="1"/>
              <a:t>Clin</a:t>
            </a:r>
            <a:r>
              <a:rPr lang="en-GB" dirty="0"/>
              <a:t> Cancer Res. 2021;27:6677-86</a:t>
            </a:r>
          </a:p>
        </p:txBody>
      </p:sp>
      <p:graphicFrame>
        <p:nvGraphicFramePr>
          <p:cNvPr id="19" name="Chart 18">
            <a:extLst>
              <a:ext uri="{FF2B5EF4-FFF2-40B4-BE49-F238E27FC236}">
                <a16:creationId xmlns:a16="http://schemas.microsoft.com/office/drawing/2014/main" id="{7DF11399-7F9F-AD4B-863C-DE970DE9F77E}"/>
              </a:ext>
            </a:extLst>
          </p:cNvPr>
          <p:cNvGraphicFramePr/>
          <p:nvPr>
            <p:extLst>
              <p:ext uri="{D42A27DB-BD31-4B8C-83A1-F6EECF244321}">
                <p14:modId xmlns:p14="http://schemas.microsoft.com/office/powerpoint/2010/main" val="1608150897"/>
              </p:ext>
            </p:extLst>
          </p:nvPr>
        </p:nvGraphicFramePr>
        <p:xfrm>
          <a:off x="5307571" y="1692918"/>
          <a:ext cx="3091892" cy="2061261"/>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2511FE13-9E78-A84B-BBC3-51B84D8A862D}"/>
              </a:ext>
            </a:extLst>
          </p:cNvPr>
          <p:cNvSpPr txBox="1"/>
          <p:nvPr/>
        </p:nvSpPr>
        <p:spPr>
          <a:xfrm>
            <a:off x="5805610" y="1375351"/>
            <a:ext cx="2095815" cy="202382"/>
          </a:xfrm>
          <a:prstGeom prst="rect">
            <a:avLst/>
          </a:prstGeom>
          <a:noFill/>
          <a:ln>
            <a:noFill/>
          </a:ln>
        </p:spPr>
        <p:txBody>
          <a:bodyPr wrap="square" lIns="0" tIns="0" rIns="0" bIns="0" rtlCol="0">
            <a:noAutofit/>
          </a:bodyPr>
          <a:lstStyle/>
          <a:p>
            <a:pPr algn="ctr" defTabSz="609585">
              <a:lnSpc>
                <a:spcPct val="90000"/>
              </a:lnSpc>
              <a:defRPr/>
            </a:pPr>
            <a:r>
              <a:rPr lang="en-US" altLang="zh-CN" sz="1000" b="1" dirty="0">
                <a:latin typeface="Arial" panose="020B0604020202020204" pitchFamily="34" charset="0"/>
                <a:cs typeface="Arial" panose="020B0604020202020204" pitchFamily="34" charset="0"/>
              </a:rPr>
              <a:t>Enrolled by central </a:t>
            </a:r>
            <a:br>
              <a:rPr lang="en-US" altLang="zh-CN" sz="1000" b="1" dirty="0">
                <a:latin typeface="Arial" panose="020B0604020202020204" pitchFamily="34" charset="0"/>
                <a:cs typeface="Arial" panose="020B0604020202020204" pitchFamily="34" charset="0"/>
              </a:rPr>
            </a:br>
            <a:r>
              <a:rPr lang="en-US" altLang="zh-CN" sz="1000" b="1" dirty="0">
                <a:latin typeface="Arial" panose="020B0604020202020204" pitchFamily="34" charset="0"/>
                <a:cs typeface="Arial" panose="020B0604020202020204" pitchFamily="34" charset="0"/>
              </a:rPr>
              <a:t>plasma testing</a:t>
            </a:r>
            <a:br>
              <a:rPr lang="en-US" altLang="zh-CN" sz="1000" b="1" dirty="0">
                <a:latin typeface="Arial" panose="020B0604020202020204" pitchFamily="34" charset="0"/>
                <a:cs typeface="Arial" panose="020B0604020202020204" pitchFamily="34" charset="0"/>
              </a:rPr>
            </a:br>
            <a:r>
              <a:rPr lang="en-US" altLang="zh-CN" sz="1000" b="1" dirty="0">
                <a:latin typeface="Arial" panose="020B0604020202020204" pitchFamily="34" charset="0"/>
                <a:cs typeface="Arial" panose="020B0604020202020204" pitchFamily="34" charset="0"/>
              </a:rPr>
              <a:t>N=34</a:t>
            </a:r>
            <a:endParaRPr lang="en-US" sz="1000" b="1" dirty="0">
              <a:latin typeface="Arial" panose="020B0604020202020204" pitchFamily="34" charset="0"/>
              <a:cs typeface="Arial" panose="020B0604020202020204" pitchFamily="34" charset="0"/>
            </a:endParaRPr>
          </a:p>
        </p:txBody>
      </p:sp>
      <p:graphicFrame>
        <p:nvGraphicFramePr>
          <p:cNvPr id="21" name="Chart 20">
            <a:extLst>
              <a:ext uri="{FF2B5EF4-FFF2-40B4-BE49-F238E27FC236}">
                <a16:creationId xmlns:a16="http://schemas.microsoft.com/office/drawing/2014/main" id="{FF071E1B-1B3D-7946-BF74-8A8E451C6A0F}"/>
              </a:ext>
            </a:extLst>
          </p:cNvPr>
          <p:cNvGraphicFramePr/>
          <p:nvPr>
            <p:extLst>
              <p:ext uri="{D42A27DB-BD31-4B8C-83A1-F6EECF244321}">
                <p14:modId xmlns:p14="http://schemas.microsoft.com/office/powerpoint/2010/main" val="1325067967"/>
              </p:ext>
            </p:extLst>
          </p:nvPr>
        </p:nvGraphicFramePr>
        <p:xfrm>
          <a:off x="7305887" y="1692918"/>
          <a:ext cx="3091892" cy="2061261"/>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50429887-2B89-6642-98A0-272AB57C2E02}"/>
              </a:ext>
            </a:extLst>
          </p:cNvPr>
          <p:cNvSpPr txBox="1"/>
          <p:nvPr/>
        </p:nvSpPr>
        <p:spPr>
          <a:xfrm>
            <a:off x="7803926" y="1375351"/>
            <a:ext cx="2095815" cy="202382"/>
          </a:xfrm>
          <a:prstGeom prst="rect">
            <a:avLst/>
          </a:prstGeom>
          <a:noFill/>
          <a:ln>
            <a:noFill/>
          </a:ln>
        </p:spPr>
        <p:txBody>
          <a:bodyPr wrap="square" lIns="0" tIns="0" rIns="0" bIns="0" rtlCol="0">
            <a:noAutofit/>
          </a:bodyPr>
          <a:lstStyle/>
          <a:p>
            <a:pPr algn="ctr" defTabSz="609585">
              <a:lnSpc>
                <a:spcPct val="90000"/>
              </a:lnSpc>
              <a:defRPr/>
            </a:pPr>
            <a:r>
              <a:rPr lang="en-US" altLang="zh-CN" sz="1000" b="1" dirty="0">
                <a:latin typeface="Arial" panose="020B0604020202020204" pitchFamily="34" charset="0"/>
                <a:cs typeface="Arial" panose="020B0604020202020204" pitchFamily="34" charset="0"/>
              </a:rPr>
              <a:t>Enrolled by central </a:t>
            </a:r>
            <a:br>
              <a:rPr lang="en-US" altLang="zh-CN" sz="1000" b="1" dirty="0">
                <a:latin typeface="Arial" panose="020B0604020202020204" pitchFamily="34" charset="0"/>
                <a:cs typeface="Arial" panose="020B0604020202020204" pitchFamily="34" charset="0"/>
              </a:rPr>
            </a:br>
            <a:r>
              <a:rPr lang="en-US" altLang="zh-CN" sz="1000" b="1" dirty="0">
                <a:latin typeface="Arial" panose="020B0604020202020204" pitchFamily="34" charset="0"/>
                <a:cs typeface="Arial" panose="020B0604020202020204" pitchFamily="34" charset="0"/>
              </a:rPr>
              <a:t>tissue testing</a:t>
            </a:r>
            <a:br>
              <a:rPr lang="en-US" altLang="zh-CN" sz="1000" b="1" dirty="0">
                <a:latin typeface="Arial" panose="020B0604020202020204" pitchFamily="34" charset="0"/>
                <a:cs typeface="Arial" panose="020B0604020202020204" pitchFamily="34" charset="0"/>
              </a:rPr>
            </a:br>
            <a:r>
              <a:rPr lang="en-US" altLang="zh-CN" sz="1000" b="1" dirty="0">
                <a:latin typeface="Arial" panose="020B0604020202020204" pitchFamily="34" charset="0"/>
                <a:cs typeface="Arial" panose="020B0604020202020204" pitchFamily="34" charset="0"/>
              </a:rPr>
              <a:t>N=37</a:t>
            </a:r>
            <a:endParaRPr lang="en-US" sz="1000" b="1" dirty="0">
              <a:latin typeface="Arial" panose="020B0604020202020204" pitchFamily="34" charset="0"/>
              <a:cs typeface="Arial" panose="020B0604020202020204" pitchFamily="34" charset="0"/>
            </a:endParaRPr>
          </a:p>
        </p:txBody>
      </p:sp>
      <p:graphicFrame>
        <p:nvGraphicFramePr>
          <p:cNvPr id="24" name="Chart 23">
            <a:extLst>
              <a:ext uri="{FF2B5EF4-FFF2-40B4-BE49-F238E27FC236}">
                <a16:creationId xmlns:a16="http://schemas.microsoft.com/office/drawing/2014/main" id="{EBD7D410-E13C-4B4F-A453-55009043C1A0}"/>
              </a:ext>
            </a:extLst>
          </p:cNvPr>
          <p:cNvGraphicFramePr/>
          <p:nvPr>
            <p:extLst>
              <p:ext uri="{D42A27DB-BD31-4B8C-83A1-F6EECF244321}">
                <p14:modId xmlns:p14="http://schemas.microsoft.com/office/powerpoint/2010/main" val="1022255687"/>
              </p:ext>
            </p:extLst>
          </p:nvPr>
        </p:nvGraphicFramePr>
        <p:xfrm>
          <a:off x="9322111" y="1692918"/>
          <a:ext cx="3091892" cy="2061261"/>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0E7E63CC-AB15-F045-85C0-FC8241CA7ECE}"/>
              </a:ext>
            </a:extLst>
          </p:cNvPr>
          <p:cNvSpPr txBox="1"/>
          <p:nvPr/>
        </p:nvSpPr>
        <p:spPr>
          <a:xfrm>
            <a:off x="9820150" y="1375351"/>
            <a:ext cx="2095815" cy="202382"/>
          </a:xfrm>
          <a:prstGeom prst="rect">
            <a:avLst/>
          </a:prstGeom>
          <a:noFill/>
          <a:ln>
            <a:noFill/>
          </a:ln>
        </p:spPr>
        <p:txBody>
          <a:bodyPr wrap="square" lIns="0" tIns="0" rIns="0" bIns="0" rtlCol="0">
            <a:noAutofit/>
          </a:bodyPr>
          <a:lstStyle/>
          <a:p>
            <a:pPr algn="ctr" defTabSz="609585">
              <a:lnSpc>
                <a:spcPct val="90000"/>
              </a:lnSpc>
              <a:defRPr/>
            </a:pPr>
            <a:r>
              <a:rPr lang="en-US" altLang="zh-CN" sz="1000" b="1" dirty="0">
                <a:latin typeface="Arial" panose="020B0604020202020204" pitchFamily="34" charset="0"/>
                <a:cs typeface="Arial" panose="020B0604020202020204" pitchFamily="34" charset="0"/>
              </a:rPr>
              <a:t>Enrolled by local </a:t>
            </a:r>
            <a:br>
              <a:rPr lang="en-US" altLang="zh-CN" sz="1000" b="1" dirty="0">
                <a:latin typeface="Arial" panose="020B0604020202020204" pitchFamily="34" charset="0"/>
                <a:cs typeface="Arial" panose="020B0604020202020204" pitchFamily="34" charset="0"/>
              </a:rPr>
            </a:br>
            <a:r>
              <a:rPr lang="en-US" altLang="zh-CN" sz="1000" b="1" dirty="0">
                <a:latin typeface="Arial" panose="020B0604020202020204" pitchFamily="34" charset="0"/>
                <a:cs typeface="Arial" panose="020B0604020202020204" pitchFamily="34" charset="0"/>
              </a:rPr>
              <a:t>testing</a:t>
            </a:r>
            <a:br>
              <a:rPr lang="en-US" altLang="zh-CN" sz="1000" b="1" dirty="0">
                <a:latin typeface="Arial" panose="020B0604020202020204" pitchFamily="34" charset="0"/>
                <a:cs typeface="Arial" panose="020B0604020202020204" pitchFamily="34" charset="0"/>
              </a:rPr>
            </a:br>
            <a:r>
              <a:rPr lang="en-US" altLang="zh-CN" sz="1000" b="1" dirty="0">
                <a:latin typeface="Arial" panose="020B0604020202020204" pitchFamily="34" charset="0"/>
                <a:cs typeface="Arial" panose="020B0604020202020204" pitchFamily="34" charset="0"/>
              </a:rPr>
              <a:t>N=44</a:t>
            </a:r>
            <a:endParaRPr lang="en-US" sz="1000" b="1" dirty="0">
              <a:latin typeface="Arial" panose="020B0604020202020204" pitchFamily="34" charset="0"/>
              <a:cs typeface="Arial" panose="020B0604020202020204" pitchFamily="34" charset="0"/>
            </a:endParaRPr>
          </a:p>
        </p:txBody>
      </p:sp>
      <p:graphicFrame>
        <p:nvGraphicFramePr>
          <p:cNvPr id="26" name="Chart 25">
            <a:extLst>
              <a:ext uri="{FF2B5EF4-FFF2-40B4-BE49-F238E27FC236}">
                <a16:creationId xmlns:a16="http://schemas.microsoft.com/office/drawing/2014/main" id="{605AED9C-A8B0-BA47-8DCF-86AE4E1BA279}"/>
              </a:ext>
            </a:extLst>
          </p:cNvPr>
          <p:cNvGraphicFramePr/>
          <p:nvPr>
            <p:extLst>
              <p:ext uri="{D42A27DB-BD31-4B8C-83A1-F6EECF244321}">
                <p14:modId xmlns:p14="http://schemas.microsoft.com/office/powerpoint/2010/main" val="2930455509"/>
              </p:ext>
            </p:extLst>
          </p:nvPr>
        </p:nvGraphicFramePr>
        <p:xfrm>
          <a:off x="5095974" y="3521719"/>
          <a:ext cx="3513798" cy="2342532"/>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26">
            <a:extLst>
              <a:ext uri="{FF2B5EF4-FFF2-40B4-BE49-F238E27FC236}">
                <a16:creationId xmlns:a16="http://schemas.microsoft.com/office/drawing/2014/main" id="{000FBB1C-3329-1648-9EFB-1439A9EC42D8}"/>
              </a:ext>
            </a:extLst>
          </p:cNvPr>
          <p:cNvSpPr txBox="1"/>
          <p:nvPr/>
        </p:nvSpPr>
        <p:spPr>
          <a:xfrm>
            <a:off x="6741100" y="5680052"/>
            <a:ext cx="812723" cy="128625"/>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Homozygous loss</a:t>
            </a:r>
          </a:p>
        </p:txBody>
      </p:sp>
      <p:sp>
        <p:nvSpPr>
          <p:cNvPr id="28" name="Rectangle 27">
            <a:extLst>
              <a:ext uri="{FF2B5EF4-FFF2-40B4-BE49-F238E27FC236}">
                <a16:creationId xmlns:a16="http://schemas.microsoft.com/office/drawing/2014/main" id="{EFA5559E-DF1D-9643-BD0B-1A5355A71057}"/>
              </a:ext>
            </a:extLst>
          </p:cNvPr>
          <p:cNvSpPr/>
          <p:nvPr/>
        </p:nvSpPr>
        <p:spPr>
          <a:xfrm>
            <a:off x="6596228" y="5706614"/>
            <a:ext cx="88478" cy="88478"/>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0B8849A-43CA-894E-9AB8-9C55A16EB8BF}"/>
              </a:ext>
            </a:extLst>
          </p:cNvPr>
          <p:cNvSpPr txBox="1"/>
          <p:nvPr/>
        </p:nvSpPr>
        <p:spPr>
          <a:xfrm>
            <a:off x="7769800" y="5680052"/>
            <a:ext cx="910506" cy="128625"/>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Frameshift mutation</a:t>
            </a:r>
          </a:p>
        </p:txBody>
      </p:sp>
      <p:sp>
        <p:nvSpPr>
          <p:cNvPr id="31" name="Rectangle 30">
            <a:extLst>
              <a:ext uri="{FF2B5EF4-FFF2-40B4-BE49-F238E27FC236}">
                <a16:creationId xmlns:a16="http://schemas.microsoft.com/office/drawing/2014/main" id="{54952BBC-8212-2F4D-8867-9961C1D52999}"/>
              </a:ext>
            </a:extLst>
          </p:cNvPr>
          <p:cNvSpPr/>
          <p:nvPr/>
        </p:nvSpPr>
        <p:spPr>
          <a:xfrm>
            <a:off x="7624928" y="5706614"/>
            <a:ext cx="88478" cy="884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C1BF135-183B-BE43-B6FF-8E1A90054602}"/>
              </a:ext>
            </a:extLst>
          </p:cNvPr>
          <p:cNvSpPr txBox="1"/>
          <p:nvPr/>
        </p:nvSpPr>
        <p:spPr>
          <a:xfrm>
            <a:off x="8910911" y="5680052"/>
            <a:ext cx="889667" cy="128625"/>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Nonsense mutation</a:t>
            </a:r>
          </a:p>
        </p:txBody>
      </p:sp>
      <p:sp>
        <p:nvSpPr>
          <p:cNvPr id="33" name="Rectangle 32">
            <a:extLst>
              <a:ext uri="{FF2B5EF4-FFF2-40B4-BE49-F238E27FC236}">
                <a16:creationId xmlns:a16="http://schemas.microsoft.com/office/drawing/2014/main" id="{25AAC4C7-3BEB-4747-A49A-B1AA3394583F}"/>
              </a:ext>
            </a:extLst>
          </p:cNvPr>
          <p:cNvSpPr/>
          <p:nvPr/>
        </p:nvSpPr>
        <p:spPr>
          <a:xfrm>
            <a:off x="8766039" y="5706614"/>
            <a:ext cx="88478" cy="8847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26A4225-DF27-9344-9194-6417ED896C02}"/>
              </a:ext>
            </a:extLst>
          </p:cNvPr>
          <p:cNvSpPr txBox="1"/>
          <p:nvPr/>
        </p:nvSpPr>
        <p:spPr>
          <a:xfrm>
            <a:off x="10021793" y="5680052"/>
            <a:ext cx="859210" cy="128625"/>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Missense mutation</a:t>
            </a:r>
          </a:p>
        </p:txBody>
      </p:sp>
      <p:sp>
        <p:nvSpPr>
          <p:cNvPr id="35" name="Rectangle 34">
            <a:extLst>
              <a:ext uri="{FF2B5EF4-FFF2-40B4-BE49-F238E27FC236}">
                <a16:creationId xmlns:a16="http://schemas.microsoft.com/office/drawing/2014/main" id="{550D3DF8-913E-FF4C-A1C4-15DB35789BF5}"/>
              </a:ext>
            </a:extLst>
          </p:cNvPr>
          <p:cNvSpPr/>
          <p:nvPr/>
        </p:nvSpPr>
        <p:spPr>
          <a:xfrm>
            <a:off x="9876921" y="5706614"/>
            <a:ext cx="88478" cy="8847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6" name="Chart 35">
            <a:extLst>
              <a:ext uri="{FF2B5EF4-FFF2-40B4-BE49-F238E27FC236}">
                <a16:creationId xmlns:a16="http://schemas.microsoft.com/office/drawing/2014/main" id="{A81C49E6-8604-9B4B-A577-FB919D9F5584}"/>
              </a:ext>
            </a:extLst>
          </p:cNvPr>
          <p:cNvGraphicFramePr/>
          <p:nvPr>
            <p:extLst>
              <p:ext uri="{D42A27DB-BD31-4B8C-83A1-F6EECF244321}">
                <p14:modId xmlns:p14="http://schemas.microsoft.com/office/powerpoint/2010/main" val="912870993"/>
              </p:ext>
            </p:extLst>
          </p:nvPr>
        </p:nvGraphicFramePr>
        <p:xfrm>
          <a:off x="7098586" y="3521719"/>
          <a:ext cx="3513798" cy="2342532"/>
        </p:xfrm>
        <a:graphic>
          <a:graphicData uri="http://schemas.openxmlformats.org/drawingml/2006/chart">
            <c:chart xmlns:c="http://schemas.openxmlformats.org/drawingml/2006/chart" xmlns:r="http://schemas.openxmlformats.org/officeDocument/2006/relationships" r:id="rId7"/>
          </a:graphicData>
        </a:graphic>
      </p:graphicFrame>
      <p:sp>
        <p:nvSpPr>
          <p:cNvPr id="41" name="TextBox 40">
            <a:extLst>
              <a:ext uri="{FF2B5EF4-FFF2-40B4-BE49-F238E27FC236}">
                <a16:creationId xmlns:a16="http://schemas.microsoft.com/office/drawing/2014/main" id="{1A1A65B8-4509-444C-8A7C-F0DAF1A20D64}"/>
              </a:ext>
            </a:extLst>
          </p:cNvPr>
          <p:cNvSpPr txBox="1"/>
          <p:nvPr/>
        </p:nvSpPr>
        <p:spPr>
          <a:xfrm>
            <a:off x="7769800" y="5868977"/>
            <a:ext cx="910506" cy="128625"/>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Splice site mutation</a:t>
            </a:r>
          </a:p>
        </p:txBody>
      </p:sp>
      <p:sp>
        <p:nvSpPr>
          <p:cNvPr id="42" name="Rectangle 41">
            <a:extLst>
              <a:ext uri="{FF2B5EF4-FFF2-40B4-BE49-F238E27FC236}">
                <a16:creationId xmlns:a16="http://schemas.microsoft.com/office/drawing/2014/main" id="{E358AE9F-EF89-9A4E-B168-935D05409C12}"/>
              </a:ext>
            </a:extLst>
          </p:cNvPr>
          <p:cNvSpPr/>
          <p:nvPr/>
        </p:nvSpPr>
        <p:spPr>
          <a:xfrm>
            <a:off x="7624928" y="5895539"/>
            <a:ext cx="88478" cy="88478"/>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EFF4105-1CEB-E24E-A13D-548AB0462F8B}"/>
              </a:ext>
            </a:extLst>
          </p:cNvPr>
          <p:cNvSpPr txBox="1"/>
          <p:nvPr/>
        </p:nvSpPr>
        <p:spPr>
          <a:xfrm>
            <a:off x="8910911" y="5868977"/>
            <a:ext cx="716543" cy="128625"/>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Rearrangement</a:t>
            </a:r>
          </a:p>
        </p:txBody>
      </p:sp>
      <p:sp>
        <p:nvSpPr>
          <p:cNvPr id="44" name="Rectangle 43">
            <a:extLst>
              <a:ext uri="{FF2B5EF4-FFF2-40B4-BE49-F238E27FC236}">
                <a16:creationId xmlns:a16="http://schemas.microsoft.com/office/drawing/2014/main" id="{1ECA5D9E-62B0-8D48-9CFF-A29190E09642}"/>
              </a:ext>
            </a:extLst>
          </p:cNvPr>
          <p:cNvSpPr/>
          <p:nvPr/>
        </p:nvSpPr>
        <p:spPr>
          <a:xfrm>
            <a:off x="8766039" y="5895539"/>
            <a:ext cx="88478" cy="884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9099713" y="4161348"/>
            <a:ext cx="720437" cy="711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6" name="Chart 45">
            <a:extLst>
              <a:ext uri="{FF2B5EF4-FFF2-40B4-BE49-F238E27FC236}">
                <a16:creationId xmlns:a16="http://schemas.microsoft.com/office/drawing/2014/main" id="{AE53494C-0FC1-EB40-9E4B-DD458EDC9F9F}"/>
              </a:ext>
            </a:extLst>
          </p:cNvPr>
          <p:cNvGraphicFramePr/>
          <p:nvPr>
            <p:extLst>
              <p:ext uri="{D42A27DB-BD31-4B8C-83A1-F6EECF244321}">
                <p14:modId xmlns:p14="http://schemas.microsoft.com/office/powerpoint/2010/main" val="1118659254"/>
              </p:ext>
            </p:extLst>
          </p:nvPr>
        </p:nvGraphicFramePr>
        <p:xfrm>
          <a:off x="9108754" y="3521719"/>
          <a:ext cx="3513798" cy="234253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7" name="Table 46">
            <a:extLst>
              <a:ext uri="{FF2B5EF4-FFF2-40B4-BE49-F238E27FC236}">
                <a16:creationId xmlns:a16="http://schemas.microsoft.com/office/drawing/2014/main" id="{47A53696-049B-F343-A2C4-053C42F867F6}"/>
              </a:ext>
            </a:extLst>
          </p:cNvPr>
          <p:cNvGraphicFramePr>
            <a:graphicFrameLocks noGrp="1"/>
          </p:cNvGraphicFramePr>
          <p:nvPr>
            <p:extLst>
              <p:ext uri="{D42A27DB-BD31-4B8C-83A1-F6EECF244321}">
                <p14:modId xmlns:p14="http://schemas.microsoft.com/office/powerpoint/2010/main" val="4229072738"/>
              </p:ext>
            </p:extLst>
          </p:nvPr>
        </p:nvGraphicFramePr>
        <p:xfrm>
          <a:off x="619200" y="4280224"/>
          <a:ext cx="2668487" cy="1239300"/>
        </p:xfrm>
        <a:graphic>
          <a:graphicData uri="http://schemas.openxmlformats.org/drawingml/2006/table">
            <a:tbl>
              <a:tblPr firstRow="1" bandRow="1">
                <a:tableStyleId>{5C22544A-7EE6-4342-B048-85BDC9FD1C3A}</a:tableStyleId>
              </a:tblPr>
              <a:tblGrid>
                <a:gridCol w="960467">
                  <a:extLst>
                    <a:ext uri="{9D8B030D-6E8A-4147-A177-3AD203B41FA5}">
                      <a16:colId xmlns:a16="http://schemas.microsoft.com/office/drawing/2014/main" val="4075266904"/>
                    </a:ext>
                  </a:extLst>
                </a:gridCol>
                <a:gridCol w="854010">
                  <a:extLst>
                    <a:ext uri="{9D8B030D-6E8A-4147-A177-3AD203B41FA5}">
                      <a16:colId xmlns:a16="http://schemas.microsoft.com/office/drawing/2014/main" val="4075235815"/>
                    </a:ext>
                  </a:extLst>
                </a:gridCol>
                <a:gridCol w="854010">
                  <a:extLst>
                    <a:ext uri="{9D8B030D-6E8A-4147-A177-3AD203B41FA5}">
                      <a16:colId xmlns:a16="http://schemas.microsoft.com/office/drawing/2014/main" val="2335547604"/>
                    </a:ext>
                  </a:extLst>
                </a:gridCol>
              </a:tblGrid>
              <a:tr h="370620">
                <a:tc>
                  <a:txBody>
                    <a:bodyPr/>
                    <a:lstStyle/>
                    <a:p>
                      <a:endParaRPr lang="en-US" sz="1100" dirty="0">
                        <a:latin typeface="Arial" panose="020B0604020202020204" pitchFamily="34" charset="0"/>
                        <a:cs typeface="Arial" panose="020B0604020202020204" pitchFamily="34" charset="0"/>
                      </a:endParaRPr>
                    </a:p>
                  </a:txBody>
                  <a:tcPr marL="133472" marR="133472" marT="66736" marB="66736" anchor="ctr">
                    <a:noFill/>
                  </a:tcPr>
                </a:tc>
                <a:tc>
                  <a:txBody>
                    <a:bodyPr/>
                    <a:lstStyle>
                      <a:lvl1pPr marL="0" algn="l" defTabSz="685800" rtl="0" eaLnBrk="1" latinLnBrk="0" hangingPunct="1">
                        <a:defRPr sz="1400" kern="1200">
                          <a:solidFill>
                            <a:schemeClr val="dk1"/>
                          </a:solidFill>
                          <a:latin typeface="Arial Narrow"/>
                        </a:defRPr>
                      </a:lvl1pPr>
                      <a:lvl2pPr marL="342900" algn="l" defTabSz="685800" rtl="0" eaLnBrk="1" latinLnBrk="0" hangingPunct="1">
                        <a:defRPr sz="1400" kern="1200">
                          <a:solidFill>
                            <a:schemeClr val="dk1"/>
                          </a:solidFill>
                          <a:latin typeface="Arial Narrow"/>
                        </a:defRPr>
                      </a:lvl2pPr>
                      <a:lvl3pPr marL="685800" algn="l" defTabSz="685800" rtl="0" eaLnBrk="1" latinLnBrk="0" hangingPunct="1">
                        <a:defRPr sz="1400" kern="1200">
                          <a:solidFill>
                            <a:schemeClr val="dk1"/>
                          </a:solidFill>
                          <a:latin typeface="Arial Narrow"/>
                        </a:defRPr>
                      </a:lvl3pPr>
                      <a:lvl4pPr marL="1028700" algn="l" defTabSz="685800" rtl="0" eaLnBrk="1" latinLnBrk="0" hangingPunct="1">
                        <a:defRPr sz="1400" kern="1200">
                          <a:solidFill>
                            <a:schemeClr val="dk1"/>
                          </a:solidFill>
                          <a:latin typeface="Arial Narrow"/>
                        </a:defRPr>
                      </a:lvl4pPr>
                      <a:lvl5pPr marL="1371600" algn="l" defTabSz="685800" rtl="0" eaLnBrk="1" latinLnBrk="0" hangingPunct="1">
                        <a:defRPr sz="1400" kern="1200">
                          <a:solidFill>
                            <a:schemeClr val="dk1"/>
                          </a:solidFill>
                          <a:latin typeface="Arial Narrow"/>
                        </a:defRPr>
                      </a:lvl5pPr>
                      <a:lvl6pPr marL="1714500" algn="l" defTabSz="685800" rtl="0" eaLnBrk="1" latinLnBrk="0" hangingPunct="1">
                        <a:defRPr sz="1400" kern="1200">
                          <a:solidFill>
                            <a:schemeClr val="dk1"/>
                          </a:solidFill>
                          <a:latin typeface="Arial Narrow"/>
                        </a:defRPr>
                      </a:lvl6pPr>
                      <a:lvl7pPr marL="2057400" algn="l" defTabSz="685800" rtl="0" eaLnBrk="1" latinLnBrk="0" hangingPunct="1">
                        <a:defRPr sz="1400" kern="1200">
                          <a:solidFill>
                            <a:schemeClr val="dk1"/>
                          </a:solidFill>
                          <a:latin typeface="Arial Narrow"/>
                        </a:defRPr>
                      </a:lvl7pPr>
                      <a:lvl8pPr marL="2400300" algn="l" defTabSz="685800" rtl="0" eaLnBrk="1" latinLnBrk="0" hangingPunct="1">
                        <a:defRPr sz="1400" kern="1200">
                          <a:solidFill>
                            <a:schemeClr val="dk1"/>
                          </a:solidFill>
                          <a:latin typeface="Arial Narrow"/>
                        </a:defRPr>
                      </a:lvl8pPr>
                      <a:lvl9pPr marL="2743200" algn="l" defTabSz="685800" rtl="0" eaLnBrk="1" latinLnBrk="0" hangingPunct="1">
                        <a:defRPr sz="1400" kern="1200">
                          <a:solidFill>
                            <a:schemeClr val="dk1"/>
                          </a:solidFill>
                          <a:latin typeface="Arial Narrow"/>
                        </a:defRPr>
                      </a:lvl9pPr>
                    </a:lstStyle>
                    <a:p>
                      <a:pPr algn="ctr">
                        <a:lnSpc>
                          <a:spcPct val="100000"/>
                        </a:lnSpc>
                        <a:spcAft>
                          <a:spcPts val="0"/>
                        </a:spcAft>
                      </a:pPr>
                      <a:r>
                        <a:rPr lang="en-US" sz="1100" dirty="0">
                          <a:solidFill>
                            <a:schemeClr val="bg1"/>
                          </a:solidFill>
                          <a:effectLst/>
                          <a:latin typeface="Arial" panose="020B0604020202020204" pitchFamily="34" charset="0"/>
                          <a:cs typeface="Arial" panose="020B0604020202020204" pitchFamily="34" charset="0"/>
                        </a:rPr>
                        <a:t>Pts enrolled by</a:t>
                      </a:r>
                      <a:endParaRPr lang="en-US" sz="11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37973" marR="37973" marT="0" marB="0" anchor="ctr"/>
                </a:tc>
                <a:tc>
                  <a:txBody>
                    <a:bodyPr/>
                    <a:lstStyle/>
                    <a:p>
                      <a:pPr algn="ctr">
                        <a:lnSpc>
                          <a:spcPct val="100000"/>
                        </a:lnSpc>
                        <a:spcAft>
                          <a:spcPts val="0"/>
                        </a:spcAft>
                      </a:pPr>
                      <a:r>
                        <a:rPr lang="en-US" sz="11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Pts </a:t>
                      </a:r>
                      <a:br>
                        <a:rPr lang="en-US" sz="11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br>
                      <a:r>
                        <a:rPr lang="en-US" sz="1100"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BRCA</a:t>
                      </a:r>
                      <a:r>
                        <a:rPr lang="en-US" sz="1100" baseline="30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t>
                      </a:r>
                      <a:r>
                        <a:rPr lang="en-US" sz="11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by</a:t>
                      </a:r>
                    </a:p>
                  </a:txBody>
                  <a:tcPr marL="37973" marR="37973" marT="0" marB="0" anchor="ctr"/>
                </a:tc>
                <a:extLst>
                  <a:ext uri="{0D108BD9-81ED-4DB2-BD59-A6C34878D82A}">
                    <a16:rowId xmlns:a16="http://schemas.microsoft.com/office/drawing/2014/main" val="3991165012"/>
                  </a:ext>
                </a:extLst>
              </a:tr>
              <a:tr h="208748">
                <a:tc>
                  <a:txBody>
                    <a:bodyPr/>
                    <a:lstStyle>
                      <a:lvl1pPr marL="0" algn="l" defTabSz="685800" rtl="0" eaLnBrk="1" latinLnBrk="0" hangingPunct="1">
                        <a:defRPr sz="1400" kern="1200">
                          <a:solidFill>
                            <a:schemeClr val="dk1"/>
                          </a:solidFill>
                          <a:latin typeface="Arial Narrow"/>
                        </a:defRPr>
                      </a:lvl1pPr>
                      <a:lvl2pPr marL="342900" algn="l" defTabSz="685800" rtl="0" eaLnBrk="1" latinLnBrk="0" hangingPunct="1">
                        <a:defRPr sz="1400" kern="1200">
                          <a:solidFill>
                            <a:schemeClr val="dk1"/>
                          </a:solidFill>
                          <a:latin typeface="Arial Narrow"/>
                        </a:defRPr>
                      </a:lvl2pPr>
                      <a:lvl3pPr marL="685800" algn="l" defTabSz="685800" rtl="0" eaLnBrk="1" latinLnBrk="0" hangingPunct="1">
                        <a:defRPr sz="1400" kern="1200">
                          <a:solidFill>
                            <a:schemeClr val="dk1"/>
                          </a:solidFill>
                          <a:latin typeface="Arial Narrow"/>
                        </a:defRPr>
                      </a:lvl3pPr>
                      <a:lvl4pPr marL="1028700" algn="l" defTabSz="685800" rtl="0" eaLnBrk="1" latinLnBrk="0" hangingPunct="1">
                        <a:defRPr sz="1400" kern="1200">
                          <a:solidFill>
                            <a:schemeClr val="dk1"/>
                          </a:solidFill>
                          <a:latin typeface="Arial Narrow"/>
                        </a:defRPr>
                      </a:lvl4pPr>
                      <a:lvl5pPr marL="1371600" algn="l" defTabSz="685800" rtl="0" eaLnBrk="1" latinLnBrk="0" hangingPunct="1">
                        <a:defRPr sz="1400" kern="1200">
                          <a:solidFill>
                            <a:schemeClr val="dk1"/>
                          </a:solidFill>
                          <a:latin typeface="Arial Narrow"/>
                        </a:defRPr>
                      </a:lvl5pPr>
                      <a:lvl6pPr marL="1714500" algn="l" defTabSz="685800" rtl="0" eaLnBrk="1" latinLnBrk="0" hangingPunct="1">
                        <a:defRPr sz="1400" kern="1200">
                          <a:solidFill>
                            <a:schemeClr val="dk1"/>
                          </a:solidFill>
                          <a:latin typeface="Arial Narrow"/>
                        </a:defRPr>
                      </a:lvl6pPr>
                      <a:lvl7pPr marL="2057400" algn="l" defTabSz="685800" rtl="0" eaLnBrk="1" latinLnBrk="0" hangingPunct="1">
                        <a:defRPr sz="1400" kern="1200">
                          <a:solidFill>
                            <a:schemeClr val="dk1"/>
                          </a:solidFill>
                          <a:latin typeface="Arial Narrow"/>
                        </a:defRPr>
                      </a:lvl7pPr>
                      <a:lvl8pPr marL="2400300" algn="l" defTabSz="685800" rtl="0" eaLnBrk="1" latinLnBrk="0" hangingPunct="1">
                        <a:defRPr sz="1400" kern="1200">
                          <a:solidFill>
                            <a:schemeClr val="dk1"/>
                          </a:solidFill>
                          <a:latin typeface="Arial Narrow"/>
                        </a:defRPr>
                      </a:lvl8pPr>
                      <a:lvl9pPr marL="2743200" algn="l" defTabSz="685800" rtl="0" eaLnBrk="1" latinLnBrk="0" hangingPunct="1">
                        <a:defRPr sz="1400" kern="1200">
                          <a:solidFill>
                            <a:schemeClr val="dk1"/>
                          </a:solidFill>
                          <a:latin typeface="Arial Narrow"/>
                        </a:defRPr>
                      </a:lvl9pPr>
                    </a:lstStyle>
                    <a:p>
                      <a:pPr marL="0" indent="0" algn="l">
                        <a:lnSpc>
                          <a:spcPct val="100000"/>
                        </a:lnSpc>
                        <a:spcAft>
                          <a:spcPts val="0"/>
                        </a:spcAft>
                      </a:pPr>
                      <a:r>
                        <a:rPr lang="en-US" sz="1100" b="1" dirty="0">
                          <a:effectLst/>
                          <a:latin typeface="Arial" panose="020B0604020202020204" pitchFamily="34" charset="0"/>
                          <a:cs typeface="Arial" panose="020B0604020202020204" pitchFamily="34" charset="0"/>
                        </a:rPr>
                        <a:t>Plasma test</a:t>
                      </a:r>
                      <a:endParaRPr lang="en-US" sz="1100" b="1" dirty="0">
                        <a:effectLst/>
                        <a:latin typeface="Arial" panose="020B0604020202020204" pitchFamily="34" charset="0"/>
                        <a:ea typeface="MS Mincho" panose="02020609040205080304" pitchFamily="49" charset="-128"/>
                        <a:cs typeface="Arial" panose="020B0604020202020204" pitchFamily="34" charset="0"/>
                      </a:endParaRPr>
                    </a:p>
                  </a:txBody>
                  <a:tcPr marL="49920" marR="49920" marT="60960" marB="60960" anchor="ct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34</a:t>
                      </a:r>
                      <a:endParaRPr lang="en-US" sz="1100" b="0"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tc>
                  <a:txBody>
                    <a:bodyPr/>
                    <a:lstStyle/>
                    <a:p>
                      <a:pPr algn="ctr">
                        <a:lnSpc>
                          <a:spcPct val="100000"/>
                        </a:lnSpc>
                        <a:spcAft>
                          <a:spcPts val="0"/>
                        </a:spcAft>
                      </a:pPr>
                      <a:r>
                        <a:rPr lang="en-US" sz="1100" b="0" dirty="0">
                          <a:effectLst/>
                          <a:latin typeface="Arial" panose="020B0604020202020204" pitchFamily="34" charset="0"/>
                          <a:ea typeface="MS Mincho" panose="02020609040205080304" pitchFamily="49" charset="-128"/>
                          <a:cs typeface="Arial" panose="020B0604020202020204" pitchFamily="34" charset="0"/>
                        </a:rPr>
                        <a:t>61</a:t>
                      </a:r>
                    </a:p>
                  </a:txBody>
                  <a:tcPr marL="100104" marR="100104" marT="0" marB="0" anchor="ctr"/>
                </a:tc>
                <a:extLst>
                  <a:ext uri="{0D108BD9-81ED-4DB2-BD59-A6C34878D82A}">
                    <a16:rowId xmlns:a16="http://schemas.microsoft.com/office/drawing/2014/main" val="3765880166"/>
                  </a:ext>
                </a:extLst>
              </a:tr>
              <a:tr h="208748">
                <a:tc>
                  <a:txBody>
                    <a:bodyPr/>
                    <a:lstStyle/>
                    <a:p>
                      <a:pPr marL="0" indent="0" algn="l">
                        <a:lnSpc>
                          <a:spcPct val="100000"/>
                        </a:lnSpc>
                        <a:spcAft>
                          <a:spcPts val="0"/>
                        </a:spcAft>
                      </a:pPr>
                      <a:r>
                        <a:rPr lang="en-US" sz="1100" b="1" dirty="0">
                          <a:effectLst/>
                          <a:latin typeface="Arial" panose="020B0604020202020204" pitchFamily="34" charset="0"/>
                          <a:ea typeface="MS Mincho" panose="02020609040205080304" pitchFamily="49" charset="-128"/>
                          <a:cs typeface="Arial" panose="020B0604020202020204" pitchFamily="34" charset="0"/>
                        </a:rPr>
                        <a:t>Tissue test</a:t>
                      </a:r>
                    </a:p>
                  </a:txBody>
                  <a:tcPr marL="49920" marR="49920" marT="60960" marB="60960" anchor="ctr"/>
                </a:tc>
                <a:tc>
                  <a:txBody>
                    <a:bodyPr/>
                    <a:lstStyle/>
                    <a:p>
                      <a:pPr algn="ctr">
                        <a:lnSpc>
                          <a:spcPct val="100000"/>
                        </a:lnSpc>
                        <a:spcAft>
                          <a:spcPts val="0"/>
                        </a:spcAft>
                      </a:pPr>
                      <a:r>
                        <a:rPr lang="en-US" sz="1100" b="0" dirty="0">
                          <a:effectLst/>
                          <a:latin typeface="Arial" panose="020B0604020202020204" pitchFamily="34" charset="0"/>
                          <a:ea typeface="MS Mincho" panose="02020609040205080304" pitchFamily="49" charset="-128"/>
                          <a:cs typeface="Arial" panose="020B0604020202020204" pitchFamily="34" charset="0"/>
                        </a:rPr>
                        <a:t>37</a:t>
                      </a:r>
                    </a:p>
                  </a:txBody>
                  <a:tcPr marL="100104" marR="100104" marT="0" marB="0" anchor="ctr"/>
                </a:tc>
                <a:tc>
                  <a:txBody>
                    <a:bodyPr/>
                    <a:lstStyle/>
                    <a:p>
                      <a:pPr algn="ctr">
                        <a:lnSpc>
                          <a:spcPct val="100000"/>
                        </a:lnSpc>
                        <a:spcAft>
                          <a:spcPts val="0"/>
                        </a:spcAft>
                      </a:pPr>
                      <a:r>
                        <a:rPr lang="en-US" sz="1100" b="0" dirty="0">
                          <a:effectLst/>
                          <a:latin typeface="Arial" panose="020B0604020202020204" pitchFamily="34" charset="0"/>
                          <a:ea typeface="MS Mincho" panose="02020609040205080304" pitchFamily="49" charset="-128"/>
                          <a:cs typeface="Arial" panose="020B0604020202020204" pitchFamily="34" charset="0"/>
                        </a:rPr>
                        <a:t>59</a:t>
                      </a:r>
                    </a:p>
                  </a:txBody>
                  <a:tcPr marL="100104" marR="100104" marT="0" marB="0" anchor="ctr"/>
                </a:tc>
                <a:extLst>
                  <a:ext uri="{0D108BD9-81ED-4DB2-BD59-A6C34878D82A}">
                    <a16:rowId xmlns:a16="http://schemas.microsoft.com/office/drawing/2014/main" val="130265647"/>
                  </a:ext>
                </a:extLst>
              </a:tr>
              <a:tr h="208748">
                <a:tc>
                  <a:txBody>
                    <a:bodyPr/>
                    <a:lstStyle/>
                    <a:p>
                      <a:pPr marL="0" indent="0" algn="l">
                        <a:lnSpc>
                          <a:spcPct val="100000"/>
                        </a:lnSpc>
                        <a:spcAft>
                          <a:spcPts val="0"/>
                        </a:spcAft>
                      </a:pPr>
                      <a:r>
                        <a:rPr lang="en-US" sz="1100" b="1" dirty="0">
                          <a:effectLst/>
                          <a:latin typeface="Arial" panose="020B0604020202020204" pitchFamily="34" charset="0"/>
                          <a:ea typeface="MS Mincho" panose="02020609040205080304" pitchFamily="49" charset="-128"/>
                          <a:cs typeface="Arial" panose="020B0604020202020204" pitchFamily="34" charset="0"/>
                        </a:rPr>
                        <a:t>Local test</a:t>
                      </a:r>
                    </a:p>
                  </a:txBody>
                  <a:tcPr marL="49920" marR="49920" marT="60960" marB="60960" anchor="ctr"/>
                </a:tc>
                <a:tc>
                  <a:txBody>
                    <a:bodyPr/>
                    <a:lstStyle/>
                    <a:p>
                      <a:pPr algn="ctr">
                        <a:lnSpc>
                          <a:spcPct val="100000"/>
                        </a:lnSpc>
                        <a:spcAft>
                          <a:spcPts val="0"/>
                        </a:spcAft>
                      </a:pPr>
                      <a:r>
                        <a:rPr lang="en-US" sz="1100" b="0" dirty="0">
                          <a:effectLst/>
                          <a:latin typeface="Arial" panose="020B0604020202020204" pitchFamily="34" charset="0"/>
                          <a:ea typeface="MS Mincho" panose="02020609040205080304" pitchFamily="49" charset="-128"/>
                          <a:cs typeface="Arial" panose="020B0604020202020204" pitchFamily="34" charset="0"/>
                        </a:rPr>
                        <a:t>44</a:t>
                      </a:r>
                    </a:p>
                  </a:txBody>
                  <a:tcPr marL="100104" marR="100104" marT="0" marB="0" anchor="ctr"/>
                </a:tc>
                <a:tc>
                  <a:txBody>
                    <a:bodyPr/>
                    <a:lstStyle/>
                    <a:p>
                      <a:pPr algn="ctr">
                        <a:lnSpc>
                          <a:spcPct val="100000"/>
                        </a:lnSpc>
                        <a:spcAft>
                          <a:spcPts val="0"/>
                        </a:spcAft>
                      </a:pPr>
                      <a:r>
                        <a:rPr lang="en-US" sz="1100" b="0" dirty="0">
                          <a:effectLst/>
                          <a:latin typeface="Arial" panose="020B0604020202020204" pitchFamily="34" charset="0"/>
                          <a:ea typeface="MS Mincho" panose="02020609040205080304" pitchFamily="49" charset="-128"/>
                          <a:cs typeface="Arial" panose="020B0604020202020204" pitchFamily="34" charset="0"/>
                        </a:rPr>
                        <a:t>44</a:t>
                      </a:r>
                    </a:p>
                  </a:txBody>
                  <a:tcPr marL="100104" marR="100104" marT="0" marB="0" anchor="ctr"/>
                </a:tc>
                <a:extLst>
                  <a:ext uri="{0D108BD9-81ED-4DB2-BD59-A6C34878D82A}">
                    <a16:rowId xmlns:a16="http://schemas.microsoft.com/office/drawing/2014/main" val="4281844680"/>
                  </a:ext>
                </a:extLst>
              </a:tr>
            </a:tbl>
          </a:graphicData>
        </a:graphic>
      </p:graphicFrame>
      <p:sp>
        <p:nvSpPr>
          <p:cNvPr id="50" name="Rounded Rectangle 35">
            <a:extLst>
              <a:ext uri="{FF2B5EF4-FFF2-40B4-BE49-F238E27FC236}">
                <a16:creationId xmlns:a16="http://schemas.microsoft.com/office/drawing/2014/main" id="{6700E2AD-AABD-8743-BD07-02CA7C1AD1C1}"/>
              </a:ext>
            </a:extLst>
          </p:cNvPr>
          <p:cNvSpPr/>
          <p:nvPr/>
        </p:nvSpPr>
        <p:spPr>
          <a:xfrm>
            <a:off x="463122" y="2576945"/>
            <a:ext cx="1584883" cy="72853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609570">
              <a:spcAft>
                <a:spcPts val="800"/>
              </a:spcAft>
              <a:defRPr/>
            </a:pPr>
            <a:r>
              <a:rPr lang="en-GB" sz="1200" dirty="0">
                <a:solidFill>
                  <a:schemeClr val="bg1"/>
                </a:solidFill>
                <a:latin typeface="Arial" panose="020B0604020202020204" pitchFamily="34" charset="0"/>
                <a:cs typeface="Arial" panose="020B0604020202020204" pitchFamily="34" charset="0"/>
              </a:rPr>
              <a:t>Enrolled by</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central plasma testing</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n=34</a:t>
            </a:r>
          </a:p>
        </p:txBody>
      </p:sp>
      <p:sp>
        <p:nvSpPr>
          <p:cNvPr id="51" name="Rounded Rectangle 35">
            <a:extLst>
              <a:ext uri="{FF2B5EF4-FFF2-40B4-BE49-F238E27FC236}">
                <a16:creationId xmlns:a16="http://schemas.microsoft.com/office/drawing/2014/main" id="{793B18E8-A4D1-AC4C-A1E7-4F3A8A9FD153}"/>
              </a:ext>
            </a:extLst>
          </p:cNvPr>
          <p:cNvSpPr/>
          <p:nvPr/>
        </p:nvSpPr>
        <p:spPr>
          <a:xfrm>
            <a:off x="3920213" y="2576945"/>
            <a:ext cx="1584883" cy="72853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609570">
              <a:spcAft>
                <a:spcPts val="800"/>
              </a:spcAft>
              <a:defRPr/>
            </a:pPr>
            <a:r>
              <a:rPr lang="en-GB" sz="1200" dirty="0">
                <a:solidFill>
                  <a:schemeClr val="bg1"/>
                </a:solidFill>
                <a:latin typeface="Arial" panose="020B0604020202020204" pitchFamily="34" charset="0"/>
                <a:cs typeface="Arial" panose="020B0604020202020204" pitchFamily="34" charset="0"/>
              </a:rPr>
              <a:t>Enrolled by</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local testing</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n=44</a:t>
            </a:r>
          </a:p>
        </p:txBody>
      </p:sp>
      <p:sp>
        <p:nvSpPr>
          <p:cNvPr id="52" name="Rounded Rectangle 35">
            <a:extLst>
              <a:ext uri="{FF2B5EF4-FFF2-40B4-BE49-F238E27FC236}">
                <a16:creationId xmlns:a16="http://schemas.microsoft.com/office/drawing/2014/main" id="{2C61D1D7-5010-EE45-96B0-EDC825CD3A23}"/>
              </a:ext>
            </a:extLst>
          </p:cNvPr>
          <p:cNvSpPr/>
          <p:nvPr/>
        </p:nvSpPr>
        <p:spPr>
          <a:xfrm>
            <a:off x="2196346" y="2576945"/>
            <a:ext cx="1584883" cy="72853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609570">
              <a:spcAft>
                <a:spcPts val="800"/>
              </a:spcAft>
              <a:defRPr/>
            </a:pPr>
            <a:r>
              <a:rPr lang="en-GB" sz="1200" dirty="0">
                <a:solidFill>
                  <a:schemeClr val="bg1"/>
                </a:solidFill>
                <a:latin typeface="Arial" panose="020B0604020202020204" pitchFamily="34" charset="0"/>
                <a:cs typeface="Arial" panose="020B0604020202020204" pitchFamily="34" charset="0"/>
              </a:rPr>
              <a:t>Enrolled by</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central tissue testing</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n=37</a:t>
            </a:r>
          </a:p>
        </p:txBody>
      </p:sp>
      <p:cxnSp>
        <p:nvCxnSpPr>
          <p:cNvPr id="55" name="Straight Connector 54">
            <a:extLst>
              <a:ext uri="{FF2B5EF4-FFF2-40B4-BE49-F238E27FC236}">
                <a16:creationId xmlns:a16="http://schemas.microsoft.com/office/drawing/2014/main" id="{CB4D7CB6-A812-1149-B62E-B5D87C4FBDBC}"/>
              </a:ext>
            </a:extLst>
          </p:cNvPr>
          <p:cNvCxnSpPr>
            <a:cxnSpLocks/>
          </p:cNvCxnSpPr>
          <p:nvPr/>
        </p:nvCxnSpPr>
        <p:spPr>
          <a:xfrm>
            <a:off x="1255564" y="2372909"/>
            <a:ext cx="0" cy="204036"/>
          </a:xfrm>
          <a:prstGeom prst="line">
            <a:avLst/>
          </a:prstGeom>
          <a:ln w="127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3DD8A3A8-3D23-EA40-A333-FC44171B72F4}"/>
              </a:ext>
            </a:extLst>
          </p:cNvPr>
          <p:cNvCxnSpPr>
            <a:cxnSpLocks/>
          </p:cNvCxnSpPr>
          <p:nvPr/>
        </p:nvCxnSpPr>
        <p:spPr>
          <a:xfrm>
            <a:off x="1255713" y="2379839"/>
            <a:ext cx="3467427"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6CB95A48-34A8-A84C-85A7-47EA2B297BE9}"/>
              </a:ext>
            </a:extLst>
          </p:cNvPr>
          <p:cNvCxnSpPr>
            <a:cxnSpLocks/>
          </p:cNvCxnSpPr>
          <p:nvPr/>
        </p:nvCxnSpPr>
        <p:spPr>
          <a:xfrm>
            <a:off x="2988787" y="1692774"/>
            <a:ext cx="0" cy="884171"/>
          </a:xfrm>
          <a:prstGeom prst="line">
            <a:avLst/>
          </a:prstGeom>
          <a:ln w="127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8" name="Rounded Rectangle 35">
            <a:extLst>
              <a:ext uri="{FF2B5EF4-FFF2-40B4-BE49-F238E27FC236}">
                <a16:creationId xmlns:a16="http://schemas.microsoft.com/office/drawing/2014/main" id="{9EBA61E0-EF7B-904D-9F46-5090DCD77417}"/>
              </a:ext>
            </a:extLst>
          </p:cNvPr>
          <p:cNvSpPr/>
          <p:nvPr/>
        </p:nvSpPr>
        <p:spPr>
          <a:xfrm>
            <a:off x="2196346" y="1450948"/>
            <a:ext cx="1584883" cy="72853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spcAft>
                <a:spcPts val="800"/>
              </a:spcAft>
              <a:defRPr/>
            </a:pPr>
            <a:r>
              <a:rPr lang="en-GB" sz="1200" b="1" dirty="0">
                <a:solidFill>
                  <a:schemeClr val="bg1"/>
                </a:solidFill>
                <a:latin typeface="Arial" panose="020B0604020202020204" pitchFamily="34" charset="0"/>
                <a:cs typeface="Arial" panose="020B0604020202020204" pitchFamily="34" charset="0"/>
              </a:rPr>
              <a:t>TRITON2</a:t>
            </a:r>
            <a:br>
              <a:rPr lang="en-GB" sz="1200" dirty="0">
                <a:solidFill>
                  <a:schemeClr val="bg1"/>
                </a:solidFill>
                <a:latin typeface="Arial" panose="020B0604020202020204" pitchFamily="34" charset="0"/>
                <a:cs typeface="Arial" panose="020B0604020202020204" pitchFamily="34" charset="0"/>
              </a:rPr>
            </a:br>
            <a:r>
              <a:rPr lang="en-GB" sz="1200" i="1" dirty="0">
                <a:solidFill>
                  <a:schemeClr val="bg1"/>
                </a:solidFill>
                <a:latin typeface="Arial" panose="020B0604020202020204" pitchFamily="34" charset="0"/>
                <a:cs typeface="Arial" panose="020B0604020202020204" pitchFamily="34" charset="0"/>
              </a:rPr>
              <a:t>BRCA</a:t>
            </a:r>
            <a:r>
              <a:rPr lang="en-GB" sz="1200" baseline="30000" dirty="0">
                <a:solidFill>
                  <a:schemeClr val="bg1"/>
                </a:solidFill>
                <a:latin typeface="Arial" panose="020B0604020202020204" pitchFamily="34" charset="0"/>
                <a:cs typeface="Arial" panose="020B0604020202020204" pitchFamily="34" charset="0"/>
              </a:rPr>
              <a:t>+</a:t>
            </a:r>
            <a:r>
              <a:rPr lang="en-GB" sz="1200" dirty="0">
                <a:solidFill>
                  <a:schemeClr val="bg1"/>
                </a:solidFill>
                <a:latin typeface="Arial" panose="020B0604020202020204" pitchFamily="34" charset="0"/>
                <a:cs typeface="Arial" panose="020B0604020202020204" pitchFamily="34" charset="0"/>
              </a:rPr>
              <a:t> patients</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N=115</a:t>
            </a:r>
          </a:p>
        </p:txBody>
      </p:sp>
      <p:cxnSp>
        <p:nvCxnSpPr>
          <p:cNvPr id="62" name="Straight Connector 61">
            <a:extLst>
              <a:ext uri="{FF2B5EF4-FFF2-40B4-BE49-F238E27FC236}">
                <a16:creationId xmlns:a16="http://schemas.microsoft.com/office/drawing/2014/main" id="{748534A3-93D3-4540-8C41-629B280E4C8B}"/>
              </a:ext>
            </a:extLst>
          </p:cNvPr>
          <p:cNvCxnSpPr>
            <a:cxnSpLocks/>
          </p:cNvCxnSpPr>
          <p:nvPr/>
        </p:nvCxnSpPr>
        <p:spPr>
          <a:xfrm>
            <a:off x="4712654" y="2372909"/>
            <a:ext cx="0" cy="204036"/>
          </a:xfrm>
          <a:prstGeom prst="line">
            <a:avLst/>
          </a:prstGeom>
          <a:ln w="127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D6BE330B-AB34-4746-A8C4-A3429096B46D}"/>
              </a:ext>
            </a:extLst>
          </p:cNvPr>
          <p:cNvSpPr/>
          <p:nvPr/>
        </p:nvSpPr>
        <p:spPr>
          <a:xfrm>
            <a:off x="4073237" y="3647084"/>
            <a:ext cx="831272" cy="1408566"/>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D4C8F4B-129A-7A6F-87BF-A39E8A5C3240}"/>
              </a:ext>
            </a:extLst>
          </p:cNvPr>
          <p:cNvGrpSpPr/>
          <p:nvPr/>
        </p:nvGrpSpPr>
        <p:grpSpPr>
          <a:xfrm>
            <a:off x="3221108" y="3937180"/>
            <a:ext cx="2609098" cy="1904400"/>
            <a:chOff x="3221108" y="3937180"/>
            <a:chExt cx="2609098" cy="1904400"/>
          </a:xfrm>
        </p:grpSpPr>
        <p:sp>
          <p:nvSpPr>
            <p:cNvPr id="66" name="TextBox 65">
              <a:extLst>
                <a:ext uri="{FF2B5EF4-FFF2-40B4-BE49-F238E27FC236}">
                  <a16:creationId xmlns:a16="http://schemas.microsoft.com/office/drawing/2014/main" id="{1A2FEA27-E8F1-504D-9DED-80A68C9851B9}"/>
                </a:ext>
              </a:extLst>
            </p:cNvPr>
            <p:cNvSpPr txBox="1"/>
            <p:nvPr/>
          </p:nvSpPr>
          <p:spPr>
            <a:xfrm>
              <a:off x="4951668" y="3937180"/>
              <a:ext cx="538473" cy="426901"/>
            </a:xfrm>
            <a:prstGeom prst="rect">
              <a:avLst/>
            </a:prstGeom>
            <a:solidFill>
              <a:schemeClr val="bg1"/>
            </a:solidFill>
            <a:ln>
              <a:noFill/>
            </a:ln>
          </p:spPr>
          <p:txBody>
            <a:bodyPr wrap="square" lIns="0" tIns="0" rIns="0" bIns="0" rtlCol="0">
              <a:noAutofit/>
            </a:bodyPr>
            <a:lstStyle/>
            <a:p>
              <a:pPr defTabSz="609585">
                <a:lnSpc>
                  <a:spcPct val="90000"/>
                </a:lnSpc>
                <a:defRPr/>
              </a:pPr>
              <a:r>
                <a:rPr lang="en-US" altLang="zh-CN" sz="1000" dirty="0">
                  <a:latin typeface="Arial" panose="020B0604020202020204" pitchFamily="34" charset="0"/>
                  <a:cs typeface="Arial" panose="020B0604020202020204" pitchFamily="34" charset="0"/>
                </a:rPr>
                <a:t>Pts with</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plasma </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test</a:t>
              </a:r>
              <a:endParaRPr lang="en-US" sz="10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90C64364-2B91-374E-AA24-A4FB6855CF49}"/>
                </a:ext>
              </a:extLst>
            </p:cNvPr>
            <p:cNvSpPr txBox="1"/>
            <p:nvPr/>
          </p:nvSpPr>
          <p:spPr>
            <a:xfrm>
              <a:off x="5291733" y="5085849"/>
              <a:ext cx="538473" cy="426901"/>
            </a:xfrm>
            <a:prstGeom prst="rect">
              <a:avLst/>
            </a:prstGeom>
            <a:solidFill>
              <a:schemeClr val="bg1"/>
            </a:solidFill>
            <a:ln>
              <a:noFill/>
            </a:ln>
          </p:spPr>
          <p:txBody>
            <a:bodyPr wrap="square" lIns="0" tIns="0" rIns="0" bIns="0" rtlCol="0">
              <a:noAutofit/>
            </a:bodyPr>
            <a:lstStyle/>
            <a:p>
              <a:pPr defTabSz="609585">
                <a:lnSpc>
                  <a:spcPct val="90000"/>
                </a:lnSpc>
                <a:defRPr/>
              </a:pPr>
              <a:r>
                <a:rPr lang="en-US" altLang="zh-CN" sz="1000" dirty="0">
                  <a:latin typeface="Arial" panose="020B0604020202020204" pitchFamily="34" charset="0"/>
                  <a:cs typeface="Arial" panose="020B0604020202020204" pitchFamily="34" charset="0"/>
                </a:rPr>
                <a:t>Pts </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with</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tissue </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test</a:t>
              </a:r>
              <a:endParaRPr lang="en-US" sz="1000" dirty="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96F103D4-0509-B849-BEDD-55D6FCC09B94}"/>
                </a:ext>
              </a:extLst>
            </p:cNvPr>
            <p:cNvSpPr txBox="1"/>
            <p:nvPr/>
          </p:nvSpPr>
          <p:spPr>
            <a:xfrm>
              <a:off x="3221108" y="5085849"/>
              <a:ext cx="538473" cy="426901"/>
            </a:xfrm>
            <a:prstGeom prst="rect">
              <a:avLst/>
            </a:prstGeom>
            <a:noFill/>
            <a:ln>
              <a:noFill/>
            </a:ln>
          </p:spPr>
          <p:txBody>
            <a:bodyPr wrap="square" lIns="0" tIns="0" rIns="0" bIns="0" rtlCol="0">
              <a:noAutofit/>
            </a:bodyPr>
            <a:lstStyle/>
            <a:p>
              <a:pPr algn="r" defTabSz="609585">
                <a:lnSpc>
                  <a:spcPct val="90000"/>
                </a:lnSpc>
                <a:defRPr/>
              </a:pPr>
              <a:r>
                <a:rPr lang="en-US" altLang="zh-CN" sz="1000" dirty="0">
                  <a:latin typeface="Arial" panose="020B0604020202020204" pitchFamily="34" charset="0"/>
                  <a:cs typeface="Arial" panose="020B0604020202020204" pitchFamily="34" charset="0"/>
                </a:rPr>
                <a:t>Pts </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with</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local </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test</a:t>
              </a:r>
              <a:endParaRPr lang="en-US" sz="1000"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3033AA45-BB24-7E4A-8693-69681EADB69B}"/>
                </a:ext>
              </a:extLst>
            </p:cNvPr>
            <p:cNvSpPr txBox="1"/>
            <p:nvPr/>
          </p:nvSpPr>
          <p:spPr>
            <a:xfrm>
              <a:off x="4308113" y="4065651"/>
              <a:ext cx="361521" cy="132797"/>
            </a:xfrm>
            <a:prstGeom prst="rect">
              <a:avLst/>
            </a:prstGeom>
            <a:solidFill>
              <a:schemeClr val="bg1"/>
            </a:solid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n=21</a:t>
              </a:r>
              <a:endParaRPr lang="en-US" sz="800" dirty="0">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21770470-6EBB-F84A-91F8-A7C6E77DB8F2}"/>
                </a:ext>
              </a:extLst>
            </p:cNvPr>
            <p:cNvSpPr/>
            <p:nvPr/>
          </p:nvSpPr>
          <p:spPr>
            <a:xfrm>
              <a:off x="4354662" y="4433014"/>
              <a:ext cx="831272" cy="1408566"/>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DB23AAA-554F-664A-BE51-388E0BB119D9}"/>
                </a:ext>
              </a:extLst>
            </p:cNvPr>
            <p:cNvSpPr/>
            <p:nvPr/>
          </p:nvSpPr>
          <p:spPr>
            <a:xfrm>
              <a:off x="3823855" y="4433014"/>
              <a:ext cx="831272" cy="1408566"/>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AB99A640-DAA8-FD40-B082-0437FD0637B3}"/>
                </a:ext>
              </a:extLst>
            </p:cNvPr>
            <p:cNvSpPr txBox="1"/>
            <p:nvPr/>
          </p:nvSpPr>
          <p:spPr>
            <a:xfrm>
              <a:off x="4770298" y="5116077"/>
              <a:ext cx="361521" cy="132797"/>
            </a:xfrm>
            <a:prstGeom prst="rect">
              <a:avLst/>
            </a:prstGeom>
            <a:solidFill>
              <a:schemeClr val="bg1"/>
            </a:solid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n=22</a:t>
              </a:r>
              <a:endParaRPr lang="en-US" sz="800"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C12DE48B-0C32-1843-ADCD-578B4017B21C}"/>
                </a:ext>
              </a:extLst>
            </p:cNvPr>
            <p:cNvSpPr txBox="1"/>
            <p:nvPr/>
          </p:nvSpPr>
          <p:spPr>
            <a:xfrm>
              <a:off x="3931468" y="5116077"/>
              <a:ext cx="361521" cy="132797"/>
            </a:xfrm>
            <a:prstGeom prst="rect">
              <a:avLst/>
            </a:prstGeom>
            <a:solidFill>
              <a:schemeClr val="bg1"/>
            </a:solid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n=22</a:t>
              </a:r>
              <a:endParaRPr lang="en-US" sz="800" dirty="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F9B674F9-CFCA-D24C-B1EE-7CC1154C7EC9}"/>
                </a:ext>
              </a:extLst>
            </p:cNvPr>
            <p:cNvSpPr txBox="1"/>
            <p:nvPr/>
          </p:nvSpPr>
          <p:spPr>
            <a:xfrm>
              <a:off x="4104073" y="4602200"/>
              <a:ext cx="361521" cy="132797"/>
            </a:xfrm>
            <a:prstGeom prst="rect">
              <a:avLst/>
            </a:prstGeom>
            <a:no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n=6</a:t>
              </a:r>
              <a:endParaRPr lang="en-US" sz="800" dirty="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22D387E9-6681-0249-88BF-05477DE80073}"/>
                </a:ext>
              </a:extLst>
            </p:cNvPr>
            <p:cNvSpPr txBox="1"/>
            <p:nvPr/>
          </p:nvSpPr>
          <p:spPr>
            <a:xfrm>
              <a:off x="4527266" y="4602200"/>
              <a:ext cx="361521" cy="132797"/>
            </a:xfrm>
            <a:prstGeom prst="rect">
              <a:avLst/>
            </a:prstGeom>
            <a:no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n=28</a:t>
              </a:r>
              <a:endParaRPr lang="en-US" sz="800" dirty="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548868F7-692F-B341-A4F0-D101F5DE16AB}"/>
                </a:ext>
              </a:extLst>
            </p:cNvPr>
            <p:cNvSpPr txBox="1"/>
            <p:nvPr/>
          </p:nvSpPr>
          <p:spPr>
            <a:xfrm>
              <a:off x="4332752" y="4881810"/>
              <a:ext cx="361521" cy="132797"/>
            </a:xfrm>
            <a:prstGeom prst="rect">
              <a:avLst/>
            </a:prstGeom>
            <a:no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n=10</a:t>
              </a:r>
              <a:endParaRPr lang="en-US" sz="800" dirty="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92114634-9C4F-BA48-ABC6-5C800E5AE7FA}"/>
                </a:ext>
              </a:extLst>
            </p:cNvPr>
            <p:cNvSpPr txBox="1"/>
            <p:nvPr/>
          </p:nvSpPr>
          <p:spPr>
            <a:xfrm>
              <a:off x="4330784" y="5206762"/>
              <a:ext cx="361521" cy="132797"/>
            </a:xfrm>
            <a:prstGeom prst="rect">
              <a:avLst/>
            </a:prstGeom>
            <a:no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n=6</a:t>
              </a:r>
              <a:endParaRPr lang="en-US" sz="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3160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B39BBE1B-BCB4-E741-B975-61AC21FBF88C}"/>
              </a:ext>
            </a:extLst>
          </p:cNvPr>
          <p:cNvSpPr>
            <a:spLocks noGrp="1"/>
          </p:cNvSpPr>
          <p:nvPr>
            <p:ph type="title"/>
          </p:nvPr>
        </p:nvSpPr>
        <p:spPr/>
        <p:txBody>
          <a:bodyPr/>
          <a:lstStyle/>
          <a:p>
            <a:r>
              <a:rPr lang="en-GB" dirty="0"/>
              <a:t>TRITON2: Concordance between tissue and </a:t>
            </a:r>
            <a:r>
              <a:rPr lang="en-GB" cap="none" dirty="0" err="1"/>
              <a:t>ct</a:t>
            </a:r>
            <a:r>
              <a:rPr lang="en-GB" dirty="0" err="1"/>
              <a:t>DNA</a:t>
            </a:r>
            <a:r>
              <a:rPr lang="en-GB" dirty="0"/>
              <a:t> testing</a:t>
            </a:r>
            <a:endParaRPr lang="en-US" dirty="0"/>
          </a:p>
        </p:txBody>
      </p:sp>
      <p:sp>
        <p:nvSpPr>
          <p:cNvPr id="7" name="Slide Number Placeholder 6">
            <a:extLst>
              <a:ext uri="{FF2B5EF4-FFF2-40B4-BE49-F238E27FC236}">
                <a16:creationId xmlns:a16="http://schemas.microsoft.com/office/drawing/2014/main" id="{900F94AE-0C5B-8241-8103-D94326A36D38}"/>
              </a:ext>
            </a:extLst>
          </p:cNvPr>
          <p:cNvSpPr>
            <a:spLocks noGrp="1"/>
          </p:cNvSpPr>
          <p:nvPr>
            <p:ph type="sldNum" sz="quarter" idx="4"/>
          </p:nvPr>
        </p:nvSpPr>
        <p:spPr/>
        <p:txBody>
          <a:bodyPr/>
          <a:lstStyle/>
          <a:p>
            <a:fld id="{B9B2A88A-9ECB-DF45-A377-2575079D0564}" type="slidenum">
              <a:rPr lang="en-GB" smtClean="0"/>
              <a:pPr/>
              <a:t>42</a:t>
            </a:fld>
            <a:endParaRPr lang="en-GB"/>
          </a:p>
        </p:txBody>
      </p:sp>
      <p:sp>
        <p:nvSpPr>
          <p:cNvPr id="13" name="Content Placeholder 12">
            <a:extLst>
              <a:ext uri="{FF2B5EF4-FFF2-40B4-BE49-F238E27FC236}">
                <a16:creationId xmlns:a16="http://schemas.microsoft.com/office/drawing/2014/main" id="{D56BC884-7FB7-D343-A8D8-17901A881A65}"/>
              </a:ext>
            </a:extLst>
          </p:cNvPr>
          <p:cNvSpPr>
            <a:spLocks noGrp="1"/>
          </p:cNvSpPr>
          <p:nvPr>
            <p:ph sz="quarter" idx="15"/>
          </p:nvPr>
        </p:nvSpPr>
        <p:spPr>
          <a:xfrm>
            <a:off x="620184" y="6309320"/>
            <a:ext cx="10972730" cy="365125"/>
          </a:xfrm>
        </p:spPr>
        <p:txBody>
          <a:bodyPr/>
          <a:lstStyle/>
          <a:p>
            <a:r>
              <a:rPr lang="en-GB" altLang="en-US" sz="1200" dirty="0">
                <a:solidFill>
                  <a:schemeClr val="tx2"/>
                </a:solidFill>
              </a:rPr>
              <a:t>ATM, ataxia telangiectasia mutated; </a:t>
            </a:r>
            <a:r>
              <a:rPr lang="en-GB" sz="1200" dirty="0">
                <a:solidFill>
                  <a:schemeClr val="tx2"/>
                </a:solidFill>
              </a:rPr>
              <a:t>BRCA, breast cancer gene</a:t>
            </a:r>
            <a:r>
              <a:rPr lang="en-GB" altLang="en-US" sz="1200" dirty="0">
                <a:solidFill>
                  <a:schemeClr val="tx2"/>
                </a:solidFill>
              </a:rPr>
              <a:t>; </a:t>
            </a:r>
            <a:r>
              <a:rPr lang="en-GB" dirty="0"/>
              <a:t>CI, confidence interval; </a:t>
            </a:r>
            <a:r>
              <a:rPr lang="en-GB" dirty="0" err="1"/>
              <a:t>ctDNA</a:t>
            </a:r>
            <a:r>
              <a:rPr lang="en-GB" dirty="0"/>
              <a:t>, circulating tumour DNA; NPV, negative predictive value; P, plasma; PPV, positive predictive value; T, tissue</a:t>
            </a:r>
          </a:p>
          <a:p>
            <a:r>
              <a:rPr lang="en-GB" dirty="0"/>
              <a:t>Chi KN, et al. Clin Cancer Res. 2022. DOI: 10.1158/1078-0432.CCR-22-0931</a:t>
            </a:r>
          </a:p>
        </p:txBody>
      </p:sp>
      <p:graphicFrame>
        <p:nvGraphicFramePr>
          <p:cNvPr id="24" name="Table 23">
            <a:extLst>
              <a:ext uri="{FF2B5EF4-FFF2-40B4-BE49-F238E27FC236}">
                <a16:creationId xmlns:a16="http://schemas.microsoft.com/office/drawing/2014/main" id="{99572732-6005-F247-82A8-FA48804C6C52}"/>
              </a:ext>
            </a:extLst>
          </p:cNvPr>
          <p:cNvGraphicFramePr>
            <a:graphicFrameLocks noGrp="1"/>
          </p:cNvGraphicFramePr>
          <p:nvPr>
            <p:extLst>
              <p:ext uri="{D42A27DB-BD31-4B8C-83A1-F6EECF244321}">
                <p14:modId xmlns:p14="http://schemas.microsoft.com/office/powerpoint/2010/main" val="2600485045"/>
              </p:ext>
            </p:extLst>
          </p:nvPr>
        </p:nvGraphicFramePr>
        <p:xfrm>
          <a:off x="695400" y="3050649"/>
          <a:ext cx="4514416" cy="2890080"/>
        </p:xfrm>
        <a:graphic>
          <a:graphicData uri="http://schemas.openxmlformats.org/drawingml/2006/table">
            <a:tbl>
              <a:tblPr firstRow="1" bandRow="1">
                <a:tableStyleId>{5C22544A-7EE6-4342-B048-85BDC9FD1C3A}</a:tableStyleId>
              </a:tblPr>
              <a:tblGrid>
                <a:gridCol w="1103250">
                  <a:extLst>
                    <a:ext uri="{9D8B030D-6E8A-4147-A177-3AD203B41FA5}">
                      <a16:colId xmlns:a16="http://schemas.microsoft.com/office/drawing/2014/main" val="1977855546"/>
                    </a:ext>
                  </a:extLst>
                </a:gridCol>
                <a:gridCol w="576064">
                  <a:extLst>
                    <a:ext uri="{9D8B030D-6E8A-4147-A177-3AD203B41FA5}">
                      <a16:colId xmlns:a16="http://schemas.microsoft.com/office/drawing/2014/main" val="1259481271"/>
                    </a:ext>
                  </a:extLst>
                </a:gridCol>
                <a:gridCol w="576064">
                  <a:extLst>
                    <a:ext uri="{9D8B030D-6E8A-4147-A177-3AD203B41FA5}">
                      <a16:colId xmlns:a16="http://schemas.microsoft.com/office/drawing/2014/main" val="1931708726"/>
                    </a:ext>
                  </a:extLst>
                </a:gridCol>
                <a:gridCol w="576064">
                  <a:extLst>
                    <a:ext uri="{9D8B030D-6E8A-4147-A177-3AD203B41FA5}">
                      <a16:colId xmlns:a16="http://schemas.microsoft.com/office/drawing/2014/main" val="210310165"/>
                    </a:ext>
                  </a:extLst>
                </a:gridCol>
                <a:gridCol w="521916">
                  <a:extLst>
                    <a:ext uri="{9D8B030D-6E8A-4147-A177-3AD203B41FA5}">
                      <a16:colId xmlns:a16="http://schemas.microsoft.com/office/drawing/2014/main" val="972644445"/>
                    </a:ext>
                  </a:extLst>
                </a:gridCol>
                <a:gridCol w="580529">
                  <a:extLst>
                    <a:ext uri="{9D8B030D-6E8A-4147-A177-3AD203B41FA5}">
                      <a16:colId xmlns:a16="http://schemas.microsoft.com/office/drawing/2014/main" val="2974137355"/>
                    </a:ext>
                  </a:extLst>
                </a:gridCol>
                <a:gridCol w="580529">
                  <a:extLst>
                    <a:ext uri="{9D8B030D-6E8A-4147-A177-3AD203B41FA5}">
                      <a16:colId xmlns:a16="http://schemas.microsoft.com/office/drawing/2014/main" val="2847329820"/>
                    </a:ext>
                  </a:extLst>
                </a:gridCol>
              </a:tblGrid>
              <a:tr h="0">
                <a:tc>
                  <a:txBody>
                    <a:bodyPr/>
                    <a:lstStyle/>
                    <a:p>
                      <a:endParaRPr lang="en-US" sz="900" dirty="0">
                        <a:solidFill>
                          <a:schemeClr val="bg1"/>
                        </a:solidFill>
                        <a:latin typeface="Arial" panose="020B0604020202020204" pitchFamily="34" charset="0"/>
                        <a:cs typeface="Arial" panose="020B0604020202020204" pitchFamily="34" charset="0"/>
                      </a:endParaRPr>
                    </a:p>
                  </a:txBody>
                  <a:tcPr marL="19440" marR="19440" marB="46800">
                    <a:lnB w="12700" cap="flat" cmpd="sng" algn="ctr">
                      <a:solidFill>
                        <a:schemeClr val="bg1"/>
                      </a:solidFill>
                      <a:prstDash val="solid"/>
                      <a:round/>
                      <a:headEnd type="none" w="med" len="med"/>
                      <a:tailEnd type="none" w="med" len="med"/>
                    </a:lnB>
                  </a:tcPr>
                </a:tc>
                <a:tc gridSpan="3">
                  <a:txBody>
                    <a:bodyPr/>
                    <a:lstStyle/>
                    <a:p>
                      <a:pPr algn="ctr"/>
                      <a:r>
                        <a:rPr lang="en-US" sz="900" dirty="0">
                          <a:solidFill>
                            <a:schemeClr val="bg1"/>
                          </a:solidFill>
                          <a:latin typeface="Arial" panose="020B0604020202020204" pitchFamily="34" charset="0"/>
                          <a:cs typeface="Arial" panose="020B0604020202020204" pitchFamily="34" charset="0"/>
                        </a:rPr>
                        <a:t>Sensitivity</a:t>
                      </a:r>
                      <a:r>
                        <a:rPr lang="en-US" sz="900" spc="-40" baseline="0" dirty="0">
                          <a:solidFill>
                            <a:schemeClr val="bg1"/>
                          </a:solidFill>
                          <a:latin typeface="Arial" panose="020B0604020202020204" pitchFamily="34" charset="0"/>
                          <a:cs typeface="Arial" panose="020B0604020202020204" pitchFamily="34" charset="0"/>
                        </a:rPr>
                        <a:t> of detection in </a:t>
                      </a:r>
                      <a:r>
                        <a:rPr lang="en-US" sz="900" spc="-40" baseline="0" dirty="0" err="1">
                          <a:solidFill>
                            <a:schemeClr val="bg1"/>
                          </a:solidFill>
                          <a:latin typeface="Arial" panose="020B0604020202020204" pitchFamily="34" charset="0"/>
                          <a:cs typeface="Arial" panose="020B0604020202020204" pitchFamily="34" charset="0"/>
                        </a:rPr>
                        <a:t>tumour</a:t>
                      </a:r>
                      <a:r>
                        <a:rPr lang="en-US" sz="900" spc="-40" baseline="0" dirty="0">
                          <a:solidFill>
                            <a:schemeClr val="bg1"/>
                          </a:solidFill>
                          <a:latin typeface="Arial" panose="020B0604020202020204" pitchFamily="34" charset="0"/>
                          <a:cs typeface="Arial" panose="020B0604020202020204" pitchFamily="34" charset="0"/>
                        </a:rPr>
                        <a:t> tissue</a:t>
                      </a:r>
                    </a:p>
                  </a:txBody>
                  <a:tcPr marL="0" marR="0" marB="46800">
                    <a:lnB w="12700" cap="flat" cmpd="sng" algn="ctr">
                      <a:solidFill>
                        <a:schemeClr val="bg1"/>
                      </a:solidFill>
                      <a:prstDash val="solid"/>
                      <a:round/>
                      <a:headEnd type="none" w="med" len="med"/>
                      <a:tailEnd type="none" w="med" len="med"/>
                    </a:lnB>
                  </a:tcPr>
                </a:tc>
                <a:tc hMerge="1">
                  <a:txBody>
                    <a:bodyPr/>
                    <a:lstStyle/>
                    <a:p>
                      <a:endParaRPr lang="en-US" sz="800" dirty="0">
                        <a:latin typeface="Arial" panose="020B0604020202020204" pitchFamily="34" charset="0"/>
                        <a:cs typeface="Arial" panose="020B0604020202020204" pitchFamily="34" charset="0"/>
                      </a:endParaRPr>
                    </a:p>
                  </a:txBody>
                  <a:tcPr marL="19440" marR="19440" marT="9720" marB="9720">
                    <a:lnB w="12700" cap="flat" cmpd="sng" algn="ctr">
                      <a:solidFill>
                        <a:schemeClr val="bg1"/>
                      </a:solidFill>
                      <a:prstDash val="solid"/>
                      <a:round/>
                      <a:headEnd type="none" w="med" len="med"/>
                      <a:tailEnd type="none" w="med" len="med"/>
                    </a:lnB>
                  </a:tcPr>
                </a:tc>
                <a:tc hMerge="1">
                  <a:txBody>
                    <a:bodyPr/>
                    <a:lstStyle/>
                    <a:p>
                      <a:endParaRPr lang="en-US" sz="800" dirty="0">
                        <a:latin typeface="Arial" panose="020B0604020202020204" pitchFamily="34" charset="0"/>
                        <a:cs typeface="Arial" panose="020B0604020202020204" pitchFamily="34" charset="0"/>
                      </a:endParaRPr>
                    </a:p>
                  </a:txBody>
                  <a:tcPr marL="19440" marR="19440" marT="9720" marB="9720">
                    <a:lnB w="12700" cap="flat" cmpd="sng" algn="ctr">
                      <a:solidFill>
                        <a:schemeClr val="bg1"/>
                      </a:solidFill>
                      <a:prstDash val="solid"/>
                      <a:round/>
                      <a:headEnd type="none" w="med" len="med"/>
                      <a:tailEnd type="none" w="med" len="med"/>
                    </a:lnB>
                  </a:tcPr>
                </a:tc>
                <a:tc gridSpan="3">
                  <a:txBody>
                    <a:bodyPr/>
                    <a:lstStyle/>
                    <a:p>
                      <a:pPr algn="ctr"/>
                      <a:r>
                        <a:rPr lang="en-US" sz="900" dirty="0">
                          <a:latin typeface="Arial" panose="020B0604020202020204" pitchFamily="34" charset="0"/>
                          <a:cs typeface="Arial" panose="020B0604020202020204" pitchFamily="34" charset="0"/>
                        </a:rPr>
                        <a:t>Sensitivity of detection in </a:t>
                      </a:r>
                      <a:r>
                        <a:rPr lang="en-US" sz="900" dirty="0" err="1">
                          <a:latin typeface="Arial" panose="020B0604020202020204" pitchFamily="34" charset="0"/>
                          <a:cs typeface="Arial" panose="020B0604020202020204" pitchFamily="34" charset="0"/>
                        </a:rPr>
                        <a:t>ctDNA</a:t>
                      </a:r>
                      <a:endParaRPr lang="en-US" sz="900" dirty="0">
                        <a:latin typeface="Arial" panose="020B0604020202020204" pitchFamily="34" charset="0"/>
                        <a:cs typeface="Arial" panose="020B0604020202020204" pitchFamily="34" charset="0"/>
                      </a:endParaRPr>
                    </a:p>
                  </a:txBody>
                  <a:tcPr marL="19440" marR="19440" marB="46800" anchor="ctr">
                    <a:lnB w="12700" cap="flat" cmpd="sng" algn="ctr">
                      <a:solidFill>
                        <a:schemeClr val="bg1"/>
                      </a:solidFill>
                      <a:prstDash val="solid"/>
                      <a:round/>
                      <a:headEnd type="none" w="med" len="med"/>
                      <a:tailEnd type="none" w="med" len="med"/>
                    </a:lnB>
                  </a:tcPr>
                </a:tc>
                <a:tc hMerge="1">
                  <a:txBody>
                    <a:bodyPr/>
                    <a:lstStyle/>
                    <a:p>
                      <a:endParaRPr lang="en-US" sz="800" dirty="0">
                        <a:latin typeface="Arial" panose="020B0604020202020204" pitchFamily="34" charset="0"/>
                        <a:cs typeface="Arial" panose="020B0604020202020204" pitchFamily="34" charset="0"/>
                      </a:endParaRPr>
                    </a:p>
                  </a:txBody>
                  <a:tcPr marL="19440" marR="19440" marT="9720" marB="9720">
                    <a:lnB w="12700" cap="flat" cmpd="sng" algn="ctr">
                      <a:solidFill>
                        <a:schemeClr val="bg1"/>
                      </a:solidFill>
                      <a:prstDash val="solid"/>
                      <a:round/>
                      <a:headEnd type="none" w="med" len="med"/>
                      <a:tailEnd type="none" w="med" len="med"/>
                    </a:lnB>
                  </a:tcPr>
                </a:tc>
                <a:tc hMerge="1">
                  <a:txBody>
                    <a:bodyPr/>
                    <a:lstStyle/>
                    <a:p>
                      <a:endParaRPr lang="en-US" sz="800" dirty="0">
                        <a:latin typeface="Arial" panose="020B0604020202020204" pitchFamily="34" charset="0"/>
                        <a:cs typeface="Arial" panose="020B0604020202020204" pitchFamily="34" charset="0"/>
                      </a:endParaRPr>
                    </a:p>
                  </a:txBody>
                  <a:tcPr marL="19440" marR="19440" marT="9720" marB="972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8674849"/>
                  </a:ext>
                </a:extLst>
              </a:tr>
              <a:tr h="0">
                <a:tc>
                  <a:txBody>
                    <a:bodyPr/>
                    <a:lstStyle/>
                    <a:p>
                      <a:endParaRPr lang="en-US" sz="900" dirty="0">
                        <a:solidFill>
                          <a:schemeClr val="bg1"/>
                        </a:solidFill>
                        <a:latin typeface="Arial" panose="020B0604020202020204" pitchFamily="34" charset="0"/>
                        <a:cs typeface="Arial" panose="020B0604020202020204" pitchFamily="34" charset="0"/>
                      </a:endParaRP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900" b="1" dirty="0">
                          <a:solidFill>
                            <a:schemeClr val="bg1"/>
                          </a:solidFill>
                          <a:latin typeface="Arial" panose="020B0604020202020204" pitchFamily="34" charset="0"/>
                          <a:cs typeface="Arial" panose="020B0604020202020204" pitchFamily="34" charset="0"/>
                        </a:rPr>
                        <a:t>Detected </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in </a:t>
                      </a:r>
                      <a:r>
                        <a:rPr lang="en-US" sz="900" b="1" dirty="0" err="1">
                          <a:solidFill>
                            <a:schemeClr val="bg1"/>
                          </a:solidFill>
                          <a:latin typeface="Arial" panose="020B0604020202020204" pitchFamily="34" charset="0"/>
                          <a:cs typeface="Arial" panose="020B0604020202020204" pitchFamily="34" charset="0"/>
                        </a:rPr>
                        <a:t>tumour</a:t>
                      </a:r>
                      <a:r>
                        <a:rPr lang="en-US" sz="900" b="1" dirty="0">
                          <a:solidFill>
                            <a:schemeClr val="bg1"/>
                          </a:solidFill>
                          <a:latin typeface="Arial" panose="020B0604020202020204" pitchFamily="34" charset="0"/>
                          <a:cs typeface="Arial" panose="020B0604020202020204" pitchFamily="34" charset="0"/>
                        </a:rPr>
                        <a:t> tissue</a:t>
                      </a: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900" b="1" dirty="0">
                          <a:solidFill>
                            <a:schemeClr val="bg1"/>
                          </a:solidFill>
                          <a:latin typeface="Arial" panose="020B0604020202020204" pitchFamily="34" charset="0"/>
                          <a:cs typeface="Arial" panose="020B0604020202020204" pitchFamily="34" charset="0"/>
                        </a:rPr>
                        <a:t>Detected </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in </a:t>
                      </a:r>
                      <a:r>
                        <a:rPr lang="en-US" sz="900" b="1" dirty="0" err="1">
                          <a:solidFill>
                            <a:schemeClr val="bg1"/>
                          </a:solidFill>
                          <a:latin typeface="Arial" panose="020B0604020202020204" pitchFamily="34" charset="0"/>
                          <a:cs typeface="Arial" panose="020B0604020202020204" pitchFamily="34" charset="0"/>
                        </a:rPr>
                        <a:t>tumour</a:t>
                      </a:r>
                      <a:r>
                        <a:rPr lang="en-US" sz="900" b="1" dirty="0">
                          <a:solidFill>
                            <a:schemeClr val="bg1"/>
                          </a:solidFill>
                          <a:latin typeface="Arial" panose="020B0604020202020204" pitchFamily="34" charset="0"/>
                          <a:cs typeface="Arial" panose="020B0604020202020204" pitchFamily="34" charset="0"/>
                        </a:rPr>
                        <a:t> tissue and </a:t>
                      </a:r>
                      <a:r>
                        <a:rPr lang="en-US" sz="900" b="1" dirty="0" err="1">
                          <a:solidFill>
                            <a:schemeClr val="bg1"/>
                          </a:solidFill>
                          <a:latin typeface="Arial" panose="020B0604020202020204" pitchFamily="34" charset="0"/>
                          <a:cs typeface="Arial" panose="020B0604020202020204" pitchFamily="34" charset="0"/>
                        </a:rPr>
                        <a:t>ctDNA</a:t>
                      </a:r>
                      <a:endParaRPr lang="en-US" sz="900" b="1" dirty="0">
                        <a:solidFill>
                          <a:schemeClr val="bg1"/>
                        </a:solidFill>
                        <a:latin typeface="Arial" panose="020B0604020202020204" pitchFamily="34" charset="0"/>
                        <a:cs typeface="Arial" panose="020B0604020202020204" pitchFamily="34" charset="0"/>
                      </a:endParaRP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900" b="1" dirty="0">
                          <a:solidFill>
                            <a:schemeClr val="bg1"/>
                          </a:solidFill>
                          <a:latin typeface="Arial" panose="020B0604020202020204" pitchFamily="34" charset="0"/>
                          <a:cs typeface="Arial" panose="020B0604020202020204" pitchFamily="34" charset="0"/>
                        </a:rPr>
                        <a:t>Detected </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in </a:t>
                      </a:r>
                      <a:r>
                        <a:rPr lang="en-US" sz="900" b="1" dirty="0" err="1">
                          <a:solidFill>
                            <a:schemeClr val="bg1"/>
                          </a:solidFill>
                          <a:latin typeface="Arial" panose="020B0604020202020204" pitchFamily="34" charset="0"/>
                          <a:cs typeface="Arial" panose="020B0604020202020204" pitchFamily="34" charset="0"/>
                        </a:rPr>
                        <a:t>tumour</a:t>
                      </a:r>
                      <a:r>
                        <a:rPr lang="en-US" sz="900" b="1" dirty="0">
                          <a:solidFill>
                            <a:schemeClr val="bg1"/>
                          </a:solidFill>
                          <a:latin typeface="Arial" panose="020B0604020202020204" pitchFamily="34" charset="0"/>
                          <a:cs typeface="Arial" panose="020B0604020202020204" pitchFamily="34" charset="0"/>
                        </a:rPr>
                        <a:t> tissue only</a:t>
                      </a: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900" b="1" dirty="0">
                          <a:solidFill>
                            <a:schemeClr val="bg1"/>
                          </a:solidFill>
                          <a:latin typeface="Arial" panose="020B0604020202020204" pitchFamily="34" charset="0"/>
                          <a:cs typeface="Arial" panose="020B0604020202020204" pitchFamily="34" charset="0"/>
                        </a:rPr>
                        <a:t>Detected </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in </a:t>
                      </a:r>
                      <a:r>
                        <a:rPr lang="en-US" sz="900" b="1" dirty="0" err="1">
                          <a:solidFill>
                            <a:schemeClr val="bg1"/>
                          </a:solidFill>
                          <a:latin typeface="Arial" panose="020B0604020202020204" pitchFamily="34" charset="0"/>
                          <a:cs typeface="Arial" panose="020B0604020202020204" pitchFamily="34" charset="0"/>
                        </a:rPr>
                        <a:t>ctDNA</a:t>
                      </a:r>
                      <a:endParaRPr lang="en-US" sz="900" b="1" dirty="0">
                        <a:solidFill>
                          <a:schemeClr val="bg1"/>
                        </a:solidFill>
                        <a:latin typeface="Arial" panose="020B0604020202020204" pitchFamily="34" charset="0"/>
                        <a:cs typeface="Arial" panose="020B0604020202020204" pitchFamily="34" charset="0"/>
                      </a:endParaRP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900" b="1" dirty="0">
                          <a:solidFill>
                            <a:schemeClr val="bg1"/>
                          </a:solidFill>
                          <a:latin typeface="Arial" panose="020B0604020202020204" pitchFamily="34" charset="0"/>
                          <a:cs typeface="Arial" panose="020B0604020202020204" pitchFamily="34" charset="0"/>
                        </a:rPr>
                        <a:t>Detected </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in </a:t>
                      </a:r>
                      <a:r>
                        <a:rPr lang="en-US" sz="900" b="1" dirty="0" err="1">
                          <a:solidFill>
                            <a:schemeClr val="bg1"/>
                          </a:solidFill>
                          <a:latin typeface="Arial" panose="020B0604020202020204" pitchFamily="34" charset="0"/>
                          <a:cs typeface="Arial" panose="020B0604020202020204" pitchFamily="34" charset="0"/>
                        </a:rPr>
                        <a:t>tumour</a:t>
                      </a:r>
                      <a:r>
                        <a:rPr lang="en-US" sz="900" b="1" dirty="0">
                          <a:solidFill>
                            <a:schemeClr val="bg1"/>
                          </a:solidFill>
                          <a:latin typeface="Arial" panose="020B0604020202020204" pitchFamily="34" charset="0"/>
                          <a:cs typeface="Arial" panose="020B0604020202020204" pitchFamily="34" charset="0"/>
                        </a:rPr>
                        <a:t> tissue and </a:t>
                      </a:r>
                      <a:r>
                        <a:rPr lang="en-US" sz="900" b="1" dirty="0" err="1">
                          <a:solidFill>
                            <a:schemeClr val="bg1"/>
                          </a:solidFill>
                          <a:latin typeface="Arial" panose="020B0604020202020204" pitchFamily="34" charset="0"/>
                          <a:cs typeface="Arial" panose="020B0604020202020204" pitchFamily="34" charset="0"/>
                        </a:rPr>
                        <a:t>ctDNA</a:t>
                      </a:r>
                      <a:endParaRPr lang="en-US" sz="900" b="1" dirty="0">
                        <a:solidFill>
                          <a:schemeClr val="bg1"/>
                        </a:solidFill>
                        <a:latin typeface="Arial" panose="020B0604020202020204" pitchFamily="34" charset="0"/>
                        <a:cs typeface="Arial" panose="020B0604020202020204" pitchFamily="34" charset="0"/>
                      </a:endParaRP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900" b="1" dirty="0">
                          <a:solidFill>
                            <a:schemeClr val="bg1"/>
                          </a:solidFill>
                          <a:latin typeface="Arial" panose="020B0604020202020204" pitchFamily="34" charset="0"/>
                          <a:cs typeface="Arial" panose="020B0604020202020204" pitchFamily="34" charset="0"/>
                        </a:rPr>
                        <a:t>Detected </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in </a:t>
                      </a:r>
                      <a:r>
                        <a:rPr lang="en-US" sz="900" b="1" dirty="0" err="1">
                          <a:solidFill>
                            <a:schemeClr val="bg1"/>
                          </a:solidFill>
                          <a:latin typeface="Arial" panose="020B0604020202020204" pitchFamily="34" charset="0"/>
                          <a:cs typeface="Arial" panose="020B0604020202020204" pitchFamily="34" charset="0"/>
                        </a:rPr>
                        <a:t>ctDNA</a:t>
                      </a:r>
                      <a:r>
                        <a:rPr lang="en-US" sz="900" b="1" dirty="0">
                          <a:solidFill>
                            <a:schemeClr val="bg1"/>
                          </a:solidFill>
                          <a:latin typeface="Arial" panose="020B0604020202020204" pitchFamily="34" charset="0"/>
                          <a:cs typeface="Arial" panose="020B0604020202020204" pitchFamily="34" charset="0"/>
                        </a:rPr>
                        <a:t> only</a:t>
                      </a: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225643156"/>
                  </a:ext>
                </a:extLst>
              </a:tr>
              <a:tr h="0">
                <a:tc>
                  <a:txBody>
                    <a:bodyPr/>
                    <a:lstStyle/>
                    <a:p>
                      <a:r>
                        <a:rPr lang="en-US" sz="900" b="1" dirty="0">
                          <a:latin typeface="Arial" panose="020B0604020202020204" pitchFamily="34" charset="0"/>
                          <a:cs typeface="Arial" panose="020B0604020202020204" pitchFamily="34" charset="0"/>
                        </a:rPr>
                        <a:t>Frameshift/indel</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900" dirty="0">
                          <a:latin typeface="Arial" panose="020B0604020202020204" pitchFamily="34" charset="0"/>
                          <a:cs typeface="Arial" panose="020B0604020202020204" pitchFamily="34" charset="0"/>
                        </a:rPr>
                        <a:t>96</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900" dirty="0">
                          <a:latin typeface="Arial" panose="020B0604020202020204" pitchFamily="34" charset="0"/>
                          <a:cs typeface="Arial" panose="020B0604020202020204" pitchFamily="34" charset="0"/>
                        </a:rPr>
                        <a:t>83 (86%)</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900" dirty="0">
                          <a:latin typeface="Arial" panose="020B0604020202020204" pitchFamily="34" charset="0"/>
                          <a:cs typeface="Arial" panose="020B0604020202020204" pitchFamily="34" charset="0"/>
                        </a:rPr>
                        <a:t>13 (14%)</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900" dirty="0">
                          <a:latin typeface="Arial" panose="020B0604020202020204" pitchFamily="34" charset="0"/>
                          <a:cs typeface="Arial" panose="020B0604020202020204" pitchFamily="34" charset="0"/>
                        </a:rPr>
                        <a:t>110</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900" dirty="0">
                          <a:latin typeface="Arial" panose="020B0604020202020204" pitchFamily="34" charset="0"/>
                          <a:cs typeface="Arial" panose="020B0604020202020204" pitchFamily="34" charset="0"/>
                        </a:rPr>
                        <a:t>83 (75%)</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900" dirty="0">
                          <a:latin typeface="Arial" panose="020B0604020202020204" pitchFamily="34" charset="0"/>
                          <a:cs typeface="Arial" panose="020B0604020202020204" pitchFamily="34" charset="0"/>
                        </a:rPr>
                        <a:t>27 (25%)</a:t>
                      </a:r>
                    </a:p>
                  </a:txBody>
                  <a:tcPr marL="19440" marR="19440" marB="4680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31727829"/>
                  </a:ext>
                </a:extLst>
              </a:tr>
              <a:tr h="0">
                <a:tc>
                  <a:txBody>
                    <a:bodyPr/>
                    <a:lstStyle/>
                    <a:p>
                      <a:r>
                        <a:rPr lang="en-US" sz="900" b="1" dirty="0">
                          <a:latin typeface="Arial" panose="020B0604020202020204" pitchFamily="34" charset="0"/>
                          <a:cs typeface="Arial" panose="020B0604020202020204" pitchFamily="34" charset="0"/>
                        </a:rPr>
                        <a:t>Homozygous loss</a:t>
                      </a:r>
                    </a:p>
                  </a:txBody>
                  <a:tcPr marL="19440" marR="19440" marB="46800" anchor="ctr"/>
                </a:tc>
                <a:tc>
                  <a:txBody>
                    <a:bodyPr/>
                    <a:lstStyle/>
                    <a:p>
                      <a:r>
                        <a:rPr lang="en-US" sz="900" dirty="0">
                          <a:latin typeface="Arial" panose="020B0604020202020204" pitchFamily="34" charset="0"/>
                          <a:cs typeface="Arial" panose="020B0604020202020204" pitchFamily="34" charset="0"/>
                        </a:rPr>
                        <a:t>30</a:t>
                      </a:r>
                    </a:p>
                  </a:txBody>
                  <a:tcPr marL="19440" marR="19440" marB="46800" anchor="ctr"/>
                </a:tc>
                <a:tc>
                  <a:txBody>
                    <a:bodyPr/>
                    <a:lstStyle/>
                    <a:p>
                      <a:r>
                        <a:rPr lang="en-US" sz="900" dirty="0">
                          <a:latin typeface="Arial" panose="020B0604020202020204" pitchFamily="34" charset="0"/>
                          <a:cs typeface="Arial" panose="020B0604020202020204" pitchFamily="34" charset="0"/>
                        </a:rPr>
                        <a:t>8 (27%)</a:t>
                      </a:r>
                    </a:p>
                  </a:txBody>
                  <a:tcPr marL="19440" marR="19440" marB="46800" anchor="ctr"/>
                </a:tc>
                <a:tc>
                  <a:txBody>
                    <a:bodyPr/>
                    <a:lstStyle/>
                    <a:p>
                      <a:r>
                        <a:rPr lang="en-US" sz="900" dirty="0">
                          <a:latin typeface="Arial" panose="020B0604020202020204" pitchFamily="34" charset="0"/>
                          <a:cs typeface="Arial" panose="020B0604020202020204" pitchFamily="34" charset="0"/>
                        </a:rPr>
                        <a:t>22 (73%)</a:t>
                      </a:r>
                    </a:p>
                  </a:txBody>
                  <a:tcPr marL="19440" marR="19440" marB="46800" anchor="ctr"/>
                </a:tc>
                <a:tc>
                  <a:txBody>
                    <a:bodyPr/>
                    <a:lstStyle/>
                    <a:p>
                      <a:r>
                        <a:rPr lang="en-US" sz="900" dirty="0">
                          <a:latin typeface="Arial" panose="020B0604020202020204" pitchFamily="34" charset="0"/>
                          <a:cs typeface="Arial" panose="020B0604020202020204" pitchFamily="34" charset="0"/>
                        </a:rPr>
                        <a:t>7</a:t>
                      </a:r>
                    </a:p>
                  </a:txBody>
                  <a:tcPr marL="19440" marR="19440" marB="46800" anchor="ctr"/>
                </a:tc>
                <a:tc>
                  <a:txBody>
                    <a:bodyPr/>
                    <a:lstStyle/>
                    <a:p>
                      <a:r>
                        <a:rPr lang="en-US" sz="900" dirty="0">
                          <a:latin typeface="Arial" panose="020B0604020202020204" pitchFamily="34" charset="0"/>
                          <a:cs typeface="Arial" panose="020B0604020202020204" pitchFamily="34" charset="0"/>
                        </a:rPr>
                        <a:t>7 (100%)</a:t>
                      </a:r>
                    </a:p>
                  </a:txBody>
                  <a:tcPr marL="19440" marR="19440" marB="46800" anchor="ctr"/>
                </a:tc>
                <a:tc>
                  <a:txBody>
                    <a:bodyPr/>
                    <a:lstStyle/>
                    <a:p>
                      <a:r>
                        <a:rPr lang="en-US" sz="900" dirty="0">
                          <a:latin typeface="Arial" panose="020B0604020202020204" pitchFamily="34" charset="0"/>
                          <a:cs typeface="Arial" panose="020B0604020202020204" pitchFamily="34" charset="0"/>
                        </a:rPr>
                        <a:t>0</a:t>
                      </a:r>
                    </a:p>
                  </a:txBody>
                  <a:tcPr marL="19440" marR="19440" marB="46800" anchor="ctr"/>
                </a:tc>
                <a:extLst>
                  <a:ext uri="{0D108BD9-81ED-4DB2-BD59-A6C34878D82A}">
                    <a16:rowId xmlns:a16="http://schemas.microsoft.com/office/drawing/2014/main" val="4287981589"/>
                  </a:ext>
                </a:extLst>
              </a:tr>
              <a:tr h="0">
                <a:tc>
                  <a:txBody>
                    <a:bodyPr/>
                    <a:lstStyle/>
                    <a:p>
                      <a:r>
                        <a:rPr lang="en-US" sz="900" b="1" dirty="0">
                          <a:latin typeface="Arial" panose="020B0604020202020204" pitchFamily="34" charset="0"/>
                          <a:cs typeface="Arial" panose="020B0604020202020204" pitchFamily="34" charset="0"/>
                        </a:rPr>
                        <a:t>Large rearrangement</a:t>
                      </a:r>
                    </a:p>
                  </a:txBody>
                  <a:tcPr marL="19440" marR="19440" marB="46800" anchor="ctr"/>
                </a:tc>
                <a:tc>
                  <a:txBody>
                    <a:bodyPr/>
                    <a:lstStyle/>
                    <a:p>
                      <a:r>
                        <a:rPr lang="en-US" sz="900" dirty="0">
                          <a:latin typeface="Arial" panose="020B0604020202020204" pitchFamily="34" charset="0"/>
                          <a:cs typeface="Arial" panose="020B0604020202020204" pitchFamily="34" charset="0"/>
                        </a:rPr>
                        <a:t>24</a:t>
                      </a:r>
                    </a:p>
                  </a:txBody>
                  <a:tcPr marL="19440" marR="19440" marB="46800" anchor="ctr"/>
                </a:tc>
                <a:tc>
                  <a:txBody>
                    <a:bodyPr/>
                    <a:lstStyle/>
                    <a:p>
                      <a:r>
                        <a:rPr lang="en-US" sz="900" dirty="0">
                          <a:latin typeface="Arial" panose="020B0604020202020204" pitchFamily="34" charset="0"/>
                          <a:cs typeface="Arial" panose="020B0604020202020204" pitchFamily="34" charset="0"/>
                        </a:rPr>
                        <a:t>15 (63%)</a:t>
                      </a:r>
                    </a:p>
                  </a:txBody>
                  <a:tcPr marL="19440" marR="19440" marB="46800" anchor="ctr"/>
                </a:tc>
                <a:tc>
                  <a:txBody>
                    <a:bodyPr/>
                    <a:lstStyle/>
                    <a:p>
                      <a:r>
                        <a:rPr lang="en-US" sz="900" dirty="0">
                          <a:latin typeface="Arial" panose="020B0604020202020204" pitchFamily="34" charset="0"/>
                          <a:cs typeface="Arial" panose="020B0604020202020204" pitchFamily="34" charset="0"/>
                        </a:rPr>
                        <a:t>9 (37%)</a:t>
                      </a:r>
                    </a:p>
                  </a:txBody>
                  <a:tcPr marL="19440" marR="19440" marB="46800" anchor="ctr"/>
                </a:tc>
                <a:tc>
                  <a:txBody>
                    <a:bodyPr/>
                    <a:lstStyle/>
                    <a:p>
                      <a:r>
                        <a:rPr lang="en-US" sz="900" dirty="0">
                          <a:latin typeface="Arial" panose="020B0604020202020204" pitchFamily="34" charset="0"/>
                          <a:cs typeface="Arial" panose="020B0604020202020204" pitchFamily="34" charset="0"/>
                        </a:rPr>
                        <a:t>23</a:t>
                      </a:r>
                    </a:p>
                  </a:txBody>
                  <a:tcPr marL="19440" marR="19440" marB="46800" anchor="ctr"/>
                </a:tc>
                <a:tc>
                  <a:txBody>
                    <a:bodyPr/>
                    <a:lstStyle/>
                    <a:p>
                      <a:r>
                        <a:rPr lang="en-US" sz="900" dirty="0">
                          <a:latin typeface="Arial" panose="020B0604020202020204" pitchFamily="34" charset="0"/>
                          <a:cs typeface="Arial" panose="020B0604020202020204" pitchFamily="34" charset="0"/>
                        </a:rPr>
                        <a:t>16 (70%)</a:t>
                      </a:r>
                    </a:p>
                  </a:txBody>
                  <a:tcPr marL="19440" marR="19440" marB="46800" anchor="ctr"/>
                </a:tc>
                <a:tc>
                  <a:txBody>
                    <a:bodyPr/>
                    <a:lstStyle/>
                    <a:p>
                      <a:r>
                        <a:rPr lang="en-US" sz="900" dirty="0">
                          <a:latin typeface="Arial" panose="020B0604020202020204" pitchFamily="34" charset="0"/>
                          <a:cs typeface="Arial" panose="020B0604020202020204" pitchFamily="34" charset="0"/>
                        </a:rPr>
                        <a:t>7 (30%)</a:t>
                      </a:r>
                    </a:p>
                  </a:txBody>
                  <a:tcPr marL="19440" marR="19440" marB="46800" anchor="ctr"/>
                </a:tc>
                <a:extLst>
                  <a:ext uri="{0D108BD9-81ED-4DB2-BD59-A6C34878D82A}">
                    <a16:rowId xmlns:a16="http://schemas.microsoft.com/office/drawing/2014/main" val="1402370176"/>
                  </a:ext>
                </a:extLst>
              </a:tr>
              <a:tr h="0">
                <a:tc>
                  <a:txBody>
                    <a:bodyPr/>
                    <a:lstStyle/>
                    <a:p>
                      <a:r>
                        <a:rPr lang="en-US" sz="900" b="1" dirty="0">
                          <a:latin typeface="Arial" panose="020B0604020202020204" pitchFamily="34" charset="0"/>
                          <a:cs typeface="Arial" panose="020B0604020202020204" pitchFamily="34" charset="0"/>
                        </a:rPr>
                        <a:t>Nonsense</a:t>
                      </a:r>
                    </a:p>
                  </a:txBody>
                  <a:tcPr marL="19440" marR="19440" marB="46800" anchor="ctr"/>
                </a:tc>
                <a:tc>
                  <a:txBody>
                    <a:bodyPr/>
                    <a:lstStyle/>
                    <a:p>
                      <a:r>
                        <a:rPr lang="en-US" sz="900" dirty="0">
                          <a:latin typeface="Arial" panose="020B0604020202020204" pitchFamily="34" charset="0"/>
                          <a:cs typeface="Arial" panose="020B0604020202020204" pitchFamily="34" charset="0"/>
                        </a:rPr>
                        <a:t>28</a:t>
                      </a:r>
                    </a:p>
                  </a:txBody>
                  <a:tcPr marL="19440" marR="19440" marB="46800" anchor="ctr"/>
                </a:tc>
                <a:tc>
                  <a:txBody>
                    <a:bodyPr/>
                    <a:lstStyle/>
                    <a:p>
                      <a:r>
                        <a:rPr lang="en-US" sz="900" dirty="0">
                          <a:latin typeface="Arial" panose="020B0604020202020204" pitchFamily="34" charset="0"/>
                          <a:cs typeface="Arial" panose="020B0604020202020204" pitchFamily="34" charset="0"/>
                        </a:rPr>
                        <a:t>26 (93%)</a:t>
                      </a:r>
                    </a:p>
                  </a:txBody>
                  <a:tcPr marL="19440" marR="19440" marB="46800" anchor="ctr"/>
                </a:tc>
                <a:tc>
                  <a:txBody>
                    <a:bodyPr/>
                    <a:lstStyle/>
                    <a:p>
                      <a:r>
                        <a:rPr lang="en-US" sz="900" dirty="0">
                          <a:latin typeface="Arial" panose="020B0604020202020204" pitchFamily="34" charset="0"/>
                          <a:cs typeface="Arial" panose="020B0604020202020204" pitchFamily="34" charset="0"/>
                        </a:rPr>
                        <a:t>2 (7%)</a:t>
                      </a:r>
                    </a:p>
                  </a:txBody>
                  <a:tcPr marL="19440" marR="19440" marB="46800" anchor="ctr"/>
                </a:tc>
                <a:tc>
                  <a:txBody>
                    <a:bodyPr/>
                    <a:lstStyle/>
                    <a:p>
                      <a:r>
                        <a:rPr lang="en-US" sz="900" dirty="0">
                          <a:latin typeface="Arial" panose="020B0604020202020204" pitchFamily="34" charset="0"/>
                          <a:cs typeface="Arial" panose="020B0604020202020204" pitchFamily="34" charset="0"/>
                        </a:rPr>
                        <a:t>32</a:t>
                      </a:r>
                    </a:p>
                  </a:txBody>
                  <a:tcPr marL="19440" marR="19440" marB="46800" anchor="ctr"/>
                </a:tc>
                <a:tc>
                  <a:txBody>
                    <a:bodyPr/>
                    <a:lstStyle/>
                    <a:p>
                      <a:r>
                        <a:rPr lang="en-US" sz="900" dirty="0">
                          <a:latin typeface="Arial" panose="020B0604020202020204" pitchFamily="34" charset="0"/>
                          <a:cs typeface="Arial" panose="020B0604020202020204" pitchFamily="34" charset="0"/>
                        </a:rPr>
                        <a:t>26 (81%)</a:t>
                      </a:r>
                    </a:p>
                  </a:txBody>
                  <a:tcPr marL="19440" marR="19440" marB="46800" anchor="ctr"/>
                </a:tc>
                <a:tc>
                  <a:txBody>
                    <a:bodyPr/>
                    <a:lstStyle/>
                    <a:p>
                      <a:r>
                        <a:rPr lang="en-US" sz="900" dirty="0">
                          <a:latin typeface="Arial" panose="020B0604020202020204" pitchFamily="34" charset="0"/>
                          <a:cs typeface="Arial" panose="020B0604020202020204" pitchFamily="34" charset="0"/>
                        </a:rPr>
                        <a:t>6 (19%)</a:t>
                      </a:r>
                    </a:p>
                  </a:txBody>
                  <a:tcPr marL="19440" marR="19440" marB="46800" anchor="ctr"/>
                </a:tc>
                <a:extLst>
                  <a:ext uri="{0D108BD9-81ED-4DB2-BD59-A6C34878D82A}">
                    <a16:rowId xmlns:a16="http://schemas.microsoft.com/office/drawing/2014/main" val="837074119"/>
                  </a:ext>
                </a:extLst>
              </a:tr>
              <a:tr h="0">
                <a:tc>
                  <a:txBody>
                    <a:bodyPr/>
                    <a:lstStyle/>
                    <a:p>
                      <a:r>
                        <a:rPr lang="en-US" sz="900" b="1" dirty="0">
                          <a:latin typeface="Arial" panose="020B0604020202020204" pitchFamily="34" charset="0"/>
                          <a:cs typeface="Arial" panose="020B0604020202020204" pitchFamily="34" charset="0"/>
                        </a:rPr>
                        <a:t>Splice</a:t>
                      </a:r>
                    </a:p>
                  </a:txBody>
                  <a:tcPr marL="19440" marR="19440" marB="46800" anchor="ctr"/>
                </a:tc>
                <a:tc>
                  <a:txBody>
                    <a:bodyPr/>
                    <a:lstStyle/>
                    <a:p>
                      <a:r>
                        <a:rPr lang="en-US" sz="900" dirty="0">
                          <a:latin typeface="Arial" panose="020B0604020202020204" pitchFamily="34" charset="0"/>
                          <a:cs typeface="Arial" panose="020B0604020202020204" pitchFamily="34" charset="0"/>
                        </a:rPr>
                        <a:t>15</a:t>
                      </a:r>
                    </a:p>
                  </a:txBody>
                  <a:tcPr marL="19440" marR="19440" marB="46800" anchor="ctr"/>
                </a:tc>
                <a:tc>
                  <a:txBody>
                    <a:bodyPr/>
                    <a:lstStyle/>
                    <a:p>
                      <a:r>
                        <a:rPr lang="en-US" sz="900" dirty="0">
                          <a:latin typeface="Arial" panose="020B0604020202020204" pitchFamily="34" charset="0"/>
                          <a:cs typeface="Arial" panose="020B0604020202020204" pitchFamily="34" charset="0"/>
                        </a:rPr>
                        <a:t>13 (87%)</a:t>
                      </a:r>
                    </a:p>
                  </a:txBody>
                  <a:tcPr marL="19440" marR="19440" marB="46800" anchor="ctr"/>
                </a:tc>
                <a:tc>
                  <a:txBody>
                    <a:bodyPr/>
                    <a:lstStyle/>
                    <a:p>
                      <a:r>
                        <a:rPr lang="en-US" sz="900" dirty="0">
                          <a:latin typeface="Arial" panose="020B0604020202020204" pitchFamily="34" charset="0"/>
                          <a:cs typeface="Arial" panose="020B0604020202020204" pitchFamily="34" charset="0"/>
                        </a:rPr>
                        <a:t>2 (13%)</a:t>
                      </a:r>
                    </a:p>
                  </a:txBody>
                  <a:tcPr marL="19440" marR="19440" marB="46800" anchor="ctr"/>
                </a:tc>
                <a:tc>
                  <a:txBody>
                    <a:bodyPr/>
                    <a:lstStyle/>
                    <a:p>
                      <a:r>
                        <a:rPr lang="en-US" sz="900" dirty="0">
                          <a:latin typeface="Arial" panose="020B0604020202020204" pitchFamily="34" charset="0"/>
                          <a:cs typeface="Arial" panose="020B0604020202020204" pitchFamily="34" charset="0"/>
                        </a:rPr>
                        <a:t>26</a:t>
                      </a:r>
                    </a:p>
                  </a:txBody>
                  <a:tcPr marL="19440" marR="19440" marB="46800" anchor="ctr"/>
                </a:tc>
                <a:tc>
                  <a:txBody>
                    <a:bodyPr/>
                    <a:lstStyle/>
                    <a:p>
                      <a:r>
                        <a:rPr lang="en-US" sz="900" dirty="0">
                          <a:latin typeface="Arial" panose="020B0604020202020204" pitchFamily="34" charset="0"/>
                          <a:cs typeface="Arial" panose="020B0604020202020204" pitchFamily="34" charset="0"/>
                        </a:rPr>
                        <a:t>13 (50%)</a:t>
                      </a:r>
                    </a:p>
                  </a:txBody>
                  <a:tcPr marL="19440" marR="19440" marB="46800" anchor="ctr"/>
                </a:tc>
                <a:tc>
                  <a:txBody>
                    <a:bodyPr/>
                    <a:lstStyle/>
                    <a:p>
                      <a:r>
                        <a:rPr lang="en-US" sz="900" dirty="0">
                          <a:latin typeface="Arial" panose="020B0604020202020204" pitchFamily="34" charset="0"/>
                          <a:cs typeface="Arial" panose="020B0604020202020204" pitchFamily="34" charset="0"/>
                        </a:rPr>
                        <a:t>13 (50%)</a:t>
                      </a:r>
                    </a:p>
                  </a:txBody>
                  <a:tcPr marL="19440" marR="19440" marB="46800" anchor="ctr"/>
                </a:tc>
                <a:extLst>
                  <a:ext uri="{0D108BD9-81ED-4DB2-BD59-A6C34878D82A}">
                    <a16:rowId xmlns:a16="http://schemas.microsoft.com/office/drawing/2014/main" val="1429935333"/>
                  </a:ext>
                </a:extLst>
              </a:tr>
              <a:tr h="0">
                <a:tc>
                  <a:txBody>
                    <a:bodyPr/>
                    <a:lstStyle/>
                    <a:p>
                      <a:r>
                        <a:rPr lang="en-US" sz="900" b="1" dirty="0">
                          <a:latin typeface="Arial" panose="020B0604020202020204" pitchFamily="34" charset="0"/>
                          <a:cs typeface="Arial" panose="020B0604020202020204" pitchFamily="34" charset="0"/>
                        </a:rPr>
                        <a:t>Missense</a:t>
                      </a:r>
                    </a:p>
                  </a:txBody>
                  <a:tcPr marL="19440" marR="19440" marB="46800" anchor="ctr"/>
                </a:tc>
                <a:tc>
                  <a:txBody>
                    <a:bodyPr/>
                    <a:lstStyle/>
                    <a:p>
                      <a:r>
                        <a:rPr lang="en-US" sz="900" dirty="0">
                          <a:latin typeface="Arial" panose="020B0604020202020204" pitchFamily="34" charset="0"/>
                          <a:cs typeface="Arial" panose="020B0604020202020204" pitchFamily="34" charset="0"/>
                        </a:rPr>
                        <a:t>4</a:t>
                      </a:r>
                    </a:p>
                  </a:txBody>
                  <a:tcPr marL="19440" marR="19440" marB="46800" anchor="ctr"/>
                </a:tc>
                <a:tc>
                  <a:txBody>
                    <a:bodyPr/>
                    <a:lstStyle/>
                    <a:p>
                      <a:r>
                        <a:rPr lang="en-US" sz="900" dirty="0">
                          <a:latin typeface="Arial" panose="020B0604020202020204" pitchFamily="34" charset="0"/>
                          <a:cs typeface="Arial" panose="020B0604020202020204" pitchFamily="34" charset="0"/>
                        </a:rPr>
                        <a:t>1 (25%)</a:t>
                      </a:r>
                    </a:p>
                  </a:txBody>
                  <a:tcPr marL="19440" marR="19440" marB="46800" anchor="ctr"/>
                </a:tc>
                <a:tc>
                  <a:txBody>
                    <a:bodyPr/>
                    <a:lstStyle/>
                    <a:p>
                      <a:r>
                        <a:rPr lang="en-US" sz="900" dirty="0">
                          <a:latin typeface="Arial" panose="020B0604020202020204" pitchFamily="34" charset="0"/>
                          <a:cs typeface="Arial" panose="020B0604020202020204" pitchFamily="34" charset="0"/>
                        </a:rPr>
                        <a:t>3 (75%)</a:t>
                      </a:r>
                    </a:p>
                  </a:txBody>
                  <a:tcPr marL="19440" marR="19440" marB="46800" anchor="ctr"/>
                </a:tc>
                <a:tc>
                  <a:txBody>
                    <a:bodyPr/>
                    <a:lstStyle/>
                    <a:p>
                      <a:r>
                        <a:rPr lang="en-US" sz="900" dirty="0">
                          <a:latin typeface="Arial" panose="020B0604020202020204" pitchFamily="34" charset="0"/>
                          <a:cs typeface="Arial" panose="020B0604020202020204" pitchFamily="34" charset="0"/>
                        </a:rPr>
                        <a:t>9</a:t>
                      </a:r>
                    </a:p>
                  </a:txBody>
                  <a:tcPr marL="19440" marR="19440" marB="46800" anchor="ctr"/>
                </a:tc>
                <a:tc>
                  <a:txBody>
                    <a:bodyPr/>
                    <a:lstStyle/>
                    <a:p>
                      <a:r>
                        <a:rPr lang="en-US" sz="900" dirty="0">
                          <a:latin typeface="Arial" panose="020B0604020202020204" pitchFamily="34" charset="0"/>
                          <a:cs typeface="Arial" panose="020B0604020202020204" pitchFamily="34" charset="0"/>
                        </a:rPr>
                        <a:t>1 (11%)</a:t>
                      </a:r>
                    </a:p>
                  </a:txBody>
                  <a:tcPr marL="19440" marR="19440" marB="46800" anchor="ctr"/>
                </a:tc>
                <a:tc>
                  <a:txBody>
                    <a:bodyPr/>
                    <a:lstStyle/>
                    <a:p>
                      <a:r>
                        <a:rPr lang="en-US" sz="900" dirty="0">
                          <a:latin typeface="Arial" panose="020B0604020202020204" pitchFamily="34" charset="0"/>
                          <a:cs typeface="Arial" panose="020B0604020202020204" pitchFamily="34" charset="0"/>
                        </a:rPr>
                        <a:t>8 (89%)</a:t>
                      </a:r>
                    </a:p>
                  </a:txBody>
                  <a:tcPr marL="19440" marR="19440" marB="46800" anchor="ctr"/>
                </a:tc>
                <a:extLst>
                  <a:ext uri="{0D108BD9-81ED-4DB2-BD59-A6C34878D82A}">
                    <a16:rowId xmlns:a16="http://schemas.microsoft.com/office/drawing/2014/main" val="4038622044"/>
                  </a:ext>
                </a:extLst>
              </a:tr>
              <a:tr h="0">
                <a:tc>
                  <a:txBody>
                    <a:bodyPr/>
                    <a:lstStyle/>
                    <a:p>
                      <a:r>
                        <a:rPr lang="en-US" sz="900" b="1" dirty="0">
                          <a:latin typeface="Arial" panose="020B0604020202020204" pitchFamily="34" charset="0"/>
                          <a:cs typeface="Arial" panose="020B0604020202020204" pitchFamily="34" charset="0"/>
                        </a:rPr>
                        <a:t>Total</a:t>
                      </a:r>
                    </a:p>
                  </a:txBody>
                  <a:tcPr marL="19440" marR="19440" marB="46800" anchor="ctr"/>
                </a:tc>
                <a:tc>
                  <a:txBody>
                    <a:bodyPr/>
                    <a:lstStyle/>
                    <a:p>
                      <a:r>
                        <a:rPr lang="en-US" sz="900" dirty="0">
                          <a:latin typeface="Arial" panose="020B0604020202020204" pitchFamily="34" charset="0"/>
                          <a:cs typeface="Arial" panose="020B0604020202020204" pitchFamily="34" charset="0"/>
                        </a:rPr>
                        <a:t>197</a:t>
                      </a:r>
                    </a:p>
                  </a:txBody>
                  <a:tcPr marL="19440" marR="19440" marB="46800" anchor="ctr"/>
                </a:tc>
                <a:tc>
                  <a:txBody>
                    <a:bodyPr/>
                    <a:lstStyle/>
                    <a:p>
                      <a:r>
                        <a:rPr lang="en-US" sz="900" dirty="0">
                          <a:latin typeface="Arial" panose="020B0604020202020204" pitchFamily="34" charset="0"/>
                          <a:cs typeface="Arial" panose="020B0604020202020204" pitchFamily="34" charset="0"/>
                        </a:rPr>
                        <a:t>146 (74%)</a:t>
                      </a:r>
                    </a:p>
                  </a:txBody>
                  <a:tcPr marL="19440" marR="19440" marB="46800" anchor="ctr"/>
                </a:tc>
                <a:tc>
                  <a:txBody>
                    <a:bodyPr/>
                    <a:lstStyle/>
                    <a:p>
                      <a:r>
                        <a:rPr lang="en-US" sz="900" dirty="0">
                          <a:latin typeface="Arial" panose="020B0604020202020204" pitchFamily="34" charset="0"/>
                          <a:cs typeface="Arial" panose="020B0604020202020204" pitchFamily="34" charset="0"/>
                        </a:rPr>
                        <a:t>51 (26%)</a:t>
                      </a:r>
                    </a:p>
                  </a:txBody>
                  <a:tcPr marL="19440" marR="19440" marB="46800" anchor="ctr"/>
                </a:tc>
                <a:tc>
                  <a:txBody>
                    <a:bodyPr/>
                    <a:lstStyle/>
                    <a:p>
                      <a:r>
                        <a:rPr lang="en-US" sz="900" dirty="0">
                          <a:latin typeface="Arial" panose="020B0604020202020204" pitchFamily="34" charset="0"/>
                          <a:cs typeface="Arial" panose="020B0604020202020204" pitchFamily="34" charset="0"/>
                        </a:rPr>
                        <a:t>207</a:t>
                      </a:r>
                    </a:p>
                  </a:txBody>
                  <a:tcPr marL="19440" marR="19440" marB="46800" anchor="ctr"/>
                </a:tc>
                <a:tc>
                  <a:txBody>
                    <a:bodyPr/>
                    <a:lstStyle/>
                    <a:p>
                      <a:r>
                        <a:rPr lang="en-US" sz="900" dirty="0">
                          <a:latin typeface="Arial" panose="020B0604020202020204" pitchFamily="34" charset="0"/>
                          <a:cs typeface="Arial" panose="020B0604020202020204" pitchFamily="34" charset="0"/>
                        </a:rPr>
                        <a:t>146 (71%)</a:t>
                      </a:r>
                    </a:p>
                  </a:txBody>
                  <a:tcPr marL="19440" marR="19440" marB="46800" anchor="ctr"/>
                </a:tc>
                <a:tc>
                  <a:txBody>
                    <a:bodyPr/>
                    <a:lstStyle/>
                    <a:p>
                      <a:r>
                        <a:rPr lang="en-US" sz="900" dirty="0">
                          <a:latin typeface="Arial" panose="020B0604020202020204" pitchFamily="34" charset="0"/>
                          <a:cs typeface="Arial" panose="020B0604020202020204" pitchFamily="34" charset="0"/>
                        </a:rPr>
                        <a:t>61 (29%)</a:t>
                      </a:r>
                    </a:p>
                  </a:txBody>
                  <a:tcPr marL="19440" marR="19440" marB="46800" anchor="ctr"/>
                </a:tc>
                <a:extLst>
                  <a:ext uri="{0D108BD9-81ED-4DB2-BD59-A6C34878D82A}">
                    <a16:rowId xmlns:a16="http://schemas.microsoft.com/office/drawing/2014/main" val="1759977684"/>
                  </a:ext>
                </a:extLst>
              </a:tr>
            </a:tbl>
          </a:graphicData>
        </a:graphic>
      </p:graphicFrame>
      <p:sp>
        <p:nvSpPr>
          <p:cNvPr id="14" name="Rectangle 13">
            <a:extLst>
              <a:ext uri="{FF2B5EF4-FFF2-40B4-BE49-F238E27FC236}">
                <a16:creationId xmlns:a16="http://schemas.microsoft.com/office/drawing/2014/main" id="{8323015A-4485-42D4-B139-9D24769EBF98}"/>
              </a:ext>
            </a:extLst>
          </p:cNvPr>
          <p:cNvSpPr/>
          <p:nvPr/>
        </p:nvSpPr>
        <p:spPr>
          <a:xfrm>
            <a:off x="695400" y="4395969"/>
            <a:ext cx="4514416" cy="2796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524688E6-F96D-7A4E-811C-DCDEEC38644D}"/>
              </a:ext>
            </a:extLst>
          </p:cNvPr>
          <p:cNvSpPr txBox="1"/>
          <p:nvPr/>
        </p:nvSpPr>
        <p:spPr>
          <a:xfrm>
            <a:off x="727193" y="2852936"/>
            <a:ext cx="4172617" cy="153888"/>
          </a:xfrm>
          <a:prstGeom prst="rect">
            <a:avLst/>
          </a:prstGeom>
          <a:noFill/>
        </p:spPr>
        <p:txBody>
          <a:bodyPr wrap="none" lIns="0" tIns="0" rIns="0" bIns="0" rtlCol="0">
            <a:spAutoFit/>
          </a:bodyPr>
          <a:lstStyle/>
          <a:p>
            <a:r>
              <a:rPr lang="en-GB" sz="1000" b="1" dirty="0">
                <a:latin typeface="Arial" panose="020B0604020202020204" pitchFamily="34" charset="0"/>
                <a:cs typeface="Arial" panose="020B0604020202020204" pitchFamily="34" charset="0"/>
              </a:rPr>
              <a:t>BRCA/</a:t>
            </a:r>
            <a:r>
              <a:rPr lang="en-GB" sz="1000" b="1" i="1" dirty="0">
                <a:latin typeface="Arial" panose="020B0604020202020204" pitchFamily="34" charset="0"/>
                <a:cs typeface="Arial" panose="020B0604020202020204" pitchFamily="34" charset="0"/>
              </a:rPr>
              <a:t>ATM</a:t>
            </a:r>
            <a:r>
              <a:rPr lang="en-GB" sz="1000" b="1" dirty="0">
                <a:latin typeface="Arial" panose="020B0604020202020204" pitchFamily="34" charset="0"/>
                <a:cs typeface="Arial" panose="020B0604020202020204" pitchFamily="34" charset="0"/>
              </a:rPr>
              <a:t> variant subtype detection sensitivity in </a:t>
            </a:r>
            <a:r>
              <a:rPr lang="en-GB" sz="1000" b="1" dirty="0" err="1">
                <a:latin typeface="Arial" panose="020B0604020202020204" pitchFamily="34" charset="0"/>
                <a:cs typeface="Arial" panose="020B0604020202020204" pitchFamily="34" charset="0"/>
              </a:rPr>
              <a:t>ctDNA</a:t>
            </a:r>
            <a:r>
              <a:rPr lang="en-GB" sz="1000" b="1" dirty="0">
                <a:latin typeface="Arial" panose="020B0604020202020204" pitchFamily="34" charset="0"/>
                <a:cs typeface="Arial" panose="020B0604020202020204" pitchFamily="34" charset="0"/>
              </a:rPr>
              <a:t> and tissue</a:t>
            </a:r>
            <a:endParaRPr lang="en-GB" sz="1000" b="1" baseline="30000" dirty="0">
              <a:latin typeface="Arial" panose="020B0604020202020204" pitchFamily="34" charset="0"/>
              <a:cs typeface="Arial" panose="020B0604020202020204" pitchFamily="34" charset="0"/>
            </a:endParaRPr>
          </a:p>
        </p:txBody>
      </p:sp>
      <p:graphicFrame>
        <p:nvGraphicFramePr>
          <p:cNvPr id="27" name="Table 26">
            <a:extLst>
              <a:ext uri="{FF2B5EF4-FFF2-40B4-BE49-F238E27FC236}">
                <a16:creationId xmlns:a16="http://schemas.microsoft.com/office/drawing/2014/main" id="{84D4B12B-BDF2-0F4A-AF20-64FC26F97898}"/>
              </a:ext>
            </a:extLst>
          </p:cNvPr>
          <p:cNvGraphicFramePr>
            <a:graphicFrameLocks noGrp="1"/>
          </p:cNvGraphicFramePr>
          <p:nvPr>
            <p:extLst>
              <p:ext uri="{D42A27DB-BD31-4B8C-83A1-F6EECF244321}">
                <p14:modId xmlns:p14="http://schemas.microsoft.com/office/powerpoint/2010/main" val="303383523"/>
              </p:ext>
            </p:extLst>
          </p:nvPr>
        </p:nvGraphicFramePr>
        <p:xfrm>
          <a:off x="6023992" y="1655399"/>
          <a:ext cx="4514415" cy="2291400"/>
        </p:xfrm>
        <a:graphic>
          <a:graphicData uri="http://schemas.openxmlformats.org/drawingml/2006/table">
            <a:tbl>
              <a:tblPr firstRow="1" bandRow="1">
                <a:tableStyleId>{5C22544A-7EE6-4342-B048-85BDC9FD1C3A}</a:tableStyleId>
              </a:tblPr>
              <a:tblGrid>
                <a:gridCol w="1759008">
                  <a:extLst>
                    <a:ext uri="{9D8B030D-6E8A-4147-A177-3AD203B41FA5}">
                      <a16:colId xmlns:a16="http://schemas.microsoft.com/office/drawing/2014/main" val="1977855546"/>
                    </a:ext>
                  </a:extLst>
                </a:gridCol>
                <a:gridCol w="918469">
                  <a:extLst>
                    <a:ext uri="{9D8B030D-6E8A-4147-A177-3AD203B41FA5}">
                      <a16:colId xmlns:a16="http://schemas.microsoft.com/office/drawing/2014/main" val="1259481271"/>
                    </a:ext>
                  </a:extLst>
                </a:gridCol>
                <a:gridCol w="918469">
                  <a:extLst>
                    <a:ext uri="{9D8B030D-6E8A-4147-A177-3AD203B41FA5}">
                      <a16:colId xmlns:a16="http://schemas.microsoft.com/office/drawing/2014/main" val="1931708726"/>
                    </a:ext>
                  </a:extLst>
                </a:gridCol>
                <a:gridCol w="918469">
                  <a:extLst>
                    <a:ext uri="{9D8B030D-6E8A-4147-A177-3AD203B41FA5}">
                      <a16:colId xmlns:a16="http://schemas.microsoft.com/office/drawing/2014/main" val="210310165"/>
                    </a:ext>
                  </a:extLst>
                </a:gridCol>
              </a:tblGrid>
              <a:tr h="0">
                <a:tc>
                  <a:txBody>
                    <a:bodyPr/>
                    <a:lstStyle/>
                    <a:p>
                      <a:endParaRPr lang="en-US" sz="1000" dirty="0">
                        <a:solidFill>
                          <a:schemeClr val="bg1"/>
                        </a:solidFill>
                        <a:latin typeface="Arial" panose="020B0604020202020204" pitchFamily="34" charset="0"/>
                        <a:cs typeface="Arial" panose="020B0604020202020204" pitchFamily="34" charset="0"/>
                      </a:endParaRP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1000" b="1" dirty="0">
                          <a:solidFill>
                            <a:schemeClr val="bg1"/>
                          </a:solidFill>
                          <a:latin typeface="Arial" panose="020B0604020202020204" pitchFamily="34" charset="0"/>
                          <a:cs typeface="Arial" panose="020B0604020202020204" pitchFamily="34" charset="0"/>
                        </a:rPr>
                        <a:t>Tissue BRCA/ </a:t>
                      </a:r>
                      <a:r>
                        <a:rPr lang="en-US" sz="1000" b="1" i="1" dirty="0">
                          <a:solidFill>
                            <a:schemeClr val="bg1"/>
                          </a:solidFill>
                          <a:latin typeface="Arial" panose="020B0604020202020204" pitchFamily="34" charset="0"/>
                          <a:cs typeface="Arial" panose="020B0604020202020204" pitchFamily="34" charset="0"/>
                        </a:rPr>
                        <a:t>ATM</a:t>
                      </a:r>
                      <a:r>
                        <a:rPr lang="en-US" sz="1000" b="1" dirty="0">
                          <a:solidFill>
                            <a:schemeClr val="bg1"/>
                          </a:solidFill>
                          <a:latin typeface="Arial" panose="020B0604020202020204" pitchFamily="34" charset="0"/>
                          <a:cs typeface="Arial" panose="020B0604020202020204" pitchFamily="34" charset="0"/>
                        </a:rPr>
                        <a:t> mutation detected (T</a:t>
                      </a:r>
                      <a:r>
                        <a:rPr lang="en-US" sz="1000" b="1" baseline="30000" dirty="0">
                          <a:solidFill>
                            <a:schemeClr val="bg1"/>
                          </a:solidFill>
                          <a:latin typeface="Arial" panose="020B0604020202020204" pitchFamily="34" charset="0"/>
                          <a:cs typeface="Arial" panose="020B0604020202020204" pitchFamily="34" charset="0"/>
                        </a:rPr>
                        <a:t>+</a:t>
                      </a:r>
                      <a:r>
                        <a:rPr lang="en-US" sz="1000" b="1" dirty="0">
                          <a:solidFill>
                            <a:schemeClr val="bg1"/>
                          </a:solidFill>
                          <a:latin typeface="Arial" panose="020B0604020202020204" pitchFamily="34" charset="0"/>
                          <a:cs typeface="Arial" panose="020B0604020202020204" pitchFamily="34" charset="0"/>
                        </a:rPr>
                        <a:t>)</a:t>
                      </a: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1000" b="1" dirty="0">
                          <a:solidFill>
                            <a:schemeClr val="bg1"/>
                          </a:solidFill>
                          <a:latin typeface="Arial" panose="020B0604020202020204" pitchFamily="34" charset="0"/>
                          <a:cs typeface="Arial" panose="020B0604020202020204" pitchFamily="34" charset="0"/>
                        </a:rPr>
                        <a:t>Tissue BRCA/ </a:t>
                      </a:r>
                      <a:r>
                        <a:rPr lang="en-US" sz="1000" b="1" i="1" dirty="0">
                          <a:solidFill>
                            <a:schemeClr val="bg1"/>
                          </a:solidFill>
                          <a:latin typeface="Arial" panose="020B0604020202020204" pitchFamily="34" charset="0"/>
                          <a:cs typeface="Arial" panose="020B0604020202020204" pitchFamily="34" charset="0"/>
                        </a:rPr>
                        <a:t>ATM</a:t>
                      </a:r>
                      <a:r>
                        <a:rPr lang="en-US" sz="1000" b="1" dirty="0">
                          <a:solidFill>
                            <a:schemeClr val="bg1"/>
                          </a:solidFill>
                          <a:latin typeface="Arial" panose="020B0604020202020204" pitchFamily="34" charset="0"/>
                          <a:cs typeface="Arial" panose="020B0604020202020204" pitchFamily="34" charset="0"/>
                        </a:rPr>
                        <a:t> mutation not detected (T</a:t>
                      </a:r>
                      <a:r>
                        <a:rPr lang="en-US" sz="1000" b="1" baseline="30000" dirty="0">
                          <a:solidFill>
                            <a:schemeClr val="bg1"/>
                          </a:solidFill>
                          <a:latin typeface="Arial" panose="020B0604020202020204" pitchFamily="34" charset="0"/>
                          <a:cs typeface="Arial" panose="020B0604020202020204" pitchFamily="34" charset="0"/>
                        </a:rPr>
                        <a:t>−</a:t>
                      </a:r>
                      <a:r>
                        <a:rPr lang="en-US" sz="1000" b="1" dirty="0">
                          <a:solidFill>
                            <a:schemeClr val="bg1"/>
                          </a:solidFill>
                          <a:latin typeface="Arial" panose="020B0604020202020204" pitchFamily="34" charset="0"/>
                          <a:cs typeface="Arial" panose="020B0604020202020204" pitchFamily="34" charset="0"/>
                        </a:rPr>
                        <a:t>)</a:t>
                      </a: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1000" b="1" dirty="0">
                          <a:solidFill>
                            <a:schemeClr val="bg1"/>
                          </a:solidFill>
                          <a:latin typeface="Arial" panose="020B0604020202020204" pitchFamily="34" charset="0"/>
                          <a:cs typeface="Arial" panose="020B0604020202020204" pitchFamily="34" charset="0"/>
                        </a:rPr>
                        <a:t>Total</a:t>
                      </a: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225643156"/>
                  </a:ext>
                </a:extLst>
              </a:tr>
              <a:tr h="0">
                <a:tc>
                  <a:txBody>
                    <a:bodyPr/>
                    <a:lstStyle/>
                    <a:p>
                      <a:r>
                        <a:rPr lang="en-US" sz="1000" b="1" dirty="0">
                          <a:latin typeface="Arial" panose="020B0604020202020204" pitchFamily="34" charset="0"/>
                          <a:cs typeface="Arial" panose="020B0604020202020204" pitchFamily="34" charset="0"/>
                        </a:rPr>
                        <a:t>Plasma (</a:t>
                      </a:r>
                      <a:r>
                        <a:rPr lang="en-US" sz="1000" b="1" dirty="0" err="1">
                          <a:latin typeface="Arial" panose="020B0604020202020204" pitchFamily="34" charset="0"/>
                          <a:cs typeface="Arial" panose="020B0604020202020204" pitchFamily="34" charset="0"/>
                        </a:rPr>
                        <a:t>ctDNA</a:t>
                      </a:r>
                      <a:r>
                        <a:rPr lang="en-US" sz="1000" b="1" dirty="0">
                          <a:latin typeface="Arial" panose="020B0604020202020204" pitchFamily="34" charset="0"/>
                          <a:cs typeface="Arial" panose="020B0604020202020204" pitchFamily="34" charset="0"/>
                        </a:rPr>
                        <a:t>) BRCA/</a:t>
                      </a:r>
                      <a:r>
                        <a:rPr lang="en-US" sz="1000" b="1" i="1" dirty="0">
                          <a:latin typeface="Arial" panose="020B0604020202020204" pitchFamily="34" charset="0"/>
                          <a:cs typeface="Arial" panose="020B0604020202020204" pitchFamily="34" charset="0"/>
                        </a:rPr>
                        <a:t>ATM </a:t>
                      </a:r>
                      <a:r>
                        <a:rPr lang="en-US" sz="1000" b="1" dirty="0">
                          <a:latin typeface="Arial" panose="020B0604020202020204" pitchFamily="34" charset="0"/>
                          <a:cs typeface="Arial" panose="020B0604020202020204" pitchFamily="34" charset="0"/>
                        </a:rPr>
                        <a:t>mutation detected (P</a:t>
                      </a:r>
                      <a:r>
                        <a:rPr lang="en-US" sz="1000" b="1" baseline="30000" dirty="0">
                          <a:latin typeface="Arial" panose="020B0604020202020204" pitchFamily="34" charset="0"/>
                          <a:cs typeface="Arial" panose="020B0604020202020204" pitchFamily="34" charset="0"/>
                        </a:rPr>
                        <a:t>+</a:t>
                      </a:r>
                      <a:r>
                        <a:rPr lang="en-US" sz="1000" b="1" dirty="0">
                          <a:latin typeface="Arial" panose="020B0604020202020204" pitchFamily="34" charset="0"/>
                          <a:cs typeface="Arial" panose="020B0604020202020204" pitchFamily="34" charset="0"/>
                        </a:rPr>
                        <a:t>)</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1000" dirty="0">
                          <a:latin typeface="Arial" panose="020B0604020202020204" pitchFamily="34" charset="0"/>
                          <a:cs typeface="Arial" panose="020B0604020202020204" pitchFamily="34" charset="0"/>
                        </a:rPr>
                        <a:t>143 (81%; T</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/P</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1000" dirty="0">
                          <a:latin typeface="Arial" panose="020B0604020202020204" pitchFamily="34" charset="0"/>
                          <a:cs typeface="Arial" panose="020B0604020202020204" pitchFamily="34" charset="0"/>
                        </a:rPr>
                        <a:t>24 (8%; T</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/P</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1000" dirty="0">
                          <a:latin typeface="Arial" panose="020B0604020202020204" pitchFamily="34" charset="0"/>
                          <a:cs typeface="Arial" panose="020B0604020202020204" pitchFamily="34" charset="0"/>
                        </a:rPr>
                        <a:t>167</a:t>
                      </a:r>
                    </a:p>
                  </a:txBody>
                  <a:tcPr marL="19440" marR="19440" marB="4680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31727829"/>
                  </a:ext>
                </a:extLst>
              </a:tr>
              <a:tr h="0">
                <a:tc>
                  <a:txBody>
                    <a:bodyPr/>
                    <a:lstStyle/>
                    <a:p>
                      <a:r>
                        <a:rPr lang="en-US" sz="1000" b="1" dirty="0">
                          <a:latin typeface="Arial" panose="020B0604020202020204" pitchFamily="34" charset="0"/>
                          <a:cs typeface="Arial" panose="020B0604020202020204" pitchFamily="34" charset="0"/>
                        </a:rPr>
                        <a:t>Plasma (</a:t>
                      </a:r>
                      <a:r>
                        <a:rPr lang="en-US" sz="1000" b="1" dirty="0" err="1">
                          <a:latin typeface="Arial" panose="020B0604020202020204" pitchFamily="34" charset="0"/>
                          <a:cs typeface="Arial" panose="020B0604020202020204" pitchFamily="34" charset="0"/>
                        </a:rPr>
                        <a:t>ctDNA</a:t>
                      </a:r>
                      <a:r>
                        <a:rPr lang="en-US" sz="1000" b="1" dirty="0">
                          <a:latin typeface="Arial" panose="020B0604020202020204" pitchFamily="34" charset="0"/>
                          <a:cs typeface="Arial" panose="020B0604020202020204" pitchFamily="34" charset="0"/>
                        </a:rPr>
                        <a:t>) BRCA/</a:t>
                      </a:r>
                      <a:r>
                        <a:rPr lang="en-US" sz="1000" b="1" i="1" dirty="0">
                          <a:latin typeface="Arial" panose="020B0604020202020204" pitchFamily="34" charset="0"/>
                          <a:cs typeface="Arial" panose="020B0604020202020204" pitchFamily="34" charset="0"/>
                        </a:rPr>
                        <a:t>ATM </a:t>
                      </a:r>
                      <a:r>
                        <a:rPr lang="en-US" sz="1000" b="1" dirty="0">
                          <a:latin typeface="Arial" panose="020B0604020202020204" pitchFamily="34" charset="0"/>
                          <a:cs typeface="Arial" panose="020B0604020202020204" pitchFamily="34" charset="0"/>
                        </a:rPr>
                        <a:t>mutation not detected (P</a:t>
                      </a:r>
                      <a:r>
                        <a:rPr lang="en-US" sz="1000" b="1" baseline="30000" dirty="0">
                          <a:latin typeface="Arial" panose="020B0604020202020204" pitchFamily="34" charset="0"/>
                          <a:cs typeface="Arial" panose="020B0604020202020204" pitchFamily="34" charset="0"/>
                        </a:rPr>
                        <a:t>−</a:t>
                      </a:r>
                      <a:r>
                        <a:rPr lang="en-US" sz="1000" b="1" dirty="0">
                          <a:latin typeface="Arial" panose="020B0604020202020204" pitchFamily="34" charset="0"/>
                          <a:cs typeface="Arial" panose="020B0604020202020204" pitchFamily="34" charset="0"/>
                        </a:rPr>
                        <a:t>)</a:t>
                      </a:r>
                    </a:p>
                  </a:txBody>
                  <a:tcPr marL="19440" marR="19440" marB="46800" anchor="ctr"/>
                </a:tc>
                <a:tc>
                  <a:txBody>
                    <a:bodyPr/>
                    <a:lstStyle/>
                    <a:p>
                      <a:r>
                        <a:rPr lang="en-US" sz="1000" dirty="0">
                          <a:latin typeface="Arial" panose="020B0604020202020204" pitchFamily="34" charset="0"/>
                          <a:cs typeface="Arial" panose="020B0604020202020204" pitchFamily="34" charset="0"/>
                        </a:rPr>
                        <a:t>33 (19%; T</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/P</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a:t>
                      </a:r>
                    </a:p>
                  </a:txBody>
                  <a:tcPr marL="19440" marR="19440" marB="46800" anchor="ctr"/>
                </a:tc>
                <a:tc>
                  <a:txBody>
                    <a:bodyPr/>
                    <a:lstStyle/>
                    <a:p>
                      <a:r>
                        <a:rPr lang="en-US" sz="1000" dirty="0">
                          <a:latin typeface="Arial" panose="020B0604020202020204" pitchFamily="34" charset="0"/>
                          <a:cs typeface="Arial" panose="020B0604020202020204" pitchFamily="34" charset="0"/>
                        </a:rPr>
                        <a:t>291 (92%; T</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/P</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a:t>
                      </a:r>
                    </a:p>
                  </a:txBody>
                  <a:tcPr marL="19440" marR="19440" marB="46800" anchor="ctr"/>
                </a:tc>
                <a:tc>
                  <a:txBody>
                    <a:bodyPr/>
                    <a:lstStyle/>
                    <a:p>
                      <a:r>
                        <a:rPr lang="en-US" sz="1000" dirty="0">
                          <a:latin typeface="Arial" panose="020B0604020202020204" pitchFamily="34" charset="0"/>
                          <a:cs typeface="Arial" panose="020B0604020202020204" pitchFamily="34" charset="0"/>
                        </a:rPr>
                        <a:t>324</a:t>
                      </a:r>
                    </a:p>
                  </a:txBody>
                  <a:tcPr marL="19440" marR="19440" marB="46800" anchor="ctr"/>
                </a:tc>
                <a:extLst>
                  <a:ext uri="{0D108BD9-81ED-4DB2-BD59-A6C34878D82A}">
                    <a16:rowId xmlns:a16="http://schemas.microsoft.com/office/drawing/2014/main" val="4287981589"/>
                  </a:ext>
                </a:extLst>
              </a:tr>
              <a:tr h="0">
                <a:tc>
                  <a:txBody>
                    <a:bodyPr/>
                    <a:lstStyle/>
                    <a:p>
                      <a:r>
                        <a:rPr lang="en-US" sz="1000" b="1" dirty="0">
                          <a:latin typeface="Arial" panose="020B0604020202020204" pitchFamily="34" charset="0"/>
                          <a:cs typeface="Arial" panose="020B0604020202020204" pitchFamily="34" charset="0"/>
                        </a:rPr>
                        <a:t>Total</a:t>
                      </a:r>
                    </a:p>
                  </a:txBody>
                  <a:tcPr marL="19440" marR="19440" marB="46800" anchor="ctr"/>
                </a:tc>
                <a:tc>
                  <a:txBody>
                    <a:bodyPr/>
                    <a:lstStyle/>
                    <a:p>
                      <a:r>
                        <a:rPr lang="en-US" sz="1000" dirty="0">
                          <a:latin typeface="Arial" panose="020B0604020202020204" pitchFamily="34" charset="0"/>
                          <a:cs typeface="Arial" panose="020B0604020202020204" pitchFamily="34" charset="0"/>
                        </a:rPr>
                        <a:t>176</a:t>
                      </a:r>
                    </a:p>
                  </a:txBody>
                  <a:tcPr marL="19440" marR="19440" marB="46800" anchor="ctr"/>
                </a:tc>
                <a:tc>
                  <a:txBody>
                    <a:bodyPr/>
                    <a:lstStyle/>
                    <a:p>
                      <a:r>
                        <a:rPr lang="en-US" sz="1000" dirty="0">
                          <a:latin typeface="Arial" panose="020B0604020202020204" pitchFamily="34" charset="0"/>
                          <a:cs typeface="Arial" panose="020B0604020202020204" pitchFamily="34" charset="0"/>
                        </a:rPr>
                        <a:t>315</a:t>
                      </a:r>
                    </a:p>
                  </a:txBody>
                  <a:tcPr marL="19440" marR="19440" marB="46800" anchor="ctr"/>
                </a:tc>
                <a:tc>
                  <a:txBody>
                    <a:bodyPr/>
                    <a:lstStyle/>
                    <a:p>
                      <a:r>
                        <a:rPr lang="en-US" sz="1000" dirty="0">
                          <a:latin typeface="Arial" panose="020B0604020202020204" pitchFamily="34" charset="0"/>
                          <a:cs typeface="Arial" panose="020B0604020202020204" pitchFamily="34" charset="0"/>
                        </a:rPr>
                        <a:t>491</a:t>
                      </a:r>
                    </a:p>
                  </a:txBody>
                  <a:tcPr marL="19440" marR="19440" marB="46800" anchor="ctr"/>
                </a:tc>
                <a:extLst>
                  <a:ext uri="{0D108BD9-81ED-4DB2-BD59-A6C34878D82A}">
                    <a16:rowId xmlns:a16="http://schemas.microsoft.com/office/drawing/2014/main" val="1402370176"/>
                  </a:ext>
                </a:extLst>
              </a:tr>
              <a:tr h="0">
                <a:tc>
                  <a:txBody>
                    <a:bodyPr/>
                    <a:lstStyle/>
                    <a:p>
                      <a:endParaRPr lang="en-US" sz="1000" b="1" dirty="0">
                        <a:latin typeface="Arial" panose="020B0604020202020204" pitchFamily="34" charset="0"/>
                        <a:cs typeface="Arial" panose="020B0604020202020204" pitchFamily="34" charset="0"/>
                      </a:endParaRPr>
                    </a:p>
                  </a:txBody>
                  <a:tcPr marL="19440" marR="19440" marB="46800" anchor="ctr"/>
                </a:tc>
                <a:tc>
                  <a:txBody>
                    <a:bodyPr/>
                    <a:lstStyle/>
                    <a:p>
                      <a:r>
                        <a:rPr lang="en-US" sz="1000" dirty="0">
                          <a:latin typeface="Arial" panose="020B0604020202020204" pitchFamily="34" charset="0"/>
                          <a:cs typeface="Arial" panose="020B0604020202020204" pitchFamily="34" charset="0"/>
                        </a:rPr>
                        <a:t>T</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/P</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 81%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(95% CI, 75-87)</a:t>
                      </a:r>
                    </a:p>
                  </a:txBody>
                  <a:tcPr marL="19440" marR="19440" marB="46800" anchor="ctr"/>
                </a:tc>
                <a:tc>
                  <a:txBody>
                    <a:bodyPr/>
                    <a:lstStyle/>
                    <a:p>
                      <a:r>
                        <a:rPr lang="en-US" sz="1000" dirty="0">
                          <a:solidFill>
                            <a:schemeClr val="tx1"/>
                          </a:solidFill>
                          <a:latin typeface="Arial" panose="020B0604020202020204" pitchFamily="34" charset="0"/>
                          <a:cs typeface="Arial" panose="020B0604020202020204" pitchFamily="34" charset="0"/>
                        </a:rPr>
                        <a:t>T</a:t>
                      </a:r>
                      <a:r>
                        <a:rPr lang="en-US" sz="1000" baseline="30000" dirty="0">
                          <a:solidFill>
                            <a:schemeClr val="tx1"/>
                          </a:solidFill>
                          <a:latin typeface="Arial" panose="020B0604020202020204" pitchFamily="34" charset="0"/>
                          <a:cs typeface="Arial" panose="020B0604020202020204" pitchFamily="34" charset="0"/>
                        </a:rPr>
                        <a:t>−</a:t>
                      </a:r>
                      <a:r>
                        <a:rPr lang="en-US" sz="1000" dirty="0">
                          <a:solidFill>
                            <a:schemeClr val="tx1"/>
                          </a:solidFill>
                          <a:latin typeface="Arial" panose="020B0604020202020204" pitchFamily="34" charset="0"/>
                          <a:cs typeface="Arial" panose="020B0604020202020204" pitchFamily="34" charset="0"/>
                        </a:rPr>
                        <a:t>/P</a:t>
                      </a:r>
                      <a:r>
                        <a:rPr lang="en-US" sz="1000" baseline="30000" dirty="0">
                          <a:solidFill>
                            <a:schemeClr val="tx1"/>
                          </a:solidFill>
                          <a:latin typeface="Arial" panose="020B0604020202020204" pitchFamily="34" charset="0"/>
                          <a:cs typeface="Arial" panose="020B0604020202020204" pitchFamily="34" charset="0"/>
                        </a:rPr>
                        <a:t>−</a:t>
                      </a:r>
                      <a:r>
                        <a:rPr lang="en-US" sz="1000" dirty="0">
                          <a:solidFill>
                            <a:schemeClr val="tx1"/>
                          </a:solidFill>
                          <a:latin typeface="Arial" panose="020B0604020202020204" pitchFamily="34" charset="0"/>
                          <a:cs typeface="Arial" panose="020B0604020202020204" pitchFamily="34" charset="0"/>
                        </a:rPr>
                        <a:t>: 92% </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(95% CI, 89-95)</a:t>
                      </a:r>
                    </a:p>
                  </a:txBody>
                  <a:tcPr marL="19440" marR="19440" marB="46800" anchor="ctr"/>
                </a:tc>
                <a:tc>
                  <a:txBody>
                    <a:bodyPr/>
                    <a:lstStyle/>
                    <a:p>
                      <a:r>
                        <a:rPr lang="en-US" sz="1000" dirty="0">
                          <a:solidFill>
                            <a:schemeClr val="tx1"/>
                          </a:solidFill>
                          <a:latin typeface="Arial" panose="020B0604020202020204" pitchFamily="34" charset="0"/>
                          <a:cs typeface="Arial" panose="020B0604020202020204" pitchFamily="34" charset="0"/>
                        </a:rPr>
                        <a:t>PPV = 0.68 </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NPV = 0.96</a:t>
                      </a:r>
                    </a:p>
                  </a:txBody>
                  <a:tcPr marL="19440" marR="19440" marB="46800" anchor="ctr"/>
                </a:tc>
                <a:extLst>
                  <a:ext uri="{0D108BD9-81ED-4DB2-BD59-A6C34878D82A}">
                    <a16:rowId xmlns:a16="http://schemas.microsoft.com/office/drawing/2014/main" val="837074119"/>
                  </a:ext>
                </a:extLst>
              </a:tr>
            </a:tbl>
          </a:graphicData>
        </a:graphic>
      </p:graphicFrame>
      <p:sp>
        <p:nvSpPr>
          <p:cNvPr id="28" name="TextBox 27">
            <a:extLst>
              <a:ext uri="{FF2B5EF4-FFF2-40B4-BE49-F238E27FC236}">
                <a16:creationId xmlns:a16="http://schemas.microsoft.com/office/drawing/2014/main" id="{BE9A8228-83E9-CF4F-8F84-2A5BCFAA7BB4}"/>
              </a:ext>
            </a:extLst>
          </p:cNvPr>
          <p:cNvSpPr txBox="1"/>
          <p:nvPr/>
        </p:nvSpPr>
        <p:spPr>
          <a:xfrm>
            <a:off x="6055785" y="1306545"/>
            <a:ext cx="4336123" cy="307777"/>
          </a:xfrm>
          <a:prstGeom prst="rect">
            <a:avLst/>
          </a:prstGeom>
          <a:noFill/>
        </p:spPr>
        <p:txBody>
          <a:bodyPr wrap="none" lIns="0" tIns="0" rIns="0" bIns="0" rtlCol="0">
            <a:spAutoFit/>
          </a:bodyPr>
          <a:lstStyle/>
          <a:p>
            <a:r>
              <a:rPr lang="en-GB" sz="1000" b="1" dirty="0">
                <a:latin typeface="Arial" panose="020B0604020202020204" pitchFamily="34" charset="0"/>
                <a:cs typeface="Arial" panose="020B0604020202020204" pitchFamily="34" charset="0"/>
              </a:rPr>
              <a:t>Concordance between tumour tissue and </a:t>
            </a:r>
            <a:r>
              <a:rPr lang="en-GB" sz="1000" b="1" dirty="0" err="1">
                <a:latin typeface="Arial" panose="020B0604020202020204" pitchFamily="34" charset="0"/>
                <a:cs typeface="Arial" panose="020B0604020202020204" pitchFamily="34" charset="0"/>
              </a:rPr>
              <a:t>ctDNA</a:t>
            </a:r>
            <a:r>
              <a:rPr lang="en-GB" sz="1000" b="1" dirty="0">
                <a:latin typeface="Arial" panose="020B0604020202020204" pitchFamily="34" charset="0"/>
                <a:cs typeface="Arial" panose="020B0604020202020204" pitchFamily="34" charset="0"/>
              </a:rPr>
              <a:t> testing determined by </a:t>
            </a:r>
            <a:br>
              <a:rPr lang="en-GB" sz="1000" b="1" dirty="0">
                <a:latin typeface="Arial" panose="020B0604020202020204" pitchFamily="34" charset="0"/>
                <a:cs typeface="Arial" panose="020B0604020202020204" pitchFamily="34" charset="0"/>
              </a:rPr>
            </a:br>
            <a:r>
              <a:rPr lang="en-GB" sz="1000" b="1" dirty="0">
                <a:latin typeface="Arial" panose="020B0604020202020204" pitchFamily="34" charset="0"/>
                <a:cs typeface="Arial" panose="020B0604020202020204" pitchFamily="34" charset="0"/>
              </a:rPr>
              <a:t>positive and negative percentage agreements</a:t>
            </a:r>
            <a:endParaRPr lang="en-GB" sz="1000" b="1" baseline="30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BF5C1A1-913F-457E-91D5-F243F762B49C}"/>
              </a:ext>
            </a:extLst>
          </p:cNvPr>
          <p:cNvSpPr/>
          <p:nvPr/>
        </p:nvSpPr>
        <p:spPr>
          <a:xfrm>
            <a:off x="7733511" y="2348880"/>
            <a:ext cx="1026785" cy="7920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5B7C2DB-87B0-4F44-A486-2C4E7E9041C9}"/>
              </a:ext>
            </a:extLst>
          </p:cNvPr>
          <p:cNvSpPr txBox="1"/>
          <p:nvPr/>
        </p:nvSpPr>
        <p:spPr>
          <a:xfrm>
            <a:off x="905289" y="1747396"/>
            <a:ext cx="3816424" cy="646331"/>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GB" dirty="0">
                <a:solidFill>
                  <a:schemeClr val="tx2"/>
                </a:solidFill>
                <a:latin typeface="Arial" panose="020B0604020202020204" pitchFamily="34" charset="0"/>
                <a:ea typeface="Aileron" charset="0"/>
                <a:cs typeface="Arial" panose="020B0604020202020204" pitchFamily="34" charset="0"/>
              </a:rPr>
              <a:t>There is high concordance between liquid and tissue biopsy </a:t>
            </a:r>
          </a:p>
        </p:txBody>
      </p:sp>
      <p:sp>
        <p:nvSpPr>
          <p:cNvPr id="5" name="TextBox 4">
            <a:extLst>
              <a:ext uri="{FF2B5EF4-FFF2-40B4-BE49-F238E27FC236}">
                <a16:creationId xmlns:a16="http://schemas.microsoft.com/office/drawing/2014/main" id="{F941CEB8-A59E-9861-69B5-5F49786DB181}"/>
              </a:ext>
            </a:extLst>
          </p:cNvPr>
          <p:cNvSpPr txBox="1"/>
          <p:nvPr/>
        </p:nvSpPr>
        <p:spPr>
          <a:xfrm>
            <a:off x="5663952" y="4242470"/>
            <a:ext cx="6094902" cy="646331"/>
          </a:xfrm>
          <a:prstGeom prst="rect">
            <a:avLst/>
          </a:prstGeom>
          <a:noFill/>
        </p:spPr>
        <p:txBody>
          <a:bodyPr wrap="square" rtlCol="0">
            <a:spAutoFit/>
          </a:bodyPr>
          <a:lstStyle>
            <a:defPPr>
              <a:defRPr lang="fr-FR"/>
            </a:defPPr>
            <a:lvl1pPr marL="285750" indent="-285750">
              <a:buClr>
                <a:schemeClr val="accent1"/>
              </a:buClr>
              <a:buFont typeface="Arial" panose="020B0604020202020204" pitchFamily="34" charset="0"/>
              <a:buChar char="•"/>
              <a:defRPr>
                <a:solidFill>
                  <a:schemeClr val="tx2"/>
                </a:solidFill>
                <a:latin typeface="Arial" panose="020B0604020202020204" pitchFamily="34" charset="0"/>
                <a:ea typeface="Aileron" charset="0"/>
                <a:cs typeface="Arial" panose="020B0604020202020204" pitchFamily="34" charset="0"/>
              </a:defRPr>
            </a:lvl1pPr>
          </a:lstStyle>
          <a:p>
            <a:r>
              <a:rPr lang="en-GB" dirty="0"/>
              <a:t>However, sequencing on </a:t>
            </a:r>
            <a:r>
              <a:rPr lang="en-GB" dirty="0" err="1"/>
              <a:t>ctDNA</a:t>
            </a:r>
            <a:r>
              <a:rPr lang="en-GB" dirty="0"/>
              <a:t> might miss a significant proportion of </a:t>
            </a:r>
            <a:r>
              <a:rPr lang="en-GB" i="1" dirty="0"/>
              <a:t>BRCA2</a:t>
            </a:r>
            <a:r>
              <a:rPr lang="en-GB" dirty="0"/>
              <a:t> homologous loss</a:t>
            </a:r>
          </a:p>
        </p:txBody>
      </p:sp>
    </p:spTree>
    <p:extLst>
      <p:ext uri="{BB962C8B-B14F-4D97-AF65-F5344CB8AC3E}">
        <p14:creationId xmlns:p14="http://schemas.microsoft.com/office/powerpoint/2010/main" val="230605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79DE94-F7CB-5F3A-0A17-F823BEB9C9C0}"/>
              </a:ext>
            </a:extLst>
          </p:cNvPr>
          <p:cNvSpPr>
            <a:spLocks noGrp="1"/>
          </p:cNvSpPr>
          <p:nvPr>
            <p:ph type="sldNum" sz="quarter" idx="4"/>
          </p:nvPr>
        </p:nvSpPr>
        <p:spPr/>
        <p:txBody>
          <a:bodyPr/>
          <a:lstStyle/>
          <a:p>
            <a:fld id="{FCE43C0F-8A7B-3A4B-9DB5-B3472E36E833}" type="slidenum">
              <a:rPr lang="en-GB" smtClean="0"/>
              <a:pPr/>
              <a:t>43</a:t>
            </a:fld>
            <a:endParaRPr lang="en-GB" dirty="0"/>
          </a:p>
        </p:txBody>
      </p:sp>
      <p:sp>
        <p:nvSpPr>
          <p:cNvPr id="7" name="Title 6">
            <a:extLst>
              <a:ext uri="{FF2B5EF4-FFF2-40B4-BE49-F238E27FC236}">
                <a16:creationId xmlns:a16="http://schemas.microsoft.com/office/drawing/2014/main" id="{B754EA3F-44C2-0E36-8324-3191C249A053}"/>
              </a:ext>
            </a:extLst>
          </p:cNvPr>
          <p:cNvSpPr>
            <a:spLocks noGrp="1"/>
          </p:cNvSpPr>
          <p:nvPr>
            <p:ph type="title"/>
          </p:nvPr>
        </p:nvSpPr>
        <p:spPr>
          <a:xfrm>
            <a:off x="619199" y="246566"/>
            <a:ext cx="9839655" cy="807285"/>
          </a:xfrm>
        </p:spPr>
        <p:txBody>
          <a:bodyPr/>
          <a:lstStyle/>
          <a:p>
            <a:r>
              <a:rPr lang="en-GB" dirty="0"/>
              <a:t>TRITON3 study design</a:t>
            </a:r>
          </a:p>
        </p:txBody>
      </p:sp>
      <p:sp>
        <p:nvSpPr>
          <p:cNvPr id="8" name="Content Placeholder 7">
            <a:extLst>
              <a:ext uri="{FF2B5EF4-FFF2-40B4-BE49-F238E27FC236}">
                <a16:creationId xmlns:a16="http://schemas.microsoft.com/office/drawing/2014/main" id="{81EF662C-BD0D-CA2F-FFAC-F35B6FE9641D}"/>
              </a:ext>
            </a:extLst>
          </p:cNvPr>
          <p:cNvSpPr>
            <a:spLocks noGrp="1"/>
          </p:cNvSpPr>
          <p:nvPr>
            <p:ph sz="quarter" idx="15"/>
          </p:nvPr>
        </p:nvSpPr>
        <p:spPr>
          <a:xfrm>
            <a:off x="620184" y="6309320"/>
            <a:ext cx="10804408" cy="365125"/>
          </a:xfrm>
        </p:spPr>
        <p:txBody>
          <a:bodyPr/>
          <a:lstStyle/>
          <a:p>
            <a:r>
              <a:rPr lang="en-GB" sz="1050" dirty="0">
                <a:solidFill>
                  <a:schemeClr val="tx2"/>
                </a:solidFill>
                <a:latin typeface="Arial" panose="020B0604020202020204" pitchFamily="34" charset="0"/>
                <a:cs typeface="Arial" panose="020B0604020202020204" pitchFamily="34" charset="0"/>
              </a:rPr>
              <a:t>API, androgen pathway inhibitor; </a:t>
            </a:r>
            <a:r>
              <a:rPr lang="en-GB" altLang="en-US" sz="1050" dirty="0">
                <a:solidFill>
                  <a:schemeClr val="tx2"/>
                </a:solidFill>
              </a:rPr>
              <a:t>ATM, ataxia telangiectasia mutated; </a:t>
            </a:r>
            <a:r>
              <a:rPr lang="en-GB" sz="1050" dirty="0">
                <a:solidFill>
                  <a:schemeClr val="tx2"/>
                </a:solidFill>
                <a:latin typeface="Arial" panose="020B0604020202020204" pitchFamily="34" charset="0"/>
                <a:cs typeface="Arial" panose="020B0604020202020204" pitchFamily="34" charset="0"/>
              </a:rPr>
              <a:t>BID, twice daily; BRCA, breast cancer gene; CT, computed tomography; ECOG PS, Eastern Cooperative Oncology Group performance status; IRR, independent radiology review; </a:t>
            </a:r>
            <a:r>
              <a:rPr lang="en-GB" sz="1050" dirty="0" err="1">
                <a:solidFill>
                  <a:schemeClr val="tx2"/>
                </a:solidFill>
                <a:latin typeface="Arial" panose="020B0604020202020204" pitchFamily="34" charset="0"/>
                <a:cs typeface="Arial" panose="020B0604020202020204" pitchFamily="34" charset="0"/>
              </a:rPr>
              <a:t>mCRPC</a:t>
            </a:r>
            <a:r>
              <a:rPr lang="en-GB" sz="1050" dirty="0">
                <a:solidFill>
                  <a:schemeClr val="tx2"/>
                </a:solidFill>
                <a:latin typeface="Arial" panose="020B0604020202020204" pitchFamily="34" charset="0"/>
                <a:cs typeface="Arial" panose="020B0604020202020204" pitchFamily="34" charset="0"/>
              </a:rPr>
              <a:t>, metastatic castration-resistant prostate cancer; MRI, magnetic resonance imaging; ORR, objective response rate; OS, overall survival; Q21D, every 21 days; QD, daily; </a:t>
            </a:r>
            <a:r>
              <a:rPr lang="en-GB" sz="1050" dirty="0" err="1">
                <a:solidFill>
                  <a:schemeClr val="tx2"/>
                </a:solidFill>
                <a:latin typeface="Arial" panose="020B0604020202020204" pitchFamily="34" charset="0"/>
                <a:cs typeface="Arial" panose="020B0604020202020204" pitchFamily="34" charset="0"/>
              </a:rPr>
              <a:t>rPFS</a:t>
            </a:r>
            <a:r>
              <a:rPr lang="en-GB" sz="1050" dirty="0">
                <a:solidFill>
                  <a:schemeClr val="tx2"/>
                </a:solidFill>
                <a:latin typeface="Arial" panose="020B0604020202020204" pitchFamily="34" charset="0"/>
                <a:cs typeface="Arial" panose="020B0604020202020204" pitchFamily="34" charset="0"/>
              </a:rPr>
              <a:t>, radiographic progression-free survival</a:t>
            </a:r>
            <a:endParaRPr lang="en-GB" sz="1050" dirty="0">
              <a:solidFill>
                <a:schemeClr val="tx2"/>
              </a:solidFill>
            </a:endParaRPr>
          </a:p>
          <a:p>
            <a:r>
              <a:rPr lang="en-GB" sz="1050" dirty="0">
                <a:solidFill>
                  <a:schemeClr val="tx2"/>
                </a:solidFill>
              </a:rPr>
              <a:t>Bryce AL, et al. Prostate Cancer Foundation Retreat 2022</a:t>
            </a:r>
          </a:p>
        </p:txBody>
      </p:sp>
      <p:sp>
        <p:nvSpPr>
          <p:cNvPr id="11" name="TextBox 10">
            <a:extLst>
              <a:ext uri="{FF2B5EF4-FFF2-40B4-BE49-F238E27FC236}">
                <a16:creationId xmlns:a16="http://schemas.microsoft.com/office/drawing/2014/main" id="{C9ADB3EA-7A8B-FE95-FD48-88F4CF94ACCC}"/>
              </a:ext>
            </a:extLst>
          </p:cNvPr>
          <p:cNvSpPr txBox="1"/>
          <p:nvPr/>
        </p:nvSpPr>
        <p:spPr>
          <a:xfrm>
            <a:off x="571054" y="807095"/>
            <a:ext cx="8345233" cy="369332"/>
          </a:xfrm>
          <a:prstGeom prst="rect">
            <a:avLst/>
          </a:prstGeom>
          <a:noFill/>
        </p:spPr>
        <p:txBody>
          <a:bodyPr wrap="none" rtlCol="0">
            <a:spAutoFit/>
          </a:bodyPr>
          <a:lstStyle/>
          <a:p>
            <a:r>
              <a:rPr lang="en-US" sz="1800" b="1" i="0" u="none" strike="noStrike" cap="all" dirty="0">
                <a:solidFill>
                  <a:schemeClr val="accent1"/>
                </a:solidFill>
                <a:latin typeface="Arial" panose="020B0604020202020204" pitchFamily="34" charset="0"/>
              </a:rPr>
              <a:t>Confirmatory study for accelerated approval of rucaparib</a:t>
            </a:r>
          </a:p>
        </p:txBody>
      </p:sp>
      <p:sp>
        <p:nvSpPr>
          <p:cNvPr id="12" name="TextBox 11">
            <a:extLst>
              <a:ext uri="{FF2B5EF4-FFF2-40B4-BE49-F238E27FC236}">
                <a16:creationId xmlns:a16="http://schemas.microsoft.com/office/drawing/2014/main" id="{A0E7763E-D46B-8F46-92FD-33C6215EEF8E}"/>
              </a:ext>
            </a:extLst>
          </p:cNvPr>
          <p:cNvSpPr txBox="1"/>
          <p:nvPr/>
        </p:nvSpPr>
        <p:spPr>
          <a:xfrm>
            <a:off x="619200" y="5301768"/>
            <a:ext cx="10963200" cy="353174"/>
          </a:xfrm>
          <a:prstGeom prst="rect">
            <a:avLst/>
          </a:prstGeom>
          <a:solidFill>
            <a:schemeClr val="bg1"/>
          </a:solidFill>
        </p:spPr>
        <p:txBody>
          <a:bodyPr wrap="square" lIns="0" tIns="0" rIns="0" bIns="0" rtlCol="0">
            <a:spAutoFit/>
          </a:bodyPr>
          <a:lstStyle/>
          <a:p>
            <a:pPr>
              <a:lnSpc>
                <a:spcPct val="85000"/>
              </a:lnSpc>
            </a:pPr>
            <a:r>
              <a:rPr lang="en-GB" sz="900" dirty="0">
                <a:latin typeface="Arial" panose="020B0604020202020204" pitchFamily="34" charset="0"/>
                <a:ea typeface="Aileron" charset="0"/>
                <a:cs typeface="Arial" panose="020B0604020202020204" pitchFamily="34" charset="0"/>
              </a:rPr>
              <a:t>Visit </a:t>
            </a:r>
            <a:r>
              <a:rPr lang="en-GB" sz="900" dirty="0" err="1">
                <a:latin typeface="Arial" panose="020B0604020202020204" pitchFamily="34" charset="0"/>
                <a:ea typeface="Aileron" charset="0"/>
                <a:cs typeface="Arial" panose="020B0604020202020204" pitchFamily="34" charset="0"/>
              </a:rPr>
              <a:t>cutoff</a:t>
            </a:r>
            <a:r>
              <a:rPr lang="en-GB" sz="900" dirty="0">
                <a:latin typeface="Arial" panose="020B0604020202020204" pitchFamily="34" charset="0"/>
                <a:ea typeface="Aileron" charset="0"/>
                <a:cs typeface="Arial" panose="020B0604020202020204" pitchFamily="34" charset="0"/>
              </a:rPr>
              <a:t> date: 25 August 2022. </a:t>
            </a:r>
            <a:r>
              <a:rPr lang="en-GB" sz="900" baseline="30000" dirty="0">
                <a:latin typeface="Arial" panose="020B0604020202020204" pitchFamily="34" charset="0"/>
                <a:ea typeface="Aileron" charset="0"/>
                <a:cs typeface="Arial" panose="020B0604020202020204" pitchFamily="34" charset="0"/>
              </a:rPr>
              <a:t>a </a:t>
            </a:r>
            <a:r>
              <a:rPr lang="en-GB" sz="900" dirty="0">
                <a:latin typeface="Arial" panose="020B0604020202020204" pitchFamily="34" charset="0"/>
                <a:ea typeface="Aileron" charset="0"/>
                <a:cs typeface="Arial" panose="020B0604020202020204" pitchFamily="34" charset="0"/>
              </a:rPr>
              <a:t>Determined by Foundation Medicine testing of tissue or plasma. </a:t>
            </a:r>
            <a:r>
              <a:rPr lang="en-GB" sz="900" baseline="30000" dirty="0">
                <a:latin typeface="Arial" panose="020B0604020202020204" pitchFamily="34" charset="0"/>
                <a:ea typeface="Aileron" charset="0"/>
                <a:cs typeface="Arial" panose="020B0604020202020204" pitchFamily="34" charset="0"/>
              </a:rPr>
              <a:t>b </a:t>
            </a:r>
            <a:r>
              <a:rPr lang="en-GB" sz="900" dirty="0">
                <a:latin typeface="Arial" panose="020B0604020202020204" pitchFamily="34" charset="0"/>
                <a:ea typeface="Aileron" charset="0"/>
                <a:cs typeface="Arial" panose="020B0604020202020204" pitchFamily="34" charset="0"/>
              </a:rPr>
              <a:t>Protocol amendment June 19, 2018: patients’ qualifying second-generation API could be in any setting. </a:t>
            </a:r>
            <a:r>
              <a:rPr lang="en-GB" sz="900" baseline="30000" dirty="0">
                <a:latin typeface="Arial" panose="020B0604020202020204" pitchFamily="34" charset="0"/>
                <a:ea typeface="Aileron" charset="0"/>
                <a:cs typeface="Arial" panose="020B0604020202020204" pitchFamily="34" charset="0"/>
              </a:rPr>
              <a:t>c </a:t>
            </a:r>
            <a:r>
              <a:rPr lang="en-GB" sz="900" dirty="0">
                <a:latin typeface="Arial" panose="020B0604020202020204" pitchFamily="34" charset="0"/>
                <a:ea typeface="Aileron" charset="0"/>
                <a:cs typeface="Arial" panose="020B0604020202020204" pitchFamily="34" charset="0"/>
              </a:rPr>
              <a:t>If chosen, patients received whichever second-generation API had not yet been received. </a:t>
            </a:r>
            <a:r>
              <a:rPr lang="en-GB" sz="900" baseline="30000" dirty="0">
                <a:latin typeface="Arial" panose="020B0604020202020204" pitchFamily="34" charset="0"/>
                <a:ea typeface="Aileron" charset="0"/>
                <a:cs typeface="Arial" panose="020B0604020202020204" pitchFamily="34" charset="0"/>
              </a:rPr>
              <a:t>d </a:t>
            </a:r>
            <a:r>
              <a:rPr lang="en-GB" sz="900" dirty="0">
                <a:latin typeface="Arial" panose="020B0604020202020204" pitchFamily="34" charset="0"/>
                <a:ea typeface="Aileron" charset="0"/>
                <a:cs typeface="Arial" panose="020B0604020202020204" pitchFamily="34" charset="0"/>
              </a:rPr>
              <a:t>Tumour assessments were conducted at baseline and every 8 weeks for 24 weeks, then every 12 weeks, via CT/MRI and technetium-bone scans.</a:t>
            </a:r>
          </a:p>
        </p:txBody>
      </p:sp>
      <p:sp>
        <p:nvSpPr>
          <p:cNvPr id="14" name="Rounded Rectangle 12">
            <a:extLst>
              <a:ext uri="{FF2B5EF4-FFF2-40B4-BE49-F238E27FC236}">
                <a16:creationId xmlns:a16="http://schemas.microsoft.com/office/drawing/2014/main" id="{42A7A67A-BC76-8C42-B40C-0E6C2C4D3F37}"/>
              </a:ext>
            </a:extLst>
          </p:cNvPr>
          <p:cNvSpPr/>
          <p:nvPr/>
        </p:nvSpPr>
        <p:spPr>
          <a:xfrm>
            <a:off x="6419227" y="1392244"/>
            <a:ext cx="2724773" cy="611348"/>
          </a:xfrm>
          <a:prstGeom prst="roundRect">
            <a:avLst>
              <a:gd name="adj" fmla="val 22272"/>
            </a:avLst>
          </a:prstGeom>
          <a:solidFill>
            <a:schemeClr val="tx2"/>
          </a:solidFill>
          <a:ln w="25400">
            <a:solidFill>
              <a:schemeClr val="tx2"/>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FFFFFF"/>
                </a:solidFill>
                <a:latin typeface="Arial" panose="020B0604020202020204" pitchFamily="34" charset="0"/>
                <a:cs typeface="Arial" panose="020B0604020202020204" pitchFamily="34" charset="0"/>
              </a:rPr>
              <a:t>Rucaparib 600 mg BID</a:t>
            </a:r>
          </a:p>
        </p:txBody>
      </p:sp>
      <p:sp>
        <p:nvSpPr>
          <p:cNvPr id="16" name="Rounded Rectangle 23">
            <a:extLst>
              <a:ext uri="{FF2B5EF4-FFF2-40B4-BE49-F238E27FC236}">
                <a16:creationId xmlns:a16="http://schemas.microsoft.com/office/drawing/2014/main" id="{1513ACEE-7A41-9C43-A160-C7C2D552C954}"/>
              </a:ext>
            </a:extLst>
          </p:cNvPr>
          <p:cNvSpPr/>
          <p:nvPr/>
        </p:nvSpPr>
        <p:spPr>
          <a:xfrm>
            <a:off x="693861" y="1833848"/>
            <a:ext cx="2198774" cy="292384"/>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0" tIns="45718" rIns="91435" bIns="45718" anchor="b">
            <a:spAutoFit/>
          </a:bodyPr>
          <a:lstStyle/>
          <a:p>
            <a:pPr algn="ct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Key eligibility criteria</a:t>
            </a:r>
          </a:p>
        </p:txBody>
      </p:sp>
      <p:sp>
        <p:nvSpPr>
          <p:cNvPr id="17" name="Rounded Rectangle 23">
            <a:extLst>
              <a:ext uri="{FF2B5EF4-FFF2-40B4-BE49-F238E27FC236}">
                <a16:creationId xmlns:a16="http://schemas.microsoft.com/office/drawing/2014/main" id="{27E84D37-E9F5-6241-873A-4F624B2DF36D}"/>
              </a:ext>
            </a:extLst>
          </p:cNvPr>
          <p:cNvSpPr/>
          <p:nvPr/>
        </p:nvSpPr>
        <p:spPr>
          <a:xfrm>
            <a:off x="856375" y="3819408"/>
            <a:ext cx="1873747" cy="707882"/>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0" tIns="45718" rIns="91435" bIns="45718" anchor="b">
            <a:spAutoFit/>
          </a:bodyPr>
          <a:lstStyle/>
          <a:p>
            <a:pPr algn="ctr">
              <a:buClr>
                <a:srgbClr val="03C74F"/>
              </a:buClr>
              <a:defRPr/>
            </a:pPr>
            <a:r>
              <a:rPr lang="en-GB" sz="1000" dirty="0">
                <a:solidFill>
                  <a:schemeClr val="tx1"/>
                </a:solidFill>
                <a:latin typeface="Arial" panose="020B0604020202020204" pitchFamily="34" charset="0"/>
                <a:ea typeface="ＭＳ Ｐゴシック" charset="-128"/>
                <a:cs typeface="Arial" panose="020B0604020202020204" pitchFamily="34" charset="0"/>
              </a:rPr>
              <a:t>Prior docetaxel or other</a:t>
            </a:r>
            <a:br>
              <a:rPr lang="en-GB" sz="1000" dirty="0">
                <a:solidFill>
                  <a:schemeClr val="tx1"/>
                </a:solidFill>
                <a:latin typeface="Arial" panose="020B0604020202020204" pitchFamily="34" charset="0"/>
                <a:ea typeface="ＭＳ Ｐゴシック" charset="-128"/>
                <a:cs typeface="Arial" panose="020B0604020202020204" pitchFamily="34" charset="0"/>
              </a:rPr>
            </a:br>
            <a:r>
              <a:rPr lang="en-GB" sz="1000" dirty="0" err="1">
                <a:solidFill>
                  <a:schemeClr val="tx1"/>
                </a:solidFill>
                <a:latin typeface="Arial" panose="020B0604020202020204" pitchFamily="34" charset="0"/>
                <a:ea typeface="ＭＳ Ｐゴシック" charset="-128"/>
                <a:cs typeface="Arial" panose="020B0604020202020204" pitchFamily="34" charset="0"/>
              </a:rPr>
              <a:t>taxane</a:t>
            </a:r>
            <a:r>
              <a:rPr lang="en-GB" sz="1000" dirty="0">
                <a:solidFill>
                  <a:schemeClr val="tx1"/>
                </a:solidFill>
                <a:latin typeface="Arial" panose="020B0604020202020204" pitchFamily="34" charset="0"/>
                <a:ea typeface="ＭＳ Ｐゴシック" charset="-128"/>
                <a:cs typeface="Arial" panose="020B0604020202020204" pitchFamily="34" charset="0"/>
              </a:rPr>
              <a:t> chemotherapy for</a:t>
            </a:r>
          </a:p>
          <a:p>
            <a:pPr algn="ctr">
              <a:buClr>
                <a:srgbClr val="03C74F"/>
              </a:buClr>
              <a:defRPr/>
            </a:pPr>
            <a:r>
              <a:rPr lang="en-GB" sz="1000" dirty="0">
                <a:solidFill>
                  <a:schemeClr val="tx1"/>
                </a:solidFill>
                <a:latin typeface="Arial" panose="020B0604020202020204" pitchFamily="34" charset="0"/>
                <a:ea typeface="ＭＳ Ｐゴシック" charset="-128"/>
                <a:cs typeface="Arial" panose="020B0604020202020204" pitchFamily="34" charset="0"/>
              </a:rPr>
              <a:t>castration-sensitive disease</a:t>
            </a:r>
            <a:br>
              <a:rPr lang="en-GB" sz="1000" dirty="0">
                <a:solidFill>
                  <a:schemeClr val="tx1"/>
                </a:solidFill>
                <a:latin typeface="Arial" panose="020B0604020202020204" pitchFamily="34" charset="0"/>
                <a:ea typeface="ＭＳ Ｐゴシック" charset="-128"/>
                <a:cs typeface="Arial" panose="020B0604020202020204" pitchFamily="34" charset="0"/>
              </a:rPr>
            </a:br>
            <a:r>
              <a:rPr lang="en-GB" sz="1000" dirty="0">
                <a:solidFill>
                  <a:schemeClr val="tx1"/>
                </a:solidFill>
                <a:latin typeface="Arial" panose="020B0604020202020204" pitchFamily="34" charset="0"/>
                <a:ea typeface="ＭＳ Ｐゴシック" charset="-128"/>
                <a:cs typeface="Arial" panose="020B0604020202020204" pitchFamily="34" charset="0"/>
              </a:rPr>
              <a:t>was permitted</a:t>
            </a:r>
          </a:p>
        </p:txBody>
      </p:sp>
      <p:sp>
        <p:nvSpPr>
          <p:cNvPr id="20" name="Rounded Rectangle 23">
            <a:extLst>
              <a:ext uri="{FF2B5EF4-FFF2-40B4-BE49-F238E27FC236}">
                <a16:creationId xmlns:a16="http://schemas.microsoft.com/office/drawing/2014/main" id="{0227E1FD-5C8F-A542-934D-24FDBEA35732}"/>
              </a:ext>
            </a:extLst>
          </p:cNvPr>
          <p:cNvSpPr/>
          <p:nvPr/>
        </p:nvSpPr>
        <p:spPr>
          <a:xfrm>
            <a:off x="3348774" y="1833848"/>
            <a:ext cx="2198774" cy="292384"/>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0" tIns="45718" rIns="91435" bIns="45718" anchor="b">
            <a:spAutoFit/>
          </a:bodyPr>
          <a:lstStyle/>
          <a:p>
            <a:pPr algn="ct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Randomisation 2:1</a:t>
            </a:r>
          </a:p>
        </p:txBody>
      </p:sp>
      <p:sp>
        <p:nvSpPr>
          <p:cNvPr id="21" name="Rounded Rectangle 20">
            <a:extLst>
              <a:ext uri="{FF2B5EF4-FFF2-40B4-BE49-F238E27FC236}">
                <a16:creationId xmlns:a16="http://schemas.microsoft.com/office/drawing/2014/main" id="{E06B0A18-BFFC-4645-9B21-5623EE673174}"/>
              </a:ext>
            </a:extLst>
          </p:cNvPr>
          <p:cNvSpPr/>
          <p:nvPr/>
        </p:nvSpPr>
        <p:spPr>
          <a:xfrm>
            <a:off x="9546148" y="2173860"/>
            <a:ext cx="2036252" cy="1627002"/>
          </a:xfrm>
          <a:prstGeom prst="roundRect">
            <a:avLst>
              <a:gd name="adj" fmla="val 5828"/>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spcAft>
                <a:spcPts val="600"/>
              </a:spcAft>
              <a:buClr>
                <a:srgbClr val="03C74F"/>
              </a:buClr>
              <a:defRPr/>
            </a:pPr>
            <a:r>
              <a:rPr lang="en-GB" sz="1200" b="1" dirty="0">
                <a:solidFill>
                  <a:srgbClr val="000000"/>
                </a:solidFill>
                <a:latin typeface="Arial" panose="020B0604020202020204" pitchFamily="34" charset="0"/>
                <a:ea typeface="ＭＳ Ｐゴシック" charset="-128"/>
                <a:cs typeface="Arial" panose="020B0604020202020204" pitchFamily="34" charset="0"/>
              </a:rPr>
              <a:t>Primary:</a:t>
            </a:r>
          </a:p>
          <a:p>
            <a:pPr marL="174625" indent="-174625">
              <a:spcAft>
                <a:spcPts val="600"/>
              </a:spcAft>
              <a:buClr>
                <a:srgbClr val="03C74F"/>
              </a:buClr>
              <a:buFont typeface="Arial"/>
              <a:buChar char="•"/>
              <a:defRPr/>
            </a:pPr>
            <a:r>
              <a:rPr lang="en-GB" sz="1200" dirty="0" err="1">
                <a:solidFill>
                  <a:srgbClr val="000000"/>
                </a:solidFill>
                <a:latin typeface="Arial" panose="020B0604020202020204" pitchFamily="34" charset="0"/>
                <a:ea typeface="ＭＳ Ｐゴシック" charset="-128"/>
                <a:cs typeface="Arial" panose="020B0604020202020204" pitchFamily="34" charset="0"/>
              </a:rPr>
              <a:t>rPFS</a:t>
            </a:r>
            <a:r>
              <a:rPr lang="en-GB" sz="1200" dirty="0">
                <a:solidFill>
                  <a:srgbClr val="000000"/>
                </a:solidFill>
                <a:latin typeface="Arial" panose="020B0604020202020204" pitchFamily="34" charset="0"/>
                <a:ea typeface="ＭＳ Ｐゴシック" charset="-128"/>
                <a:cs typeface="Arial" panose="020B0604020202020204" pitchFamily="34" charset="0"/>
              </a:rPr>
              <a:t> by IRR</a:t>
            </a:r>
          </a:p>
          <a:p>
            <a:pPr>
              <a:spcBef>
                <a:spcPts val="600"/>
              </a:spcBef>
              <a:spcAft>
                <a:spcPts val="600"/>
              </a:spcAft>
              <a:buClr>
                <a:srgbClr val="03C74F"/>
              </a:buClr>
              <a:defRPr/>
            </a:pPr>
            <a:r>
              <a:rPr lang="en-GB" sz="1200" b="1" dirty="0">
                <a:solidFill>
                  <a:srgbClr val="000000"/>
                </a:solidFill>
                <a:latin typeface="Arial" panose="020B0604020202020204" pitchFamily="34" charset="0"/>
                <a:ea typeface="ＭＳ Ｐゴシック" charset="-128"/>
                <a:cs typeface="Arial" panose="020B0604020202020204" pitchFamily="34" charset="0"/>
              </a:rPr>
              <a:t>Key secondary:</a:t>
            </a:r>
          </a:p>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OS</a:t>
            </a:r>
          </a:p>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ORR by IRR</a:t>
            </a:r>
            <a:endParaRPr lang="en-GB" sz="1200" dirty="0">
              <a:solidFill>
                <a:srgbClr val="000000"/>
              </a:solidFill>
              <a:latin typeface="Arial" panose="020B0604020202020204" pitchFamily="34" charset="0"/>
              <a:cs typeface="Arial" panose="020B0604020202020204" pitchFamily="34" charset="0"/>
            </a:endParaRPr>
          </a:p>
        </p:txBody>
      </p:sp>
      <p:sp>
        <p:nvSpPr>
          <p:cNvPr id="22" name="Rounded Rectangle 23">
            <a:extLst>
              <a:ext uri="{FF2B5EF4-FFF2-40B4-BE49-F238E27FC236}">
                <a16:creationId xmlns:a16="http://schemas.microsoft.com/office/drawing/2014/main" id="{A6A8DB93-1559-6B4E-BA4F-AF92BF22C349}"/>
              </a:ext>
            </a:extLst>
          </p:cNvPr>
          <p:cNvSpPr/>
          <p:nvPr/>
        </p:nvSpPr>
        <p:spPr>
          <a:xfrm>
            <a:off x="9526754" y="1833848"/>
            <a:ext cx="2055646" cy="292384"/>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0" tIns="45718" rIns="91435" bIns="45718" anchor="b">
            <a:spAutoFit/>
          </a:bodyPr>
          <a:lstStyle/>
          <a:p>
            <a:pPr algn="ctr">
              <a:buClr>
                <a:srgbClr val="03C74F"/>
              </a:buClr>
              <a:defRPr/>
            </a:pPr>
            <a:r>
              <a:rPr lang="en-GB" sz="1300" b="1" dirty="0" err="1">
                <a:solidFill>
                  <a:srgbClr val="03C74F"/>
                </a:solidFill>
                <a:latin typeface="Arial" panose="020B0604020202020204" pitchFamily="34" charset="0"/>
                <a:ea typeface="ＭＳ Ｐゴシック" charset="-128"/>
                <a:cs typeface="Arial" panose="020B0604020202020204" pitchFamily="34" charset="0"/>
              </a:rPr>
              <a:t>Endpoints</a:t>
            </a:r>
            <a:r>
              <a:rPr lang="en-GB" sz="1300" b="1" baseline="30000" dirty="0" err="1">
                <a:solidFill>
                  <a:srgbClr val="03C74F"/>
                </a:solidFill>
                <a:latin typeface="Arial" panose="020B0604020202020204" pitchFamily="34" charset="0"/>
                <a:ea typeface="ＭＳ Ｐゴシック" charset="-128"/>
                <a:cs typeface="Arial" panose="020B0604020202020204" pitchFamily="34" charset="0"/>
              </a:rPr>
              <a:t>d</a:t>
            </a:r>
            <a:endParaRPr lang="en-GB" sz="1300" b="1" baseline="30000" dirty="0">
              <a:solidFill>
                <a:srgbClr val="03C74F"/>
              </a:solidFill>
              <a:latin typeface="Arial" panose="020B0604020202020204" pitchFamily="34" charset="0"/>
              <a:ea typeface="ＭＳ Ｐゴシック" charset="-128"/>
              <a:cs typeface="Arial" panose="020B0604020202020204" pitchFamily="34" charset="0"/>
            </a:endParaRPr>
          </a:p>
        </p:txBody>
      </p:sp>
      <p:sp>
        <p:nvSpPr>
          <p:cNvPr id="23" name="Rounded Rectangle 12">
            <a:extLst>
              <a:ext uri="{FF2B5EF4-FFF2-40B4-BE49-F238E27FC236}">
                <a16:creationId xmlns:a16="http://schemas.microsoft.com/office/drawing/2014/main" id="{49BF1131-1457-474A-B342-C3280AE6CEA9}"/>
              </a:ext>
            </a:extLst>
          </p:cNvPr>
          <p:cNvSpPr/>
          <p:nvPr/>
        </p:nvSpPr>
        <p:spPr>
          <a:xfrm>
            <a:off x="6419227" y="2309112"/>
            <a:ext cx="2724773" cy="2166514"/>
          </a:xfrm>
          <a:prstGeom prst="roundRect">
            <a:avLst>
              <a:gd name="adj" fmla="val 8721"/>
            </a:avLst>
          </a:prstGeom>
          <a:solidFill>
            <a:schemeClr val="accent1"/>
          </a:solidFill>
          <a:ln w="25400">
            <a:solidFill>
              <a:schemeClr val="accent1"/>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ts val="600"/>
              </a:spcAft>
              <a:defRPr/>
            </a:pPr>
            <a:r>
              <a:rPr lang="en-GB" sz="1300" b="1" dirty="0">
                <a:solidFill>
                  <a:srgbClr val="FFFFFF"/>
                </a:solidFill>
                <a:latin typeface="Arial" panose="020B0604020202020204" pitchFamily="34" charset="0"/>
                <a:cs typeface="Arial" panose="020B0604020202020204" pitchFamily="34" charset="0"/>
              </a:rPr>
              <a:t>Physician’s choice </a:t>
            </a:r>
            <a:r>
              <a:rPr lang="en-GB" sz="1300" b="1" dirty="0" err="1">
                <a:solidFill>
                  <a:srgbClr val="FFFFFF"/>
                </a:solidFill>
                <a:latin typeface="Arial" panose="020B0604020202020204" pitchFamily="34" charset="0"/>
                <a:cs typeface="Arial" panose="020B0604020202020204" pitchFamily="34" charset="0"/>
              </a:rPr>
              <a:t>of</a:t>
            </a:r>
            <a:r>
              <a:rPr lang="en-GB" sz="1300" b="1" baseline="30000" dirty="0" err="1">
                <a:solidFill>
                  <a:srgbClr val="FFFFFF"/>
                </a:solidFill>
                <a:latin typeface="Arial" panose="020B0604020202020204" pitchFamily="34" charset="0"/>
                <a:cs typeface="Arial" panose="020B0604020202020204" pitchFamily="34" charset="0"/>
              </a:rPr>
              <a:t>c</a:t>
            </a:r>
            <a:r>
              <a:rPr lang="en-GB" sz="1300" b="1" dirty="0">
                <a:solidFill>
                  <a:srgbClr val="FFFFFF"/>
                </a:solidFill>
                <a:latin typeface="Arial" panose="020B0604020202020204" pitchFamily="34" charset="0"/>
                <a:cs typeface="Arial" panose="020B0604020202020204" pitchFamily="34" charset="0"/>
              </a:rPr>
              <a:t>:</a:t>
            </a:r>
          </a:p>
          <a:p>
            <a:pPr algn="ctr" fontAlgn="base">
              <a:lnSpc>
                <a:spcPct val="90000"/>
              </a:lnSpc>
              <a:spcBef>
                <a:spcPct val="0"/>
              </a:spcBef>
              <a:defRPr/>
            </a:pPr>
            <a:r>
              <a:rPr lang="en-GB" sz="1300" b="1" dirty="0">
                <a:solidFill>
                  <a:srgbClr val="FFFFFF"/>
                </a:solidFill>
                <a:latin typeface="Arial" panose="020B0604020202020204" pitchFamily="34" charset="0"/>
                <a:cs typeface="Arial" panose="020B0604020202020204" pitchFamily="34" charset="0"/>
              </a:rPr>
              <a:t>Docetaxel</a:t>
            </a:r>
          </a:p>
          <a:p>
            <a:pPr algn="ctr" fontAlgn="base">
              <a:lnSpc>
                <a:spcPct val="90000"/>
              </a:lnSpc>
              <a:spcBef>
                <a:spcPct val="0"/>
              </a:spcBef>
              <a:spcAft>
                <a:spcPts val="600"/>
              </a:spcAft>
              <a:defRPr/>
            </a:pPr>
            <a:r>
              <a:rPr lang="en-GB" sz="1300" dirty="0">
                <a:solidFill>
                  <a:srgbClr val="FFFFFF"/>
                </a:solidFill>
                <a:latin typeface="Arial" panose="020B0604020202020204" pitchFamily="34" charset="0"/>
                <a:cs typeface="Arial" panose="020B0604020202020204" pitchFamily="34" charset="0"/>
              </a:rPr>
              <a:t>75 mg/m</a:t>
            </a:r>
            <a:r>
              <a:rPr lang="en-GB" sz="1300" baseline="30000" dirty="0">
                <a:solidFill>
                  <a:srgbClr val="FFFFFF"/>
                </a:solidFill>
                <a:latin typeface="Arial" panose="020B0604020202020204" pitchFamily="34" charset="0"/>
                <a:cs typeface="Arial" panose="020B0604020202020204" pitchFamily="34" charset="0"/>
              </a:rPr>
              <a:t>2</a:t>
            </a:r>
            <a:r>
              <a:rPr lang="en-GB" sz="1300" dirty="0">
                <a:solidFill>
                  <a:srgbClr val="FFFFFF"/>
                </a:solidFill>
                <a:latin typeface="Arial" panose="020B0604020202020204" pitchFamily="34" charset="0"/>
                <a:cs typeface="Arial" panose="020B0604020202020204" pitchFamily="34" charset="0"/>
              </a:rPr>
              <a:t> Q21D; 10 cycles max</a:t>
            </a:r>
          </a:p>
          <a:p>
            <a:pPr algn="ctr" fontAlgn="base">
              <a:lnSpc>
                <a:spcPct val="90000"/>
              </a:lnSpc>
              <a:spcBef>
                <a:spcPct val="0"/>
              </a:spcBef>
              <a:spcAft>
                <a:spcPts val="600"/>
              </a:spcAft>
              <a:defRPr/>
            </a:pPr>
            <a:r>
              <a:rPr lang="en-GB" sz="1300" dirty="0">
                <a:solidFill>
                  <a:srgbClr val="FFFFFF"/>
                </a:solidFill>
                <a:latin typeface="Arial" panose="020B0604020202020204" pitchFamily="34" charset="0"/>
                <a:cs typeface="Arial" panose="020B0604020202020204" pitchFamily="34" charset="0"/>
              </a:rPr>
              <a:t>or</a:t>
            </a:r>
          </a:p>
          <a:p>
            <a:pPr algn="ctr" fontAlgn="base">
              <a:lnSpc>
                <a:spcPct val="90000"/>
              </a:lnSpc>
              <a:spcBef>
                <a:spcPct val="0"/>
              </a:spcBef>
              <a:defRPr/>
            </a:pPr>
            <a:r>
              <a:rPr lang="en-GB" sz="1300" b="1" dirty="0">
                <a:solidFill>
                  <a:srgbClr val="FFFFFF"/>
                </a:solidFill>
                <a:latin typeface="Arial" panose="020B0604020202020204" pitchFamily="34" charset="0"/>
                <a:cs typeface="Arial" panose="020B0604020202020204" pitchFamily="34" charset="0"/>
              </a:rPr>
              <a:t>Abiraterone acetate</a:t>
            </a:r>
          </a:p>
          <a:p>
            <a:pPr algn="ctr" fontAlgn="base">
              <a:lnSpc>
                <a:spcPct val="90000"/>
              </a:lnSpc>
              <a:spcBef>
                <a:spcPct val="0"/>
              </a:spcBef>
              <a:spcAft>
                <a:spcPts val="600"/>
              </a:spcAft>
              <a:defRPr/>
            </a:pPr>
            <a:r>
              <a:rPr lang="en-GB" sz="1300" dirty="0">
                <a:solidFill>
                  <a:srgbClr val="FFFFFF"/>
                </a:solidFill>
                <a:latin typeface="Arial" panose="020B0604020202020204" pitchFamily="34" charset="0"/>
                <a:cs typeface="Arial" panose="020B0604020202020204" pitchFamily="34" charset="0"/>
              </a:rPr>
              <a:t>1000 mg QD</a:t>
            </a:r>
          </a:p>
          <a:p>
            <a:pPr algn="ctr" fontAlgn="base">
              <a:lnSpc>
                <a:spcPct val="90000"/>
              </a:lnSpc>
              <a:spcBef>
                <a:spcPct val="0"/>
              </a:spcBef>
              <a:spcAft>
                <a:spcPts val="600"/>
              </a:spcAft>
              <a:defRPr/>
            </a:pPr>
            <a:r>
              <a:rPr lang="en-GB" sz="1300" b="1" dirty="0">
                <a:solidFill>
                  <a:srgbClr val="FFFFFF"/>
                </a:solidFill>
                <a:latin typeface="Arial" panose="020B0604020202020204" pitchFamily="34" charset="0"/>
                <a:cs typeface="Arial" panose="020B0604020202020204" pitchFamily="34" charset="0"/>
              </a:rPr>
              <a:t>or</a:t>
            </a:r>
          </a:p>
          <a:p>
            <a:pPr algn="ctr" fontAlgn="base">
              <a:lnSpc>
                <a:spcPct val="90000"/>
              </a:lnSpc>
              <a:spcBef>
                <a:spcPct val="0"/>
              </a:spcBef>
              <a:defRPr/>
            </a:pPr>
            <a:r>
              <a:rPr lang="en-GB" sz="1300" b="1" dirty="0">
                <a:solidFill>
                  <a:srgbClr val="FFFFFF"/>
                </a:solidFill>
                <a:latin typeface="Arial" panose="020B0604020202020204" pitchFamily="34" charset="0"/>
                <a:cs typeface="Arial" panose="020B0604020202020204" pitchFamily="34" charset="0"/>
              </a:rPr>
              <a:t>Enzalutamide</a:t>
            </a:r>
          </a:p>
          <a:p>
            <a:pPr algn="ctr" fontAlgn="base">
              <a:lnSpc>
                <a:spcPct val="90000"/>
              </a:lnSpc>
              <a:spcBef>
                <a:spcPct val="0"/>
              </a:spcBef>
              <a:spcAft>
                <a:spcPts val="600"/>
              </a:spcAft>
              <a:defRPr/>
            </a:pPr>
            <a:r>
              <a:rPr lang="en-GB" sz="1300" dirty="0">
                <a:solidFill>
                  <a:srgbClr val="FFFFFF"/>
                </a:solidFill>
                <a:latin typeface="Arial" panose="020B0604020202020204" pitchFamily="34" charset="0"/>
                <a:cs typeface="Arial" panose="020B0604020202020204" pitchFamily="34" charset="0"/>
              </a:rPr>
              <a:t>160 mg QD</a:t>
            </a:r>
          </a:p>
        </p:txBody>
      </p:sp>
      <p:cxnSp>
        <p:nvCxnSpPr>
          <p:cNvPr id="4" name="Straight Connector 3">
            <a:extLst>
              <a:ext uri="{FF2B5EF4-FFF2-40B4-BE49-F238E27FC236}">
                <a16:creationId xmlns:a16="http://schemas.microsoft.com/office/drawing/2014/main" id="{B8FF37BD-910A-1549-B9E5-1E34493CDD00}"/>
              </a:ext>
            </a:extLst>
          </p:cNvPr>
          <p:cNvCxnSpPr>
            <a:cxnSpLocks/>
          </p:cNvCxnSpPr>
          <p:nvPr/>
        </p:nvCxnSpPr>
        <p:spPr>
          <a:xfrm>
            <a:off x="6010836" y="1655910"/>
            <a:ext cx="402576" cy="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6957531-0BF0-FD4F-AB5F-781634AF3331}"/>
              </a:ext>
            </a:extLst>
          </p:cNvPr>
          <p:cNvCxnSpPr>
            <a:cxnSpLocks/>
          </p:cNvCxnSpPr>
          <p:nvPr/>
        </p:nvCxnSpPr>
        <p:spPr>
          <a:xfrm flipV="1">
            <a:off x="6015674" y="1645920"/>
            <a:ext cx="0" cy="2066655"/>
          </a:xfrm>
          <a:prstGeom prst="line">
            <a:avLst/>
          </a:prstGeom>
          <a:ln w="254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1D656E3-6025-AC44-9861-E9F400DB0C79}"/>
              </a:ext>
            </a:extLst>
          </p:cNvPr>
          <p:cNvCxnSpPr>
            <a:cxnSpLocks/>
          </p:cNvCxnSpPr>
          <p:nvPr/>
        </p:nvCxnSpPr>
        <p:spPr>
          <a:xfrm>
            <a:off x="6010836" y="3705428"/>
            <a:ext cx="402576" cy="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748EAC4-ACE0-444F-BC5A-3D076BD1EE3A}"/>
              </a:ext>
            </a:extLst>
          </p:cNvPr>
          <p:cNvCxnSpPr>
            <a:cxnSpLocks/>
          </p:cNvCxnSpPr>
          <p:nvPr/>
        </p:nvCxnSpPr>
        <p:spPr>
          <a:xfrm>
            <a:off x="2763139" y="2980215"/>
            <a:ext cx="3259288" cy="0"/>
          </a:xfrm>
          <a:prstGeom prst="line">
            <a:avLst/>
          </a:prstGeom>
          <a:ln w="2540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
        <p:nvSpPr>
          <p:cNvPr id="15" name="Rounded Rectangle 14">
            <a:extLst>
              <a:ext uri="{FF2B5EF4-FFF2-40B4-BE49-F238E27FC236}">
                <a16:creationId xmlns:a16="http://schemas.microsoft.com/office/drawing/2014/main" id="{17C410DF-D023-5E4D-B344-7C4A82831081}"/>
              </a:ext>
            </a:extLst>
          </p:cNvPr>
          <p:cNvSpPr/>
          <p:nvPr/>
        </p:nvSpPr>
        <p:spPr>
          <a:xfrm>
            <a:off x="713254" y="2173860"/>
            <a:ext cx="2159989" cy="1627002"/>
          </a:xfrm>
          <a:prstGeom prst="roundRect">
            <a:avLst>
              <a:gd name="adj" fmla="val 5828"/>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Chemotherapy-naïve </a:t>
            </a:r>
            <a:r>
              <a:rPr lang="en-GB" sz="1200" dirty="0" err="1">
                <a:solidFill>
                  <a:srgbClr val="000000"/>
                </a:solidFill>
                <a:latin typeface="Arial" panose="020B0604020202020204" pitchFamily="34" charset="0"/>
                <a:ea typeface="ＭＳ Ｐゴシック" charset="-128"/>
                <a:cs typeface="Arial" panose="020B0604020202020204" pitchFamily="34" charset="0"/>
              </a:rPr>
              <a:t>mCRPC</a:t>
            </a:r>
            <a:endParaRPr lang="en-GB" sz="1200" dirty="0">
              <a:solidFill>
                <a:srgbClr val="000000"/>
              </a:solidFill>
              <a:latin typeface="Arial" panose="020B0604020202020204" pitchFamily="34" charset="0"/>
              <a:ea typeface="ＭＳ Ｐゴシック" charset="-128"/>
              <a:cs typeface="Arial" panose="020B0604020202020204" pitchFamily="34" charset="0"/>
            </a:endParaRPr>
          </a:p>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BRCA or ATM </a:t>
            </a:r>
            <a:r>
              <a:rPr lang="en-GB" sz="1200" dirty="0" err="1">
                <a:solidFill>
                  <a:srgbClr val="000000"/>
                </a:solidFill>
                <a:latin typeface="Arial" panose="020B0604020202020204" pitchFamily="34" charset="0"/>
                <a:ea typeface="ＭＳ Ｐゴシック" charset="-128"/>
                <a:cs typeface="Arial" panose="020B0604020202020204" pitchFamily="34" charset="0"/>
              </a:rPr>
              <a:t>alteration</a:t>
            </a:r>
            <a:r>
              <a:rPr lang="en-GB" sz="1200" baseline="30000" dirty="0" err="1">
                <a:solidFill>
                  <a:srgbClr val="000000"/>
                </a:solidFill>
                <a:latin typeface="Arial" panose="020B0604020202020204" pitchFamily="34" charset="0"/>
                <a:ea typeface="ＭＳ Ｐゴシック" charset="-128"/>
                <a:cs typeface="Arial" panose="020B0604020202020204" pitchFamily="34" charset="0"/>
              </a:rPr>
              <a:t>a</a:t>
            </a:r>
            <a:endParaRPr lang="en-GB" sz="1200" baseline="30000" dirty="0">
              <a:solidFill>
                <a:srgbClr val="000000"/>
              </a:solidFill>
              <a:latin typeface="Arial" panose="020B0604020202020204" pitchFamily="34" charset="0"/>
              <a:ea typeface="ＭＳ Ｐゴシック" charset="-128"/>
              <a:cs typeface="Arial" panose="020B0604020202020204" pitchFamily="34" charset="0"/>
            </a:endParaRPr>
          </a:p>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1 prior second-generation API in any </a:t>
            </a:r>
            <a:r>
              <a:rPr lang="en-GB" sz="1200" dirty="0" err="1">
                <a:solidFill>
                  <a:srgbClr val="000000"/>
                </a:solidFill>
                <a:latin typeface="Arial" panose="020B0604020202020204" pitchFamily="34" charset="0"/>
                <a:ea typeface="ＭＳ Ｐゴシック" charset="-128"/>
                <a:cs typeface="Arial" panose="020B0604020202020204" pitchFamily="34" charset="0"/>
              </a:rPr>
              <a:t>setting</a:t>
            </a:r>
            <a:r>
              <a:rPr lang="en-GB" sz="1200" baseline="30000" dirty="0" err="1">
                <a:solidFill>
                  <a:srgbClr val="000000"/>
                </a:solidFill>
                <a:latin typeface="Arial" panose="020B0604020202020204" pitchFamily="34" charset="0"/>
                <a:ea typeface="ＭＳ Ｐゴシック" charset="-128"/>
                <a:cs typeface="Arial" panose="020B0604020202020204" pitchFamily="34" charset="0"/>
              </a:rPr>
              <a:t>b</a:t>
            </a:r>
            <a:endParaRPr lang="en-GB" sz="1200" baseline="30000" dirty="0">
              <a:solidFill>
                <a:srgbClr val="000000"/>
              </a:solidFill>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FCA75985-ED37-4440-A509-5AB213A4A133}"/>
              </a:ext>
            </a:extLst>
          </p:cNvPr>
          <p:cNvSpPr/>
          <p:nvPr/>
        </p:nvSpPr>
        <p:spPr>
          <a:xfrm>
            <a:off x="3368168" y="2173860"/>
            <a:ext cx="2036252" cy="1627002"/>
          </a:xfrm>
          <a:prstGeom prst="roundRect">
            <a:avLst>
              <a:gd name="adj" fmla="val 5828"/>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spcAft>
                <a:spcPts val="600"/>
              </a:spcAft>
              <a:buClr>
                <a:srgbClr val="03C74F"/>
              </a:buClr>
              <a:defRPr/>
            </a:pPr>
            <a:r>
              <a:rPr lang="en-GB" sz="1200" i="1" dirty="0">
                <a:solidFill>
                  <a:srgbClr val="000000"/>
                </a:solidFill>
                <a:latin typeface="Arial" panose="020B0604020202020204" pitchFamily="34" charset="0"/>
                <a:ea typeface="ＭＳ Ｐゴシック" charset="-128"/>
                <a:cs typeface="Arial" panose="020B0604020202020204" pitchFamily="34" charset="0"/>
              </a:rPr>
              <a:t>Stratification:</a:t>
            </a:r>
          </a:p>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ECOG PS 0 vs 1</a:t>
            </a:r>
          </a:p>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Hepatic metastases </a:t>
            </a:r>
            <a:br>
              <a:rPr lang="en-GB" sz="1200" dirty="0">
                <a:solidFill>
                  <a:srgbClr val="000000"/>
                </a:solidFill>
                <a:latin typeface="Arial" panose="020B0604020202020204" pitchFamily="34" charset="0"/>
                <a:ea typeface="ＭＳ Ｐゴシック" charset="-128"/>
                <a:cs typeface="Arial" panose="020B0604020202020204" pitchFamily="34" charset="0"/>
              </a:rPr>
            </a:br>
            <a:r>
              <a:rPr lang="en-GB" sz="1200" dirty="0">
                <a:solidFill>
                  <a:srgbClr val="000000"/>
                </a:solidFill>
                <a:latin typeface="Arial" panose="020B0604020202020204" pitchFamily="34" charset="0"/>
                <a:ea typeface="ＭＳ Ｐゴシック" charset="-128"/>
                <a:cs typeface="Arial" panose="020B0604020202020204" pitchFamily="34" charset="0"/>
              </a:rPr>
              <a:t>yes vs no</a:t>
            </a:r>
          </a:p>
          <a:p>
            <a:pPr marL="174625" indent="-174625">
              <a:spcAft>
                <a:spcPts val="600"/>
              </a:spcAft>
              <a:buClr>
                <a:srgbClr val="03C74F"/>
              </a:buClr>
              <a:buFont typeface="Arial"/>
              <a:buChar char="•"/>
              <a:defRPr/>
            </a:pPr>
            <a:r>
              <a:rPr lang="en-GB" sz="1200" i="1" dirty="0">
                <a:solidFill>
                  <a:srgbClr val="000000"/>
                </a:solidFill>
                <a:latin typeface="Arial" panose="020B0604020202020204" pitchFamily="34" charset="0"/>
                <a:ea typeface="ＭＳ Ｐゴシック" charset="-128"/>
                <a:cs typeface="Arial" panose="020B0604020202020204" pitchFamily="34" charset="0"/>
              </a:rPr>
              <a:t>BRCA1</a:t>
            </a:r>
            <a:r>
              <a:rPr lang="en-GB" sz="1200" dirty="0">
                <a:solidFill>
                  <a:srgbClr val="000000"/>
                </a:solidFill>
                <a:latin typeface="Arial" panose="020B0604020202020204" pitchFamily="34" charset="0"/>
                <a:ea typeface="ＭＳ Ｐゴシック" charset="-128"/>
                <a:cs typeface="Arial" panose="020B0604020202020204" pitchFamily="34" charset="0"/>
              </a:rPr>
              <a:t> vs </a:t>
            </a:r>
            <a:r>
              <a:rPr lang="en-GB" sz="1200" i="1" dirty="0">
                <a:solidFill>
                  <a:srgbClr val="000000"/>
                </a:solidFill>
                <a:latin typeface="Arial" panose="020B0604020202020204" pitchFamily="34" charset="0"/>
                <a:ea typeface="ＭＳ Ｐゴシック" charset="-128"/>
                <a:cs typeface="Arial" panose="020B0604020202020204" pitchFamily="34" charset="0"/>
              </a:rPr>
              <a:t>BRCA2 </a:t>
            </a:r>
            <a:br>
              <a:rPr lang="en-GB" sz="1200" dirty="0">
                <a:solidFill>
                  <a:srgbClr val="000000"/>
                </a:solidFill>
                <a:latin typeface="Arial" panose="020B0604020202020204" pitchFamily="34" charset="0"/>
                <a:ea typeface="ＭＳ Ｐゴシック" charset="-128"/>
                <a:cs typeface="Arial" panose="020B0604020202020204" pitchFamily="34" charset="0"/>
              </a:rPr>
            </a:br>
            <a:r>
              <a:rPr lang="en-GB" sz="1200" dirty="0">
                <a:solidFill>
                  <a:srgbClr val="000000"/>
                </a:solidFill>
                <a:latin typeface="Arial" panose="020B0604020202020204" pitchFamily="34" charset="0"/>
                <a:ea typeface="ＭＳ Ｐゴシック" charset="-128"/>
                <a:cs typeface="Arial" panose="020B0604020202020204" pitchFamily="34" charset="0"/>
              </a:rPr>
              <a:t>vs </a:t>
            </a:r>
            <a:r>
              <a:rPr lang="en-GB" sz="1200" i="1" dirty="0">
                <a:solidFill>
                  <a:srgbClr val="000000"/>
                </a:solidFill>
                <a:latin typeface="Arial" panose="020B0604020202020204" pitchFamily="34" charset="0"/>
                <a:ea typeface="ＭＳ Ｐゴシック" charset="-128"/>
                <a:cs typeface="Arial" panose="020B0604020202020204" pitchFamily="34" charset="0"/>
              </a:rPr>
              <a:t>ATM</a:t>
            </a:r>
            <a:endParaRPr lang="en-GB" sz="1200" i="1" dirty="0">
              <a:solidFill>
                <a:srgbClr val="000000"/>
              </a:solidFill>
              <a:latin typeface="Arial" panose="020B0604020202020204" pitchFamily="34" charset="0"/>
              <a:cs typeface="Arial" panose="020B0604020202020204" pitchFamily="34" charset="0"/>
            </a:endParaRPr>
          </a:p>
        </p:txBody>
      </p:sp>
      <p:sp>
        <p:nvSpPr>
          <p:cNvPr id="29" name="Rounded Rectangle 14">
            <a:extLst>
              <a:ext uri="{FF2B5EF4-FFF2-40B4-BE49-F238E27FC236}">
                <a16:creationId xmlns:a16="http://schemas.microsoft.com/office/drawing/2014/main" id="{44D4FC71-FCBA-C441-9F6C-8127CC64F1A3}"/>
              </a:ext>
            </a:extLst>
          </p:cNvPr>
          <p:cNvSpPr/>
          <p:nvPr/>
        </p:nvSpPr>
        <p:spPr>
          <a:xfrm>
            <a:off x="5453945" y="4662451"/>
            <a:ext cx="4674503" cy="494425"/>
          </a:xfrm>
          <a:prstGeom prst="roundRect">
            <a:avLst>
              <a:gd name="adj" fmla="val 16910"/>
            </a:avLst>
          </a:prstGeom>
          <a:solidFill>
            <a:schemeClr val="tx2">
              <a:lumMod val="20000"/>
              <a:lumOff val="80000"/>
            </a:schemeClr>
          </a:solidFill>
          <a:ln>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lgn="ctr">
              <a:spcAft>
                <a:spcPts val="300"/>
              </a:spcAft>
              <a:buClr>
                <a:srgbClr val="03C74F"/>
              </a:buClr>
              <a:defRPr/>
            </a:pPr>
            <a:r>
              <a:rPr lang="en-GB" sz="1200" b="1" dirty="0">
                <a:solidFill>
                  <a:srgbClr val="000000"/>
                </a:solidFill>
                <a:latin typeface="Arial" panose="020B0604020202020204" pitchFamily="34" charset="0"/>
                <a:ea typeface="ＭＳ Ｐゴシック" charset="-128"/>
                <a:cs typeface="Arial" panose="020B0604020202020204" pitchFamily="34" charset="0"/>
              </a:rPr>
              <a:t>Patients who progress on physician’s choice of </a:t>
            </a:r>
            <a:br>
              <a:rPr lang="en-GB" sz="1200" b="1" dirty="0">
                <a:solidFill>
                  <a:srgbClr val="000000"/>
                </a:solidFill>
                <a:latin typeface="Arial" panose="020B0604020202020204" pitchFamily="34" charset="0"/>
                <a:ea typeface="ＭＳ Ｐゴシック" charset="-128"/>
                <a:cs typeface="Arial" panose="020B0604020202020204" pitchFamily="34" charset="0"/>
              </a:rPr>
            </a:br>
            <a:r>
              <a:rPr lang="en-GB" sz="1200" b="1" dirty="0">
                <a:solidFill>
                  <a:srgbClr val="000000"/>
                </a:solidFill>
                <a:latin typeface="Arial" panose="020B0604020202020204" pitchFamily="34" charset="0"/>
                <a:ea typeface="ＭＳ Ｐゴシック" charset="-128"/>
                <a:cs typeface="Arial" panose="020B0604020202020204" pitchFamily="34" charset="0"/>
              </a:rPr>
              <a:t>treatment may be considered for crossover to rucaparib</a:t>
            </a:r>
            <a:endParaRPr lang="en-GB" sz="1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728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E31A38-D61D-EA57-4532-67AAF201290C}"/>
              </a:ext>
            </a:extLst>
          </p:cNvPr>
          <p:cNvSpPr>
            <a:spLocks noGrp="1"/>
          </p:cNvSpPr>
          <p:nvPr>
            <p:ph type="title"/>
          </p:nvPr>
        </p:nvSpPr>
        <p:spPr/>
        <p:txBody>
          <a:bodyPr/>
          <a:lstStyle/>
          <a:p>
            <a:r>
              <a:rPr lang="en-GB"/>
              <a:t>Triton3: </a:t>
            </a:r>
            <a:r>
              <a:rPr lang="en-US"/>
              <a:t>rucaparib improves </a:t>
            </a:r>
            <a:r>
              <a:rPr lang="en-US" cap="none"/>
              <a:t>r</a:t>
            </a:r>
            <a:r>
              <a:rPr lang="en-US"/>
              <a:t>PFS vs physician’s choice </a:t>
            </a:r>
            <a:r>
              <a:rPr lang="en-GB"/>
              <a:t>in itt population</a:t>
            </a:r>
            <a:endParaRPr lang="en-GB" dirty="0"/>
          </a:p>
        </p:txBody>
      </p:sp>
      <p:sp>
        <p:nvSpPr>
          <p:cNvPr id="4" name="Slide Number Placeholder 3">
            <a:extLst>
              <a:ext uri="{FF2B5EF4-FFF2-40B4-BE49-F238E27FC236}">
                <a16:creationId xmlns:a16="http://schemas.microsoft.com/office/drawing/2014/main" id="{5831A115-724E-99D6-9950-CF6A5E1C3A58}"/>
              </a:ext>
            </a:extLst>
          </p:cNvPr>
          <p:cNvSpPr>
            <a:spLocks noGrp="1"/>
          </p:cNvSpPr>
          <p:nvPr>
            <p:ph type="sldNum" sz="quarter" idx="4"/>
          </p:nvPr>
        </p:nvSpPr>
        <p:spPr/>
        <p:txBody>
          <a:bodyPr/>
          <a:lstStyle/>
          <a:p>
            <a:fld id="{FCE43C0F-8A7B-3A4B-9DB5-B3472E36E833}" type="slidenum">
              <a:rPr lang="en-GB" smtClean="0"/>
              <a:pPr/>
              <a:t>44</a:t>
            </a:fld>
            <a:endParaRPr lang="en-GB" dirty="0"/>
          </a:p>
        </p:txBody>
      </p:sp>
      <p:sp>
        <p:nvSpPr>
          <p:cNvPr id="5" name="Content Placeholder 4">
            <a:extLst>
              <a:ext uri="{FF2B5EF4-FFF2-40B4-BE49-F238E27FC236}">
                <a16:creationId xmlns:a16="http://schemas.microsoft.com/office/drawing/2014/main" id="{33DC1E53-23BD-E4E3-7016-C18D02182483}"/>
              </a:ext>
            </a:extLst>
          </p:cNvPr>
          <p:cNvSpPr>
            <a:spLocks noGrp="1"/>
          </p:cNvSpPr>
          <p:nvPr>
            <p:ph sz="quarter" idx="15"/>
          </p:nvPr>
        </p:nvSpPr>
        <p:spPr>
          <a:xfrm>
            <a:off x="620184" y="6309320"/>
            <a:ext cx="9580272" cy="365125"/>
          </a:xfrm>
        </p:spPr>
        <p:txBody>
          <a:bodyPr/>
          <a:lstStyle/>
          <a:p>
            <a:r>
              <a:rPr lang="en-GB" altLang="en-US" sz="1200" dirty="0">
                <a:solidFill>
                  <a:schemeClr val="tx2"/>
                </a:solidFill>
              </a:rPr>
              <a:t>ATM, ataxia telangiectasia mutated; </a:t>
            </a:r>
            <a:r>
              <a:rPr lang="en-GB" b="0" i="0" u="none" strike="noStrike" baseline="0" dirty="0">
                <a:solidFill>
                  <a:schemeClr val="tx2"/>
                </a:solidFill>
                <a:latin typeface="Arial" panose="020B0604020202020204" pitchFamily="34" charset="0"/>
              </a:rPr>
              <a:t>CI, confidence interval; HR, hazard ratio; IRR, independent radiology review; ITT, intention-to-treat; </a:t>
            </a:r>
            <a:r>
              <a:rPr lang="en-GB" b="0" i="0" u="none" strike="noStrike" baseline="0" dirty="0" err="1">
                <a:solidFill>
                  <a:schemeClr val="tx2"/>
                </a:solidFill>
                <a:latin typeface="Arial" panose="020B0604020202020204" pitchFamily="34" charset="0"/>
              </a:rPr>
              <a:t>mo</a:t>
            </a:r>
            <a:r>
              <a:rPr lang="en-GB" b="0" i="0" u="none" strike="noStrike" baseline="0" dirty="0">
                <a:solidFill>
                  <a:schemeClr val="tx2"/>
                </a:solidFill>
                <a:latin typeface="Arial" panose="020B0604020202020204" pitchFamily="34" charset="0"/>
              </a:rPr>
              <a:t>, months; </a:t>
            </a:r>
            <a:r>
              <a:rPr lang="en-GB" b="0" i="0" u="none" strike="noStrike" baseline="0" dirty="0" err="1">
                <a:solidFill>
                  <a:schemeClr val="tx2"/>
                </a:solidFill>
                <a:latin typeface="Arial" panose="020B0604020202020204" pitchFamily="34" charset="0"/>
              </a:rPr>
              <a:t>rPFS</a:t>
            </a:r>
            <a:r>
              <a:rPr lang="en-GB" b="0" i="0" u="none" strike="noStrike" baseline="0" dirty="0">
                <a:solidFill>
                  <a:schemeClr val="tx2"/>
                </a:solidFill>
                <a:latin typeface="Arial" panose="020B0604020202020204" pitchFamily="34" charset="0"/>
              </a:rPr>
              <a:t>, radiographic progression-free survival</a:t>
            </a:r>
          </a:p>
          <a:p>
            <a:r>
              <a:rPr lang="en-GB" dirty="0"/>
              <a:t>Bryce AL, et al. Prostate Cancer Foundation Retreat 2022</a:t>
            </a:r>
          </a:p>
        </p:txBody>
      </p:sp>
      <p:sp>
        <p:nvSpPr>
          <p:cNvPr id="7" name="TextBox 6">
            <a:extLst>
              <a:ext uri="{FF2B5EF4-FFF2-40B4-BE49-F238E27FC236}">
                <a16:creationId xmlns:a16="http://schemas.microsoft.com/office/drawing/2014/main" id="{5B520AAF-2F46-73A0-5100-264D5345F0F0}"/>
              </a:ext>
            </a:extLst>
          </p:cNvPr>
          <p:cNvSpPr txBox="1"/>
          <p:nvPr/>
        </p:nvSpPr>
        <p:spPr>
          <a:xfrm>
            <a:off x="1847528" y="5239595"/>
            <a:ext cx="6094902" cy="246221"/>
          </a:xfrm>
          <a:prstGeom prst="rect">
            <a:avLst/>
          </a:prstGeom>
          <a:noFill/>
        </p:spPr>
        <p:txBody>
          <a:bodyPr wrap="square">
            <a:spAutoFit/>
          </a:bodyPr>
          <a:lstStyle/>
          <a:p>
            <a:r>
              <a:rPr lang="en-GB" sz="1000" b="0" i="0" u="none" strike="noStrike" baseline="0" dirty="0">
                <a:solidFill>
                  <a:srgbClr val="000000"/>
                </a:solidFill>
                <a:latin typeface="Arial" panose="020B0604020202020204" pitchFamily="34" charset="0"/>
              </a:rPr>
              <a:t>Data maturity: 64% (258/405). The </a:t>
            </a:r>
            <a:r>
              <a:rPr lang="en-GB" sz="1000" b="0" i="1" u="none" strike="noStrike" baseline="0" dirty="0">
                <a:solidFill>
                  <a:srgbClr val="000000"/>
                </a:solidFill>
                <a:latin typeface="Arial" panose="020B0604020202020204" pitchFamily="34" charset="0"/>
              </a:rPr>
              <a:t>ATM </a:t>
            </a:r>
            <a:r>
              <a:rPr lang="en-GB" sz="1000" b="0" i="0" u="none" strike="noStrike" baseline="0" dirty="0">
                <a:solidFill>
                  <a:srgbClr val="000000"/>
                </a:solidFill>
                <a:latin typeface="Arial" panose="020B0604020202020204" pitchFamily="34" charset="0"/>
              </a:rPr>
              <a:t>subgroup completed enrolment in December 2019</a:t>
            </a:r>
            <a:endParaRPr lang="en-GB" sz="1000" dirty="0"/>
          </a:p>
        </p:txBody>
      </p:sp>
      <p:sp>
        <p:nvSpPr>
          <p:cNvPr id="9" name="object 34">
            <a:extLst>
              <a:ext uri="{FF2B5EF4-FFF2-40B4-BE49-F238E27FC236}">
                <a16:creationId xmlns:a16="http://schemas.microsoft.com/office/drawing/2014/main" id="{BC4C76EF-59AE-A240-8E48-0E397C7B9F4B}"/>
              </a:ext>
            </a:extLst>
          </p:cNvPr>
          <p:cNvSpPr txBox="1"/>
          <p:nvPr/>
        </p:nvSpPr>
        <p:spPr>
          <a:xfrm>
            <a:off x="301205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0</a:t>
            </a:r>
            <a:endParaRPr sz="1000" dirty="0">
              <a:latin typeface="Arial"/>
              <a:cs typeface="Arial"/>
            </a:endParaRPr>
          </a:p>
        </p:txBody>
      </p:sp>
      <p:cxnSp>
        <p:nvCxnSpPr>
          <p:cNvPr id="12" name="Straight Connector 11">
            <a:extLst>
              <a:ext uri="{FF2B5EF4-FFF2-40B4-BE49-F238E27FC236}">
                <a16:creationId xmlns:a16="http://schemas.microsoft.com/office/drawing/2014/main" id="{FC2A3041-C9A6-7C41-B247-5D4BCA7A0EDB}"/>
              </a:ext>
            </a:extLst>
          </p:cNvPr>
          <p:cNvCxnSpPr/>
          <p:nvPr/>
        </p:nvCxnSpPr>
        <p:spPr>
          <a:xfrm>
            <a:off x="3054799" y="194308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B909E88-B250-E04A-B350-467F7ED91B55}"/>
              </a:ext>
            </a:extLst>
          </p:cNvPr>
          <p:cNvCxnSpPr>
            <a:cxnSpLocks/>
          </p:cNvCxnSpPr>
          <p:nvPr/>
        </p:nvCxnSpPr>
        <p:spPr>
          <a:xfrm rot="16200000">
            <a:off x="309289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1B5A22B-53BC-C34D-B20D-1DE69683B7CD}"/>
              </a:ext>
            </a:extLst>
          </p:cNvPr>
          <p:cNvCxnSpPr>
            <a:cxnSpLocks/>
          </p:cNvCxnSpPr>
          <p:nvPr/>
        </p:nvCxnSpPr>
        <p:spPr>
          <a:xfrm flipV="1">
            <a:off x="3128899" y="1939925"/>
            <a:ext cx="0" cy="232198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29AB02E-1D13-BE42-9200-D079C2014C7B}"/>
              </a:ext>
            </a:extLst>
          </p:cNvPr>
          <p:cNvCxnSpPr/>
          <p:nvPr/>
        </p:nvCxnSpPr>
        <p:spPr>
          <a:xfrm>
            <a:off x="3054799" y="217485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5C4F0F8-C9E1-0F46-ADAF-E428E019648F}"/>
              </a:ext>
            </a:extLst>
          </p:cNvPr>
          <p:cNvCxnSpPr/>
          <p:nvPr/>
        </p:nvCxnSpPr>
        <p:spPr>
          <a:xfrm>
            <a:off x="3054799" y="24066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0101F07-B970-EE4D-992B-0681A6610DF7}"/>
              </a:ext>
            </a:extLst>
          </p:cNvPr>
          <p:cNvCxnSpPr/>
          <p:nvPr/>
        </p:nvCxnSpPr>
        <p:spPr>
          <a:xfrm>
            <a:off x="3054799" y="263840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40D25C7-CCB8-4F4E-B180-1DD3A2DA4CA4}"/>
              </a:ext>
            </a:extLst>
          </p:cNvPr>
          <p:cNvCxnSpPr/>
          <p:nvPr/>
        </p:nvCxnSpPr>
        <p:spPr>
          <a:xfrm>
            <a:off x="3054799" y="287018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D9D7D96-0910-E644-BC5B-37C59EE8687F}"/>
              </a:ext>
            </a:extLst>
          </p:cNvPr>
          <p:cNvCxnSpPr/>
          <p:nvPr/>
        </p:nvCxnSpPr>
        <p:spPr>
          <a:xfrm>
            <a:off x="3054799" y="310195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21E6F2E-70EA-3D49-AE88-E7D7A49BBE99}"/>
              </a:ext>
            </a:extLst>
          </p:cNvPr>
          <p:cNvCxnSpPr/>
          <p:nvPr/>
        </p:nvCxnSpPr>
        <p:spPr>
          <a:xfrm>
            <a:off x="3054799" y="33337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28F3FCA-5AB1-344C-B596-AFCADA03D18B}"/>
              </a:ext>
            </a:extLst>
          </p:cNvPr>
          <p:cNvCxnSpPr/>
          <p:nvPr/>
        </p:nvCxnSpPr>
        <p:spPr>
          <a:xfrm>
            <a:off x="3054799" y="356550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3A71373-2881-B54B-ACDF-963FABE03A27}"/>
              </a:ext>
            </a:extLst>
          </p:cNvPr>
          <p:cNvCxnSpPr/>
          <p:nvPr/>
        </p:nvCxnSpPr>
        <p:spPr>
          <a:xfrm>
            <a:off x="3054799" y="379728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0501409-1944-364B-8C4E-969491627F85}"/>
              </a:ext>
            </a:extLst>
          </p:cNvPr>
          <p:cNvCxnSpPr/>
          <p:nvPr/>
        </p:nvCxnSpPr>
        <p:spPr>
          <a:xfrm>
            <a:off x="3054799" y="402905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60A1990-BFB2-C747-A6B4-673AC8C2FA35}"/>
              </a:ext>
            </a:extLst>
          </p:cNvPr>
          <p:cNvCxnSpPr/>
          <p:nvPr/>
        </p:nvCxnSpPr>
        <p:spPr>
          <a:xfrm>
            <a:off x="3054799" y="42608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object 34">
            <a:extLst>
              <a:ext uri="{FF2B5EF4-FFF2-40B4-BE49-F238E27FC236}">
                <a16:creationId xmlns:a16="http://schemas.microsoft.com/office/drawing/2014/main" id="{8CF08A2B-A7D1-734F-8476-805C8779F439}"/>
              </a:ext>
            </a:extLst>
          </p:cNvPr>
          <p:cNvSpPr txBox="1"/>
          <p:nvPr/>
        </p:nvSpPr>
        <p:spPr>
          <a:xfrm>
            <a:off x="2755104" y="1824060"/>
            <a:ext cx="246380" cy="2543325"/>
          </a:xfrm>
          <a:prstGeom prst="rect">
            <a:avLst/>
          </a:prstGeom>
        </p:spPr>
        <p:txBody>
          <a:bodyPr vert="horz" wrap="square" lIns="0" tIns="0" rIns="0" bIns="0" rtlCol="0">
            <a:spAutoFit/>
          </a:bodyPr>
          <a:lstStyle/>
          <a:p>
            <a:pPr algn="r">
              <a:lnSpc>
                <a:spcPct val="145000"/>
              </a:lnSpc>
              <a:spcBef>
                <a:spcPts val="133"/>
              </a:spcBef>
            </a:pPr>
            <a:r>
              <a:rPr lang="en-GB" sz="1000" spc="-7" dirty="0">
                <a:latin typeface="Arial"/>
                <a:cs typeface="Arial"/>
              </a:rPr>
              <a:t>100</a:t>
            </a:r>
          </a:p>
          <a:p>
            <a:pPr algn="r">
              <a:lnSpc>
                <a:spcPct val="145000"/>
              </a:lnSpc>
              <a:spcBef>
                <a:spcPts val="133"/>
              </a:spcBef>
            </a:pPr>
            <a:r>
              <a:rPr lang="en-GB" sz="1000" spc="-7" dirty="0">
                <a:latin typeface="Arial"/>
                <a:cs typeface="Arial"/>
              </a:rPr>
              <a:t>90</a:t>
            </a:r>
          </a:p>
          <a:p>
            <a:pPr algn="r">
              <a:lnSpc>
                <a:spcPct val="145000"/>
              </a:lnSpc>
              <a:spcBef>
                <a:spcPts val="133"/>
              </a:spcBef>
            </a:pPr>
            <a:r>
              <a:rPr lang="en-GB" sz="1000" spc="-7" dirty="0">
                <a:latin typeface="Arial"/>
                <a:cs typeface="Arial"/>
              </a:rPr>
              <a:t>80</a:t>
            </a:r>
          </a:p>
          <a:p>
            <a:pPr algn="r">
              <a:lnSpc>
                <a:spcPct val="145000"/>
              </a:lnSpc>
              <a:spcBef>
                <a:spcPts val="133"/>
              </a:spcBef>
            </a:pPr>
            <a:r>
              <a:rPr lang="en-GB" sz="1000" spc="-7" dirty="0">
                <a:latin typeface="Arial"/>
                <a:cs typeface="Arial"/>
              </a:rPr>
              <a:t>70</a:t>
            </a:r>
          </a:p>
          <a:p>
            <a:pPr algn="r">
              <a:lnSpc>
                <a:spcPct val="145000"/>
              </a:lnSpc>
              <a:spcBef>
                <a:spcPts val="133"/>
              </a:spcBef>
            </a:pPr>
            <a:r>
              <a:rPr lang="en-GB" sz="1000" spc="-7" dirty="0">
                <a:latin typeface="Arial"/>
                <a:cs typeface="Arial"/>
              </a:rPr>
              <a:t>60</a:t>
            </a:r>
          </a:p>
          <a:p>
            <a:pPr algn="r">
              <a:lnSpc>
                <a:spcPct val="145000"/>
              </a:lnSpc>
              <a:spcBef>
                <a:spcPts val="133"/>
              </a:spcBef>
            </a:pPr>
            <a:r>
              <a:rPr lang="en-GB" sz="1000" spc="-7" dirty="0">
                <a:latin typeface="Arial"/>
                <a:cs typeface="Arial"/>
              </a:rPr>
              <a:t>50</a:t>
            </a:r>
          </a:p>
          <a:p>
            <a:pPr algn="r">
              <a:lnSpc>
                <a:spcPct val="145000"/>
              </a:lnSpc>
              <a:spcBef>
                <a:spcPts val="133"/>
              </a:spcBef>
            </a:pPr>
            <a:r>
              <a:rPr lang="en-GB" sz="1000" spc="-7" dirty="0">
                <a:latin typeface="Arial"/>
                <a:cs typeface="Arial"/>
              </a:rPr>
              <a:t>40</a:t>
            </a:r>
          </a:p>
          <a:p>
            <a:pPr algn="r">
              <a:lnSpc>
                <a:spcPct val="145000"/>
              </a:lnSpc>
              <a:spcBef>
                <a:spcPts val="133"/>
              </a:spcBef>
            </a:pPr>
            <a:r>
              <a:rPr lang="en-GB" sz="1000" spc="-7" dirty="0">
                <a:latin typeface="Arial"/>
                <a:cs typeface="Arial"/>
              </a:rPr>
              <a:t>30</a:t>
            </a:r>
          </a:p>
          <a:p>
            <a:pPr algn="r">
              <a:lnSpc>
                <a:spcPct val="145000"/>
              </a:lnSpc>
              <a:spcBef>
                <a:spcPts val="133"/>
              </a:spcBef>
            </a:pPr>
            <a:r>
              <a:rPr lang="en-GB" sz="1000" spc="-7" dirty="0">
                <a:latin typeface="Arial"/>
                <a:cs typeface="Arial"/>
              </a:rPr>
              <a:t>20</a:t>
            </a:r>
          </a:p>
          <a:p>
            <a:pPr algn="r">
              <a:lnSpc>
                <a:spcPct val="145000"/>
              </a:lnSpc>
              <a:spcBef>
                <a:spcPts val="133"/>
              </a:spcBef>
            </a:pPr>
            <a:r>
              <a:rPr lang="en-GB" sz="1000" spc="-7" dirty="0">
                <a:latin typeface="Arial"/>
                <a:cs typeface="Arial"/>
              </a:rPr>
              <a:t>10</a:t>
            </a:r>
          </a:p>
          <a:p>
            <a:pPr algn="r">
              <a:lnSpc>
                <a:spcPct val="145000"/>
              </a:lnSpc>
            </a:pPr>
            <a:r>
              <a:rPr lang="en-GB" sz="1000" spc="-7" dirty="0">
                <a:latin typeface="Arial"/>
                <a:cs typeface="Arial"/>
              </a:rPr>
              <a:t>0</a:t>
            </a:r>
            <a:endParaRPr sz="1000" dirty="0">
              <a:latin typeface="Arial"/>
              <a:cs typeface="Arial"/>
            </a:endParaRPr>
          </a:p>
        </p:txBody>
      </p:sp>
      <p:sp>
        <p:nvSpPr>
          <p:cNvPr id="30" name="object 34">
            <a:extLst>
              <a:ext uri="{FF2B5EF4-FFF2-40B4-BE49-F238E27FC236}">
                <a16:creationId xmlns:a16="http://schemas.microsoft.com/office/drawing/2014/main" id="{6AEE5CEB-72B1-5547-8FDE-0CC41B4BD93B}"/>
              </a:ext>
            </a:extLst>
          </p:cNvPr>
          <p:cNvSpPr txBox="1"/>
          <p:nvPr/>
        </p:nvSpPr>
        <p:spPr>
          <a:xfrm>
            <a:off x="336448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a:t>
            </a:r>
            <a:endParaRPr sz="1000" dirty="0">
              <a:latin typeface="Arial"/>
              <a:cs typeface="Arial"/>
            </a:endParaRPr>
          </a:p>
        </p:txBody>
      </p:sp>
      <p:cxnSp>
        <p:nvCxnSpPr>
          <p:cNvPr id="31" name="Straight Connector 30">
            <a:extLst>
              <a:ext uri="{FF2B5EF4-FFF2-40B4-BE49-F238E27FC236}">
                <a16:creationId xmlns:a16="http://schemas.microsoft.com/office/drawing/2014/main" id="{BAF60300-7895-754E-AE20-A9892AB46EDE}"/>
              </a:ext>
            </a:extLst>
          </p:cNvPr>
          <p:cNvCxnSpPr>
            <a:cxnSpLocks/>
          </p:cNvCxnSpPr>
          <p:nvPr/>
        </p:nvCxnSpPr>
        <p:spPr>
          <a:xfrm rot="16200000">
            <a:off x="345167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object 34">
            <a:extLst>
              <a:ext uri="{FF2B5EF4-FFF2-40B4-BE49-F238E27FC236}">
                <a16:creationId xmlns:a16="http://schemas.microsoft.com/office/drawing/2014/main" id="{66BBDB54-88BE-694B-831F-C2AAC18FA6F1}"/>
              </a:ext>
            </a:extLst>
          </p:cNvPr>
          <p:cNvSpPr txBox="1"/>
          <p:nvPr/>
        </p:nvSpPr>
        <p:spPr>
          <a:xfrm>
            <a:off x="372325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6</a:t>
            </a:r>
            <a:endParaRPr sz="1000" dirty="0">
              <a:latin typeface="Arial"/>
              <a:cs typeface="Arial"/>
            </a:endParaRPr>
          </a:p>
        </p:txBody>
      </p:sp>
      <p:cxnSp>
        <p:nvCxnSpPr>
          <p:cNvPr id="33" name="Straight Connector 32">
            <a:extLst>
              <a:ext uri="{FF2B5EF4-FFF2-40B4-BE49-F238E27FC236}">
                <a16:creationId xmlns:a16="http://schemas.microsoft.com/office/drawing/2014/main" id="{CF131763-9E76-0F4C-896D-A5FA3DD5F140}"/>
              </a:ext>
            </a:extLst>
          </p:cNvPr>
          <p:cNvCxnSpPr>
            <a:cxnSpLocks/>
          </p:cNvCxnSpPr>
          <p:nvPr/>
        </p:nvCxnSpPr>
        <p:spPr>
          <a:xfrm rot="16200000">
            <a:off x="381044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object 34">
            <a:extLst>
              <a:ext uri="{FF2B5EF4-FFF2-40B4-BE49-F238E27FC236}">
                <a16:creationId xmlns:a16="http://schemas.microsoft.com/office/drawing/2014/main" id="{46375F2B-AE1E-1A46-89A6-40A6F777ADD2}"/>
              </a:ext>
            </a:extLst>
          </p:cNvPr>
          <p:cNvSpPr txBox="1"/>
          <p:nvPr/>
        </p:nvSpPr>
        <p:spPr>
          <a:xfrm>
            <a:off x="479958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15</a:t>
            </a:r>
            <a:endParaRPr sz="1000" dirty="0">
              <a:latin typeface="Arial"/>
              <a:cs typeface="Arial"/>
            </a:endParaRPr>
          </a:p>
        </p:txBody>
      </p:sp>
      <p:cxnSp>
        <p:nvCxnSpPr>
          <p:cNvPr id="51" name="Straight Connector 50">
            <a:extLst>
              <a:ext uri="{FF2B5EF4-FFF2-40B4-BE49-F238E27FC236}">
                <a16:creationId xmlns:a16="http://schemas.microsoft.com/office/drawing/2014/main" id="{3CF98D5F-CCAA-DF43-A6A6-01271D02C981}"/>
              </a:ext>
            </a:extLst>
          </p:cNvPr>
          <p:cNvCxnSpPr>
            <a:cxnSpLocks/>
          </p:cNvCxnSpPr>
          <p:nvPr/>
        </p:nvCxnSpPr>
        <p:spPr>
          <a:xfrm rot="16200000">
            <a:off x="488677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object 34">
            <a:extLst>
              <a:ext uri="{FF2B5EF4-FFF2-40B4-BE49-F238E27FC236}">
                <a16:creationId xmlns:a16="http://schemas.microsoft.com/office/drawing/2014/main" id="{17C98517-176C-0C43-A420-78782897C226}"/>
              </a:ext>
            </a:extLst>
          </p:cNvPr>
          <p:cNvSpPr txBox="1"/>
          <p:nvPr/>
        </p:nvSpPr>
        <p:spPr>
          <a:xfrm>
            <a:off x="443763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12</a:t>
            </a:r>
            <a:endParaRPr sz="1000" dirty="0">
              <a:latin typeface="Arial"/>
              <a:cs typeface="Arial"/>
            </a:endParaRPr>
          </a:p>
        </p:txBody>
      </p:sp>
      <p:cxnSp>
        <p:nvCxnSpPr>
          <p:cNvPr id="53" name="Straight Connector 52">
            <a:extLst>
              <a:ext uri="{FF2B5EF4-FFF2-40B4-BE49-F238E27FC236}">
                <a16:creationId xmlns:a16="http://schemas.microsoft.com/office/drawing/2014/main" id="{0C91E24B-EDC2-A143-94EA-5C08BB50A1F5}"/>
              </a:ext>
            </a:extLst>
          </p:cNvPr>
          <p:cNvCxnSpPr>
            <a:cxnSpLocks/>
          </p:cNvCxnSpPr>
          <p:nvPr/>
        </p:nvCxnSpPr>
        <p:spPr>
          <a:xfrm rot="16200000">
            <a:off x="452482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object 34">
            <a:extLst>
              <a:ext uri="{FF2B5EF4-FFF2-40B4-BE49-F238E27FC236}">
                <a16:creationId xmlns:a16="http://schemas.microsoft.com/office/drawing/2014/main" id="{5629934C-0A95-0946-9B16-63561BD0A35B}"/>
              </a:ext>
            </a:extLst>
          </p:cNvPr>
          <p:cNvSpPr txBox="1"/>
          <p:nvPr/>
        </p:nvSpPr>
        <p:spPr>
          <a:xfrm>
            <a:off x="408520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9</a:t>
            </a:r>
            <a:endParaRPr sz="1000" dirty="0">
              <a:latin typeface="Arial"/>
              <a:cs typeface="Arial"/>
            </a:endParaRPr>
          </a:p>
        </p:txBody>
      </p:sp>
      <p:cxnSp>
        <p:nvCxnSpPr>
          <p:cNvPr id="55" name="Straight Connector 54">
            <a:extLst>
              <a:ext uri="{FF2B5EF4-FFF2-40B4-BE49-F238E27FC236}">
                <a16:creationId xmlns:a16="http://schemas.microsoft.com/office/drawing/2014/main" id="{F76B75DB-7B87-C840-B5F9-95D98C3AEA15}"/>
              </a:ext>
            </a:extLst>
          </p:cNvPr>
          <p:cNvCxnSpPr>
            <a:cxnSpLocks/>
          </p:cNvCxnSpPr>
          <p:nvPr/>
        </p:nvCxnSpPr>
        <p:spPr>
          <a:xfrm rot="16200000">
            <a:off x="417239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0AACD4A-26ED-574A-AD14-AEC9DABB66A1}"/>
              </a:ext>
            </a:extLst>
          </p:cNvPr>
          <p:cNvCxnSpPr>
            <a:cxnSpLocks/>
          </p:cNvCxnSpPr>
          <p:nvPr/>
        </p:nvCxnSpPr>
        <p:spPr>
          <a:xfrm>
            <a:off x="3121474" y="4260834"/>
            <a:ext cx="552722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object 47">
            <a:extLst>
              <a:ext uri="{FF2B5EF4-FFF2-40B4-BE49-F238E27FC236}">
                <a16:creationId xmlns:a16="http://schemas.microsoft.com/office/drawing/2014/main" id="{93F897D4-31AC-614A-8242-742EFE487E4C}"/>
              </a:ext>
            </a:extLst>
          </p:cNvPr>
          <p:cNvSpPr txBox="1"/>
          <p:nvPr/>
        </p:nvSpPr>
        <p:spPr>
          <a:xfrm rot="16200000">
            <a:off x="1596750" y="2984181"/>
            <a:ext cx="2020120" cy="196635"/>
          </a:xfrm>
          <a:prstGeom prst="rect">
            <a:avLst/>
          </a:prstGeom>
        </p:spPr>
        <p:txBody>
          <a:bodyPr vert="horz" wrap="square" lIns="0" tIns="16933" rIns="0" bIns="0" rtlCol="0">
            <a:spAutoFit/>
          </a:bodyPr>
          <a:lstStyle/>
          <a:p>
            <a:pPr marR="36406" algn="ctr">
              <a:lnSpc>
                <a:spcPts val="1367"/>
              </a:lnSpc>
            </a:pPr>
            <a:r>
              <a:rPr lang="en-GB" sz="1200" b="1" dirty="0" err="1">
                <a:latin typeface="Arial"/>
                <a:cs typeface="Arial"/>
              </a:rPr>
              <a:t>rPFS</a:t>
            </a:r>
            <a:r>
              <a:rPr lang="en-GB" sz="1200" b="1" dirty="0">
                <a:latin typeface="Arial"/>
                <a:cs typeface="Arial"/>
              </a:rPr>
              <a:t> by IRR (%)</a:t>
            </a:r>
            <a:endParaRPr sz="1200" dirty="0">
              <a:latin typeface="Arial"/>
              <a:cs typeface="Arial"/>
            </a:endParaRPr>
          </a:p>
        </p:txBody>
      </p:sp>
      <p:graphicFrame>
        <p:nvGraphicFramePr>
          <p:cNvPr id="58" name="Table 57">
            <a:extLst>
              <a:ext uri="{FF2B5EF4-FFF2-40B4-BE49-F238E27FC236}">
                <a16:creationId xmlns:a16="http://schemas.microsoft.com/office/drawing/2014/main" id="{AC18A08D-FEFA-FA4A-9A4C-FD0CE97CB339}"/>
              </a:ext>
            </a:extLst>
          </p:cNvPr>
          <p:cNvGraphicFramePr>
            <a:graphicFrameLocks noGrp="1"/>
          </p:cNvGraphicFramePr>
          <p:nvPr>
            <p:extLst>
              <p:ext uri="{D42A27DB-BD31-4B8C-83A1-F6EECF244321}">
                <p14:modId xmlns:p14="http://schemas.microsoft.com/office/powerpoint/2010/main" val="3605790587"/>
              </p:ext>
            </p:extLst>
          </p:nvPr>
        </p:nvGraphicFramePr>
        <p:xfrm>
          <a:off x="1916750" y="4689802"/>
          <a:ext cx="6795002" cy="493901"/>
        </p:xfrm>
        <a:graphic>
          <a:graphicData uri="http://schemas.openxmlformats.org/drawingml/2006/table">
            <a:tbl>
              <a:tblPr firstRow="1" bandRow="1">
                <a:tableStyleId>{5C22544A-7EE6-4342-B048-85BDC9FD1C3A}</a:tableStyleId>
              </a:tblPr>
              <a:tblGrid>
                <a:gridCol w="1082906">
                  <a:extLst>
                    <a:ext uri="{9D8B030D-6E8A-4147-A177-3AD203B41FA5}">
                      <a16:colId xmlns:a16="http://schemas.microsoft.com/office/drawing/2014/main" val="3323329763"/>
                    </a:ext>
                  </a:extLst>
                </a:gridCol>
                <a:gridCol w="357006">
                  <a:extLst>
                    <a:ext uri="{9D8B030D-6E8A-4147-A177-3AD203B41FA5}">
                      <a16:colId xmlns:a16="http://schemas.microsoft.com/office/drawing/2014/main" val="408059994"/>
                    </a:ext>
                  </a:extLst>
                </a:gridCol>
                <a:gridCol w="357006">
                  <a:extLst>
                    <a:ext uri="{9D8B030D-6E8A-4147-A177-3AD203B41FA5}">
                      <a16:colId xmlns:a16="http://schemas.microsoft.com/office/drawing/2014/main" val="2557283146"/>
                    </a:ext>
                  </a:extLst>
                </a:gridCol>
                <a:gridCol w="357006">
                  <a:extLst>
                    <a:ext uri="{9D8B030D-6E8A-4147-A177-3AD203B41FA5}">
                      <a16:colId xmlns:a16="http://schemas.microsoft.com/office/drawing/2014/main" val="1154317406"/>
                    </a:ext>
                  </a:extLst>
                </a:gridCol>
                <a:gridCol w="357006">
                  <a:extLst>
                    <a:ext uri="{9D8B030D-6E8A-4147-A177-3AD203B41FA5}">
                      <a16:colId xmlns:a16="http://schemas.microsoft.com/office/drawing/2014/main" val="177527199"/>
                    </a:ext>
                  </a:extLst>
                </a:gridCol>
                <a:gridCol w="357006">
                  <a:extLst>
                    <a:ext uri="{9D8B030D-6E8A-4147-A177-3AD203B41FA5}">
                      <a16:colId xmlns:a16="http://schemas.microsoft.com/office/drawing/2014/main" val="72955028"/>
                    </a:ext>
                  </a:extLst>
                </a:gridCol>
                <a:gridCol w="357006">
                  <a:extLst>
                    <a:ext uri="{9D8B030D-6E8A-4147-A177-3AD203B41FA5}">
                      <a16:colId xmlns:a16="http://schemas.microsoft.com/office/drawing/2014/main" val="3724242838"/>
                    </a:ext>
                  </a:extLst>
                </a:gridCol>
                <a:gridCol w="357006">
                  <a:extLst>
                    <a:ext uri="{9D8B030D-6E8A-4147-A177-3AD203B41FA5}">
                      <a16:colId xmlns:a16="http://schemas.microsoft.com/office/drawing/2014/main" val="1520814001"/>
                    </a:ext>
                  </a:extLst>
                </a:gridCol>
                <a:gridCol w="357006">
                  <a:extLst>
                    <a:ext uri="{9D8B030D-6E8A-4147-A177-3AD203B41FA5}">
                      <a16:colId xmlns:a16="http://schemas.microsoft.com/office/drawing/2014/main" val="2050497977"/>
                    </a:ext>
                  </a:extLst>
                </a:gridCol>
                <a:gridCol w="357006">
                  <a:extLst>
                    <a:ext uri="{9D8B030D-6E8A-4147-A177-3AD203B41FA5}">
                      <a16:colId xmlns:a16="http://schemas.microsoft.com/office/drawing/2014/main" val="2382064866"/>
                    </a:ext>
                  </a:extLst>
                </a:gridCol>
                <a:gridCol w="357006">
                  <a:extLst>
                    <a:ext uri="{9D8B030D-6E8A-4147-A177-3AD203B41FA5}">
                      <a16:colId xmlns:a16="http://schemas.microsoft.com/office/drawing/2014/main" val="3222638193"/>
                    </a:ext>
                  </a:extLst>
                </a:gridCol>
                <a:gridCol w="357006">
                  <a:extLst>
                    <a:ext uri="{9D8B030D-6E8A-4147-A177-3AD203B41FA5}">
                      <a16:colId xmlns:a16="http://schemas.microsoft.com/office/drawing/2014/main" val="2114427876"/>
                    </a:ext>
                  </a:extLst>
                </a:gridCol>
                <a:gridCol w="357006">
                  <a:extLst>
                    <a:ext uri="{9D8B030D-6E8A-4147-A177-3AD203B41FA5}">
                      <a16:colId xmlns:a16="http://schemas.microsoft.com/office/drawing/2014/main" val="2442413547"/>
                    </a:ext>
                  </a:extLst>
                </a:gridCol>
                <a:gridCol w="357006">
                  <a:extLst>
                    <a:ext uri="{9D8B030D-6E8A-4147-A177-3AD203B41FA5}">
                      <a16:colId xmlns:a16="http://schemas.microsoft.com/office/drawing/2014/main" val="2980931754"/>
                    </a:ext>
                  </a:extLst>
                </a:gridCol>
                <a:gridCol w="357006">
                  <a:extLst>
                    <a:ext uri="{9D8B030D-6E8A-4147-A177-3AD203B41FA5}">
                      <a16:colId xmlns:a16="http://schemas.microsoft.com/office/drawing/2014/main" val="2327486401"/>
                    </a:ext>
                  </a:extLst>
                </a:gridCol>
                <a:gridCol w="357006">
                  <a:extLst>
                    <a:ext uri="{9D8B030D-6E8A-4147-A177-3AD203B41FA5}">
                      <a16:colId xmlns:a16="http://schemas.microsoft.com/office/drawing/2014/main" val="3850995287"/>
                    </a:ext>
                  </a:extLst>
                </a:gridCol>
                <a:gridCol w="357006">
                  <a:extLst>
                    <a:ext uri="{9D8B030D-6E8A-4147-A177-3AD203B41FA5}">
                      <a16:colId xmlns:a16="http://schemas.microsoft.com/office/drawing/2014/main" val="553822352"/>
                    </a:ext>
                  </a:extLst>
                </a:gridCol>
              </a:tblGrid>
              <a:tr h="158061">
                <a:tc gridSpan="17">
                  <a:txBody>
                    <a:bodyPr/>
                    <a:lstStyle/>
                    <a:p>
                      <a:r>
                        <a:rPr lang="en-US" sz="900" dirty="0">
                          <a:solidFill>
                            <a:schemeClr val="tx1"/>
                          </a:solidFill>
                          <a:latin typeface="Arial" panose="020B0604020202020204" pitchFamily="34" charset="0"/>
                          <a:cs typeface="Arial" panose="020B0604020202020204" pitchFamily="34" charset="0"/>
                        </a:rPr>
                        <a:t>Patients at risk (events)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114207239"/>
                  </a:ext>
                </a:extLst>
              </a:tr>
              <a:tr h="167920">
                <a:tc>
                  <a:txBody>
                    <a:bodyPr/>
                    <a:lstStyle/>
                    <a:p>
                      <a:r>
                        <a:rPr lang="en-US" sz="800" b="1" dirty="0">
                          <a:solidFill>
                            <a:schemeClr val="tx2"/>
                          </a:solidFill>
                          <a:latin typeface="Arial" panose="020B0604020202020204" pitchFamily="34" charset="0"/>
                          <a:cs typeface="Arial" panose="020B0604020202020204" pitchFamily="34" charset="0"/>
                        </a:rPr>
                        <a:t>Rucaparib</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270 (0)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220 (29)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155 (68)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99 (108)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61 (135)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46 (142)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31 (150)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19 (156)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15 (158)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12 (160)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9 (161)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7 (162)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4 (164)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2 (164)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2 (164)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0 (164)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3870269"/>
                  </a:ext>
                </a:extLst>
              </a:tr>
              <a:tr h="167920">
                <a:tc>
                  <a:txBody>
                    <a:bodyPr/>
                    <a:lstStyle/>
                    <a:p>
                      <a:r>
                        <a:rPr lang="en-US" sz="800" b="1" dirty="0">
                          <a:solidFill>
                            <a:schemeClr val="accent1"/>
                          </a:solidFill>
                          <a:latin typeface="Arial" panose="020B0604020202020204" pitchFamily="34" charset="0"/>
                          <a:cs typeface="Arial" panose="020B0604020202020204" pitchFamily="34" charset="0"/>
                        </a:rPr>
                        <a:t>Physician’s choice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135 (0)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97 (25)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58 (56)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28 (74)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13 (88)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6 (91)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4 (92)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 (93)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 (93)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0 (94)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1842853"/>
                  </a:ext>
                </a:extLst>
              </a:tr>
            </a:tbl>
          </a:graphicData>
        </a:graphic>
      </p:graphicFrame>
      <p:sp>
        <p:nvSpPr>
          <p:cNvPr id="59" name="object 34">
            <a:extLst>
              <a:ext uri="{FF2B5EF4-FFF2-40B4-BE49-F238E27FC236}">
                <a16:creationId xmlns:a16="http://schemas.microsoft.com/office/drawing/2014/main" id="{7736F4C8-B217-9B4E-BA5F-DBA6C8E15781}"/>
              </a:ext>
            </a:extLst>
          </p:cNvPr>
          <p:cNvSpPr txBox="1"/>
          <p:nvPr/>
        </p:nvSpPr>
        <p:spPr>
          <a:xfrm>
            <a:off x="3415284" y="3925359"/>
            <a:ext cx="1609090" cy="289823"/>
          </a:xfrm>
          <a:prstGeom prst="rect">
            <a:avLst/>
          </a:prstGeom>
        </p:spPr>
        <p:txBody>
          <a:bodyPr vert="horz" wrap="square" lIns="0" tIns="0" rIns="0" bIns="0" rtlCol="0">
            <a:spAutoFit/>
          </a:bodyPr>
          <a:lstStyle/>
          <a:p>
            <a:pPr>
              <a:spcBef>
                <a:spcPts val="133"/>
              </a:spcBef>
            </a:pPr>
            <a:r>
              <a:rPr lang="en-GB" sz="900" spc="-7" dirty="0">
                <a:solidFill>
                  <a:schemeClr val="tx2"/>
                </a:solidFill>
                <a:latin typeface="Arial"/>
                <a:cs typeface="Arial"/>
              </a:rPr>
              <a:t>Rucaparib</a:t>
            </a:r>
          </a:p>
          <a:p>
            <a:pPr>
              <a:spcBef>
                <a:spcPts val="133"/>
              </a:spcBef>
            </a:pPr>
            <a:r>
              <a:rPr lang="en-US" sz="900" dirty="0">
                <a:solidFill>
                  <a:schemeClr val="accent1"/>
                </a:solidFill>
                <a:latin typeface="Arial" panose="020B0604020202020204" pitchFamily="34" charset="0"/>
                <a:cs typeface="Arial" panose="020B0604020202020204" pitchFamily="34" charset="0"/>
              </a:rPr>
              <a:t>Physician’s choice</a:t>
            </a:r>
            <a:endParaRPr lang="en-GB" sz="900" spc="-7" dirty="0">
              <a:latin typeface="Arial"/>
              <a:cs typeface="Arial"/>
            </a:endParaRPr>
          </a:p>
        </p:txBody>
      </p:sp>
      <p:cxnSp>
        <p:nvCxnSpPr>
          <p:cNvPr id="60" name="Straight Connector 59">
            <a:extLst>
              <a:ext uri="{FF2B5EF4-FFF2-40B4-BE49-F238E27FC236}">
                <a16:creationId xmlns:a16="http://schemas.microsoft.com/office/drawing/2014/main" id="{7FE3734E-886D-E945-81FA-A6968F2BF8AC}"/>
              </a:ext>
            </a:extLst>
          </p:cNvPr>
          <p:cNvCxnSpPr>
            <a:cxnSpLocks/>
          </p:cNvCxnSpPr>
          <p:nvPr/>
        </p:nvCxnSpPr>
        <p:spPr>
          <a:xfrm>
            <a:off x="3210374" y="4012236"/>
            <a:ext cx="15375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DC7AA8A8-3F01-7347-B77E-C6CDB0117DB3}"/>
              </a:ext>
            </a:extLst>
          </p:cNvPr>
          <p:cNvCxnSpPr>
            <a:cxnSpLocks/>
          </p:cNvCxnSpPr>
          <p:nvPr/>
        </p:nvCxnSpPr>
        <p:spPr>
          <a:xfrm>
            <a:off x="3210374" y="4148761"/>
            <a:ext cx="15375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object 47">
            <a:extLst>
              <a:ext uri="{FF2B5EF4-FFF2-40B4-BE49-F238E27FC236}">
                <a16:creationId xmlns:a16="http://schemas.microsoft.com/office/drawing/2014/main" id="{43FB23B3-E626-B547-9FF9-26B153B4B9E4}"/>
              </a:ext>
            </a:extLst>
          </p:cNvPr>
          <p:cNvSpPr txBox="1"/>
          <p:nvPr/>
        </p:nvSpPr>
        <p:spPr>
          <a:xfrm>
            <a:off x="5173912" y="4513026"/>
            <a:ext cx="1472417"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Months</a:t>
            </a:r>
            <a:endParaRPr sz="1200" dirty="0">
              <a:latin typeface="Arial"/>
              <a:cs typeface="Arial"/>
            </a:endParaRPr>
          </a:p>
        </p:txBody>
      </p:sp>
      <p:sp>
        <p:nvSpPr>
          <p:cNvPr id="26" name="object 34">
            <a:extLst>
              <a:ext uri="{FF2B5EF4-FFF2-40B4-BE49-F238E27FC236}">
                <a16:creationId xmlns:a16="http://schemas.microsoft.com/office/drawing/2014/main" id="{76988F4A-29A8-5345-B309-C574FA8E8001}"/>
              </a:ext>
            </a:extLst>
          </p:cNvPr>
          <p:cNvSpPr txBox="1"/>
          <p:nvPr/>
        </p:nvSpPr>
        <p:spPr>
          <a:xfrm>
            <a:off x="838098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45</a:t>
            </a:r>
            <a:endParaRPr sz="1000" dirty="0">
              <a:latin typeface="Arial"/>
              <a:cs typeface="Arial"/>
            </a:endParaRPr>
          </a:p>
        </p:txBody>
      </p:sp>
      <p:cxnSp>
        <p:nvCxnSpPr>
          <p:cNvPr id="27" name="Straight Connector 26">
            <a:extLst>
              <a:ext uri="{FF2B5EF4-FFF2-40B4-BE49-F238E27FC236}">
                <a16:creationId xmlns:a16="http://schemas.microsoft.com/office/drawing/2014/main" id="{B910DAAE-5D79-DA40-9669-25F79D0C60A4}"/>
              </a:ext>
            </a:extLst>
          </p:cNvPr>
          <p:cNvCxnSpPr>
            <a:cxnSpLocks/>
          </p:cNvCxnSpPr>
          <p:nvPr/>
        </p:nvCxnSpPr>
        <p:spPr>
          <a:xfrm rot="16200000">
            <a:off x="846817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object 34">
            <a:extLst>
              <a:ext uri="{FF2B5EF4-FFF2-40B4-BE49-F238E27FC236}">
                <a16:creationId xmlns:a16="http://schemas.microsoft.com/office/drawing/2014/main" id="{FC8FA2A0-C948-9D43-982A-BD2141B5A7BB}"/>
              </a:ext>
            </a:extLst>
          </p:cNvPr>
          <p:cNvSpPr txBox="1"/>
          <p:nvPr/>
        </p:nvSpPr>
        <p:spPr>
          <a:xfrm>
            <a:off x="802855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42</a:t>
            </a:r>
            <a:endParaRPr sz="1000" dirty="0">
              <a:latin typeface="Arial"/>
              <a:cs typeface="Arial"/>
            </a:endParaRPr>
          </a:p>
        </p:txBody>
      </p:sp>
      <p:cxnSp>
        <p:nvCxnSpPr>
          <p:cNvPr id="29" name="Straight Connector 28">
            <a:extLst>
              <a:ext uri="{FF2B5EF4-FFF2-40B4-BE49-F238E27FC236}">
                <a16:creationId xmlns:a16="http://schemas.microsoft.com/office/drawing/2014/main" id="{0A4BFDA1-78E0-0942-AD01-202739B5E84F}"/>
              </a:ext>
            </a:extLst>
          </p:cNvPr>
          <p:cNvCxnSpPr>
            <a:cxnSpLocks/>
          </p:cNvCxnSpPr>
          <p:nvPr/>
        </p:nvCxnSpPr>
        <p:spPr>
          <a:xfrm rot="16200000">
            <a:off x="811574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object 34">
            <a:extLst>
              <a:ext uri="{FF2B5EF4-FFF2-40B4-BE49-F238E27FC236}">
                <a16:creationId xmlns:a16="http://schemas.microsoft.com/office/drawing/2014/main" id="{41C3DEE2-862C-4348-B068-6E109E094BBE}"/>
              </a:ext>
            </a:extLst>
          </p:cNvPr>
          <p:cNvSpPr txBox="1"/>
          <p:nvPr/>
        </p:nvSpPr>
        <p:spPr>
          <a:xfrm>
            <a:off x="766343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39</a:t>
            </a:r>
            <a:endParaRPr sz="1000" dirty="0">
              <a:latin typeface="Arial"/>
              <a:cs typeface="Arial"/>
            </a:endParaRPr>
          </a:p>
        </p:txBody>
      </p:sp>
      <p:cxnSp>
        <p:nvCxnSpPr>
          <p:cNvPr id="35" name="Straight Connector 34">
            <a:extLst>
              <a:ext uri="{FF2B5EF4-FFF2-40B4-BE49-F238E27FC236}">
                <a16:creationId xmlns:a16="http://schemas.microsoft.com/office/drawing/2014/main" id="{560FF1B5-AB56-C44A-B0A6-B79F7B76F016}"/>
              </a:ext>
            </a:extLst>
          </p:cNvPr>
          <p:cNvCxnSpPr>
            <a:cxnSpLocks/>
          </p:cNvCxnSpPr>
          <p:nvPr/>
        </p:nvCxnSpPr>
        <p:spPr>
          <a:xfrm rot="16200000">
            <a:off x="775062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object 34">
            <a:extLst>
              <a:ext uri="{FF2B5EF4-FFF2-40B4-BE49-F238E27FC236}">
                <a16:creationId xmlns:a16="http://schemas.microsoft.com/office/drawing/2014/main" id="{25B22FDE-7B6A-C94B-83CD-DC66E80A9361}"/>
              </a:ext>
            </a:extLst>
          </p:cNvPr>
          <p:cNvSpPr txBox="1"/>
          <p:nvPr/>
        </p:nvSpPr>
        <p:spPr>
          <a:xfrm>
            <a:off x="730148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36</a:t>
            </a:r>
            <a:endParaRPr sz="1000" dirty="0">
              <a:latin typeface="Arial"/>
              <a:cs typeface="Arial"/>
            </a:endParaRPr>
          </a:p>
        </p:txBody>
      </p:sp>
      <p:cxnSp>
        <p:nvCxnSpPr>
          <p:cNvPr id="37" name="Straight Connector 36">
            <a:extLst>
              <a:ext uri="{FF2B5EF4-FFF2-40B4-BE49-F238E27FC236}">
                <a16:creationId xmlns:a16="http://schemas.microsoft.com/office/drawing/2014/main" id="{07B1F965-5481-4540-AD5B-07D94D7393BB}"/>
              </a:ext>
            </a:extLst>
          </p:cNvPr>
          <p:cNvCxnSpPr>
            <a:cxnSpLocks/>
          </p:cNvCxnSpPr>
          <p:nvPr/>
        </p:nvCxnSpPr>
        <p:spPr>
          <a:xfrm rot="16200000">
            <a:off x="738867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object 34">
            <a:extLst>
              <a:ext uri="{FF2B5EF4-FFF2-40B4-BE49-F238E27FC236}">
                <a16:creationId xmlns:a16="http://schemas.microsoft.com/office/drawing/2014/main" id="{E7B148BD-A4D1-DF48-A00A-6A19ABFCC657}"/>
              </a:ext>
            </a:extLst>
          </p:cNvPr>
          <p:cNvSpPr txBox="1"/>
          <p:nvPr/>
        </p:nvSpPr>
        <p:spPr>
          <a:xfrm>
            <a:off x="695540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33</a:t>
            </a:r>
            <a:endParaRPr sz="1000" dirty="0">
              <a:latin typeface="Arial"/>
              <a:cs typeface="Arial"/>
            </a:endParaRPr>
          </a:p>
        </p:txBody>
      </p:sp>
      <p:cxnSp>
        <p:nvCxnSpPr>
          <p:cNvPr id="39" name="Straight Connector 38">
            <a:extLst>
              <a:ext uri="{FF2B5EF4-FFF2-40B4-BE49-F238E27FC236}">
                <a16:creationId xmlns:a16="http://schemas.microsoft.com/office/drawing/2014/main" id="{FE1FC353-BA8F-6549-B6ED-35C00DC48A00}"/>
              </a:ext>
            </a:extLst>
          </p:cNvPr>
          <p:cNvCxnSpPr>
            <a:cxnSpLocks/>
          </p:cNvCxnSpPr>
          <p:nvPr/>
        </p:nvCxnSpPr>
        <p:spPr>
          <a:xfrm rot="16200000">
            <a:off x="704259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object 34">
            <a:extLst>
              <a:ext uri="{FF2B5EF4-FFF2-40B4-BE49-F238E27FC236}">
                <a16:creationId xmlns:a16="http://schemas.microsoft.com/office/drawing/2014/main" id="{96A0C8DB-4258-4648-B840-97DD01356D49}"/>
              </a:ext>
            </a:extLst>
          </p:cNvPr>
          <p:cNvSpPr txBox="1"/>
          <p:nvPr/>
        </p:nvSpPr>
        <p:spPr>
          <a:xfrm>
            <a:off x="659663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30</a:t>
            </a:r>
            <a:endParaRPr sz="1000" dirty="0">
              <a:latin typeface="Arial"/>
              <a:cs typeface="Arial"/>
            </a:endParaRPr>
          </a:p>
        </p:txBody>
      </p:sp>
      <p:cxnSp>
        <p:nvCxnSpPr>
          <p:cNvPr id="41" name="Straight Connector 40">
            <a:extLst>
              <a:ext uri="{FF2B5EF4-FFF2-40B4-BE49-F238E27FC236}">
                <a16:creationId xmlns:a16="http://schemas.microsoft.com/office/drawing/2014/main" id="{18425545-CBC5-2B4D-9F01-88B315B3894C}"/>
              </a:ext>
            </a:extLst>
          </p:cNvPr>
          <p:cNvCxnSpPr>
            <a:cxnSpLocks/>
          </p:cNvCxnSpPr>
          <p:nvPr/>
        </p:nvCxnSpPr>
        <p:spPr>
          <a:xfrm rot="16200000">
            <a:off x="668382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object 34">
            <a:extLst>
              <a:ext uri="{FF2B5EF4-FFF2-40B4-BE49-F238E27FC236}">
                <a16:creationId xmlns:a16="http://schemas.microsoft.com/office/drawing/2014/main" id="{6716E29D-5F03-8648-8FE4-500F8C8489CF}"/>
              </a:ext>
            </a:extLst>
          </p:cNvPr>
          <p:cNvSpPr txBox="1"/>
          <p:nvPr/>
        </p:nvSpPr>
        <p:spPr>
          <a:xfrm>
            <a:off x="623785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27</a:t>
            </a:r>
            <a:endParaRPr sz="1000" dirty="0">
              <a:latin typeface="Arial"/>
              <a:cs typeface="Arial"/>
            </a:endParaRPr>
          </a:p>
        </p:txBody>
      </p:sp>
      <p:cxnSp>
        <p:nvCxnSpPr>
          <p:cNvPr id="43" name="Straight Connector 42">
            <a:extLst>
              <a:ext uri="{FF2B5EF4-FFF2-40B4-BE49-F238E27FC236}">
                <a16:creationId xmlns:a16="http://schemas.microsoft.com/office/drawing/2014/main" id="{8535C011-2918-C945-AA78-4AA4399EA287}"/>
              </a:ext>
            </a:extLst>
          </p:cNvPr>
          <p:cNvCxnSpPr>
            <a:cxnSpLocks/>
          </p:cNvCxnSpPr>
          <p:nvPr/>
        </p:nvCxnSpPr>
        <p:spPr>
          <a:xfrm rot="16200000">
            <a:off x="632504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object 34">
            <a:extLst>
              <a:ext uri="{FF2B5EF4-FFF2-40B4-BE49-F238E27FC236}">
                <a16:creationId xmlns:a16="http://schemas.microsoft.com/office/drawing/2014/main" id="{18D15BBC-BFDE-8248-A3DF-0B97FCC1DC63}"/>
              </a:ext>
            </a:extLst>
          </p:cNvPr>
          <p:cNvSpPr txBox="1"/>
          <p:nvPr/>
        </p:nvSpPr>
        <p:spPr>
          <a:xfrm>
            <a:off x="588225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24</a:t>
            </a:r>
            <a:endParaRPr sz="1000" dirty="0">
              <a:latin typeface="Arial"/>
              <a:cs typeface="Arial"/>
            </a:endParaRPr>
          </a:p>
        </p:txBody>
      </p:sp>
      <p:cxnSp>
        <p:nvCxnSpPr>
          <p:cNvPr id="45" name="Straight Connector 44">
            <a:extLst>
              <a:ext uri="{FF2B5EF4-FFF2-40B4-BE49-F238E27FC236}">
                <a16:creationId xmlns:a16="http://schemas.microsoft.com/office/drawing/2014/main" id="{B1B56449-5F7A-4046-980F-487B99E63656}"/>
              </a:ext>
            </a:extLst>
          </p:cNvPr>
          <p:cNvCxnSpPr>
            <a:cxnSpLocks/>
          </p:cNvCxnSpPr>
          <p:nvPr/>
        </p:nvCxnSpPr>
        <p:spPr>
          <a:xfrm rot="16200000">
            <a:off x="596944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object 34">
            <a:extLst>
              <a:ext uri="{FF2B5EF4-FFF2-40B4-BE49-F238E27FC236}">
                <a16:creationId xmlns:a16="http://schemas.microsoft.com/office/drawing/2014/main" id="{A8522459-3D30-FC4C-BA5C-AA2B93A18824}"/>
              </a:ext>
            </a:extLst>
          </p:cNvPr>
          <p:cNvSpPr txBox="1"/>
          <p:nvPr/>
        </p:nvSpPr>
        <p:spPr>
          <a:xfrm>
            <a:off x="550760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21</a:t>
            </a:r>
            <a:endParaRPr sz="1000" dirty="0">
              <a:latin typeface="Arial"/>
              <a:cs typeface="Arial"/>
            </a:endParaRPr>
          </a:p>
        </p:txBody>
      </p:sp>
      <p:cxnSp>
        <p:nvCxnSpPr>
          <p:cNvPr id="47" name="Straight Connector 46">
            <a:extLst>
              <a:ext uri="{FF2B5EF4-FFF2-40B4-BE49-F238E27FC236}">
                <a16:creationId xmlns:a16="http://schemas.microsoft.com/office/drawing/2014/main" id="{C1397A0D-2BC9-F044-BBF4-3B99BE796257}"/>
              </a:ext>
            </a:extLst>
          </p:cNvPr>
          <p:cNvCxnSpPr>
            <a:cxnSpLocks/>
          </p:cNvCxnSpPr>
          <p:nvPr/>
        </p:nvCxnSpPr>
        <p:spPr>
          <a:xfrm rot="16200000">
            <a:off x="559479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object 34">
            <a:extLst>
              <a:ext uri="{FF2B5EF4-FFF2-40B4-BE49-F238E27FC236}">
                <a16:creationId xmlns:a16="http://schemas.microsoft.com/office/drawing/2014/main" id="{F85796C9-1847-2542-96C6-88533F3552C7}"/>
              </a:ext>
            </a:extLst>
          </p:cNvPr>
          <p:cNvSpPr txBox="1"/>
          <p:nvPr/>
        </p:nvSpPr>
        <p:spPr>
          <a:xfrm>
            <a:off x="516153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18</a:t>
            </a:r>
            <a:endParaRPr sz="1000" dirty="0">
              <a:latin typeface="Arial"/>
              <a:cs typeface="Arial"/>
            </a:endParaRPr>
          </a:p>
        </p:txBody>
      </p:sp>
      <p:cxnSp>
        <p:nvCxnSpPr>
          <p:cNvPr id="49" name="Straight Connector 48">
            <a:extLst>
              <a:ext uri="{FF2B5EF4-FFF2-40B4-BE49-F238E27FC236}">
                <a16:creationId xmlns:a16="http://schemas.microsoft.com/office/drawing/2014/main" id="{54ADFEBF-0923-6340-A2A7-21AEAC9B4F31}"/>
              </a:ext>
            </a:extLst>
          </p:cNvPr>
          <p:cNvCxnSpPr>
            <a:cxnSpLocks/>
          </p:cNvCxnSpPr>
          <p:nvPr/>
        </p:nvCxnSpPr>
        <p:spPr>
          <a:xfrm rot="16200000">
            <a:off x="524872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7" name="Graphic 66">
            <a:extLst>
              <a:ext uri="{FF2B5EF4-FFF2-40B4-BE49-F238E27FC236}">
                <a16:creationId xmlns:a16="http://schemas.microsoft.com/office/drawing/2014/main" id="{EC0F1344-240D-E340-A658-0EA418CFF0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7149" y="1898671"/>
            <a:ext cx="5339612" cy="2365354"/>
          </a:xfrm>
          <a:prstGeom prst="rect">
            <a:avLst/>
          </a:prstGeom>
        </p:spPr>
      </p:pic>
      <p:graphicFrame>
        <p:nvGraphicFramePr>
          <p:cNvPr id="63" name="Table 62">
            <a:extLst>
              <a:ext uri="{FF2B5EF4-FFF2-40B4-BE49-F238E27FC236}">
                <a16:creationId xmlns:a16="http://schemas.microsoft.com/office/drawing/2014/main" id="{A11EAECB-036E-B24C-8D4A-C81B3E287522}"/>
              </a:ext>
            </a:extLst>
          </p:cNvPr>
          <p:cNvGraphicFramePr>
            <a:graphicFrameLocks noGrp="1"/>
          </p:cNvGraphicFramePr>
          <p:nvPr>
            <p:extLst>
              <p:ext uri="{D42A27DB-BD31-4B8C-83A1-F6EECF244321}">
                <p14:modId xmlns:p14="http://schemas.microsoft.com/office/powerpoint/2010/main" val="3918369870"/>
              </p:ext>
            </p:extLst>
          </p:nvPr>
        </p:nvGraphicFramePr>
        <p:xfrm>
          <a:off x="6366711" y="1944106"/>
          <a:ext cx="3183967" cy="1012680"/>
        </p:xfrm>
        <a:graphic>
          <a:graphicData uri="http://schemas.openxmlformats.org/drawingml/2006/table">
            <a:tbl>
              <a:tblPr firstRow="1" bandRow="1">
                <a:tableStyleId>{5C22544A-7EE6-4342-B048-85BDC9FD1C3A}</a:tableStyleId>
              </a:tblPr>
              <a:tblGrid>
                <a:gridCol w="1413985">
                  <a:extLst>
                    <a:ext uri="{9D8B030D-6E8A-4147-A177-3AD203B41FA5}">
                      <a16:colId xmlns:a16="http://schemas.microsoft.com/office/drawing/2014/main" val="1256442069"/>
                    </a:ext>
                  </a:extLst>
                </a:gridCol>
                <a:gridCol w="920995">
                  <a:extLst>
                    <a:ext uri="{9D8B030D-6E8A-4147-A177-3AD203B41FA5}">
                      <a16:colId xmlns:a16="http://schemas.microsoft.com/office/drawing/2014/main" val="3362937906"/>
                    </a:ext>
                  </a:extLst>
                </a:gridCol>
                <a:gridCol w="848987">
                  <a:extLst>
                    <a:ext uri="{9D8B030D-6E8A-4147-A177-3AD203B41FA5}">
                      <a16:colId xmlns:a16="http://schemas.microsoft.com/office/drawing/2014/main" val="3272691983"/>
                    </a:ext>
                  </a:extLst>
                </a:gridCol>
              </a:tblGrid>
              <a:tr h="0">
                <a:tc>
                  <a:txBody>
                    <a:bodyPr/>
                    <a:lstStyle/>
                    <a:p>
                      <a:pPr>
                        <a:lnSpc>
                          <a:spcPct val="90000"/>
                        </a:lnSpc>
                      </a:pPr>
                      <a:endParaRPr lang="en-US" sz="1000" dirty="0">
                        <a:latin typeface="Arial" panose="020B0604020202020204" pitchFamily="34" charset="0"/>
                        <a:cs typeface="Arial" panose="020B0604020202020204" pitchFamily="34" charset="0"/>
                      </a:endParaRPr>
                    </a:p>
                  </a:txBody>
                  <a:tcPr marT="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Median, </a:t>
                      </a:r>
                      <a:r>
                        <a:rPr lang="en-US" sz="1000" dirty="0" err="1">
                          <a:solidFill>
                            <a:schemeClr val="tx1"/>
                          </a:solidFill>
                          <a:latin typeface="Arial" panose="020B0604020202020204" pitchFamily="34" charset="0"/>
                          <a:cs typeface="Arial" panose="020B0604020202020204" pitchFamily="34" charset="0"/>
                        </a:rPr>
                        <a:t>mo</a:t>
                      </a:r>
                      <a:endParaRPr lang="en-US" sz="1000" dirty="0">
                        <a:solidFill>
                          <a:schemeClr val="tx1"/>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95% CI</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5337196"/>
                  </a:ext>
                </a:extLst>
              </a:tr>
              <a:tr h="0">
                <a:tc>
                  <a:txBody>
                    <a:bodyPr/>
                    <a:lstStyle/>
                    <a:p>
                      <a:pPr>
                        <a:lnSpc>
                          <a:spcPct val="90000"/>
                        </a:lnSpc>
                      </a:pPr>
                      <a:r>
                        <a:rPr lang="en-US" sz="1000" b="1" dirty="0">
                          <a:solidFill>
                            <a:schemeClr val="tx2"/>
                          </a:solidFill>
                          <a:latin typeface="Arial" panose="020B0604020202020204" pitchFamily="34" charset="0"/>
                          <a:cs typeface="Arial" panose="020B0604020202020204" pitchFamily="34" charset="0"/>
                        </a:rPr>
                        <a:t>Rucaparib</a:t>
                      </a:r>
                    </a:p>
                  </a:txBody>
                  <a:tcPr marT="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10.2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8.3-11.2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098540"/>
                  </a:ext>
                </a:extLst>
              </a:tr>
              <a:tr h="0">
                <a:tc>
                  <a:txBody>
                    <a:bodyPr/>
                    <a:lstStyle/>
                    <a:p>
                      <a:pPr>
                        <a:lnSpc>
                          <a:spcPct val="90000"/>
                        </a:lnSpc>
                      </a:pPr>
                      <a:r>
                        <a:rPr lang="en-US" sz="1000" b="1" dirty="0">
                          <a:solidFill>
                            <a:schemeClr val="accent1"/>
                          </a:solidFill>
                          <a:latin typeface="Arial" panose="020B0604020202020204" pitchFamily="34" charset="0"/>
                          <a:cs typeface="Arial" panose="020B0604020202020204" pitchFamily="34" charset="0"/>
                        </a:rPr>
                        <a:t>Physician’s choice</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6.4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5.6-8.2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0605782"/>
                  </a:ext>
                </a:extLst>
              </a:tr>
              <a:tr h="0">
                <a:tc gridSpan="3">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Log-rank p=0.0003</a:t>
                      </a:r>
                      <a:br>
                        <a:rPr lang="en-US" sz="1000" b="0" dirty="0">
                          <a:latin typeface="Arial" panose="020B0604020202020204" pitchFamily="34" charset="0"/>
                          <a:cs typeface="Arial" panose="020B0604020202020204" pitchFamily="34" charset="0"/>
                        </a:rPr>
                      </a:br>
                      <a:r>
                        <a:rPr lang="en-US" sz="1000" b="0" dirty="0">
                          <a:latin typeface="Arial" panose="020B0604020202020204" pitchFamily="34" charset="0"/>
                          <a:cs typeface="Arial" panose="020B0604020202020204" pitchFamily="34" charset="0"/>
                        </a:rPr>
                        <a:t>HR (95% CI): 0.61 (0.47-0.80)</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lnSpc>
                          <a:spcPct val="90000"/>
                        </a:lnSpc>
                      </a:pPr>
                      <a:endParaRPr lang="en-US" sz="1000" dirty="0">
                        <a:latin typeface="Arial" panose="020B0604020202020204" pitchFamily="34" charset="0"/>
                        <a:cs typeface="Arial" panose="020B0604020202020204" pitchFamily="34" charset="0"/>
                      </a:endParaRPr>
                    </a:p>
                  </a:txBody>
                  <a:tcPr marL="0" marR="0" marT="0" marB="0" anchor="ctr"/>
                </a:tc>
                <a:tc hMerge="1">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01553352"/>
                  </a:ext>
                </a:extLst>
              </a:tr>
            </a:tbl>
          </a:graphicData>
        </a:graphic>
      </p:graphicFrame>
    </p:spTree>
    <p:extLst>
      <p:ext uri="{BB962C8B-B14F-4D97-AF65-F5344CB8AC3E}">
        <p14:creationId xmlns:p14="http://schemas.microsoft.com/office/powerpoint/2010/main" val="188894211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6F3B64-8F11-1239-DAB2-49DEFDD8CB29}"/>
              </a:ext>
            </a:extLst>
          </p:cNvPr>
          <p:cNvSpPr>
            <a:spLocks noGrp="1"/>
          </p:cNvSpPr>
          <p:nvPr>
            <p:ph type="title"/>
          </p:nvPr>
        </p:nvSpPr>
        <p:spPr/>
        <p:txBody>
          <a:bodyPr/>
          <a:lstStyle/>
          <a:p>
            <a:pPr algn="l"/>
            <a:r>
              <a:rPr lang="en-GB" dirty="0"/>
              <a:t>Triton3: </a:t>
            </a:r>
            <a:r>
              <a:rPr lang="en-US" dirty="0"/>
              <a:t>rucaparib improves </a:t>
            </a:r>
            <a:r>
              <a:rPr lang="en-US" cap="none" dirty="0" err="1"/>
              <a:t>r</a:t>
            </a:r>
            <a:r>
              <a:rPr lang="en-US" dirty="0" err="1"/>
              <a:t>PFS</a:t>
            </a:r>
            <a:r>
              <a:rPr lang="en-US" dirty="0"/>
              <a:t> vs physician’s choice in </a:t>
            </a:r>
            <a:r>
              <a:rPr lang="en-US" i="1" dirty="0"/>
              <a:t>BRCA </a:t>
            </a:r>
            <a:r>
              <a:rPr lang="en-US" dirty="0"/>
              <a:t>subgroup</a:t>
            </a:r>
            <a:br>
              <a:rPr lang="en-US" sz="1800" b="0" i="0" u="none" strike="noStrike" baseline="0" dirty="0">
                <a:solidFill>
                  <a:srgbClr val="003E6F"/>
                </a:solidFill>
                <a:latin typeface="Arial" panose="020B0604020202020204" pitchFamily="34" charset="0"/>
              </a:rPr>
            </a:br>
            <a:endParaRPr lang="en-GB" dirty="0"/>
          </a:p>
        </p:txBody>
      </p:sp>
      <p:sp>
        <p:nvSpPr>
          <p:cNvPr id="4" name="Slide Number Placeholder 3">
            <a:extLst>
              <a:ext uri="{FF2B5EF4-FFF2-40B4-BE49-F238E27FC236}">
                <a16:creationId xmlns:a16="http://schemas.microsoft.com/office/drawing/2014/main" id="{8528A8AA-160B-AD96-1364-75D8C90A7326}"/>
              </a:ext>
            </a:extLst>
          </p:cNvPr>
          <p:cNvSpPr>
            <a:spLocks noGrp="1"/>
          </p:cNvSpPr>
          <p:nvPr>
            <p:ph type="sldNum" sz="quarter" idx="4"/>
          </p:nvPr>
        </p:nvSpPr>
        <p:spPr/>
        <p:txBody>
          <a:bodyPr/>
          <a:lstStyle/>
          <a:p>
            <a:fld id="{FCE43C0F-8A7B-3A4B-9DB5-B3472E36E833}" type="slidenum">
              <a:rPr lang="en-GB" smtClean="0"/>
              <a:pPr/>
              <a:t>45</a:t>
            </a:fld>
            <a:endParaRPr lang="en-GB" dirty="0"/>
          </a:p>
        </p:txBody>
      </p:sp>
      <p:sp>
        <p:nvSpPr>
          <p:cNvPr id="5" name="Content Placeholder 4">
            <a:extLst>
              <a:ext uri="{FF2B5EF4-FFF2-40B4-BE49-F238E27FC236}">
                <a16:creationId xmlns:a16="http://schemas.microsoft.com/office/drawing/2014/main" id="{40043DC3-285C-6F25-F024-3CFC43A6B3B8}"/>
              </a:ext>
            </a:extLst>
          </p:cNvPr>
          <p:cNvSpPr>
            <a:spLocks noGrp="1"/>
          </p:cNvSpPr>
          <p:nvPr>
            <p:ph sz="quarter" idx="15"/>
          </p:nvPr>
        </p:nvSpPr>
        <p:spPr>
          <a:xfrm>
            <a:off x="620183" y="6356351"/>
            <a:ext cx="10602267" cy="365125"/>
          </a:xfrm>
        </p:spPr>
        <p:txBody>
          <a:bodyPr/>
          <a:lstStyle/>
          <a:p>
            <a:r>
              <a:rPr lang="en-GB" altLang="en-US" sz="1200" dirty="0">
                <a:solidFill>
                  <a:schemeClr val="tx2"/>
                </a:solidFill>
              </a:rPr>
              <a:t>ATM, ataxia telangiectasia mutated; </a:t>
            </a:r>
            <a:r>
              <a:rPr lang="en-GB" b="0" i="0" u="none" strike="noStrike" baseline="0" dirty="0">
                <a:solidFill>
                  <a:schemeClr val="tx2"/>
                </a:solidFill>
                <a:latin typeface="Arial" panose="020B0604020202020204" pitchFamily="34" charset="0"/>
              </a:rPr>
              <a:t>BRCA, breast cancer gene; CI, confidence interval; HR, hazard ratio; IRR, independent radiology review; ITT, intention-to-treat; </a:t>
            </a:r>
            <a:r>
              <a:rPr lang="en-GB" b="0" i="0" u="none" strike="noStrike" baseline="0" dirty="0" err="1">
                <a:solidFill>
                  <a:schemeClr val="tx2"/>
                </a:solidFill>
                <a:latin typeface="Arial" panose="020B0604020202020204" pitchFamily="34" charset="0"/>
              </a:rPr>
              <a:t>mo</a:t>
            </a:r>
            <a:r>
              <a:rPr lang="en-GB" b="0" i="0" u="none" strike="noStrike" baseline="0" dirty="0">
                <a:solidFill>
                  <a:schemeClr val="tx2"/>
                </a:solidFill>
                <a:latin typeface="Arial" panose="020B0604020202020204" pitchFamily="34" charset="0"/>
              </a:rPr>
              <a:t>, months; </a:t>
            </a:r>
            <a:r>
              <a:rPr lang="en-GB" b="0" i="0" u="none" strike="noStrike" baseline="0" dirty="0" err="1">
                <a:solidFill>
                  <a:schemeClr val="tx2"/>
                </a:solidFill>
                <a:latin typeface="Arial" panose="020B0604020202020204" pitchFamily="34" charset="0"/>
              </a:rPr>
              <a:t>rPFS</a:t>
            </a:r>
            <a:r>
              <a:rPr lang="en-GB" b="0" i="0" u="none" strike="noStrike" baseline="0" dirty="0">
                <a:solidFill>
                  <a:schemeClr val="tx2"/>
                </a:solidFill>
                <a:latin typeface="Arial" panose="020B0604020202020204" pitchFamily="34" charset="0"/>
              </a:rPr>
              <a:t>, radiographic progression-free survival</a:t>
            </a:r>
          </a:p>
          <a:p>
            <a:r>
              <a:rPr lang="en-GB" dirty="0">
                <a:solidFill>
                  <a:schemeClr val="tx2"/>
                </a:solidFill>
              </a:rPr>
              <a:t>Bryce AL, et al. Prostate Cancer Foundation Retreat 2022</a:t>
            </a:r>
          </a:p>
        </p:txBody>
      </p:sp>
      <p:sp>
        <p:nvSpPr>
          <p:cNvPr id="6" name="TextBox 5">
            <a:extLst>
              <a:ext uri="{FF2B5EF4-FFF2-40B4-BE49-F238E27FC236}">
                <a16:creationId xmlns:a16="http://schemas.microsoft.com/office/drawing/2014/main" id="{FEB6E0BA-4E56-D940-61FF-E9A9BCB4ABBB}"/>
              </a:ext>
            </a:extLst>
          </p:cNvPr>
          <p:cNvSpPr txBox="1"/>
          <p:nvPr/>
        </p:nvSpPr>
        <p:spPr>
          <a:xfrm>
            <a:off x="542121" y="5434482"/>
            <a:ext cx="5379570" cy="246221"/>
          </a:xfrm>
          <a:prstGeom prst="rect">
            <a:avLst/>
          </a:prstGeom>
          <a:noFill/>
        </p:spPr>
        <p:txBody>
          <a:bodyPr wrap="square">
            <a:spAutoFit/>
          </a:bodyPr>
          <a:lstStyle/>
          <a:p>
            <a:r>
              <a:rPr lang="en-GB" sz="1000" b="0" i="0" u="none" strike="noStrike" baseline="0" dirty="0">
                <a:solidFill>
                  <a:srgbClr val="000000"/>
                </a:solidFill>
                <a:latin typeface="Arial" panose="020B0604020202020204" pitchFamily="34" charset="0"/>
              </a:rPr>
              <a:t>Data maturity: 60% (182/302). </a:t>
            </a:r>
            <a:r>
              <a:rPr lang="en-GB" sz="1000" i="1" dirty="0">
                <a:solidFill>
                  <a:srgbClr val="000000"/>
                </a:solidFill>
                <a:latin typeface="Arial" panose="020B0604020202020204" pitchFamily="34" charset="0"/>
              </a:rPr>
              <a:t>BRCA </a:t>
            </a:r>
            <a:r>
              <a:rPr lang="en-GB" sz="1000" dirty="0">
                <a:solidFill>
                  <a:srgbClr val="000000"/>
                </a:solidFill>
                <a:latin typeface="Arial" panose="020B0604020202020204" pitchFamily="34" charset="0"/>
              </a:rPr>
              <a:t>subgroup, </a:t>
            </a:r>
            <a:r>
              <a:rPr lang="en-GB" sz="1000" i="1" dirty="0">
                <a:solidFill>
                  <a:srgbClr val="000000"/>
                </a:solidFill>
                <a:latin typeface="Arial" panose="020B0604020202020204" pitchFamily="34" charset="0"/>
              </a:rPr>
              <a:t>BRCA1</a:t>
            </a:r>
            <a:r>
              <a:rPr lang="en-GB" sz="1000" dirty="0">
                <a:solidFill>
                  <a:srgbClr val="000000"/>
                </a:solidFill>
                <a:latin typeface="Arial" panose="020B0604020202020204" pitchFamily="34" charset="0"/>
              </a:rPr>
              <a:t> and </a:t>
            </a:r>
            <a:r>
              <a:rPr lang="en-GB" sz="1000" i="1" dirty="0">
                <a:solidFill>
                  <a:srgbClr val="000000"/>
                </a:solidFill>
                <a:latin typeface="Arial" panose="020B0604020202020204" pitchFamily="34" charset="0"/>
              </a:rPr>
              <a:t>BRCA2</a:t>
            </a:r>
            <a:r>
              <a:rPr lang="en-GB" sz="1000" dirty="0">
                <a:solidFill>
                  <a:srgbClr val="000000"/>
                </a:solidFill>
                <a:latin typeface="Arial" panose="020B0604020202020204" pitchFamily="34" charset="0"/>
              </a:rPr>
              <a:t> </a:t>
            </a:r>
          </a:p>
        </p:txBody>
      </p:sp>
      <p:sp>
        <p:nvSpPr>
          <p:cNvPr id="9" name="TextBox 8">
            <a:extLst>
              <a:ext uri="{FF2B5EF4-FFF2-40B4-BE49-F238E27FC236}">
                <a16:creationId xmlns:a16="http://schemas.microsoft.com/office/drawing/2014/main" id="{495F4CD3-F238-BD2F-7D0B-0E6F4D227DFB}"/>
              </a:ext>
            </a:extLst>
          </p:cNvPr>
          <p:cNvSpPr txBox="1"/>
          <p:nvPr/>
        </p:nvSpPr>
        <p:spPr>
          <a:xfrm>
            <a:off x="6456040" y="5434482"/>
            <a:ext cx="5399202" cy="246221"/>
          </a:xfrm>
          <a:prstGeom prst="rect">
            <a:avLst/>
          </a:prstGeom>
          <a:noFill/>
        </p:spPr>
        <p:txBody>
          <a:bodyPr wrap="square">
            <a:spAutoFit/>
          </a:bodyPr>
          <a:lstStyle/>
          <a:p>
            <a:r>
              <a:rPr lang="en-US" sz="1000" b="0" i="0" u="none" strike="noStrike" baseline="0" dirty="0">
                <a:latin typeface="Arial" panose="020B0604020202020204" pitchFamily="34" charset="0"/>
              </a:rPr>
              <a:t>Data maturity: 74% (76/103). The </a:t>
            </a:r>
            <a:r>
              <a:rPr lang="en-US" sz="1000" b="0" i="1" u="none" strike="noStrike" baseline="0" dirty="0">
                <a:latin typeface="Arial" panose="020B0604020202020204" pitchFamily="34" charset="0"/>
              </a:rPr>
              <a:t>ATM </a:t>
            </a:r>
            <a:r>
              <a:rPr lang="en-US" sz="1000" b="0" i="0" u="none" strike="noStrike" baseline="0" dirty="0">
                <a:latin typeface="Arial" panose="020B0604020202020204" pitchFamily="34" charset="0"/>
              </a:rPr>
              <a:t>subgroup completed enrollment in December 2019</a:t>
            </a:r>
            <a:endParaRPr lang="en-GB" sz="1000" dirty="0"/>
          </a:p>
        </p:txBody>
      </p:sp>
      <p:sp>
        <p:nvSpPr>
          <p:cNvPr id="12" name="Rectangle 11">
            <a:extLst>
              <a:ext uri="{FF2B5EF4-FFF2-40B4-BE49-F238E27FC236}">
                <a16:creationId xmlns:a16="http://schemas.microsoft.com/office/drawing/2014/main" id="{C6D09223-CA59-7748-931E-6991E5D2F5FA}"/>
              </a:ext>
            </a:extLst>
          </p:cNvPr>
          <p:cNvSpPr/>
          <p:nvPr/>
        </p:nvSpPr>
        <p:spPr>
          <a:xfrm>
            <a:off x="242771" y="1375143"/>
            <a:ext cx="11706457" cy="4061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714AB11D-0D7A-474A-A717-0BB131DF800E}"/>
              </a:ext>
            </a:extLst>
          </p:cNvPr>
          <p:cNvSpPr txBox="1"/>
          <p:nvPr/>
        </p:nvSpPr>
        <p:spPr>
          <a:xfrm>
            <a:off x="808805" y="1296806"/>
            <a:ext cx="52382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3C74F"/>
                </a:solidFill>
                <a:effectLst/>
                <a:uLnTx/>
                <a:uFillTx/>
                <a:latin typeface="Arial" panose="020B0604020202020204" pitchFamily="34" charset="0"/>
                <a:ea typeface="ヒラギノ角ゴ ProN W3"/>
                <a:cs typeface="Arial" panose="020B0604020202020204" pitchFamily="34" charset="0"/>
              </a:rPr>
              <a:t>rPFS</a:t>
            </a:r>
            <a:r>
              <a:rPr kumimoji="0" lang="en-US" sz="20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 by IRR in the </a:t>
            </a:r>
            <a:r>
              <a:rPr kumimoji="0" lang="en-US" sz="2000" b="1" i="1"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BRCA </a:t>
            </a:r>
            <a:r>
              <a:rPr kumimoji="0" lang="en-US" sz="20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subgroup</a:t>
            </a:r>
          </a:p>
        </p:txBody>
      </p:sp>
      <p:sp>
        <p:nvSpPr>
          <p:cNvPr id="20" name="TextBox 19">
            <a:extLst>
              <a:ext uri="{FF2B5EF4-FFF2-40B4-BE49-F238E27FC236}">
                <a16:creationId xmlns:a16="http://schemas.microsoft.com/office/drawing/2014/main" id="{9415C915-4589-E246-A1B5-7A2F20FE7681}"/>
              </a:ext>
            </a:extLst>
          </p:cNvPr>
          <p:cNvSpPr txBox="1"/>
          <p:nvPr/>
        </p:nvSpPr>
        <p:spPr>
          <a:xfrm>
            <a:off x="6683637" y="1231112"/>
            <a:ext cx="5238206" cy="400110"/>
          </a:xfrm>
          <a:prstGeom prst="rect">
            <a:avLst/>
          </a:prstGeom>
          <a:noFill/>
        </p:spPr>
        <p:txBody>
          <a:bodyPr wrap="square" rtlCol="0">
            <a:spAutoFit/>
          </a:bodyPr>
          <a:lstStyle/>
          <a:p>
            <a:pPr lvl="0" algn="ctr" defTabSz="914400">
              <a:defRPr/>
            </a:pPr>
            <a:r>
              <a:rPr lang="en-US" sz="2000" b="1" dirty="0" err="1">
                <a:solidFill>
                  <a:srgbClr val="03C74F"/>
                </a:solidFill>
                <a:latin typeface="Arial" panose="020B0604020202020204" pitchFamily="34" charset="0"/>
                <a:ea typeface="ヒラギノ角ゴ ProN W3"/>
                <a:cs typeface="Arial" panose="020B0604020202020204" pitchFamily="34" charset="0"/>
              </a:rPr>
              <a:t>rPFS</a:t>
            </a:r>
            <a:r>
              <a:rPr lang="en-US" sz="2000" b="1" dirty="0">
                <a:solidFill>
                  <a:srgbClr val="03C74F"/>
                </a:solidFill>
                <a:latin typeface="Arial" panose="020B0604020202020204" pitchFamily="34" charset="0"/>
                <a:ea typeface="ヒラギノ角ゴ ProN W3"/>
                <a:cs typeface="Arial" panose="020B0604020202020204" pitchFamily="34" charset="0"/>
              </a:rPr>
              <a:t> by IRR in the </a:t>
            </a:r>
            <a:r>
              <a:rPr lang="en-US" sz="2000" b="1" i="1" dirty="0">
                <a:solidFill>
                  <a:srgbClr val="03C74F"/>
                </a:solidFill>
                <a:latin typeface="Arial" panose="020B0604020202020204" pitchFamily="34" charset="0"/>
                <a:ea typeface="ヒラギノ角ゴ ProN W3"/>
                <a:cs typeface="Arial" panose="020B0604020202020204" pitchFamily="34" charset="0"/>
              </a:rPr>
              <a:t>ATM </a:t>
            </a:r>
            <a:r>
              <a:rPr lang="en-US" sz="2000" b="1" dirty="0">
                <a:solidFill>
                  <a:srgbClr val="03C74F"/>
                </a:solidFill>
                <a:latin typeface="Arial" panose="020B0604020202020204" pitchFamily="34" charset="0"/>
                <a:ea typeface="ヒラギノ角ゴ ProN W3"/>
                <a:cs typeface="Arial" panose="020B0604020202020204" pitchFamily="34" charset="0"/>
              </a:rPr>
              <a:t>subgroup</a:t>
            </a:r>
          </a:p>
        </p:txBody>
      </p:sp>
      <p:sp>
        <p:nvSpPr>
          <p:cNvPr id="26" name="object 34">
            <a:extLst>
              <a:ext uri="{FF2B5EF4-FFF2-40B4-BE49-F238E27FC236}">
                <a16:creationId xmlns:a16="http://schemas.microsoft.com/office/drawing/2014/main" id="{4E8A98DF-B70B-0B47-BE57-79E66F377C8F}"/>
              </a:ext>
            </a:extLst>
          </p:cNvPr>
          <p:cNvSpPr txBox="1"/>
          <p:nvPr/>
        </p:nvSpPr>
        <p:spPr>
          <a:xfrm>
            <a:off x="11958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0</a:t>
            </a:r>
            <a:endParaRPr sz="1000" dirty="0">
              <a:latin typeface="Arial"/>
              <a:cs typeface="Arial"/>
            </a:endParaRPr>
          </a:p>
        </p:txBody>
      </p:sp>
      <p:sp>
        <p:nvSpPr>
          <p:cNvPr id="27" name="object 47">
            <a:extLst>
              <a:ext uri="{FF2B5EF4-FFF2-40B4-BE49-F238E27FC236}">
                <a16:creationId xmlns:a16="http://schemas.microsoft.com/office/drawing/2014/main" id="{D8E9249F-7849-1247-B39E-3D59A743C9A8}"/>
              </a:ext>
            </a:extLst>
          </p:cNvPr>
          <p:cNvSpPr txBox="1"/>
          <p:nvPr/>
        </p:nvSpPr>
        <p:spPr>
          <a:xfrm>
            <a:off x="2951323" y="4460148"/>
            <a:ext cx="1472417"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Months</a:t>
            </a:r>
            <a:endParaRPr sz="1200" dirty="0">
              <a:latin typeface="Arial"/>
              <a:cs typeface="Arial"/>
            </a:endParaRPr>
          </a:p>
        </p:txBody>
      </p:sp>
      <p:cxnSp>
        <p:nvCxnSpPr>
          <p:cNvPr id="28" name="Straight Connector 27">
            <a:extLst>
              <a:ext uri="{FF2B5EF4-FFF2-40B4-BE49-F238E27FC236}">
                <a16:creationId xmlns:a16="http://schemas.microsoft.com/office/drawing/2014/main" id="{81AAD241-DAE1-F64C-B919-5A338B6D5205}"/>
              </a:ext>
            </a:extLst>
          </p:cNvPr>
          <p:cNvCxnSpPr/>
          <p:nvPr/>
        </p:nvCxnSpPr>
        <p:spPr>
          <a:xfrm>
            <a:off x="1238610" y="226776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72586D8-5511-6147-9D1C-FD1A06C6C82E}"/>
              </a:ext>
            </a:extLst>
          </p:cNvPr>
          <p:cNvCxnSpPr>
            <a:cxnSpLocks/>
          </p:cNvCxnSpPr>
          <p:nvPr/>
        </p:nvCxnSpPr>
        <p:spPr>
          <a:xfrm rot="16200000">
            <a:off x="12767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74D7CE4-B7DF-554A-8A61-844B807B657E}"/>
              </a:ext>
            </a:extLst>
          </p:cNvPr>
          <p:cNvCxnSpPr>
            <a:cxnSpLocks/>
          </p:cNvCxnSpPr>
          <p:nvPr/>
        </p:nvCxnSpPr>
        <p:spPr>
          <a:xfrm flipV="1">
            <a:off x="1312710" y="2260600"/>
            <a:ext cx="0" cy="19862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B8504FC-C478-864D-AA9C-3357CD3FDC62}"/>
              </a:ext>
            </a:extLst>
          </p:cNvPr>
          <p:cNvCxnSpPr/>
          <p:nvPr/>
        </p:nvCxnSpPr>
        <p:spPr>
          <a:xfrm>
            <a:off x="1238610" y="246557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33F6DD2-A4C1-A447-9313-A526825D7CDF}"/>
              </a:ext>
            </a:extLst>
          </p:cNvPr>
          <p:cNvCxnSpPr/>
          <p:nvPr/>
        </p:nvCxnSpPr>
        <p:spPr>
          <a:xfrm>
            <a:off x="1238610" y="26633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2577E3A-A29C-394D-AF68-C3C922E033AA}"/>
              </a:ext>
            </a:extLst>
          </p:cNvPr>
          <p:cNvCxnSpPr/>
          <p:nvPr/>
        </p:nvCxnSpPr>
        <p:spPr>
          <a:xfrm>
            <a:off x="1238610" y="286117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3A0CC42-1F72-F844-AC92-6449675F1CAD}"/>
              </a:ext>
            </a:extLst>
          </p:cNvPr>
          <p:cNvCxnSpPr/>
          <p:nvPr/>
        </p:nvCxnSpPr>
        <p:spPr>
          <a:xfrm>
            <a:off x="1238610" y="305898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FAC0691-F16A-0546-A8D2-A9396F9F1246}"/>
              </a:ext>
            </a:extLst>
          </p:cNvPr>
          <p:cNvCxnSpPr/>
          <p:nvPr/>
        </p:nvCxnSpPr>
        <p:spPr>
          <a:xfrm>
            <a:off x="1238610" y="325678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82A7561-AE75-644B-B26E-9BD6B416EEEE}"/>
              </a:ext>
            </a:extLst>
          </p:cNvPr>
          <p:cNvCxnSpPr/>
          <p:nvPr/>
        </p:nvCxnSpPr>
        <p:spPr>
          <a:xfrm>
            <a:off x="1238610" y="345458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AD16CBF-C5B7-074A-B5E1-A1A6FA94E91B}"/>
              </a:ext>
            </a:extLst>
          </p:cNvPr>
          <p:cNvCxnSpPr/>
          <p:nvPr/>
        </p:nvCxnSpPr>
        <p:spPr>
          <a:xfrm>
            <a:off x="1238610" y="365239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ED4AC30-2F14-AA45-83DA-3575795DD4B9}"/>
              </a:ext>
            </a:extLst>
          </p:cNvPr>
          <p:cNvCxnSpPr/>
          <p:nvPr/>
        </p:nvCxnSpPr>
        <p:spPr>
          <a:xfrm>
            <a:off x="1238610" y="385019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03239E9-37A8-A244-A426-170986CF2EF9}"/>
              </a:ext>
            </a:extLst>
          </p:cNvPr>
          <p:cNvCxnSpPr/>
          <p:nvPr/>
        </p:nvCxnSpPr>
        <p:spPr>
          <a:xfrm>
            <a:off x="1238610" y="404799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7B8948A-1BA9-BF4B-9E83-E01A99F8130A}"/>
              </a:ext>
            </a:extLst>
          </p:cNvPr>
          <p:cNvCxnSpPr/>
          <p:nvPr/>
        </p:nvCxnSpPr>
        <p:spPr>
          <a:xfrm>
            <a:off x="1238610" y="42457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object 34">
            <a:extLst>
              <a:ext uri="{FF2B5EF4-FFF2-40B4-BE49-F238E27FC236}">
                <a16:creationId xmlns:a16="http://schemas.microsoft.com/office/drawing/2014/main" id="{EDD3DCC3-ACBD-CB41-9FC8-1776A33EEC93}"/>
              </a:ext>
            </a:extLst>
          </p:cNvPr>
          <p:cNvSpPr txBox="1"/>
          <p:nvPr/>
        </p:nvSpPr>
        <p:spPr>
          <a:xfrm>
            <a:off x="938915" y="2177320"/>
            <a:ext cx="246380" cy="2208746"/>
          </a:xfrm>
          <a:prstGeom prst="rect">
            <a:avLst/>
          </a:prstGeom>
        </p:spPr>
        <p:txBody>
          <a:bodyPr vert="horz" wrap="square" lIns="0" tIns="0" rIns="0" bIns="0" rtlCol="0">
            <a:spAutoFit/>
          </a:bodyPr>
          <a:lstStyle/>
          <a:p>
            <a:pPr algn="r">
              <a:lnSpc>
                <a:spcPct val="121000"/>
              </a:lnSpc>
              <a:spcBef>
                <a:spcPts val="133"/>
              </a:spcBef>
            </a:pPr>
            <a:r>
              <a:rPr lang="en-GB" sz="1000" spc="-7" dirty="0">
                <a:latin typeface="Arial"/>
                <a:cs typeface="Arial"/>
              </a:rPr>
              <a:t>100</a:t>
            </a:r>
          </a:p>
          <a:p>
            <a:pPr algn="r">
              <a:lnSpc>
                <a:spcPct val="121000"/>
              </a:lnSpc>
              <a:spcBef>
                <a:spcPts val="133"/>
              </a:spcBef>
            </a:pPr>
            <a:r>
              <a:rPr lang="en-GB" sz="1000" spc="-7" dirty="0">
                <a:latin typeface="Arial"/>
                <a:cs typeface="Arial"/>
              </a:rPr>
              <a:t>90</a:t>
            </a:r>
          </a:p>
          <a:p>
            <a:pPr algn="r">
              <a:lnSpc>
                <a:spcPct val="121000"/>
              </a:lnSpc>
              <a:spcBef>
                <a:spcPts val="133"/>
              </a:spcBef>
            </a:pPr>
            <a:r>
              <a:rPr lang="en-GB" sz="1000" spc="-7" dirty="0">
                <a:latin typeface="Arial"/>
                <a:cs typeface="Arial"/>
              </a:rPr>
              <a:t>80</a:t>
            </a:r>
          </a:p>
          <a:p>
            <a:pPr algn="r">
              <a:lnSpc>
                <a:spcPct val="121000"/>
              </a:lnSpc>
              <a:spcBef>
                <a:spcPts val="133"/>
              </a:spcBef>
            </a:pPr>
            <a:r>
              <a:rPr lang="en-GB" sz="1000" spc="-7" dirty="0">
                <a:latin typeface="Arial"/>
                <a:cs typeface="Arial"/>
              </a:rPr>
              <a:t>70</a:t>
            </a:r>
          </a:p>
          <a:p>
            <a:pPr algn="r">
              <a:lnSpc>
                <a:spcPct val="121000"/>
              </a:lnSpc>
              <a:spcBef>
                <a:spcPts val="133"/>
              </a:spcBef>
            </a:pPr>
            <a:r>
              <a:rPr lang="en-GB" sz="1000" spc="-7" dirty="0">
                <a:latin typeface="Arial"/>
                <a:cs typeface="Arial"/>
              </a:rPr>
              <a:t>60</a:t>
            </a:r>
          </a:p>
          <a:p>
            <a:pPr algn="r">
              <a:lnSpc>
                <a:spcPct val="121000"/>
              </a:lnSpc>
              <a:spcBef>
                <a:spcPts val="133"/>
              </a:spcBef>
            </a:pPr>
            <a:r>
              <a:rPr lang="en-GB" sz="1000" spc="-7" dirty="0">
                <a:latin typeface="Arial"/>
                <a:cs typeface="Arial"/>
              </a:rPr>
              <a:t>50</a:t>
            </a:r>
          </a:p>
          <a:p>
            <a:pPr algn="r">
              <a:lnSpc>
                <a:spcPct val="121000"/>
              </a:lnSpc>
              <a:spcBef>
                <a:spcPts val="133"/>
              </a:spcBef>
            </a:pPr>
            <a:r>
              <a:rPr lang="en-GB" sz="1000" spc="-7" dirty="0">
                <a:latin typeface="Arial"/>
                <a:cs typeface="Arial"/>
              </a:rPr>
              <a:t>40</a:t>
            </a:r>
          </a:p>
          <a:p>
            <a:pPr algn="r">
              <a:lnSpc>
                <a:spcPct val="121000"/>
              </a:lnSpc>
              <a:spcBef>
                <a:spcPts val="133"/>
              </a:spcBef>
            </a:pPr>
            <a:r>
              <a:rPr lang="en-GB" sz="1000" spc="-7" dirty="0">
                <a:latin typeface="Arial"/>
                <a:cs typeface="Arial"/>
              </a:rPr>
              <a:t>30</a:t>
            </a:r>
          </a:p>
          <a:p>
            <a:pPr algn="r">
              <a:lnSpc>
                <a:spcPct val="121000"/>
              </a:lnSpc>
              <a:spcBef>
                <a:spcPts val="133"/>
              </a:spcBef>
            </a:pPr>
            <a:r>
              <a:rPr lang="en-GB" sz="1000" spc="-7" dirty="0">
                <a:latin typeface="Arial"/>
                <a:cs typeface="Arial"/>
              </a:rPr>
              <a:t>20</a:t>
            </a:r>
          </a:p>
          <a:p>
            <a:pPr algn="r">
              <a:lnSpc>
                <a:spcPct val="121000"/>
              </a:lnSpc>
              <a:spcBef>
                <a:spcPts val="133"/>
              </a:spcBef>
            </a:pPr>
            <a:r>
              <a:rPr lang="en-GB" sz="1000" spc="-7" dirty="0">
                <a:latin typeface="Arial"/>
                <a:cs typeface="Arial"/>
              </a:rPr>
              <a:t>10</a:t>
            </a:r>
          </a:p>
          <a:p>
            <a:pPr algn="r">
              <a:lnSpc>
                <a:spcPct val="121000"/>
              </a:lnSpc>
              <a:spcBef>
                <a:spcPts val="133"/>
              </a:spcBef>
            </a:pPr>
            <a:r>
              <a:rPr lang="en-GB" sz="1000" spc="-7" dirty="0">
                <a:latin typeface="Arial"/>
                <a:cs typeface="Arial"/>
              </a:rPr>
              <a:t>0</a:t>
            </a:r>
            <a:endParaRPr sz="1000" dirty="0">
              <a:latin typeface="Arial"/>
              <a:cs typeface="Arial"/>
            </a:endParaRPr>
          </a:p>
        </p:txBody>
      </p:sp>
      <p:sp>
        <p:nvSpPr>
          <p:cNvPr id="42" name="object 34">
            <a:extLst>
              <a:ext uri="{FF2B5EF4-FFF2-40B4-BE49-F238E27FC236}">
                <a16:creationId xmlns:a16="http://schemas.microsoft.com/office/drawing/2014/main" id="{AA97B2A2-4D66-9F4C-86CE-9A4D62E86119}"/>
              </a:ext>
            </a:extLst>
          </p:cNvPr>
          <p:cNvSpPr txBox="1"/>
          <p:nvPr/>
        </p:nvSpPr>
        <p:spPr>
          <a:xfrm>
            <a:off x="576152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45</a:t>
            </a:r>
            <a:endParaRPr sz="1000" dirty="0">
              <a:latin typeface="Arial"/>
              <a:cs typeface="Arial"/>
            </a:endParaRPr>
          </a:p>
        </p:txBody>
      </p:sp>
      <p:cxnSp>
        <p:nvCxnSpPr>
          <p:cNvPr id="43" name="Straight Connector 42">
            <a:extLst>
              <a:ext uri="{FF2B5EF4-FFF2-40B4-BE49-F238E27FC236}">
                <a16:creationId xmlns:a16="http://schemas.microsoft.com/office/drawing/2014/main" id="{635A29FB-D5E2-9843-8407-40FECB74FDFB}"/>
              </a:ext>
            </a:extLst>
          </p:cNvPr>
          <p:cNvCxnSpPr>
            <a:cxnSpLocks/>
          </p:cNvCxnSpPr>
          <p:nvPr/>
        </p:nvCxnSpPr>
        <p:spPr>
          <a:xfrm rot="16200000">
            <a:off x="58487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object 34">
            <a:extLst>
              <a:ext uri="{FF2B5EF4-FFF2-40B4-BE49-F238E27FC236}">
                <a16:creationId xmlns:a16="http://schemas.microsoft.com/office/drawing/2014/main" id="{FA22DB05-F3AB-4848-8597-EA767EE2255C}"/>
              </a:ext>
            </a:extLst>
          </p:cNvPr>
          <p:cNvSpPr txBox="1"/>
          <p:nvPr/>
        </p:nvSpPr>
        <p:spPr>
          <a:xfrm>
            <a:off x="54630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42</a:t>
            </a:r>
            <a:endParaRPr sz="1000" dirty="0">
              <a:latin typeface="Arial"/>
              <a:cs typeface="Arial"/>
            </a:endParaRPr>
          </a:p>
        </p:txBody>
      </p:sp>
      <p:cxnSp>
        <p:nvCxnSpPr>
          <p:cNvPr id="45" name="Straight Connector 44">
            <a:extLst>
              <a:ext uri="{FF2B5EF4-FFF2-40B4-BE49-F238E27FC236}">
                <a16:creationId xmlns:a16="http://schemas.microsoft.com/office/drawing/2014/main" id="{1333F39A-3B12-9841-83FE-364D1365FA25}"/>
              </a:ext>
            </a:extLst>
          </p:cNvPr>
          <p:cNvCxnSpPr>
            <a:cxnSpLocks/>
          </p:cNvCxnSpPr>
          <p:nvPr/>
        </p:nvCxnSpPr>
        <p:spPr>
          <a:xfrm rot="16200000">
            <a:off x="555026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object 34">
            <a:extLst>
              <a:ext uri="{FF2B5EF4-FFF2-40B4-BE49-F238E27FC236}">
                <a16:creationId xmlns:a16="http://schemas.microsoft.com/office/drawing/2014/main" id="{E18E0FF2-EEFD-FE45-9277-8CF31A0D884E}"/>
              </a:ext>
            </a:extLst>
          </p:cNvPr>
          <p:cNvSpPr txBox="1"/>
          <p:nvPr/>
        </p:nvSpPr>
        <p:spPr>
          <a:xfrm>
            <a:off x="149432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a:t>
            </a:r>
            <a:endParaRPr sz="1000" dirty="0">
              <a:latin typeface="Arial"/>
              <a:cs typeface="Arial"/>
            </a:endParaRPr>
          </a:p>
        </p:txBody>
      </p:sp>
      <p:cxnSp>
        <p:nvCxnSpPr>
          <p:cNvPr id="47" name="Straight Connector 46">
            <a:extLst>
              <a:ext uri="{FF2B5EF4-FFF2-40B4-BE49-F238E27FC236}">
                <a16:creationId xmlns:a16="http://schemas.microsoft.com/office/drawing/2014/main" id="{ED924F4B-2417-0A4D-B64B-A3A3FBB53EB9}"/>
              </a:ext>
            </a:extLst>
          </p:cNvPr>
          <p:cNvCxnSpPr>
            <a:cxnSpLocks/>
          </p:cNvCxnSpPr>
          <p:nvPr/>
        </p:nvCxnSpPr>
        <p:spPr>
          <a:xfrm rot="16200000">
            <a:off x="15815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object 34">
            <a:extLst>
              <a:ext uri="{FF2B5EF4-FFF2-40B4-BE49-F238E27FC236}">
                <a16:creationId xmlns:a16="http://schemas.microsoft.com/office/drawing/2014/main" id="{0D093177-956F-9340-BA90-571254D33AE0}"/>
              </a:ext>
            </a:extLst>
          </p:cNvPr>
          <p:cNvSpPr txBox="1"/>
          <p:nvPr/>
        </p:nvSpPr>
        <p:spPr>
          <a:xfrm>
            <a:off x="18022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6</a:t>
            </a:r>
            <a:endParaRPr sz="1000" dirty="0">
              <a:latin typeface="Arial"/>
              <a:cs typeface="Arial"/>
            </a:endParaRPr>
          </a:p>
        </p:txBody>
      </p:sp>
      <p:cxnSp>
        <p:nvCxnSpPr>
          <p:cNvPr id="51" name="Straight Connector 50">
            <a:extLst>
              <a:ext uri="{FF2B5EF4-FFF2-40B4-BE49-F238E27FC236}">
                <a16:creationId xmlns:a16="http://schemas.microsoft.com/office/drawing/2014/main" id="{7DD8E6C9-7054-C747-BD62-2F3766FB20FD}"/>
              </a:ext>
            </a:extLst>
          </p:cNvPr>
          <p:cNvCxnSpPr>
            <a:cxnSpLocks/>
          </p:cNvCxnSpPr>
          <p:nvPr/>
        </p:nvCxnSpPr>
        <p:spPr>
          <a:xfrm rot="16200000">
            <a:off x="18894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object 34">
            <a:extLst>
              <a:ext uri="{FF2B5EF4-FFF2-40B4-BE49-F238E27FC236}">
                <a16:creationId xmlns:a16="http://schemas.microsoft.com/office/drawing/2014/main" id="{7D749564-71D6-FD4A-BF7C-38EAC02CE361}"/>
              </a:ext>
            </a:extLst>
          </p:cNvPr>
          <p:cNvSpPr txBox="1"/>
          <p:nvPr/>
        </p:nvSpPr>
        <p:spPr>
          <a:xfrm>
            <a:off x="515192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39</a:t>
            </a:r>
            <a:endParaRPr sz="1000" dirty="0">
              <a:latin typeface="Arial"/>
              <a:cs typeface="Arial"/>
            </a:endParaRPr>
          </a:p>
        </p:txBody>
      </p:sp>
      <p:cxnSp>
        <p:nvCxnSpPr>
          <p:cNvPr id="53" name="Straight Connector 52">
            <a:extLst>
              <a:ext uri="{FF2B5EF4-FFF2-40B4-BE49-F238E27FC236}">
                <a16:creationId xmlns:a16="http://schemas.microsoft.com/office/drawing/2014/main" id="{B73D1F52-7670-E64E-AE17-A1A8199447CA}"/>
              </a:ext>
            </a:extLst>
          </p:cNvPr>
          <p:cNvCxnSpPr>
            <a:cxnSpLocks/>
          </p:cNvCxnSpPr>
          <p:nvPr/>
        </p:nvCxnSpPr>
        <p:spPr>
          <a:xfrm rot="16200000">
            <a:off x="52391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object 34">
            <a:extLst>
              <a:ext uri="{FF2B5EF4-FFF2-40B4-BE49-F238E27FC236}">
                <a16:creationId xmlns:a16="http://schemas.microsoft.com/office/drawing/2014/main" id="{60A36A74-D11F-3649-92AB-76D3F3AE0D66}"/>
              </a:ext>
            </a:extLst>
          </p:cNvPr>
          <p:cNvSpPr txBox="1"/>
          <p:nvPr/>
        </p:nvSpPr>
        <p:spPr>
          <a:xfrm>
            <a:off x="484394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36</a:t>
            </a:r>
            <a:endParaRPr sz="1000" dirty="0">
              <a:latin typeface="Arial"/>
              <a:cs typeface="Arial"/>
            </a:endParaRPr>
          </a:p>
        </p:txBody>
      </p:sp>
      <p:cxnSp>
        <p:nvCxnSpPr>
          <p:cNvPr id="55" name="Straight Connector 54">
            <a:extLst>
              <a:ext uri="{FF2B5EF4-FFF2-40B4-BE49-F238E27FC236}">
                <a16:creationId xmlns:a16="http://schemas.microsoft.com/office/drawing/2014/main" id="{C84EB5B0-A966-0541-9C85-95FD68C00ADE}"/>
              </a:ext>
            </a:extLst>
          </p:cNvPr>
          <p:cNvCxnSpPr>
            <a:cxnSpLocks/>
          </p:cNvCxnSpPr>
          <p:nvPr/>
        </p:nvCxnSpPr>
        <p:spPr>
          <a:xfrm rot="16200000">
            <a:off x="493113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object 34">
            <a:extLst>
              <a:ext uri="{FF2B5EF4-FFF2-40B4-BE49-F238E27FC236}">
                <a16:creationId xmlns:a16="http://schemas.microsoft.com/office/drawing/2014/main" id="{D35CFBD5-5FAA-0D48-9F26-1680F0AB7A3D}"/>
              </a:ext>
            </a:extLst>
          </p:cNvPr>
          <p:cNvSpPr txBox="1"/>
          <p:nvPr/>
        </p:nvSpPr>
        <p:spPr>
          <a:xfrm>
            <a:off x="45486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33</a:t>
            </a:r>
            <a:endParaRPr sz="1000" dirty="0">
              <a:latin typeface="Arial"/>
              <a:cs typeface="Arial"/>
            </a:endParaRPr>
          </a:p>
        </p:txBody>
      </p:sp>
      <p:cxnSp>
        <p:nvCxnSpPr>
          <p:cNvPr id="59" name="Straight Connector 58">
            <a:extLst>
              <a:ext uri="{FF2B5EF4-FFF2-40B4-BE49-F238E27FC236}">
                <a16:creationId xmlns:a16="http://schemas.microsoft.com/office/drawing/2014/main" id="{184CA0F8-7AB8-9A47-BD05-B0A1024E771D}"/>
              </a:ext>
            </a:extLst>
          </p:cNvPr>
          <p:cNvCxnSpPr>
            <a:cxnSpLocks/>
          </p:cNvCxnSpPr>
          <p:nvPr/>
        </p:nvCxnSpPr>
        <p:spPr>
          <a:xfrm rot="16200000">
            <a:off x="463586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object 34">
            <a:extLst>
              <a:ext uri="{FF2B5EF4-FFF2-40B4-BE49-F238E27FC236}">
                <a16:creationId xmlns:a16="http://schemas.microsoft.com/office/drawing/2014/main" id="{F8C04139-CD0E-2940-9A4A-F27B2C839D2A}"/>
              </a:ext>
            </a:extLst>
          </p:cNvPr>
          <p:cNvSpPr txBox="1"/>
          <p:nvPr/>
        </p:nvSpPr>
        <p:spPr>
          <a:xfrm>
            <a:off x="42438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30</a:t>
            </a:r>
            <a:endParaRPr sz="1000" dirty="0">
              <a:latin typeface="Arial"/>
              <a:cs typeface="Arial"/>
            </a:endParaRPr>
          </a:p>
        </p:txBody>
      </p:sp>
      <p:cxnSp>
        <p:nvCxnSpPr>
          <p:cNvPr id="61" name="Straight Connector 60">
            <a:extLst>
              <a:ext uri="{FF2B5EF4-FFF2-40B4-BE49-F238E27FC236}">
                <a16:creationId xmlns:a16="http://schemas.microsoft.com/office/drawing/2014/main" id="{E8FDCE8B-1040-B944-BF24-4A3B479CF314}"/>
              </a:ext>
            </a:extLst>
          </p:cNvPr>
          <p:cNvCxnSpPr>
            <a:cxnSpLocks/>
          </p:cNvCxnSpPr>
          <p:nvPr/>
        </p:nvCxnSpPr>
        <p:spPr>
          <a:xfrm rot="16200000">
            <a:off x="433106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object 34">
            <a:extLst>
              <a:ext uri="{FF2B5EF4-FFF2-40B4-BE49-F238E27FC236}">
                <a16:creationId xmlns:a16="http://schemas.microsoft.com/office/drawing/2014/main" id="{F655E9FF-9279-634B-AB9E-C126FE1030C9}"/>
              </a:ext>
            </a:extLst>
          </p:cNvPr>
          <p:cNvSpPr txBox="1"/>
          <p:nvPr/>
        </p:nvSpPr>
        <p:spPr>
          <a:xfrm>
            <a:off x="39358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27</a:t>
            </a:r>
            <a:endParaRPr sz="1000" dirty="0">
              <a:latin typeface="Arial"/>
              <a:cs typeface="Arial"/>
            </a:endParaRPr>
          </a:p>
        </p:txBody>
      </p:sp>
      <p:cxnSp>
        <p:nvCxnSpPr>
          <p:cNvPr id="65" name="Straight Connector 64">
            <a:extLst>
              <a:ext uri="{FF2B5EF4-FFF2-40B4-BE49-F238E27FC236}">
                <a16:creationId xmlns:a16="http://schemas.microsoft.com/office/drawing/2014/main" id="{B59AB3FE-6E20-D844-A919-724B075EF206}"/>
              </a:ext>
            </a:extLst>
          </p:cNvPr>
          <p:cNvCxnSpPr>
            <a:cxnSpLocks/>
          </p:cNvCxnSpPr>
          <p:nvPr/>
        </p:nvCxnSpPr>
        <p:spPr>
          <a:xfrm rot="16200000">
            <a:off x="40230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object 34">
            <a:extLst>
              <a:ext uri="{FF2B5EF4-FFF2-40B4-BE49-F238E27FC236}">
                <a16:creationId xmlns:a16="http://schemas.microsoft.com/office/drawing/2014/main" id="{B3A3F56C-4091-2D49-B50A-3B7A2D3900AA}"/>
              </a:ext>
            </a:extLst>
          </p:cNvPr>
          <p:cNvSpPr txBox="1"/>
          <p:nvPr/>
        </p:nvSpPr>
        <p:spPr>
          <a:xfrm>
            <a:off x="363744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24</a:t>
            </a:r>
            <a:endParaRPr sz="1000" dirty="0">
              <a:latin typeface="Arial"/>
              <a:cs typeface="Arial"/>
            </a:endParaRPr>
          </a:p>
        </p:txBody>
      </p:sp>
      <p:cxnSp>
        <p:nvCxnSpPr>
          <p:cNvPr id="69" name="Straight Connector 68">
            <a:extLst>
              <a:ext uri="{FF2B5EF4-FFF2-40B4-BE49-F238E27FC236}">
                <a16:creationId xmlns:a16="http://schemas.microsoft.com/office/drawing/2014/main" id="{ED777462-8921-9D4C-AC18-EBC5F1352BFD}"/>
              </a:ext>
            </a:extLst>
          </p:cNvPr>
          <p:cNvCxnSpPr>
            <a:cxnSpLocks/>
          </p:cNvCxnSpPr>
          <p:nvPr/>
        </p:nvCxnSpPr>
        <p:spPr>
          <a:xfrm rot="16200000">
            <a:off x="372463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2" name="object 34">
            <a:extLst>
              <a:ext uri="{FF2B5EF4-FFF2-40B4-BE49-F238E27FC236}">
                <a16:creationId xmlns:a16="http://schemas.microsoft.com/office/drawing/2014/main" id="{52854E8A-05EA-1440-9474-63AD2C92E80E}"/>
              </a:ext>
            </a:extLst>
          </p:cNvPr>
          <p:cNvSpPr txBox="1"/>
          <p:nvPr/>
        </p:nvSpPr>
        <p:spPr>
          <a:xfrm>
            <a:off x="331994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21</a:t>
            </a:r>
            <a:endParaRPr sz="1000" dirty="0">
              <a:latin typeface="Arial"/>
              <a:cs typeface="Arial"/>
            </a:endParaRPr>
          </a:p>
        </p:txBody>
      </p:sp>
      <p:cxnSp>
        <p:nvCxnSpPr>
          <p:cNvPr id="73" name="Straight Connector 72">
            <a:extLst>
              <a:ext uri="{FF2B5EF4-FFF2-40B4-BE49-F238E27FC236}">
                <a16:creationId xmlns:a16="http://schemas.microsoft.com/office/drawing/2014/main" id="{DDC1B137-8883-304F-8289-7BD2A65FE3C5}"/>
              </a:ext>
            </a:extLst>
          </p:cNvPr>
          <p:cNvCxnSpPr>
            <a:cxnSpLocks/>
          </p:cNvCxnSpPr>
          <p:nvPr/>
        </p:nvCxnSpPr>
        <p:spPr>
          <a:xfrm rot="16200000">
            <a:off x="340713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object 34">
            <a:extLst>
              <a:ext uri="{FF2B5EF4-FFF2-40B4-BE49-F238E27FC236}">
                <a16:creationId xmlns:a16="http://schemas.microsoft.com/office/drawing/2014/main" id="{D00430E6-5FD5-954B-877F-68F94EE42B05}"/>
              </a:ext>
            </a:extLst>
          </p:cNvPr>
          <p:cNvSpPr txBox="1"/>
          <p:nvPr/>
        </p:nvSpPr>
        <p:spPr>
          <a:xfrm>
            <a:off x="302784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18</a:t>
            </a:r>
            <a:endParaRPr sz="1000" dirty="0">
              <a:latin typeface="Arial"/>
              <a:cs typeface="Arial"/>
            </a:endParaRPr>
          </a:p>
        </p:txBody>
      </p:sp>
      <p:cxnSp>
        <p:nvCxnSpPr>
          <p:cNvPr id="75" name="Straight Connector 74">
            <a:extLst>
              <a:ext uri="{FF2B5EF4-FFF2-40B4-BE49-F238E27FC236}">
                <a16:creationId xmlns:a16="http://schemas.microsoft.com/office/drawing/2014/main" id="{821C5FC4-7905-DA48-AE04-1EEACD21D673}"/>
              </a:ext>
            </a:extLst>
          </p:cNvPr>
          <p:cNvCxnSpPr>
            <a:cxnSpLocks/>
          </p:cNvCxnSpPr>
          <p:nvPr/>
        </p:nvCxnSpPr>
        <p:spPr>
          <a:xfrm rot="16200000">
            <a:off x="311503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object 34">
            <a:extLst>
              <a:ext uri="{FF2B5EF4-FFF2-40B4-BE49-F238E27FC236}">
                <a16:creationId xmlns:a16="http://schemas.microsoft.com/office/drawing/2014/main" id="{161B7A49-C63C-F747-B31B-841EECE5C1CF}"/>
              </a:ext>
            </a:extLst>
          </p:cNvPr>
          <p:cNvSpPr txBox="1"/>
          <p:nvPr/>
        </p:nvSpPr>
        <p:spPr>
          <a:xfrm>
            <a:off x="27166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15</a:t>
            </a:r>
            <a:endParaRPr sz="1000" dirty="0">
              <a:latin typeface="Arial"/>
              <a:cs typeface="Arial"/>
            </a:endParaRPr>
          </a:p>
        </p:txBody>
      </p:sp>
      <p:cxnSp>
        <p:nvCxnSpPr>
          <p:cNvPr id="79" name="Straight Connector 78">
            <a:extLst>
              <a:ext uri="{FF2B5EF4-FFF2-40B4-BE49-F238E27FC236}">
                <a16:creationId xmlns:a16="http://schemas.microsoft.com/office/drawing/2014/main" id="{64CED600-C6A3-3D4B-8AE3-50562C4CE00C}"/>
              </a:ext>
            </a:extLst>
          </p:cNvPr>
          <p:cNvCxnSpPr>
            <a:cxnSpLocks/>
          </p:cNvCxnSpPr>
          <p:nvPr/>
        </p:nvCxnSpPr>
        <p:spPr>
          <a:xfrm rot="16200000">
            <a:off x="28038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object 34">
            <a:extLst>
              <a:ext uri="{FF2B5EF4-FFF2-40B4-BE49-F238E27FC236}">
                <a16:creationId xmlns:a16="http://schemas.microsoft.com/office/drawing/2014/main" id="{06471893-4D29-114A-9072-8F3F10BD7D60}"/>
              </a:ext>
            </a:extLst>
          </p:cNvPr>
          <p:cNvSpPr txBox="1"/>
          <p:nvPr/>
        </p:nvSpPr>
        <p:spPr>
          <a:xfrm>
            <a:off x="24118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12</a:t>
            </a:r>
            <a:endParaRPr sz="1000" dirty="0">
              <a:latin typeface="Arial"/>
              <a:cs typeface="Arial"/>
            </a:endParaRPr>
          </a:p>
        </p:txBody>
      </p:sp>
      <p:cxnSp>
        <p:nvCxnSpPr>
          <p:cNvPr id="83" name="Straight Connector 82">
            <a:extLst>
              <a:ext uri="{FF2B5EF4-FFF2-40B4-BE49-F238E27FC236}">
                <a16:creationId xmlns:a16="http://schemas.microsoft.com/office/drawing/2014/main" id="{3874F722-C9EF-1E4B-B1F3-E64E41957394}"/>
              </a:ext>
            </a:extLst>
          </p:cNvPr>
          <p:cNvCxnSpPr>
            <a:cxnSpLocks/>
          </p:cNvCxnSpPr>
          <p:nvPr/>
        </p:nvCxnSpPr>
        <p:spPr>
          <a:xfrm rot="16200000">
            <a:off x="24990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object 34">
            <a:extLst>
              <a:ext uri="{FF2B5EF4-FFF2-40B4-BE49-F238E27FC236}">
                <a16:creationId xmlns:a16="http://schemas.microsoft.com/office/drawing/2014/main" id="{7A766083-9A23-8E4C-8213-C360D824F04A}"/>
              </a:ext>
            </a:extLst>
          </p:cNvPr>
          <p:cNvSpPr txBox="1"/>
          <p:nvPr/>
        </p:nvSpPr>
        <p:spPr>
          <a:xfrm>
            <a:off x="21070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9</a:t>
            </a:r>
            <a:endParaRPr sz="1000" dirty="0">
              <a:latin typeface="Arial"/>
              <a:cs typeface="Arial"/>
            </a:endParaRPr>
          </a:p>
        </p:txBody>
      </p:sp>
      <p:cxnSp>
        <p:nvCxnSpPr>
          <p:cNvPr id="85" name="Straight Connector 84">
            <a:extLst>
              <a:ext uri="{FF2B5EF4-FFF2-40B4-BE49-F238E27FC236}">
                <a16:creationId xmlns:a16="http://schemas.microsoft.com/office/drawing/2014/main" id="{36CE2A6B-B597-A04A-8AB7-4A097DA8FCA9}"/>
              </a:ext>
            </a:extLst>
          </p:cNvPr>
          <p:cNvCxnSpPr>
            <a:cxnSpLocks/>
          </p:cNvCxnSpPr>
          <p:nvPr/>
        </p:nvCxnSpPr>
        <p:spPr>
          <a:xfrm rot="16200000">
            <a:off x="21942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17A2C34F-2E50-6145-8C3E-642F8235EC87}"/>
              </a:ext>
            </a:extLst>
          </p:cNvPr>
          <p:cNvCxnSpPr>
            <a:cxnSpLocks/>
          </p:cNvCxnSpPr>
          <p:nvPr/>
        </p:nvCxnSpPr>
        <p:spPr>
          <a:xfrm>
            <a:off x="1305285" y="4245794"/>
            <a:ext cx="471134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1" name="object 47">
            <a:extLst>
              <a:ext uri="{FF2B5EF4-FFF2-40B4-BE49-F238E27FC236}">
                <a16:creationId xmlns:a16="http://schemas.microsoft.com/office/drawing/2014/main" id="{A4CEB814-0574-7D4F-B9CC-2E83511863DA}"/>
              </a:ext>
            </a:extLst>
          </p:cNvPr>
          <p:cNvSpPr txBox="1"/>
          <p:nvPr/>
        </p:nvSpPr>
        <p:spPr>
          <a:xfrm rot="16200000">
            <a:off x="-143767" y="3137416"/>
            <a:ext cx="2020120" cy="196635"/>
          </a:xfrm>
          <a:prstGeom prst="rect">
            <a:avLst/>
          </a:prstGeom>
        </p:spPr>
        <p:txBody>
          <a:bodyPr vert="horz" wrap="square" lIns="0" tIns="16933" rIns="0" bIns="0" rtlCol="0">
            <a:spAutoFit/>
          </a:bodyPr>
          <a:lstStyle/>
          <a:p>
            <a:pPr marR="36406" algn="ctr">
              <a:lnSpc>
                <a:spcPts val="1367"/>
              </a:lnSpc>
            </a:pPr>
            <a:r>
              <a:rPr lang="en-GB" sz="1200" b="1" dirty="0" err="1">
                <a:latin typeface="Arial"/>
                <a:cs typeface="Arial"/>
              </a:rPr>
              <a:t>rPFS</a:t>
            </a:r>
            <a:r>
              <a:rPr lang="en-GB" sz="1200" b="1" dirty="0">
                <a:latin typeface="Arial"/>
                <a:cs typeface="Arial"/>
              </a:rPr>
              <a:t> by IRR (%)</a:t>
            </a:r>
            <a:endParaRPr sz="1200" dirty="0">
              <a:latin typeface="Arial"/>
              <a:cs typeface="Arial"/>
            </a:endParaRPr>
          </a:p>
        </p:txBody>
      </p:sp>
      <p:graphicFrame>
        <p:nvGraphicFramePr>
          <p:cNvPr id="192" name="Table 191">
            <a:extLst>
              <a:ext uri="{FF2B5EF4-FFF2-40B4-BE49-F238E27FC236}">
                <a16:creationId xmlns:a16="http://schemas.microsoft.com/office/drawing/2014/main" id="{8C276943-5EFF-4D4C-ABF7-C521400AE0F4}"/>
              </a:ext>
            </a:extLst>
          </p:cNvPr>
          <p:cNvGraphicFramePr>
            <a:graphicFrameLocks noGrp="1"/>
          </p:cNvGraphicFramePr>
          <p:nvPr>
            <p:extLst>
              <p:ext uri="{D42A27DB-BD31-4B8C-83A1-F6EECF244321}">
                <p14:modId xmlns:p14="http://schemas.microsoft.com/office/powerpoint/2010/main" val="1462155425"/>
              </p:ext>
            </p:extLst>
          </p:nvPr>
        </p:nvGraphicFramePr>
        <p:xfrm>
          <a:off x="423597" y="4648570"/>
          <a:ext cx="5616617" cy="493582"/>
        </p:xfrm>
        <a:graphic>
          <a:graphicData uri="http://schemas.openxmlformats.org/drawingml/2006/table">
            <a:tbl>
              <a:tblPr firstRow="1" bandRow="1">
                <a:tableStyleId>{5C22544A-7EE6-4342-B048-85BDC9FD1C3A}</a:tableStyleId>
              </a:tblPr>
              <a:tblGrid>
                <a:gridCol w="757529">
                  <a:extLst>
                    <a:ext uri="{9D8B030D-6E8A-4147-A177-3AD203B41FA5}">
                      <a16:colId xmlns:a16="http://schemas.microsoft.com/office/drawing/2014/main" val="3323329763"/>
                    </a:ext>
                  </a:extLst>
                </a:gridCol>
                <a:gridCol w="303693">
                  <a:extLst>
                    <a:ext uri="{9D8B030D-6E8A-4147-A177-3AD203B41FA5}">
                      <a16:colId xmlns:a16="http://schemas.microsoft.com/office/drawing/2014/main" val="408059994"/>
                    </a:ext>
                  </a:extLst>
                </a:gridCol>
                <a:gridCol w="303693">
                  <a:extLst>
                    <a:ext uri="{9D8B030D-6E8A-4147-A177-3AD203B41FA5}">
                      <a16:colId xmlns:a16="http://schemas.microsoft.com/office/drawing/2014/main" val="2557283146"/>
                    </a:ext>
                  </a:extLst>
                </a:gridCol>
                <a:gridCol w="303693">
                  <a:extLst>
                    <a:ext uri="{9D8B030D-6E8A-4147-A177-3AD203B41FA5}">
                      <a16:colId xmlns:a16="http://schemas.microsoft.com/office/drawing/2014/main" val="1154317406"/>
                    </a:ext>
                  </a:extLst>
                </a:gridCol>
                <a:gridCol w="303693">
                  <a:extLst>
                    <a:ext uri="{9D8B030D-6E8A-4147-A177-3AD203B41FA5}">
                      <a16:colId xmlns:a16="http://schemas.microsoft.com/office/drawing/2014/main" val="177527199"/>
                    </a:ext>
                  </a:extLst>
                </a:gridCol>
                <a:gridCol w="303693">
                  <a:extLst>
                    <a:ext uri="{9D8B030D-6E8A-4147-A177-3AD203B41FA5}">
                      <a16:colId xmlns:a16="http://schemas.microsoft.com/office/drawing/2014/main" val="72955028"/>
                    </a:ext>
                  </a:extLst>
                </a:gridCol>
                <a:gridCol w="303693">
                  <a:extLst>
                    <a:ext uri="{9D8B030D-6E8A-4147-A177-3AD203B41FA5}">
                      <a16:colId xmlns:a16="http://schemas.microsoft.com/office/drawing/2014/main" val="3724242838"/>
                    </a:ext>
                  </a:extLst>
                </a:gridCol>
                <a:gridCol w="303693">
                  <a:extLst>
                    <a:ext uri="{9D8B030D-6E8A-4147-A177-3AD203B41FA5}">
                      <a16:colId xmlns:a16="http://schemas.microsoft.com/office/drawing/2014/main" val="1520814001"/>
                    </a:ext>
                  </a:extLst>
                </a:gridCol>
                <a:gridCol w="303693">
                  <a:extLst>
                    <a:ext uri="{9D8B030D-6E8A-4147-A177-3AD203B41FA5}">
                      <a16:colId xmlns:a16="http://schemas.microsoft.com/office/drawing/2014/main" val="2050497977"/>
                    </a:ext>
                  </a:extLst>
                </a:gridCol>
                <a:gridCol w="303693">
                  <a:extLst>
                    <a:ext uri="{9D8B030D-6E8A-4147-A177-3AD203B41FA5}">
                      <a16:colId xmlns:a16="http://schemas.microsoft.com/office/drawing/2014/main" val="2382064866"/>
                    </a:ext>
                  </a:extLst>
                </a:gridCol>
                <a:gridCol w="303693">
                  <a:extLst>
                    <a:ext uri="{9D8B030D-6E8A-4147-A177-3AD203B41FA5}">
                      <a16:colId xmlns:a16="http://schemas.microsoft.com/office/drawing/2014/main" val="3222638193"/>
                    </a:ext>
                  </a:extLst>
                </a:gridCol>
                <a:gridCol w="303693">
                  <a:extLst>
                    <a:ext uri="{9D8B030D-6E8A-4147-A177-3AD203B41FA5}">
                      <a16:colId xmlns:a16="http://schemas.microsoft.com/office/drawing/2014/main" val="2114427876"/>
                    </a:ext>
                  </a:extLst>
                </a:gridCol>
                <a:gridCol w="303693">
                  <a:extLst>
                    <a:ext uri="{9D8B030D-6E8A-4147-A177-3AD203B41FA5}">
                      <a16:colId xmlns:a16="http://schemas.microsoft.com/office/drawing/2014/main" val="2442413547"/>
                    </a:ext>
                  </a:extLst>
                </a:gridCol>
                <a:gridCol w="303693">
                  <a:extLst>
                    <a:ext uri="{9D8B030D-6E8A-4147-A177-3AD203B41FA5}">
                      <a16:colId xmlns:a16="http://schemas.microsoft.com/office/drawing/2014/main" val="2980931754"/>
                    </a:ext>
                  </a:extLst>
                </a:gridCol>
                <a:gridCol w="303693">
                  <a:extLst>
                    <a:ext uri="{9D8B030D-6E8A-4147-A177-3AD203B41FA5}">
                      <a16:colId xmlns:a16="http://schemas.microsoft.com/office/drawing/2014/main" val="2327486401"/>
                    </a:ext>
                  </a:extLst>
                </a:gridCol>
                <a:gridCol w="303693">
                  <a:extLst>
                    <a:ext uri="{9D8B030D-6E8A-4147-A177-3AD203B41FA5}">
                      <a16:colId xmlns:a16="http://schemas.microsoft.com/office/drawing/2014/main" val="3850995287"/>
                    </a:ext>
                  </a:extLst>
                </a:gridCol>
                <a:gridCol w="303693">
                  <a:extLst>
                    <a:ext uri="{9D8B030D-6E8A-4147-A177-3AD203B41FA5}">
                      <a16:colId xmlns:a16="http://schemas.microsoft.com/office/drawing/2014/main" val="553822352"/>
                    </a:ext>
                  </a:extLst>
                </a:gridCol>
              </a:tblGrid>
              <a:tr h="134507">
                <a:tc gridSpan="17">
                  <a:txBody>
                    <a:bodyPr/>
                    <a:lstStyle/>
                    <a:p>
                      <a:r>
                        <a:rPr lang="en-US" sz="700" dirty="0">
                          <a:solidFill>
                            <a:schemeClr val="tx1"/>
                          </a:solidFill>
                          <a:latin typeface="Arial" panose="020B0604020202020204" pitchFamily="34" charset="0"/>
                          <a:cs typeface="Arial" panose="020B0604020202020204" pitchFamily="34" charset="0"/>
                        </a:rPr>
                        <a:t>Patients at risk (events)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114207239"/>
                  </a:ext>
                </a:extLst>
              </a:tr>
              <a:tr h="145715">
                <a:tc>
                  <a:txBody>
                    <a:bodyPr/>
                    <a:lstStyle/>
                    <a:p>
                      <a:r>
                        <a:rPr lang="en-US" sz="700" b="1" dirty="0">
                          <a:solidFill>
                            <a:schemeClr val="tx2"/>
                          </a:solidFill>
                          <a:latin typeface="Arial" panose="020B0604020202020204" pitchFamily="34" charset="0"/>
                          <a:cs typeface="Arial" panose="020B0604020202020204" pitchFamily="34" charset="0"/>
                        </a:rPr>
                        <a:t>Rucaparib</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201 (0)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169 (18)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124 (44)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83 (70)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55 (89)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41 (95)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27 (103)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16 (109)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13 (110)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10 (112)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7 (113)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6 (113)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3 (115)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 (115)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 (115)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0 (115)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3870269"/>
                  </a:ext>
                </a:extLst>
              </a:tr>
              <a:tr h="145715">
                <a:tc>
                  <a:txBody>
                    <a:bodyPr/>
                    <a:lstStyle/>
                    <a:p>
                      <a:r>
                        <a:rPr lang="en-US" sz="700" b="1" dirty="0">
                          <a:solidFill>
                            <a:schemeClr val="accent1"/>
                          </a:solidFill>
                          <a:latin typeface="Arial" panose="020B0604020202020204" pitchFamily="34" charset="0"/>
                          <a:cs typeface="Arial" panose="020B0604020202020204" pitchFamily="34" charset="0"/>
                        </a:rPr>
                        <a:t>Physician’s choice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101 (0)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69 (21)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42 (42)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19 (55)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9 (64)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4 (66)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3 (66)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0 (67)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1842853"/>
                  </a:ext>
                </a:extLst>
              </a:tr>
            </a:tbl>
          </a:graphicData>
        </a:graphic>
      </p:graphicFrame>
      <p:sp>
        <p:nvSpPr>
          <p:cNvPr id="196" name="object 34">
            <a:extLst>
              <a:ext uri="{FF2B5EF4-FFF2-40B4-BE49-F238E27FC236}">
                <a16:creationId xmlns:a16="http://schemas.microsoft.com/office/drawing/2014/main" id="{AA697F31-3BD0-504B-9641-3F3ECEAEA07C}"/>
              </a:ext>
            </a:extLst>
          </p:cNvPr>
          <p:cNvSpPr txBox="1"/>
          <p:nvPr/>
        </p:nvSpPr>
        <p:spPr>
          <a:xfrm>
            <a:off x="1599095" y="3910319"/>
            <a:ext cx="1609090" cy="289823"/>
          </a:xfrm>
          <a:prstGeom prst="rect">
            <a:avLst/>
          </a:prstGeom>
        </p:spPr>
        <p:txBody>
          <a:bodyPr vert="horz" wrap="square" lIns="0" tIns="0" rIns="0" bIns="0" rtlCol="0">
            <a:spAutoFit/>
          </a:bodyPr>
          <a:lstStyle/>
          <a:p>
            <a:pPr>
              <a:spcBef>
                <a:spcPts val="133"/>
              </a:spcBef>
            </a:pPr>
            <a:r>
              <a:rPr lang="en-GB" sz="900" spc="-7" dirty="0">
                <a:solidFill>
                  <a:schemeClr val="tx2"/>
                </a:solidFill>
                <a:latin typeface="Arial"/>
                <a:cs typeface="Arial"/>
              </a:rPr>
              <a:t>Rucaparib</a:t>
            </a:r>
          </a:p>
          <a:p>
            <a:pPr>
              <a:spcBef>
                <a:spcPts val="133"/>
              </a:spcBef>
            </a:pPr>
            <a:r>
              <a:rPr lang="en-US" sz="900" dirty="0">
                <a:solidFill>
                  <a:schemeClr val="accent1"/>
                </a:solidFill>
                <a:latin typeface="Arial" panose="020B0604020202020204" pitchFamily="34" charset="0"/>
                <a:cs typeface="Arial" panose="020B0604020202020204" pitchFamily="34" charset="0"/>
              </a:rPr>
              <a:t>Physician’s choice</a:t>
            </a:r>
            <a:endParaRPr lang="en-GB" sz="900" spc="-7" dirty="0">
              <a:latin typeface="Arial"/>
              <a:cs typeface="Arial"/>
            </a:endParaRPr>
          </a:p>
        </p:txBody>
      </p:sp>
      <p:cxnSp>
        <p:nvCxnSpPr>
          <p:cNvPr id="197" name="Straight Connector 196">
            <a:extLst>
              <a:ext uri="{FF2B5EF4-FFF2-40B4-BE49-F238E27FC236}">
                <a16:creationId xmlns:a16="http://schemas.microsoft.com/office/drawing/2014/main" id="{C1C14148-A4A9-CB40-AF44-721CAEACF0F6}"/>
              </a:ext>
            </a:extLst>
          </p:cNvPr>
          <p:cNvCxnSpPr>
            <a:cxnSpLocks/>
          </p:cNvCxnSpPr>
          <p:nvPr/>
        </p:nvCxnSpPr>
        <p:spPr>
          <a:xfrm>
            <a:off x="1394185" y="3997196"/>
            <a:ext cx="15375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a:extLst>
              <a:ext uri="{FF2B5EF4-FFF2-40B4-BE49-F238E27FC236}">
                <a16:creationId xmlns:a16="http://schemas.microsoft.com/office/drawing/2014/main" id="{302178BC-CF95-0446-8BF9-15CB9262F42B}"/>
              </a:ext>
            </a:extLst>
          </p:cNvPr>
          <p:cNvCxnSpPr>
            <a:cxnSpLocks/>
          </p:cNvCxnSpPr>
          <p:nvPr/>
        </p:nvCxnSpPr>
        <p:spPr>
          <a:xfrm>
            <a:off x="1394185" y="4133721"/>
            <a:ext cx="15375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03" name="Graphic 202">
            <a:extLst>
              <a:ext uri="{FF2B5EF4-FFF2-40B4-BE49-F238E27FC236}">
                <a16:creationId xmlns:a16="http://schemas.microsoft.com/office/drawing/2014/main" id="{C2578A29-FC9D-A64A-B309-4BD56B136E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9221" y="2240263"/>
            <a:ext cx="4538013" cy="1890412"/>
          </a:xfrm>
          <a:prstGeom prst="rect">
            <a:avLst/>
          </a:prstGeom>
        </p:spPr>
      </p:pic>
      <p:sp>
        <p:nvSpPr>
          <p:cNvPr id="204" name="object 34">
            <a:extLst>
              <a:ext uri="{FF2B5EF4-FFF2-40B4-BE49-F238E27FC236}">
                <a16:creationId xmlns:a16="http://schemas.microsoft.com/office/drawing/2014/main" id="{85337592-5505-634C-88EE-3F81BA091D18}"/>
              </a:ext>
            </a:extLst>
          </p:cNvPr>
          <p:cNvSpPr txBox="1"/>
          <p:nvPr/>
        </p:nvSpPr>
        <p:spPr>
          <a:xfrm>
            <a:off x="702002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0</a:t>
            </a:r>
            <a:endParaRPr sz="1000" dirty="0">
              <a:latin typeface="Arial"/>
              <a:cs typeface="Arial"/>
            </a:endParaRPr>
          </a:p>
        </p:txBody>
      </p:sp>
      <p:sp>
        <p:nvSpPr>
          <p:cNvPr id="205" name="object 47">
            <a:extLst>
              <a:ext uri="{FF2B5EF4-FFF2-40B4-BE49-F238E27FC236}">
                <a16:creationId xmlns:a16="http://schemas.microsoft.com/office/drawing/2014/main" id="{E854C080-317B-FE4C-9CDD-FD098512566F}"/>
              </a:ext>
            </a:extLst>
          </p:cNvPr>
          <p:cNvSpPr txBox="1"/>
          <p:nvPr/>
        </p:nvSpPr>
        <p:spPr>
          <a:xfrm>
            <a:off x="8775474" y="4460148"/>
            <a:ext cx="1472417"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Months</a:t>
            </a:r>
            <a:endParaRPr sz="1200" dirty="0">
              <a:latin typeface="Arial"/>
              <a:cs typeface="Arial"/>
            </a:endParaRPr>
          </a:p>
        </p:txBody>
      </p:sp>
      <p:cxnSp>
        <p:nvCxnSpPr>
          <p:cNvPr id="206" name="Straight Connector 205">
            <a:extLst>
              <a:ext uri="{FF2B5EF4-FFF2-40B4-BE49-F238E27FC236}">
                <a16:creationId xmlns:a16="http://schemas.microsoft.com/office/drawing/2014/main" id="{EFA0AAA8-2883-1944-B9E7-B43DB50E701D}"/>
              </a:ext>
            </a:extLst>
          </p:cNvPr>
          <p:cNvCxnSpPr/>
          <p:nvPr/>
        </p:nvCxnSpPr>
        <p:spPr>
          <a:xfrm>
            <a:off x="7065936" y="226776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6924D4D4-5067-9745-8A8D-F06A4FE9DC8D}"/>
              </a:ext>
            </a:extLst>
          </p:cNvPr>
          <p:cNvCxnSpPr>
            <a:cxnSpLocks/>
          </p:cNvCxnSpPr>
          <p:nvPr/>
        </p:nvCxnSpPr>
        <p:spPr>
          <a:xfrm rot="16200000">
            <a:off x="710086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46559388-3127-0B46-83BE-3ECC51D548EB}"/>
              </a:ext>
            </a:extLst>
          </p:cNvPr>
          <p:cNvCxnSpPr>
            <a:cxnSpLocks/>
          </p:cNvCxnSpPr>
          <p:nvPr/>
        </p:nvCxnSpPr>
        <p:spPr>
          <a:xfrm flipV="1">
            <a:off x="7136861" y="2260600"/>
            <a:ext cx="0" cy="19862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EE8BD36F-E0E1-A747-BD14-CEAF91BADC65}"/>
              </a:ext>
            </a:extLst>
          </p:cNvPr>
          <p:cNvCxnSpPr/>
          <p:nvPr/>
        </p:nvCxnSpPr>
        <p:spPr>
          <a:xfrm>
            <a:off x="7065936" y="246557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AFCE44D2-5A98-D446-8FF7-DDDBE6279B46}"/>
              </a:ext>
            </a:extLst>
          </p:cNvPr>
          <p:cNvCxnSpPr/>
          <p:nvPr/>
        </p:nvCxnSpPr>
        <p:spPr>
          <a:xfrm>
            <a:off x="7065936" y="26633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A154611E-B3B2-AD4C-88E2-1A5434624CD0}"/>
              </a:ext>
            </a:extLst>
          </p:cNvPr>
          <p:cNvCxnSpPr/>
          <p:nvPr/>
        </p:nvCxnSpPr>
        <p:spPr>
          <a:xfrm>
            <a:off x="7065936" y="286117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987AA82B-C6C0-174A-82F2-9EAECC694941}"/>
              </a:ext>
            </a:extLst>
          </p:cNvPr>
          <p:cNvCxnSpPr/>
          <p:nvPr/>
        </p:nvCxnSpPr>
        <p:spPr>
          <a:xfrm>
            <a:off x="7065936" y="305898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400E1469-DECF-6A4C-874C-5009D6071CD1}"/>
              </a:ext>
            </a:extLst>
          </p:cNvPr>
          <p:cNvCxnSpPr/>
          <p:nvPr/>
        </p:nvCxnSpPr>
        <p:spPr>
          <a:xfrm>
            <a:off x="7065936" y="325678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0F176F81-168C-1F4D-A580-9EC5C928C580}"/>
              </a:ext>
            </a:extLst>
          </p:cNvPr>
          <p:cNvCxnSpPr/>
          <p:nvPr/>
        </p:nvCxnSpPr>
        <p:spPr>
          <a:xfrm>
            <a:off x="7065936" y="345458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D4D6DCA9-9FD3-E742-8092-4195AE169F81}"/>
              </a:ext>
            </a:extLst>
          </p:cNvPr>
          <p:cNvCxnSpPr/>
          <p:nvPr/>
        </p:nvCxnSpPr>
        <p:spPr>
          <a:xfrm>
            <a:off x="7065936" y="365239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04359EAC-8389-5042-BE37-4E59DDB3F2EE}"/>
              </a:ext>
            </a:extLst>
          </p:cNvPr>
          <p:cNvCxnSpPr/>
          <p:nvPr/>
        </p:nvCxnSpPr>
        <p:spPr>
          <a:xfrm>
            <a:off x="7065936" y="385019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CCF02C62-1C28-8242-B9C7-D6830ED55AD4}"/>
              </a:ext>
            </a:extLst>
          </p:cNvPr>
          <p:cNvCxnSpPr/>
          <p:nvPr/>
        </p:nvCxnSpPr>
        <p:spPr>
          <a:xfrm>
            <a:off x="7065936" y="404799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7199C366-B3ED-314C-9795-CD9A9A1F1EEB}"/>
              </a:ext>
            </a:extLst>
          </p:cNvPr>
          <p:cNvCxnSpPr/>
          <p:nvPr/>
        </p:nvCxnSpPr>
        <p:spPr>
          <a:xfrm>
            <a:off x="7065936" y="42457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9" name="object 34">
            <a:extLst>
              <a:ext uri="{FF2B5EF4-FFF2-40B4-BE49-F238E27FC236}">
                <a16:creationId xmlns:a16="http://schemas.microsoft.com/office/drawing/2014/main" id="{A559D513-EB91-F64A-8CDD-A79D68CD4645}"/>
              </a:ext>
            </a:extLst>
          </p:cNvPr>
          <p:cNvSpPr txBox="1"/>
          <p:nvPr/>
        </p:nvSpPr>
        <p:spPr>
          <a:xfrm>
            <a:off x="6763066" y="2177320"/>
            <a:ext cx="246380" cy="2208746"/>
          </a:xfrm>
          <a:prstGeom prst="rect">
            <a:avLst/>
          </a:prstGeom>
        </p:spPr>
        <p:txBody>
          <a:bodyPr vert="horz" wrap="square" lIns="0" tIns="0" rIns="0" bIns="0" rtlCol="0">
            <a:spAutoFit/>
          </a:bodyPr>
          <a:lstStyle/>
          <a:p>
            <a:pPr algn="r">
              <a:lnSpc>
                <a:spcPct val="121000"/>
              </a:lnSpc>
              <a:spcBef>
                <a:spcPts val="133"/>
              </a:spcBef>
            </a:pPr>
            <a:r>
              <a:rPr lang="en-GB" sz="1000" spc="-7" dirty="0">
                <a:latin typeface="Arial"/>
                <a:cs typeface="Arial"/>
              </a:rPr>
              <a:t>100</a:t>
            </a:r>
          </a:p>
          <a:p>
            <a:pPr algn="r">
              <a:lnSpc>
                <a:spcPct val="121000"/>
              </a:lnSpc>
              <a:spcBef>
                <a:spcPts val="133"/>
              </a:spcBef>
            </a:pPr>
            <a:r>
              <a:rPr lang="en-GB" sz="1000" spc="-7" dirty="0">
                <a:latin typeface="Arial"/>
                <a:cs typeface="Arial"/>
              </a:rPr>
              <a:t>90</a:t>
            </a:r>
          </a:p>
          <a:p>
            <a:pPr algn="r">
              <a:lnSpc>
                <a:spcPct val="121000"/>
              </a:lnSpc>
              <a:spcBef>
                <a:spcPts val="133"/>
              </a:spcBef>
            </a:pPr>
            <a:r>
              <a:rPr lang="en-GB" sz="1000" spc="-7" dirty="0">
                <a:latin typeface="Arial"/>
                <a:cs typeface="Arial"/>
              </a:rPr>
              <a:t>80</a:t>
            </a:r>
          </a:p>
          <a:p>
            <a:pPr algn="r">
              <a:lnSpc>
                <a:spcPct val="121000"/>
              </a:lnSpc>
              <a:spcBef>
                <a:spcPts val="133"/>
              </a:spcBef>
            </a:pPr>
            <a:r>
              <a:rPr lang="en-GB" sz="1000" spc="-7" dirty="0">
                <a:latin typeface="Arial"/>
                <a:cs typeface="Arial"/>
              </a:rPr>
              <a:t>70</a:t>
            </a:r>
          </a:p>
          <a:p>
            <a:pPr algn="r">
              <a:lnSpc>
                <a:spcPct val="121000"/>
              </a:lnSpc>
              <a:spcBef>
                <a:spcPts val="133"/>
              </a:spcBef>
            </a:pPr>
            <a:r>
              <a:rPr lang="en-GB" sz="1000" spc="-7" dirty="0">
                <a:latin typeface="Arial"/>
                <a:cs typeface="Arial"/>
              </a:rPr>
              <a:t>60</a:t>
            </a:r>
          </a:p>
          <a:p>
            <a:pPr algn="r">
              <a:lnSpc>
                <a:spcPct val="121000"/>
              </a:lnSpc>
              <a:spcBef>
                <a:spcPts val="133"/>
              </a:spcBef>
            </a:pPr>
            <a:r>
              <a:rPr lang="en-GB" sz="1000" spc="-7" dirty="0">
                <a:latin typeface="Arial"/>
                <a:cs typeface="Arial"/>
              </a:rPr>
              <a:t>50</a:t>
            </a:r>
          </a:p>
          <a:p>
            <a:pPr algn="r">
              <a:lnSpc>
                <a:spcPct val="121000"/>
              </a:lnSpc>
              <a:spcBef>
                <a:spcPts val="133"/>
              </a:spcBef>
            </a:pPr>
            <a:r>
              <a:rPr lang="en-GB" sz="1000" spc="-7" dirty="0">
                <a:latin typeface="Arial"/>
                <a:cs typeface="Arial"/>
              </a:rPr>
              <a:t>40</a:t>
            </a:r>
          </a:p>
          <a:p>
            <a:pPr algn="r">
              <a:lnSpc>
                <a:spcPct val="121000"/>
              </a:lnSpc>
              <a:spcBef>
                <a:spcPts val="133"/>
              </a:spcBef>
            </a:pPr>
            <a:r>
              <a:rPr lang="en-GB" sz="1000" spc="-7" dirty="0">
                <a:latin typeface="Arial"/>
                <a:cs typeface="Arial"/>
              </a:rPr>
              <a:t>30</a:t>
            </a:r>
          </a:p>
          <a:p>
            <a:pPr algn="r">
              <a:lnSpc>
                <a:spcPct val="121000"/>
              </a:lnSpc>
              <a:spcBef>
                <a:spcPts val="133"/>
              </a:spcBef>
            </a:pPr>
            <a:r>
              <a:rPr lang="en-GB" sz="1000" spc="-7" dirty="0">
                <a:latin typeface="Arial"/>
                <a:cs typeface="Arial"/>
              </a:rPr>
              <a:t>20</a:t>
            </a:r>
          </a:p>
          <a:p>
            <a:pPr algn="r">
              <a:lnSpc>
                <a:spcPct val="121000"/>
              </a:lnSpc>
              <a:spcBef>
                <a:spcPts val="133"/>
              </a:spcBef>
            </a:pPr>
            <a:r>
              <a:rPr lang="en-GB" sz="1000" spc="-7" dirty="0">
                <a:latin typeface="Arial"/>
                <a:cs typeface="Arial"/>
              </a:rPr>
              <a:t>10</a:t>
            </a:r>
          </a:p>
          <a:p>
            <a:pPr algn="r">
              <a:lnSpc>
                <a:spcPct val="121000"/>
              </a:lnSpc>
              <a:spcBef>
                <a:spcPts val="133"/>
              </a:spcBef>
            </a:pPr>
            <a:r>
              <a:rPr lang="en-GB" sz="1000" spc="-7" dirty="0">
                <a:latin typeface="Arial"/>
                <a:cs typeface="Arial"/>
              </a:rPr>
              <a:t>0</a:t>
            </a:r>
            <a:endParaRPr sz="1000" dirty="0">
              <a:latin typeface="Arial"/>
              <a:cs typeface="Arial"/>
            </a:endParaRPr>
          </a:p>
        </p:txBody>
      </p:sp>
      <p:sp>
        <p:nvSpPr>
          <p:cNvPr id="220" name="object 34">
            <a:extLst>
              <a:ext uri="{FF2B5EF4-FFF2-40B4-BE49-F238E27FC236}">
                <a16:creationId xmlns:a16="http://schemas.microsoft.com/office/drawing/2014/main" id="{032FDF8A-FB1A-6B44-89FD-E1D3CFDDDCCF}"/>
              </a:ext>
            </a:extLst>
          </p:cNvPr>
          <p:cNvSpPr txBox="1"/>
          <p:nvPr/>
        </p:nvSpPr>
        <p:spPr>
          <a:xfrm>
            <a:off x="1158567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45</a:t>
            </a:r>
            <a:endParaRPr sz="1000" dirty="0">
              <a:latin typeface="Arial"/>
              <a:cs typeface="Arial"/>
            </a:endParaRPr>
          </a:p>
        </p:txBody>
      </p:sp>
      <p:cxnSp>
        <p:nvCxnSpPr>
          <p:cNvPr id="221" name="Straight Connector 220">
            <a:extLst>
              <a:ext uri="{FF2B5EF4-FFF2-40B4-BE49-F238E27FC236}">
                <a16:creationId xmlns:a16="http://schemas.microsoft.com/office/drawing/2014/main" id="{CD728CA1-950E-5A4D-B1CF-A28AA8788429}"/>
              </a:ext>
            </a:extLst>
          </p:cNvPr>
          <p:cNvCxnSpPr>
            <a:cxnSpLocks/>
          </p:cNvCxnSpPr>
          <p:nvPr/>
        </p:nvCxnSpPr>
        <p:spPr>
          <a:xfrm rot="16200000">
            <a:off x="1167286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2" name="object 34">
            <a:extLst>
              <a:ext uri="{FF2B5EF4-FFF2-40B4-BE49-F238E27FC236}">
                <a16:creationId xmlns:a16="http://schemas.microsoft.com/office/drawing/2014/main" id="{FD9D1E5F-3EB6-FD42-8C4A-2CB98F2713F4}"/>
              </a:ext>
            </a:extLst>
          </p:cNvPr>
          <p:cNvSpPr txBox="1"/>
          <p:nvPr/>
        </p:nvSpPr>
        <p:spPr>
          <a:xfrm>
            <a:off x="1128722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42</a:t>
            </a:r>
            <a:endParaRPr sz="1000" dirty="0">
              <a:latin typeface="Arial"/>
              <a:cs typeface="Arial"/>
            </a:endParaRPr>
          </a:p>
        </p:txBody>
      </p:sp>
      <p:cxnSp>
        <p:nvCxnSpPr>
          <p:cNvPr id="223" name="Straight Connector 222">
            <a:extLst>
              <a:ext uri="{FF2B5EF4-FFF2-40B4-BE49-F238E27FC236}">
                <a16:creationId xmlns:a16="http://schemas.microsoft.com/office/drawing/2014/main" id="{C64B97DF-7868-D344-A77F-366928132074}"/>
              </a:ext>
            </a:extLst>
          </p:cNvPr>
          <p:cNvCxnSpPr>
            <a:cxnSpLocks/>
          </p:cNvCxnSpPr>
          <p:nvPr/>
        </p:nvCxnSpPr>
        <p:spPr>
          <a:xfrm rot="16200000">
            <a:off x="1137441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4" name="object 34">
            <a:extLst>
              <a:ext uri="{FF2B5EF4-FFF2-40B4-BE49-F238E27FC236}">
                <a16:creationId xmlns:a16="http://schemas.microsoft.com/office/drawing/2014/main" id="{1BAD3ECA-1FAD-0443-95C6-3F5A9398A850}"/>
              </a:ext>
            </a:extLst>
          </p:cNvPr>
          <p:cNvSpPr txBox="1"/>
          <p:nvPr/>
        </p:nvSpPr>
        <p:spPr>
          <a:xfrm>
            <a:off x="731847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a:t>
            </a:r>
            <a:endParaRPr sz="1000" dirty="0">
              <a:latin typeface="Arial"/>
              <a:cs typeface="Arial"/>
            </a:endParaRPr>
          </a:p>
        </p:txBody>
      </p:sp>
      <p:cxnSp>
        <p:nvCxnSpPr>
          <p:cNvPr id="225" name="Straight Connector 224">
            <a:extLst>
              <a:ext uri="{FF2B5EF4-FFF2-40B4-BE49-F238E27FC236}">
                <a16:creationId xmlns:a16="http://schemas.microsoft.com/office/drawing/2014/main" id="{DA595C31-F2D9-F944-8A8E-C50A8D33B5EC}"/>
              </a:ext>
            </a:extLst>
          </p:cNvPr>
          <p:cNvCxnSpPr>
            <a:cxnSpLocks/>
          </p:cNvCxnSpPr>
          <p:nvPr/>
        </p:nvCxnSpPr>
        <p:spPr>
          <a:xfrm rot="16200000">
            <a:off x="740566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6" name="object 34">
            <a:extLst>
              <a:ext uri="{FF2B5EF4-FFF2-40B4-BE49-F238E27FC236}">
                <a16:creationId xmlns:a16="http://schemas.microsoft.com/office/drawing/2014/main" id="{8663F4AE-6D83-C94C-8C0F-B219720F677B}"/>
              </a:ext>
            </a:extLst>
          </p:cNvPr>
          <p:cNvSpPr txBox="1"/>
          <p:nvPr/>
        </p:nvSpPr>
        <p:spPr>
          <a:xfrm>
            <a:off x="762644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6</a:t>
            </a:r>
            <a:endParaRPr sz="1000" dirty="0">
              <a:latin typeface="Arial"/>
              <a:cs typeface="Arial"/>
            </a:endParaRPr>
          </a:p>
        </p:txBody>
      </p:sp>
      <p:cxnSp>
        <p:nvCxnSpPr>
          <p:cNvPr id="227" name="Straight Connector 226">
            <a:extLst>
              <a:ext uri="{FF2B5EF4-FFF2-40B4-BE49-F238E27FC236}">
                <a16:creationId xmlns:a16="http://schemas.microsoft.com/office/drawing/2014/main" id="{F0C15A49-7BC9-9541-A247-A232987966FF}"/>
              </a:ext>
            </a:extLst>
          </p:cNvPr>
          <p:cNvCxnSpPr>
            <a:cxnSpLocks/>
          </p:cNvCxnSpPr>
          <p:nvPr/>
        </p:nvCxnSpPr>
        <p:spPr>
          <a:xfrm rot="16200000">
            <a:off x="771363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8" name="object 34">
            <a:extLst>
              <a:ext uri="{FF2B5EF4-FFF2-40B4-BE49-F238E27FC236}">
                <a16:creationId xmlns:a16="http://schemas.microsoft.com/office/drawing/2014/main" id="{B66FA425-63B9-1043-BEA1-B476B10D00B3}"/>
              </a:ext>
            </a:extLst>
          </p:cNvPr>
          <p:cNvSpPr txBox="1"/>
          <p:nvPr/>
        </p:nvSpPr>
        <p:spPr>
          <a:xfrm>
            <a:off x="1097607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39</a:t>
            </a:r>
            <a:endParaRPr sz="1000" dirty="0">
              <a:latin typeface="Arial"/>
              <a:cs typeface="Arial"/>
            </a:endParaRPr>
          </a:p>
        </p:txBody>
      </p:sp>
      <p:cxnSp>
        <p:nvCxnSpPr>
          <p:cNvPr id="229" name="Straight Connector 228">
            <a:extLst>
              <a:ext uri="{FF2B5EF4-FFF2-40B4-BE49-F238E27FC236}">
                <a16:creationId xmlns:a16="http://schemas.microsoft.com/office/drawing/2014/main" id="{0A1C99CA-81A2-9045-855F-CD51FB8276E2}"/>
              </a:ext>
            </a:extLst>
          </p:cNvPr>
          <p:cNvCxnSpPr>
            <a:cxnSpLocks/>
          </p:cNvCxnSpPr>
          <p:nvPr/>
        </p:nvCxnSpPr>
        <p:spPr>
          <a:xfrm rot="16200000">
            <a:off x="1106326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0" name="object 34">
            <a:extLst>
              <a:ext uri="{FF2B5EF4-FFF2-40B4-BE49-F238E27FC236}">
                <a16:creationId xmlns:a16="http://schemas.microsoft.com/office/drawing/2014/main" id="{9F423A2B-EBFA-0A41-BF9F-AA1E642ED657}"/>
              </a:ext>
            </a:extLst>
          </p:cNvPr>
          <p:cNvSpPr txBox="1"/>
          <p:nvPr/>
        </p:nvSpPr>
        <p:spPr>
          <a:xfrm>
            <a:off x="1066809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36</a:t>
            </a:r>
            <a:endParaRPr sz="1000" dirty="0">
              <a:latin typeface="Arial"/>
              <a:cs typeface="Arial"/>
            </a:endParaRPr>
          </a:p>
        </p:txBody>
      </p:sp>
      <p:cxnSp>
        <p:nvCxnSpPr>
          <p:cNvPr id="231" name="Straight Connector 230">
            <a:extLst>
              <a:ext uri="{FF2B5EF4-FFF2-40B4-BE49-F238E27FC236}">
                <a16:creationId xmlns:a16="http://schemas.microsoft.com/office/drawing/2014/main" id="{AB4AE754-FE96-E945-A03E-F7ADF5A92C48}"/>
              </a:ext>
            </a:extLst>
          </p:cNvPr>
          <p:cNvCxnSpPr>
            <a:cxnSpLocks/>
          </p:cNvCxnSpPr>
          <p:nvPr/>
        </p:nvCxnSpPr>
        <p:spPr>
          <a:xfrm rot="16200000">
            <a:off x="1075528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2" name="object 34">
            <a:extLst>
              <a:ext uri="{FF2B5EF4-FFF2-40B4-BE49-F238E27FC236}">
                <a16:creationId xmlns:a16="http://schemas.microsoft.com/office/drawing/2014/main" id="{13CB0B4E-0390-224F-850C-3A84DDC1B7D2}"/>
              </a:ext>
            </a:extLst>
          </p:cNvPr>
          <p:cNvSpPr txBox="1"/>
          <p:nvPr/>
        </p:nvSpPr>
        <p:spPr>
          <a:xfrm>
            <a:off x="1037282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33</a:t>
            </a:r>
            <a:endParaRPr sz="1000" dirty="0">
              <a:latin typeface="Arial"/>
              <a:cs typeface="Arial"/>
            </a:endParaRPr>
          </a:p>
        </p:txBody>
      </p:sp>
      <p:cxnSp>
        <p:nvCxnSpPr>
          <p:cNvPr id="233" name="Straight Connector 232">
            <a:extLst>
              <a:ext uri="{FF2B5EF4-FFF2-40B4-BE49-F238E27FC236}">
                <a16:creationId xmlns:a16="http://schemas.microsoft.com/office/drawing/2014/main" id="{2E03A95B-09FD-6E47-AA63-401DB5ECC1F0}"/>
              </a:ext>
            </a:extLst>
          </p:cNvPr>
          <p:cNvCxnSpPr>
            <a:cxnSpLocks/>
          </p:cNvCxnSpPr>
          <p:nvPr/>
        </p:nvCxnSpPr>
        <p:spPr>
          <a:xfrm rot="16200000">
            <a:off x="1046001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4" name="object 34">
            <a:extLst>
              <a:ext uri="{FF2B5EF4-FFF2-40B4-BE49-F238E27FC236}">
                <a16:creationId xmlns:a16="http://schemas.microsoft.com/office/drawing/2014/main" id="{AFFC48AF-6166-9A4C-AACB-DFE19FEB52CD}"/>
              </a:ext>
            </a:extLst>
          </p:cNvPr>
          <p:cNvSpPr txBox="1"/>
          <p:nvPr/>
        </p:nvSpPr>
        <p:spPr>
          <a:xfrm>
            <a:off x="1006802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30</a:t>
            </a:r>
            <a:endParaRPr sz="1000" dirty="0">
              <a:latin typeface="Arial"/>
              <a:cs typeface="Arial"/>
            </a:endParaRPr>
          </a:p>
        </p:txBody>
      </p:sp>
      <p:cxnSp>
        <p:nvCxnSpPr>
          <p:cNvPr id="235" name="Straight Connector 234">
            <a:extLst>
              <a:ext uri="{FF2B5EF4-FFF2-40B4-BE49-F238E27FC236}">
                <a16:creationId xmlns:a16="http://schemas.microsoft.com/office/drawing/2014/main" id="{FB14DFD4-5023-B84E-8861-4509BDFF4DFF}"/>
              </a:ext>
            </a:extLst>
          </p:cNvPr>
          <p:cNvCxnSpPr>
            <a:cxnSpLocks/>
          </p:cNvCxnSpPr>
          <p:nvPr/>
        </p:nvCxnSpPr>
        <p:spPr>
          <a:xfrm rot="16200000">
            <a:off x="1015521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6" name="object 34">
            <a:extLst>
              <a:ext uri="{FF2B5EF4-FFF2-40B4-BE49-F238E27FC236}">
                <a16:creationId xmlns:a16="http://schemas.microsoft.com/office/drawing/2014/main" id="{572C4A69-C14A-8A48-9F7D-D3D372EB4CC4}"/>
              </a:ext>
            </a:extLst>
          </p:cNvPr>
          <p:cNvSpPr txBox="1"/>
          <p:nvPr/>
        </p:nvSpPr>
        <p:spPr>
          <a:xfrm>
            <a:off x="976004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27</a:t>
            </a:r>
            <a:endParaRPr sz="1000" dirty="0">
              <a:latin typeface="Arial"/>
              <a:cs typeface="Arial"/>
            </a:endParaRPr>
          </a:p>
        </p:txBody>
      </p:sp>
      <p:cxnSp>
        <p:nvCxnSpPr>
          <p:cNvPr id="237" name="Straight Connector 236">
            <a:extLst>
              <a:ext uri="{FF2B5EF4-FFF2-40B4-BE49-F238E27FC236}">
                <a16:creationId xmlns:a16="http://schemas.microsoft.com/office/drawing/2014/main" id="{2A8AE969-969B-8F44-8510-334186E230DA}"/>
              </a:ext>
            </a:extLst>
          </p:cNvPr>
          <p:cNvCxnSpPr>
            <a:cxnSpLocks/>
          </p:cNvCxnSpPr>
          <p:nvPr/>
        </p:nvCxnSpPr>
        <p:spPr>
          <a:xfrm rot="16200000">
            <a:off x="984723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8" name="object 34">
            <a:extLst>
              <a:ext uri="{FF2B5EF4-FFF2-40B4-BE49-F238E27FC236}">
                <a16:creationId xmlns:a16="http://schemas.microsoft.com/office/drawing/2014/main" id="{FE8307C3-A1C9-1F48-A2BA-BF3E3A7593A4}"/>
              </a:ext>
            </a:extLst>
          </p:cNvPr>
          <p:cNvSpPr txBox="1"/>
          <p:nvPr/>
        </p:nvSpPr>
        <p:spPr>
          <a:xfrm>
            <a:off x="946159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24</a:t>
            </a:r>
            <a:endParaRPr sz="1000" dirty="0">
              <a:latin typeface="Arial"/>
              <a:cs typeface="Arial"/>
            </a:endParaRPr>
          </a:p>
        </p:txBody>
      </p:sp>
      <p:cxnSp>
        <p:nvCxnSpPr>
          <p:cNvPr id="239" name="Straight Connector 238">
            <a:extLst>
              <a:ext uri="{FF2B5EF4-FFF2-40B4-BE49-F238E27FC236}">
                <a16:creationId xmlns:a16="http://schemas.microsoft.com/office/drawing/2014/main" id="{61A25A31-8C1F-F048-B92B-A450A5C75163}"/>
              </a:ext>
            </a:extLst>
          </p:cNvPr>
          <p:cNvCxnSpPr>
            <a:cxnSpLocks/>
          </p:cNvCxnSpPr>
          <p:nvPr/>
        </p:nvCxnSpPr>
        <p:spPr>
          <a:xfrm rot="16200000">
            <a:off x="954878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0" name="object 34">
            <a:extLst>
              <a:ext uri="{FF2B5EF4-FFF2-40B4-BE49-F238E27FC236}">
                <a16:creationId xmlns:a16="http://schemas.microsoft.com/office/drawing/2014/main" id="{39F9C250-A64E-FB42-BA0B-F4BAF78ABD09}"/>
              </a:ext>
            </a:extLst>
          </p:cNvPr>
          <p:cNvSpPr txBox="1"/>
          <p:nvPr/>
        </p:nvSpPr>
        <p:spPr>
          <a:xfrm>
            <a:off x="914409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21</a:t>
            </a:r>
            <a:endParaRPr sz="1000" dirty="0">
              <a:latin typeface="Arial"/>
              <a:cs typeface="Arial"/>
            </a:endParaRPr>
          </a:p>
        </p:txBody>
      </p:sp>
      <p:cxnSp>
        <p:nvCxnSpPr>
          <p:cNvPr id="241" name="Straight Connector 240">
            <a:extLst>
              <a:ext uri="{FF2B5EF4-FFF2-40B4-BE49-F238E27FC236}">
                <a16:creationId xmlns:a16="http://schemas.microsoft.com/office/drawing/2014/main" id="{D6DCE2E3-2175-F847-872D-4C8824496D82}"/>
              </a:ext>
            </a:extLst>
          </p:cNvPr>
          <p:cNvCxnSpPr>
            <a:cxnSpLocks/>
          </p:cNvCxnSpPr>
          <p:nvPr/>
        </p:nvCxnSpPr>
        <p:spPr>
          <a:xfrm rot="16200000">
            <a:off x="923128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2" name="object 34">
            <a:extLst>
              <a:ext uri="{FF2B5EF4-FFF2-40B4-BE49-F238E27FC236}">
                <a16:creationId xmlns:a16="http://schemas.microsoft.com/office/drawing/2014/main" id="{A22AC558-48A5-F449-8070-6C689184362B}"/>
              </a:ext>
            </a:extLst>
          </p:cNvPr>
          <p:cNvSpPr txBox="1"/>
          <p:nvPr/>
        </p:nvSpPr>
        <p:spPr>
          <a:xfrm>
            <a:off x="885199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18</a:t>
            </a:r>
            <a:endParaRPr sz="1000" dirty="0">
              <a:latin typeface="Arial"/>
              <a:cs typeface="Arial"/>
            </a:endParaRPr>
          </a:p>
        </p:txBody>
      </p:sp>
      <p:cxnSp>
        <p:nvCxnSpPr>
          <p:cNvPr id="243" name="Straight Connector 242">
            <a:extLst>
              <a:ext uri="{FF2B5EF4-FFF2-40B4-BE49-F238E27FC236}">
                <a16:creationId xmlns:a16="http://schemas.microsoft.com/office/drawing/2014/main" id="{A6CAB7D8-237A-A04D-B837-8D805C484020}"/>
              </a:ext>
            </a:extLst>
          </p:cNvPr>
          <p:cNvCxnSpPr>
            <a:cxnSpLocks/>
          </p:cNvCxnSpPr>
          <p:nvPr/>
        </p:nvCxnSpPr>
        <p:spPr>
          <a:xfrm rot="16200000">
            <a:off x="893918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4" name="object 34">
            <a:extLst>
              <a:ext uri="{FF2B5EF4-FFF2-40B4-BE49-F238E27FC236}">
                <a16:creationId xmlns:a16="http://schemas.microsoft.com/office/drawing/2014/main" id="{51B0C107-2C8D-A746-A6CE-E208B8D01E0C}"/>
              </a:ext>
            </a:extLst>
          </p:cNvPr>
          <p:cNvSpPr txBox="1"/>
          <p:nvPr/>
        </p:nvSpPr>
        <p:spPr>
          <a:xfrm>
            <a:off x="854084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15</a:t>
            </a:r>
            <a:endParaRPr sz="1000" dirty="0">
              <a:latin typeface="Arial"/>
              <a:cs typeface="Arial"/>
            </a:endParaRPr>
          </a:p>
        </p:txBody>
      </p:sp>
      <p:cxnSp>
        <p:nvCxnSpPr>
          <p:cNvPr id="245" name="Straight Connector 244">
            <a:extLst>
              <a:ext uri="{FF2B5EF4-FFF2-40B4-BE49-F238E27FC236}">
                <a16:creationId xmlns:a16="http://schemas.microsoft.com/office/drawing/2014/main" id="{955F6750-0408-1C4A-9A31-0FC826F5B128}"/>
              </a:ext>
            </a:extLst>
          </p:cNvPr>
          <p:cNvCxnSpPr>
            <a:cxnSpLocks/>
          </p:cNvCxnSpPr>
          <p:nvPr/>
        </p:nvCxnSpPr>
        <p:spPr>
          <a:xfrm rot="16200000">
            <a:off x="862803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6" name="object 34">
            <a:extLst>
              <a:ext uri="{FF2B5EF4-FFF2-40B4-BE49-F238E27FC236}">
                <a16:creationId xmlns:a16="http://schemas.microsoft.com/office/drawing/2014/main" id="{F916AB03-8DFD-5E44-8284-A2458F2BF3FB}"/>
              </a:ext>
            </a:extLst>
          </p:cNvPr>
          <p:cNvSpPr txBox="1"/>
          <p:nvPr/>
        </p:nvSpPr>
        <p:spPr>
          <a:xfrm>
            <a:off x="823604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12</a:t>
            </a:r>
            <a:endParaRPr sz="1000" dirty="0">
              <a:latin typeface="Arial"/>
              <a:cs typeface="Arial"/>
            </a:endParaRPr>
          </a:p>
        </p:txBody>
      </p:sp>
      <p:cxnSp>
        <p:nvCxnSpPr>
          <p:cNvPr id="247" name="Straight Connector 246">
            <a:extLst>
              <a:ext uri="{FF2B5EF4-FFF2-40B4-BE49-F238E27FC236}">
                <a16:creationId xmlns:a16="http://schemas.microsoft.com/office/drawing/2014/main" id="{64EC637C-FEDD-6148-8D00-115BAAA0CF28}"/>
              </a:ext>
            </a:extLst>
          </p:cNvPr>
          <p:cNvCxnSpPr>
            <a:cxnSpLocks/>
          </p:cNvCxnSpPr>
          <p:nvPr/>
        </p:nvCxnSpPr>
        <p:spPr>
          <a:xfrm rot="16200000">
            <a:off x="832323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8" name="object 34">
            <a:extLst>
              <a:ext uri="{FF2B5EF4-FFF2-40B4-BE49-F238E27FC236}">
                <a16:creationId xmlns:a16="http://schemas.microsoft.com/office/drawing/2014/main" id="{BB674F55-671F-514F-B0C1-D5409BF4DCE5}"/>
              </a:ext>
            </a:extLst>
          </p:cNvPr>
          <p:cNvSpPr txBox="1"/>
          <p:nvPr/>
        </p:nvSpPr>
        <p:spPr>
          <a:xfrm>
            <a:off x="793124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9</a:t>
            </a:r>
            <a:endParaRPr sz="1000" dirty="0">
              <a:latin typeface="Arial"/>
              <a:cs typeface="Arial"/>
            </a:endParaRPr>
          </a:p>
        </p:txBody>
      </p:sp>
      <p:cxnSp>
        <p:nvCxnSpPr>
          <p:cNvPr id="249" name="Straight Connector 248">
            <a:extLst>
              <a:ext uri="{FF2B5EF4-FFF2-40B4-BE49-F238E27FC236}">
                <a16:creationId xmlns:a16="http://schemas.microsoft.com/office/drawing/2014/main" id="{C1BD8344-757F-BB4C-8DFE-BF735B977D55}"/>
              </a:ext>
            </a:extLst>
          </p:cNvPr>
          <p:cNvCxnSpPr>
            <a:cxnSpLocks/>
          </p:cNvCxnSpPr>
          <p:nvPr/>
        </p:nvCxnSpPr>
        <p:spPr>
          <a:xfrm rot="16200000">
            <a:off x="801843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0" name="Straight Connector 249">
            <a:extLst>
              <a:ext uri="{FF2B5EF4-FFF2-40B4-BE49-F238E27FC236}">
                <a16:creationId xmlns:a16="http://schemas.microsoft.com/office/drawing/2014/main" id="{D4F0942C-3838-B845-A4E4-5EEE27B96B81}"/>
              </a:ext>
            </a:extLst>
          </p:cNvPr>
          <p:cNvCxnSpPr>
            <a:cxnSpLocks/>
          </p:cNvCxnSpPr>
          <p:nvPr/>
        </p:nvCxnSpPr>
        <p:spPr>
          <a:xfrm>
            <a:off x="7129436" y="4245794"/>
            <a:ext cx="471134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1" name="object 47">
            <a:extLst>
              <a:ext uri="{FF2B5EF4-FFF2-40B4-BE49-F238E27FC236}">
                <a16:creationId xmlns:a16="http://schemas.microsoft.com/office/drawing/2014/main" id="{81EA1BD5-E606-2B47-B5DB-169D385DD2D6}"/>
              </a:ext>
            </a:extLst>
          </p:cNvPr>
          <p:cNvSpPr txBox="1"/>
          <p:nvPr/>
        </p:nvSpPr>
        <p:spPr>
          <a:xfrm rot="16200000">
            <a:off x="5680384" y="3137416"/>
            <a:ext cx="2020120" cy="196635"/>
          </a:xfrm>
          <a:prstGeom prst="rect">
            <a:avLst/>
          </a:prstGeom>
        </p:spPr>
        <p:txBody>
          <a:bodyPr vert="horz" wrap="square" lIns="0" tIns="16933" rIns="0" bIns="0" rtlCol="0">
            <a:spAutoFit/>
          </a:bodyPr>
          <a:lstStyle/>
          <a:p>
            <a:pPr marR="36406" algn="ctr">
              <a:lnSpc>
                <a:spcPts val="1367"/>
              </a:lnSpc>
            </a:pPr>
            <a:r>
              <a:rPr lang="en-GB" sz="1200" b="1" dirty="0" err="1">
                <a:latin typeface="Arial"/>
                <a:cs typeface="Arial"/>
              </a:rPr>
              <a:t>rPFS</a:t>
            </a:r>
            <a:r>
              <a:rPr lang="en-GB" sz="1200" b="1" dirty="0">
                <a:latin typeface="Arial"/>
                <a:cs typeface="Arial"/>
              </a:rPr>
              <a:t> by IRR (%)</a:t>
            </a:r>
            <a:endParaRPr sz="1200" dirty="0">
              <a:latin typeface="Arial"/>
              <a:cs typeface="Arial"/>
            </a:endParaRPr>
          </a:p>
        </p:txBody>
      </p:sp>
      <p:graphicFrame>
        <p:nvGraphicFramePr>
          <p:cNvPr id="253" name="Table 252">
            <a:extLst>
              <a:ext uri="{FF2B5EF4-FFF2-40B4-BE49-F238E27FC236}">
                <a16:creationId xmlns:a16="http://schemas.microsoft.com/office/drawing/2014/main" id="{683231C6-9357-7642-AFD7-7316D20FAA4F}"/>
              </a:ext>
            </a:extLst>
          </p:cNvPr>
          <p:cNvGraphicFramePr>
            <a:graphicFrameLocks noGrp="1"/>
          </p:cNvGraphicFramePr>
          <p:nvPr>
            <p:extLst>
              <p:ext uri="{D42A27DB-BD31-4B8C-83A1-F6EECF244321}">
                <p14:modId xmlns:p14="http://schemas.microsoft.com/office/powerpoint/2010/main" val="2473611858"/>
              </p:ext>
            </p:extLst>
          </p:nvPr>
        </p:nvGraphicFramePr>
        <p:xfrm>
          <a:off x="6247748" y="4648570"/>
          <a:ext cx="5616617" cy="493582"/>
        </p:xfrm>
        <a:graphic>
          <a:graphicData uri="http://schemas.openxmlformats.org/drawingml/2006/table">
            <a:tbl>
              <a:tblPr firstRow="1" bandRow="1">
                <a:tableStyleId>{5C22544A-7EE6-4342-B048-85BDC9FD1C3A}</a:tableStyleId>
              </a:tblPr>
              <a:tblGrid>
                <a:gridCol w="757529">
                  <a:extLst>
                    <a:ext uri="{9D8B030D-6E8A-4147-A177-3AD203B41FA5}">
                      <a16:colId xmlns:a16="http://schemas.microsoft.com/office/drawing/2014/main" val="3323329763"/>
                    </a:ext>
                  </a:extLst>
                </a:gridCol>
                <a:gridCol w="303693">
                  <a:extLst>
                    <a:ext uri="{9D8B030D-6E8A-4147-A177-3AD203B41FA5}">
                      <a16:colId xmlns:a16="http://schemas.microsoft.com/office/drawing/2014/main" val="408059994"/>
                    </a:ext>
                  </a:extLst>
                </a:gridCol>
                <a:gridCol w="303693">
                  <a:extLst>
                    <a:ext uri="{9D8B030D-6E8A-4147-A177-3AD203B41FA5}">
                      <a16:colId xmlns:a16="http://schemas.microsoft.com/office/drawing/2014/main" val="2557283146"/>
                    </a:ext>
                  </a:extLst>
                </a:gridCol>
                <a:gridCol w="303693">
                  <a:extLst>
                    <a:ext uri="{9D8B030D-6E8A-4147-A177-3AD203B41FA5}">
                      <a16:colId xmlns:a16="http://schemas.microsoft.com/office/drawing/2014/main" val="1154317406"/>
                    </a:ext>
                  </a:extLst>
                </a:gridCol>
                <a:gridCol w="303693">
                  <a:extLst>
                    <a:ext uri="{9D8B030D-6E8A-4147-A177-3AD203B41FA5}">
                      <a16:colId xmlns:a16="http://schemas.microsoft.com/office/drawing/2014/main" val="177527199"/>
                    </a:ext>
                  </a:extLst>
                </a:gridCol>
                <a:gridCol w="303693">
                  <a:extLst>
                    <a:ext uri="{9D8B030D-6E8A-4147-A177-3AD203B41FA5}">
                      <a16:colId xmlns:a16="http://schemas.microsoft.com/office/drawing/2014/main" val="72955028"/>
                    </a:ext>
                  </a:extLst>
                </a:gridCol>
                <a:gridCol w="303693">
                  <a:extLst>
                    <a:ext uri="{9D8B030D-6E8A-4147-A177-3AD203B41FA5}">
                      <a16:colId xmlns:a16="http://schemas.microsoft.com/office/drawing/2014/main" val="3724242838"/>
                    </a:ext>
                  </a:extLst>
                </a:gridCol>
                <a:gridCol w="303693">
                  <a:extLst>
                    <a:ext uri="{9D8B030D-6E8A-4147-A177-3AD203B41FA5}">
                      <a16:colId xmlns:a16="http://schemas.microsoft.com/office/drawing/2014/main" val="1520814001"/>
                    </a:ext>
                  </a:extLst>
                </a:gridCol>
                <a:gridCol w="303693">
                  <a:extLst>
                    <a:ext uri="{9D8B030D-6E8A-4147-A177-3AD203B41FA5}">
                      <a16:colId xmlns:a16="http://schemas.microsoft.com/office/drawing/2014/main" val="2050497977"/>
                    </a:ext>
                  </a:extLst>
                </a:gridCol>
                <a:gridCol w="303693">
                  <a:extLst>
                    <a:ext uri="{9D8B030D-6E8A-4147-A177-3AD203B41FA5}">
                      <a16:colId xmlns:a16="http://schemas.microsoft.com/office/drawing/2014/main" val="2382064866"/>
                    </a:ext>
                  </a:extLst>
                </a:gridCol>
                <a:gridCol w="303693">
                  <a:extLst>
                    <a:ext uri="{9D8B030D-6E8A-4147-A177-3AD203B41FA5}">
                      <a16:colId xmlns:a16="http://schemas.microsoft.com/office/drawing/2014/main" val="3222638193"/>
                    </a:ext>
                  </a:extLst>
                </a:gridCol>
                <a:gridCol w="303693">
                  <a:extLst>
                    <a:ext uri="{9D8B030D-6E8A-4147-A177-3AD203B41FA5}">
                      <a16:colId xmlns:a16="http://schemas.microsoft.com/office/drawing/2014/main" val="2114427876"/>
                    </a:ext>
                  </a:extLst>
                </a:gridCol>
                <a:gridCol w="303693">
                  <a:extLst>
                    <a:ext uri="{9D8B030D-6E8A-4147-A177-3AD203B41FA5}">
                      <a16:colId xmlns:a16="http://schemas.microsoft.com/office/drawing/2014/main" val="2442413547"/>
                    </a:ext>
                  </a:extLst>
                </a:gridCol>
                <a:gridCol w="303693">
                  <a:extLst>
                    <a:ext uri="{9D8B030D-6E8A-4147-A177-3AD203B41FA5}">
                      <a16:colId xmlns:a16="http://schemas.microsoft.com/office/drawing/2014/main" val="2980931754"/>
                    </a:ext>
                  </a:extLst>
                </a:gridCol>
                <a:gridCol w="303693">
                  <a:extLst>
                    <a:ext uri="{9D8B030D-6E8A-4147-A177-3AD203B41FA5}">
                      <a16:colId xmlns:a16="http://schemas.microsoft.com/office/drawing/2014/main" val="2327486401"/>
                    </a:ext>
                  </a:extLst>
                </a:gridCol>
                <a:gridCol w="303693">
                  <a:extLst>
                    <a:ext uri="{9D8B030D-6E8A-4147-A177-3AD203B41FA5}">
                      <a16:colId xmlns:a16="http://schemas.microsoft.com/office/drawing/2014/main" val="3850995287"/>
                    </a:ext>
                  </a:extLst>
                </a:gridCol>
                <a:gridCol w="303693">
                  <a:extLst>
                    <a:ext uri="{9D8B030D-6E8A-4147-A177-3AD203B41FA5}">
                      <a16:colId xmlns:a16="http://schemas.microsoft.com/office/drawing/2014/main" val="553822352"/>
                    </a:ext>
                  </a:extLst>
                </a:gridCol>
              </a:tblGrid>
              <a:tr h="134507">
                <a:tc gridSpan="17">
                  <a:txBody>
                    <a:bodyPr/>
                    <a:lstStyle/>
                    <a:p>
                      <a:r>
                        <a:rPr lang="en-US" sz="700" dirty="0">
                          <a:solidFill>
                            <a:schemeClr val="tx1"/>
                          </a:solidFill>
                          <a:latin typeface="Arial" panose="020B0604020202020204" pitchFamily="34" charset="0"/>
                          <a:cs typeface="Arial" panose="020B0604020202020204" pitchFamily="34" charset="0"/>
                        </a:rPr>
                        <a:t>Patients at risk (events)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114207239"/>
                  </a:ext>
                </a:extLst>
              </a:tr>
              <a:tr h="145715">
                <a:tc>
                  <a:txBody>
                    <a:bodyPr/>
                    <a:lstStyle/>
                    <a:p>
                      <a:r>
                        <a:rPr lang="en-US" sz="700" b="1" dirty="0">
                          <a:solidFill>
                            <a:schemeClr val="tx2"/>
                          </a:solidFill>
                          <a:latin typeface="Arial" panose="020B0604020202020204" pitchFamily="34" charset="0"/>
                          <a:cs typeface="Arial" panose="020B0604020202020204" pitchFamily="34" charset="0"/>
                        </a:rPr>
                        <a:t>Rucaparib</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69 (0)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51 (11)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31 (24)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16 (38)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6 (46)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5 (47)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4 (47)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3 (47)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 (48)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 (48)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 (48)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 (49)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 (49)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0 (49)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3870269"/>
                  </a:ext>
                </a:extLst>
              </a:tr>
              <a:tr h="145715">
                <a:tc>
                  <a:txBody>
                    <a:bodyPr/>
                    <a:lstStyle/>
                    <a:p>
                      <a:r>
                        <a:rPr lang="en-US" sz="700" b="1" dirty="0">
                          <a:solidFill>
                            <a:schemeClr val="accent1"/>
                          </a:solidFill>
                          <a:latin typeface="Arial" panose="020B0604020202020204" pitchFamily="34" charset="0"/>
                          <a:cs typeface="Arial" panose="020B0604020202020204" pitchFamily="34" charset="0"/>
                        </a:rPr>
                        <a:t>Physician’s choice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34 (0)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28 (4)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16 (14)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9 (19)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4 (24)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 (25)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 (26)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 (26)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 (26)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0 (27)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1842853"/>
                  </a:ext>
                </a:extLst>
              </a:tr>
            </a:tbl>
          </a:graphicData>
        </a:graphic>
      </p:graphicFrame>
      <p:sp>
        <p:nvSpPr>
          <p:cNvPr id="254" name="object 34">
            <a:extLst>
              <a:ext uri="{FF2B5EF4-FFF2-40B4-BE49-F238E27FC236}">
                <a16:creationId xmlns:a16="http://schemas.microsoft.com/office/drawing/2014/main" id="{3BA3979D-265F-8C47-A05A-BCA239D4520D}"/>
              </a:ext>
            </a:extLst>
          </p:cNvPr>
          <p:cNvSpPr txBox="1"/>
          <p:nvPr/>
        </p:nvSpPr>
        <p:spPr>
          <a:xfrm>
            <a:off x="7423246" y="3910319"/>
            <a:ext cx="1609090" cy="289823"/>
          </a:xfrm>
          <a:prstGeom prst="rect">
            <a:avLst/>
          </a:prstGeom>
        </p:spPr>
        <p:txBody>
          <a:bodyPr vert="horz" wrap="square" lIns="0" tIns="0" rIns="0" bIns="0" rtlCol="0">
            <a:spAutoFit/>
          </a:bodyPr>
          <a:lstStyle/>
          <a:p>
            <a:pPr>
              <a:spcBef>
                <a:spcPts val="133"/>
              </a:spcBef>
            </a:pPr>
            <a:r>
              <a:rPr lang="en-GB" sz="900" spc="-7" dirty="0">
                <a:solidFill>
                  <a:schemeClr val="tx2"/>
                </a:solidFill>
                <a:latin typeface="Arial"/>
                <a:cs typeface="Arial"/>
              </a:rPr>
              <a:t>Rucaparib</a:t>
            </a:r>
          </a:p>
          <a:p>
            <a:pPr>
              <a:spcBef>
                <a:spcPts val="133"/>
              </a:spcBef>
            </a:pPr>
            <a:r>
              <a:rPr lang="en-US" sz="900" dirty="0">
                <a:solidFill>
                  <a:schemeClr val="accent1"/>
                </a:solidFill>
                <a:latin typeface="Arial" panose="020B0604020202020204" pitchFamily="34" charset="0"/>
                <a:cs typeface="Arial" panose="020B0604020202020204" pitchFamily="34" charset="0"/>
              </a:rPr>
              <a:t>Physician’s choice</a:t>
            </a:r>
            <a:endParaRPr lang="en-GB" sz="900" spc="-7" dirty="0">
              <a:latin typeface="Arial"/>
              <a:cs typeface="Arial"/>
            </a:endParaRPr>
          </a:p>
        </p:txBody>
      </p:sp>
      <p:cxnSp>
        <p:nvCxnSpPr>
          <p:cNvPr id="255" name="Straight Connector 254">
            <a:extLst>
              <a:ext uri="{FF2B5EF4-FFF2-40B4-BE49-F238E27FC236}">
                <a16:creationId xmlns:a16="http://schemas.microsoft.com/office/drawing/2014/main" id="{401E7A28-E5F7-C740-99F7-36DF1FDA651A}"/>
              </a:ext>
            </a:extLst>
          </p:cNvPr>
          <p:cNvCxnSpPr>
            <a:cxnSpLocks/>
          </p:cNvCxnSpPr>
          <p:nvPr/>
        </p:nvCxnSpPr>
        <p:spPr>
          <a:xfrm>
            <a:off x="7218336" y="3997196"/>
            <a:ext cx="15375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a:extLst>
              <a:ext uri="{FF2B5EF4-FFF2-40B4-BE49-F238E27FC236}">
                <a16:creationId xmlns:a16="http://schemas.microsoft.com/office/drawing/2014/main" id="{EBE17410-2039-CA42-A0B8-BB3F3EB93FAB}"/>
              </a:ext>
            </a:extLst>
          </p:cNvPr>
          <p:cNvCxnSpPr>
            <a:cxnSpLocks/>
          </p:cNvCxnSpPr>
          <p:nvPr/>
        </p:nvCxnSpPr>
        <p:spPr>
          <a:xfrm>
            <a:off x="7218336" y="4133721"/>
            <a:ext cx="15375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aphicFrame>
        <p:nvGraphicFramePr>
          <p:cNvPr id="112" name="Table 111">
            <a:extLst>
              <a:ext uri="{FF2B5EF4-FFF2-40B4-BE49-F238E27FC236}">
                <a16:creationId xmlns:a16="http://schemas.microsoft.com/office/drawing/2014/main" id="{9BB69A8B-8DE7-9D4A-A264-53A7D4D92A32}"/>
              </a:ext>
            </a:extLst>
          </p:cNvPr>
          <p:cNvGraphicFramePr>
            <a:graphicFrameLocks noGrp="1"/>
          </p:cNvGraphicFramePr>
          <p:nvPr>
            <p:extLst>
              <p:ext uri="{D42A27DB-BD31-4B8C-83A1-F6EECF244321}">
                <p14:modId xmlns:p14="http://schemas.microsoft.com/office/powerpoint/2010/main" val="3616326922"/>
              </p:ext>
            </p:extLst>
          </p:nvPr>
        </p:nvGraphicFramePr>
        <p:xfrm>
          <a:off x="2882672" y="2060848"/>
          <a:ext cx="3183967" cy="1012680"/>
        </p:xfrm>
        <a:graphic>
          <a:graphicData uri="http://schemas.openxmlformats.org/drawingml/2006/table">
            <a:tbl>
              <a:tblPr firstRow="1" bandRow="1">
                <a:tableStyleId>{5C22544A-7EE6-4342-B048-85BDC9FD1C3A}</a:tableStyleId>
              </a:tblPr>
              <a:tblGrid>
                <a:gridCol w="1413985">
                  <a:extLst>
                    <a:ext uri="{9D8B030D-6E8A-4147-A177-3AD203B41FA5}">
                      <a16:colId xmlns:a16="http://schemas.microsoft.com/office/drawing/2014/main" val="1256442069"/>
                    </a:ext>
                  </a:extLst>
                </a:gridCol>
                <a:gridCol w="920995">
                  <a:extLst>
                    <a:ext uri="{9D8B030D-6E8A-4147-A177-3AD203B41FA5}">
                      <a16:colId xmlns:a16="http://schemas.microsoft.com/office/drawing/2014/main" val="3362937906"/>
                    </a:ext>
                  </a:extLst>
                </a:gridCol>
                <a:gridCol w="848987">
                  <a:extLst>
                    <a:ext uri="{9D8B030D-6E8A-4147-A177-3AD203B41FA5}">
                      <a16:colId xmlns:a16="http://schemas.microsoft.com/office/drawing/2014/main" val="3272691983"/>
                    </a:ext>
                  </a:extLst>
                </a:gridCol>
              </a:tblGrid>
              <a:tr h="0">
                <a:tc>
                  <a:txBody>
                    <a:bodyPr/>
                    <a:lstStyle/>
                    <a:p>
                      <a:pPr>
                        <a:lnSpc>
                          <a:spcPct val="90000"/>
                        </a:lnSpc>
                      </a:pPr>
                      <a:endParaRPr lang="en-US" sz="1000" dirty="0">
                        <a:latin typeface="Arial" panose="020B0604020202020204" pitchFamily="34" charset="0"/>
                        <a:cs typeface="Arial" panose="020B0604020202020204" pitchFamily="34" charset="0"/>
                      </a:endParaRPr>
                    </a:p>
                  </a:txBody>
                  <a:tcPr marT="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Median, </a:t>
                      </a:r>
                      <a:r>
                        <a:rPr lang="en-US" sz="1000" dirty="0" err="1">
                          <a:solidFill>
                            <a:schemeClr val="tx1"/>
                          </a:solidFill>
                          <a:latin typeface="Arial" panose="020B0604020202020204" pitchFamily="34" charset="0"/>
                          <a:cs typeface="Arial" panose="020B0604020202020204" pitchFamily="34" charset="0"/>
                        </a:rPr>
                        <a:t>mo</a:t>
                      </a:r>
                      <a:endParaRPr lang="en-US" sz="1000" dirty="0">
                        <a:solidFill>
                          <a:schemeClr val="tx1"/>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95% CI</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5337196"/>
                  </a:ext>
                </a:extLst>
              </a:tr>
              <a:tr h="0">
                <a:tc>
                  <a:txBody>
                    <a:bodyPr/>
                    <a:lstStyle/>
                    <a:p>
                      <a:pPr>
                        <a:lnSpc>
                          <a:spcPct val="90000"/>
                        </a:lnSpc>
                      </a:pPr>
                      <a:r>
                        <a:rPr lang="en-US" sz="1000" b="1" dirty="0">
                          <a:solidFill>
                            <a:schemeClr val="tx2"/>
                          </a:solidFill>
                          <a:latin typeface="Arial" panose="020B0604020202020204" pitchFamily="34" charset="0"/>
                          <a:cs typeface="Arial" panose="020B0604020202020204" pitchFamily="34" charset="0"/>
                        </a:rPr>
                        <a:t>Rucaparib</a:t>
                      </a:r>
                    </a:p>
                  </a:txBody>
                  <a:tcPr marT="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11.2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9.2-13.8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098540"/>
                  </a:ext>
                </a:extLst>
              </a:tr>
              <a:tr h="0">
                <a:tc>
                  <a:txBody>
                    <a:bodyPr/>
                    <a:lstStyle/>
                    <a:p>
                      <a:pPr>
                        <a:lnSpc>
                          <a:spcPct val="90000"/>
                        </a:lnSpc>
                      </a:pPr>
                      <a:r>
                        <a:rPr lang="en-US" sz="1000" b="1" dirty="0">
                          <a:solidFill>
                            <a:schemeClr val="accent1"/>
                          </a:solidFill>
                          <a:latin typeface="Arial" panose="020B0604020202020204" pitchFamily="34" charset="0"/>
                          <a:cs typeface="Arial" panose="020B0604020202020204" pitchFamily="34" charset="0"/>
                        </a:rPr>
                        <a:t>Physician’s choice</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6.4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5.4-8.3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0605782"/>
                  </a:ext>
                </a:extLst>
              </a:tr>
              <a:tr h="0">
                <a:tc gridSpan="3">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Log-rank p&lt;0.0001</a:t>
                      </a:r>
                      <a:br>
                        <a:rPr lang="en-US" sz="1000" b="0" dirty="0">
                          <a:latin typeface="Arial" panose="020B0604020202020204" pitchFamily="34" charset="0"/>
                          <a:cs typeface="Arial" panose="020B0604020202020204" pitchFamily="34" charset="0"/>
                        </a:rPr>
                      </a:br>
                      <a:r>
                        <a:rPr lang="en-US" sz="1000" b="0" dirty="0">
                          <a:latin typeface="Arial" panose="020B0604020202020204" pitchFamily="34" charset="0"/>
                          <a:cs typeface="Arial" panose="020B0604020202020204" pitchFamily="34" charset="0"/>
                        </a:rPr>
                        <a:t>HR (95% CI): 0.50 (0.36-0.69)</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lnSpc>
                          <a:spcPct val="90000"/>
                        </a:lnSpc>
                      </a:pPr>
                      <a:endParaRPr lang="en-US" sz="1000" dirty="0">
                        <a:latin typeface="Arial" panose="020B0604020202020204" pitchFamily="34" charset="0"/>
                        <a:cs typeface="Arial" panose="020B0604020202020204" pitchFamily="34" charset="0"/>
                      </a:endParaRPr>
                    </a:p>
                  </a:txBody>
                  <a:tcPr marL="0" marR="0" marT="0" marB="0" anchor="ctr"/>
                </a:tc>
                <a:tc hMerge="1">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01553352"/>
                  </a:ext>
                </a:extLst>
              </a:tr>
            </a:tbl>
          </a:graphicData>
        </a:graphic>
      </p:graphicFrame>
      <p:pic>
        <p:nvPicPr>
          <p:cNvPr id="260" name="Graphic 259">
            <a:extLst>
              <a:ext uri="{FF2B5EF4-FFF2-40B4-BE49-F238E27FC236}">
                <a16:creationId xmlns:a16="http://schemas.microsoft.com/office/drawing/2014/main" id="{F92472BC-DACF-7A4E-9606-E9932A050B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1336" y="2247636"/>
            <a:ext cx="3978939" cy="2003689"/>
          </a:xfrm>
          <a:prstGeom prst="rect">
            <a:avLst/>
          </a:prstGeom>
        </p:spPr>
      </p:pic>
      <p:graphicFrame>
        <p:nvGraphicFramePr>
          <p:cNvPr id="252" name="Table 251">
            <a:extLst>
              <a:ext uri="{FF2B5EF4-FFF2-40B4-BE49-F238E27FC236}">
                <a16:creationId xmlns:a16="http://schemas.microsoft.com/office/drawing/2014/main" id="{77E362EA-4D1C-C74B-85E6-FCCA62E51680}"/>
              </a:ext>
            </a:extLst>
          </p:cNvPr>
          <p:cNvGraphicFramePr>
            <a:graphicFrameLocks noGrp="1"/>
          </p:cNvGraphicFramePr>
          <p:nvPr>
            <p:extLst>
              <p:ext uri="{D42A27DB-BD31-4B8C-83A1-F6EECF244321}">
                <p14:modId xmlns:p14="http://schemas.microsoft.com/office/powerpoint/2010/main" val="2300705"/>
              </p:ext>
            </p:extLst>
          </p:nvPr>
        </p:nvGraphicFramePr>
        <p:xfrm>
          <a:off x="8706823" y="2060848"/>
          <a:ext cx="3183967" cy="1012680"/>
        </p:xfrm>
        <a:graphic>
          <a:graphicData uri="http://schemas.openxmlformats.org/drawingml/2006/table">
            <a:tbl>
              <a:tblPr firstRow="1" bandRow="1">
                <a:tableStyleId>{5C22544A-7EE6-4342-B048-85BDC9FD1C3A}</a:tableStyleId>
              </a:tblPr>
              <a:tblGrid>
                <a:gridCol w="1413985">
                  <a:extLst>
                    <a:ext uri="{9D8B030D-6E8A-4147-A177-3AD203B41FA5}">
                      <a16:colId xmlns:a16="http://schemas.microsoft.com/office/drawing/2014/main" val="1256442069"/>
                    </a:ext>
                  </a:extLst>
                </a:gridCol>
                <a:gridCol w="920995">
                  <a:extLst>
                    <a:ext uri="{9D8B030D-6E8A-4147-A177-3AD203B41FA5}">
                      <a16:colId xmlns:a16="http://schemas.microsoft.com/office/drawing/2014/main" val="3362937906"/>
                    </a:ext>
                  </a:extLst>
                </a:gridCol>
                <a:gridCol w="848987">
                  <a:extLst>
                    <a:ext uri="{9D8B030D-6E8A-4147-A177-3AD203B41FA5}">
                      <a16:colId xmlns:a16="http://schemas.microsoft.com/office/drawing/2014/main" val="3272691983"/>
                    </a:ext>
                  </a:extLst>
                </a:gridCol>
              </a:tblGrid>
              <a:tr h="113243">
                <a:tc>
                  <a:txBody>
                    <a:bodyPr/>
                    <a:lstStyle/>
                    <a:p>
                      <a:pPr>
                        <a:lnSpc>
                          <a:spcPct val="90000"/>
                        </a:lnSpc>
                      </a:pPr>
                      <a:endParaRPr lang="en-US" sz="1000" dirty="0">
                        <a:latin typeface="Arial" panose="020B0604020202020204" pitchFamily="34" charset="0"/>
                        <a:cs typeface="Arial" panose="020B0604020202020204" pitchFamily="34" charset="0"/>
                      </a:endParaRPr>
                    </a:p>
                  </a:txBody>
                  <a:tcPr marT="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Median, </a:t>
                      </a:r>
                      <a:r>
                        <a:rPr lang="en-US" sz="1000" dirty="0" err="1">
                          <a:solidFill>
                            <a:schemeClr val="tx1"/>
                          </a:solidFill>
                          <a:latin typeface="Arial" panose="020B0604020202020204" pitchFamily="34" charset="0"/>
                          <a:cs typeface="Arial" panose="020B0604020202020204" pitchFamily="34" charset="0"/>
                        </a:rPr>
                        <a:t>mo</a:t>
                      </a:r>
                      <a:endParaRPr lang="en-US" sz="1000" dirty="0">
                        <a:solidFill>
                          <a:schemeClr val="tx1"/>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95% CI</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5337196"/>
                  </a:ext>
                </a:extLst>
              </a:tr>
              <a:tr h="113243">
                <a:tc>
                  <a:txBody>
                    <a:bodyPr/>
                    <a:lstStyle/>
                    <a:p>
                      <a:pPr>
                        <a:lnSpc>
                          <a:spcPct val="90000"/>
                        </a:lnSpc>
                      </a:pPr>
                      <a:r>
                        <a:rPr lang="en-US" sz="1000" b="1" dirty="0">
                          <a:solidFill>
                            <a:schemeClr val="tx2"/>
                          </a:solidFill>
                          <a:latin typeface="Arial" panose="020B0604020202020204" pitchFamily="34" charset="0"/>
                          <a:cs typeface="Arial" panose="020B0604020202020204" pitchFamily="34" charset="0"/>
                        </a:rPr>
                        <a:t>Rucaparib</a:t>
                      </a:r>
                    </a:p>
                  </a:txBody>
                  <a:tcPr marT="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8.1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5.5-8.3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098540"/>
                  </a:ext>
                </a:extLst>
              </a:tr>
              <a:tr h="113243">
                <a:tc>
                  <a:txBody>
                    <a:bodyPr/>
                    <a:lstStyle/>
                    <a:p>
                      <a:pPr>
                        <a:lnSpc>
                          <a:spcPct val="90000"/>
                        </a:lnSpc>
                      </a:pPr>
                      <a:r>
                        <a:rPr lang="en-US" sz="1000" b="1" dirty="0">
                          <a:solidFill>
                            <a:schemeClr val="accent1"/>
                          </a:solidFill>
                          <a:latin typeface="Arial" panose="020B0604020202020204" pitchFamily="34" charset="0"/>
                          <a:cs typeface="Arial" panose="020B0604020202020204" pitchFamily="34" charset="0"/>
                        </a:rPr>
                        <a:t>Physician’s choice</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6.8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4.0-10.4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0605782"/>
                  </a:ext>
                </a:extLst>
              </a:tr>
              <a:tr h="184205">
                <a:tc gridSpan="3">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Log-rank p=0.84</a:t>
                      </a:r>
                      <a:br>
                        <a:rPr lang="en-US" sz="1000" b="0" dirty="0">
                          <a:latin typeface="Arial" panose="020B0604020202020204" pitchFamily="34" charset="0"/>
                          <a:cs typeface="Arial" panose="020B0604020202020204" pitchFamily="34" charset="0"/>
                        </a:rPr>
                      </a:br>
                      <a:r>
                        <a:rPr lang="en-US" sz="1000" b="0" dirty="0">
                          <a:latin typeface="Arial" panose="020B0604020202020204" pitchFamily="34" charset="0"/>
                          <a:cs typeface="Arial" panose="020B0604020202020204" pitchFamily="34" charset="0"/>
                        </a:rPr>
                        <a:t>HR (95% CI): 0.95 (0.59-1.52)</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lnSpc>
                          <a:spcPct val="90000"/>
                        </a:lnSpc>
                      </a:pPr>
                      <a:endParaRPr lang="en-US" sz="1000" dirty="0">
                        <a:latin typeface="Arial" panose="020B0604020202020204" pitchFamily="34" charset="0"/>
                        <a:cs typeface="Arial" panose="020B0604020202020204" pitchFamily="34" charset="0"/>
                      </a:endParaRPr>
                    </a:p>
                  </a:txBody>
                  <a:tcPr marL="0" marR="0" marT="0" marB="0" anchor="ctr"/>
                </a:tc>
                <a:tc hMerge="1">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01553352"/>
                  </a:ext>
                </a:extLst>
              </a:tr>
            </a:tbl>
          </a:graphicData>
        </a:graphic>
      </p:graphicFrame>
    </p:spTree>
    <p:extLst>
      <p:ext uri="{BB962C8B-B14F-4D97-AF65-F5344CB8AC3E}">
        <p14:creationId xmlns:p14="http://schemas.microsoft.com/office/powerpoint/2010/main" val="301283929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1E1689-D1CC-37A6-1E35-CB99E11880F3}"/>
              </a:ext>
            </a:extLst>
          </p:cNvPr>
          <p:cNvSpPr>
            <a:spLocks noGrp="1"/>
          </p:cNvSpPr>
          <p:nvPr>
            <p:ph type="title"/>
          </p:nvPr>
        </p:nvSpPr>
        <p:spPr/>
        <p:txBody>
          <a:bodyPr/>
          <a:lstStyle/>
          <a:p>
            <a:r>
              <a:rPr lang="en-GB" dirty="0"/>
              <a:t>Triton3: MOST COMMON TEAE</a:t>
            </a:r>
            <a:r>
              <a:rPr lang="en-GB" cap="none" dirty="0"/>
              <a:t>s </a:t>
            </a:r>
            <a:br>
              <a:rPr lang="en-GB" cap="none" dirty="0"/>
            </a:br>
            <a:r>
              <a:rPr lang="en-GB" dirty="0"/>
              <a:t>(≥20% ANY GRADE)</a:t>
            </a:r>
            <a:br>
              <a:rPr lang="en-GB" dirty="0"/>
            </a:br>
            <a:endParaRPr lang="en-GB" dirty="0"/>
          </a:p>
        </p:txBody>
      </p:sp>
      <p:sp>
        <p:nvSpPr>
          <p:cNvPr id="4" name="Slide Number Placeholder 3">
            <a:extLst>
              <a:ext uri="{FF2B5EF4-FFF2-40B4-BE49-F238E27FC236}">
                <a16:creationId xmlns:a16="http://schemas.microsoft.com/office/drawing/2014/main" id="{9B916516-35EA-A29F-D89F-4A8DBE31AD22}"/>
              </a:ext>
            </a:extLst>
          </p:cNvPr>
          <p:cNvSpPr>
            <a:spLocks noGrp="1"/>
          </p:cNvSpPr>
          <p:nvPr>
            <p:ph type="sldNum" sz="quarter" idx="4"/>
          </p:nvPr>
        </p:nvSpPr>
        <p:spPr/>
        <p:txBody>
          <a:bodyPr/>
          <a:lstStyle/>
          <a:p>
            <a:fld id="{FCE43C0F-8A7B-3A4B-9DB5-B3472E36E833}" type="slidenum">
              <a:rPr lang="en-GB" smtClean="0"/>
              <a:pPr/>
              <a:t>46</a:t>
            </a:fld>
            <a:endParaRPr lang="en-GB" dirty="0"/>
          </a:p>
        </p:txBody>
      </p:sp>
      <p:sp>
        <p:nvSpPr>
          <p:cNvPr id="5" name="Content Placeholder 4">
            <a:extLst>
              <a:ext uri="{FF2B5EF4-FFF2-40B4-BE49-F238E27FC236}">
                <a16:creationId xmlns:a16="http://schemas.microsoft.com/office/drawing/2014/main" id="{04167BC9-221E-3ACF-47B0-5C9C8FB9275A}"/>
              </a:ext>
            </a:extLst>
          </p:cNvPr>
          <p:cNvSpPr>
            <a:spLocks noGrp="1"/>
          </p:cNvSpPr>
          <p:nvPr>
            <p:ph sz="quarter" idx="15"/>
          </p:nvPr>
        </p:nvSpPr>
        <p:spPr>
          <a:xfrm>
            <a:off x="620184" y="6409680"/>
            <a:ext cx="10444368" cy="365125"/>
          </a:xfrm>
        </p:spPr>
        <p:txBody>
          <a:bodyPr/>
          <a:lstStyle/>
          <a:p>
            <a:pPr lvl="0">
              <a:spcBef>
                <a:spcPts val="0"/>
              </a:spcBef>
              <a:spcAft>
                <a:spcPts val="300"/>
              </a:spcAft>
            </a:pPr>
            <a:r>
              <a:rPr lang="en-GB" dirty="0"/>
              <a:t>Neuropathy includes neurotoxicity, paraesthesia, peripheral motor neuropathy, peripheral neuropathy, peripheral sensory neuropathy, and polyneuropathy.</a:t>
            </a:r>
          </a:p>
          <a:p>
            <a:pPr lvl="0">
              <a:spcBef>
                <a:spcPts val="0"/>
              </a:spcBef>
              <a:spcAft>
                <a:spcPts val="300"/>
              </a:spcAft>
            </a:pPr>
            <a:r>
              <a:rPr lang="en-GB" dirty="0"/>
              <a:t>ALT, alanine aminotransferase; AST, aspartate aminotransferase; TEAE, treatment-emergent adverse event</a:t>
            </a:r>
          </a:p>
          <a:p>
            <a:pPr lvl="0">
              <a:spcBef>
                <a:spcPts val="0"/>
              </a:spcBef>
              <a:spcAft>
                <a:spcPts val="300"/>
              </a:spcAft>
            </a:pPr>
            <a:r>
              <a:rPr lang="en-GB" dirty="0"/>
              <a:t>Bryce AL, et al. Prostate Cancer Foundation Retreat 2022</a:t>
            </a:r>
          </a:p>
          <a:p>
            <a:pPr>
              <a:spcBef>
                <a:spcPts val="0"/>
              </a:spcBef>
              <a:spcAft>
                <a:spcPts val="300"/>
              </a:spcAft>
            </a:pPr>
            <a:endParaRPr lang="en-GB" dirty="0"/>
          </a:p>
        </p:txBody>
      </p:sp>
      <p:sp>
        <p:nvSpPr>
          <p:cNvPr id="6" name="TextBox 5">
            <a:extLst>
              <a:ext uri="{FF2B5EF4-FFF2-40B4-BE49-F238E27FC236}">
                <a16:creationId xmlns:a16="http://schemas.microsoft.com/office/drawing/2014/main" id="{876BF8A0-4931-A745-BA1F-AECC21724B88}"/>
              </a:ext>
            </a:extLst>
          </p:cNvPr>
          <p:cNvSpPr txBox="1"/>
          <p:nvPr/>
        </p:nvSpPr>
        <p:spPr>
          <a:xfrm>
            <a:off x="3559845" y="1870064"/>
            <a:ext cx="211596" cy="153888"/>
          </a:xfrm>
          <a:prstGeom prst="rect">
            <a:avLst/>
          </a:prstGeom>
          <a:noFill/>
        </p:spPr>
        <p:txBody>
          <a:bodyPr wrap="none" lIns="0" tIns="0" rIns="0" bIns="0" rtlCol="0">
            <a:spAutoFit/>
          </a:bodyPr>
          <a:lstStyle/>
          <a:p>
            <a:r>
              <a:rPr lang="en-US" sz="1000" b="1" dirty="0">
                <a:latin typeface="Arial" panose="020B0604020202020204" pitchFamily="34" charset="0"/>
                <a:ea typeface="Aileron" charset="0"/>
                <a:cs typeface="Arial" panose="020B0604020202020204" pitchFamily="34" charset="0"/>
              </a:rPr>
              <a:t>100</a:t>
            </a:r>
          </a:p>
        </p:txBody>
      </p:sp>
      <p:graphicFrame>
        <p:nvGraphicFramePr>
          <p:cNvPr id="30" name="Chart 29">
            <a:extLst>
              <a:ext uri="{FF2B5EF4-FFF2-40B4-BE49-F238E27FC236}">
                <a16:creationId xmlns:a16="http://schemas.microsoft.com/office/drawing/2014/main" id="{568138A3-ECF8-AC45-B7EF-775DE58693DB}"/>
              </a:ext>
            </a:extLst>
          </p:cNvPr>
          <p:cNvGraphicFramePr/>
          <p:nvPr>
            <p:extLst>
              <p:ext uri="{D42A27DB-BD31-4B8C-83A1-F6EECF244321}">
                <p14:modId xmlns:p14="http://schemas.microsoft.com/office/powerpoint/2010/main" val="1042388673"/>
              </p:ext>
            </p:extLst>
          </p:nvPr>
        </p:nvGraphicFramePr>
        <p:xfrm>
          <a:off x="6302566" y="1484784"/>
          <a:ext cx="5215603" cy="4198239"/>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a:extLst>
              <a:ext uri="{FF2B5EF4-FFF2-40B4-BE49-F238E27FC236}">
                <a16:creationId xmlns:a16="http://schemas.microsoft.com/office/drawing/2014/main" id="{3DCD0078-C118-4D4C-B758-D0F66426041D}"/>
              </a:ext>
            </a:extLst>
          </p:cNvPr>
          <p:cNvSpPr/>
          <p:nvPr/>
        </p:nvSpPr>
        <p:spPr>
          <a:xfrm>
            <a:off x="10344472" y="3259762"/>
            <a:ext cx="189699" cy="183427"/>
          </a:xfrm>
          <a:prstGeom prst="rect">
            <a:avLst/>
          </a:prstGeom>
          <a:solidFill>
            <a:schemeClr val="tx2"/>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99C9982E-945D-2B4C-ACA1-C5CCC776041B}"/>
              </a:ext>
            </a:extLst>
          </p:cNvPr>
          <p:cNvSpPr txBox="1"/>
          <p:nvPr/>
        </p:nvSpPr>
        <p:spPr>
          <a:xfrm>
            <a:off x="10550114" y="3212976"/>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Grade ≥3</a:t>
            </a:r>
          </a:p>
        </p:txBody>
      </p:sp>
      <p:sp>
        <p:nvSpPr>
          <p:cNvPr id="24" name="Rectangle 23">
            <a:extLst>
              <a:ext uri="{FF2B5EF4-FFF2-40B4-BE49-F238E27FC236}">
                <a16:creationId xmlns:a16="http://schemas.microsoft.com/office/drawing/2014/main" id="{008B70E0-5D54-4041-9C76-8B758E336DB0}"/>
              </a:ext>
            </a:extLst>
          </p:cNvPr>
          <p:cNvSpPr/>
          <p:nvPr/>
        </p:nvSpPr>
        <p:spPr>
          <a:xfrm>
            <a:off x="10344472" y="3768204"/>
            <a:ext cx="189699" cy="183427"/>
          </a:xfrm>
          <a:prstGeom prst="rect">
            <a:avLst/>
          </a:prstGeom>
          <a:solidFill>
            <a:schemeClr val="accent1"/>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A659A0BA-CEE2-7E45-B6D9-D6285380F52E}"/>
              </a:ext>
            </a:extLst>
          </p:cNvPr>
          <p:cNvSpPr txBox="1"/>
          <p:nvPr/>
        </p:nvSpPr>
        <p:spPr>
          <a:xfrm>
            <a:off x="10550114" y="3721418"/>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Grade ≥3</a:t>
            </a:r>
          </a:p>
        </p:txBody>
      </p:sp>
      <p:sp>
        <p:nvSpPr>
          <p:cNvPr id="26" name="Rectangle 25">
            <a:extLst>
              <a:ext uri="{FF2B5EF4-FFF2-40B4-BE49-F238E27FC236}">
                <a16:creationId xmlns:a16="http://schemas.microsoft.com/office/drawing/2014/main" id="{0821E858-C679-BB40-85CE-BE68C48ABE06}"/>
              </a:ext>
            </a:extLst>
          </p:cNvPr>
          <p:cNvSpPr/>
          <p:nvPr/>
        </p:nvSpPr>
        <p:spPr>
          <a:xfrm>
            <a:off x="10344472" y="3513983"/>
            <a:ext cx="189699" cy="183427"/>
          </a:xfrm>
          <a:prstGeom prst="rect">
            <a:avLst/>
          </a:prstGeom>
          <a:solidFill>
            <a:schemeClr val="tx2">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4D15634C-C7AD-5C41-AFC9-AE902C5B2B7C}"/>
              </a:ext>
            </a:extLst>
          </p:cNvPr>
          <p:cNvSpPr txBox="1"/>
          <p:nvPr/>
        </p:nvSpPr>
        <p:spPr>
          <a:xfrm>
            <a:off x="10550114" y="3467197"/>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Any grade</a:t>
            </a:r>
          </a:p>
        </p:txBody>
      </p:sp>
      <p:sp>
        <p:nvSpPr>
          <p:cNvPr id="28" name="Rectangle 27">
            <a:extLst>
              <a:ext uri="{FF2B5EF4-FFF2-40B4-BE49-F238E27FC236}">
                <a16:creationId xmlns:a16="http://schemas.microsoft.com/office/drawing/2014/main" id="{0A1DD93C-D7AC-8D42-A920-3B67568B5453}"/>
              </a:ext>
            </a:extLst>
          </p:cNvPr>
          <p:cNvSpPr/>
          <p:nvPr/>
        </p:nvSpPr>
        <p:spPr>
          <a:xfrm>
            <a:off x="10344472" y="4022424"/>
            <a:ext cx="189699" cy="183427"/>
          </a:xfrm>
          <a:prstGeom prst="rect">
            <a:avLst/>
          </a:prstGeom>
          <a:solidFill>
            <a:schemeClr val="accent1">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B0502F4F-EFE5-D645-90F7-4844A93050C1}"/>
              </a:ext>
            </a:extLst>
          </p:cNvPr>
          <p:cNvSpPr txBox="1"/>
          <p:nvPr/>
        </p:nvSpPr>
        <p:spPr>
          <a:xfrm>
            <a:off x="10550114" y="3975638"/>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a:rPr>
              <a:t>Any grade</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BDFF42CE-E960-D746-8A0D-B0B895D8A965}"/>
              </a:ext>
            </a:extLst>
          </p:cNvPr>
          <p:cNvSpPr txBox="1"/>
          <p:nvPr/>
        </p:nvSpPr>
        <p:spPr>
          <a:xfrm>
            <a:off x="6415569" y="1557956"/>
            <a:ext cx="40326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C74F"/>
                </a:solidFill>
                <a:effectLst/>
                <a:uLnTx/>
                <a:uFillTx/>
                <a:latin typeface="Arial" panose="020B0604020202020204"/>
                <a:ea typeface="+mn-ea"/>
                <a:cs typeface="+mn-cs"/>
              </a:rPr>
              <a:t>Physician’s choice (n=130</a:t>
            </a:r>
            <a:r>
              <a:rPr kumimoji="0" lang="en-US" sz="1400" b="1" i="0" u="none" strike="noStrike" kern="1200" cap="none" spc="0" normalizeH="0" baseline="30000" noProof="0" dirty="0">
                <a:ln>
                  <a:noFill/>
                </a:ln>
                <a:solidFill>
                  <a:srgbClr val="03C74F"/>
                </a:solidFill>
                <a:effectLst/>
                <a:uLnTx/>
                <a:uFillTx/>
                <a:latin typeface="Arial" panose="020B0604020202020204"/>
                <a:ea typeface="+mn-ea"/>
                <a:cs typeface="+mn-cs"/>
              </a:rPr>
              <a:t>a</a:t>
            </a:r>
            <a:r>
              <a:rPr kumimoji="0" lang="en-US" sz="1400" b="1" i="0" u="none" strike="noStrike" kern="1200" cap="none" spc="0" normalizeH="0" baseline="0" noProof="0" dirty="0">
                <a:ln>
                  <a:noFill/>
                </a:ln>
                <a:solidFill>
                  <a:srgbClr val="03C74F"/>
                </a:solidFill>
                <a:effectLst/>
                <a:uLnTx/>
                <a:uFillTx/>
                <a:latin typeface="Arial" panose="020B0604020202020204"/>
                <a:ea typeface="+mn-ea"/>
                <a:cs typeface="+mn-cs"/>
              </a:rPr>
              <a:t>)</a:t>
            </a:r>
          </a:p>
        </p:txBody>
      </p:sp>
      <p:sp>
        <p:nvSpPr>
          <p:cNvPr id="32" name="TextBox 31">
            <a:extLst>
              <a:ext uri="{FF2B5EF4-FFF2-40B4-BE49-F238E27FC236}">
                <a16:creationId xmlns:a16="http://schemas.microsoft.com/office/drawing/2014/main" id="{6A54D094-12F4-1F40-A248-3E7E52CFC543}"/>
              </a:ext>
            </a:extLst>
          </p:cNvPr>
          <p:cNvSpPr txBox="1"/>
          <p:nvPr/>
        </p:nvSpPr>
        <p:spPr>
          <a:xfrm>
            <a:off x="9926139" y="1870064"/>
            <a:ext cx="246862" cy="153888"/>
          </a:xfrm>
          <a:prstGeom prst="rect">
            <a:avLst/>
          </a:prstGeom>
          <a:noFill/>
        </p:spPr>
        <p:txBody>
          <a:bodyPr wrap="none" lIns="0" tIns="0" rIns="0" bIns="0" rtlCol="0">
            <a:spAutoFit/>
          </a:bodyPr>
          <a:lstStyle/>
          <a:p>
            <a:r>
              <a:rPr lang="en-US" sz="1000" b="1" dirty="0">
                <a:latin typeface="Arial" panose="020B0604020202020204" pitchFamily="34" charset="0"/>
                <a:ea typeface="Aileron" charset="0"/>
                <a:cs typeface="Arial" panose="020B0604020202020204" pitchFamily="34" charset="0"/>
              </a:rPr>
              <a:t>99.2</a:t>
            </a:r>
          </a:p>
        </p:txBody>
      </p:sp>
      <p:sp>
        <p:nvSpPr>
          <p:cNvPr id="33" name="TextBox 32">
            <a:extLst>
              <a:ext uri="{FF2B5EF4-FFF2-40B4-BE49-F238E27FC236}">
                <a16:creationId xmlns:a16="http://schemas.microsoft.com/office/drawing/2014/main" id="{E19ED6DC-4F1B-0342-9154-6339BC9A8A06}"/>
              </a:ext>
            </a:extLst>
          </p:cNvPr>
          <p:cNvSpPr txBox="1"/>
          <p:nvPr/>
        </p:nvSpPr>
        <p:spPr>
          <a:xfrm>
            <a:off x="6651756" y="4656396"/>
            <a:ext cx="176330" cy="153888"/>
          </a:xfrm>
          <a:prstGeom prst="rect">
            <a:avLst/>
          </a:prstGeom>
          <a:noFill/>
        </p:spPr>
        <p:txBody>
          <a:bodyPr wrap="none" lIns="0" tIns="0" rIns="0" bIns="0" rtlCol="0">
            <a:spAutoFit/>
          </a:bodyPr>
          <a:lstStyle/>
          <a:p>
            <a:r>
              <a:rPr lang="en-US" sz="1000" b="1" dirty="0">
                <a:latin typeface="Arial" panose="020B0604020202020204" pitchFamily="34" charset="0"/>
                <a:ea typeface="Aileron" charset="0"/>
                <a:cs typeface="Arial" panose="020B0604020202020204" pitchFamily="34" charset="0"/>
              </a:rPr>
              <a:t>3.1</a:t>
            </a:r>
          </a:p>
        </p:txBody>
      </p:sp>
      <p:graphicFrame>
        <p:nvGraphicFramePr>
          <p:cNvPr id="10" name="Chart 9">
            <a:extLst>
              <a:ext uri="{FF2B5EF4-FFF2-40B4-BE49-F238E27FC236}">
                <a16:creationId xmlns:a16="http://schemas.microsoft.com/office/drawing/2014/main" id="{28D875D2-284C-F546-A15B-E097201AAF95}"/>
              </a:ext>
            </a:extLst>
          </p:cNvPr>
          <p:cNvGraphicFramePr/>
          <p:nvPr>
            <p:extLst>
              <p:ext uri="{D42A27DB-BD31-4B8C-83A1-F6EECF244321}">
                <p14:modId xmlns:p14="http://schemas.microsoft.com/office/powerpoint/2010/main" val="1543668847"/>
              </p:ext>
            </p:extLst>
          </p:nvPr>
        </p:nvGraphicFramePr>
        <p:xfrm>
          <a:off x="898772" y="1484784"/>
          <a:ext cx="5576999" cy="4198241"/>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F29ADAEB-FD7D-214E-9F19-7F616B74B396}"/>
              </a:ext>
            </a:extLst>
          </p:cNvPr>
          <p:cNvSpPr txBox="1"/>
          <p:nvPr/>
        </p:nvSpPr>
        <p:spPr>
          <a:xfrm>
            <a:off x="6058911" y="4183740"/>
            <a:ext cx="176330" cy="153888"/>
          </a:xfrm>
          <a:prstGeom prst="rect">
            <a:avLst/>
          </a:prstGeom>
          <a:noFill/>
        </p:spPr>
        <p:txBody>
          <a:bodyPr wrap="none" lIns="0" tIns="0" rIns="0" bIns="0" rtlCol="0">
            <a:spAutoFit/>
          </a:bodyPr>
          <a:lstStyle/>
          <a:p>
            <a:pPr algn="r"/>
            <a:r>
              <a:rPr lang="en-US" sz="1000" b="1" dirty="0">
                <a:latin typeface="Arial" panose="020B0604020202020204" pitchFamily="34" charset="0"/>
                <a:ea typeface="Aileron" charset="0"/>
                <a:cs typeface="Arial" panose="020B0604020202020204" pitchFamily="34" charset="0"/>
              </a:rPr>
              <a:t>3.3</a:t>
            </a:r>
          </a:p>
        </p:txBody>
      </p:sp>
      <p:sp>
        <p:nvSpPr>
          <p:cNvPr id="12" name="TextBox 11">
            <a:extLst>
              <a:ext uri="{FF2B5EF4-FFF2-40B4-BE49-F238E27FC236}">
                <a16:creationId xmlns:a16="http://schemas.microsoft.com/office/drawing/2014/main" id="{C232FBAE-43E1-1E48-98C2-2BCF788E7B99}"/>
              </a:ext>
            </a:extLst>
          </p:cNvPr>
          <p:cNvSpPr txBox="1"/>
          <p:nvPr/>
        </p:nvSpPr>
        <p:spPr>
          <a:xfrm>
            <a:off x="6106536" y="3260714"/>
            <a:ext cx="176330" cy="153888"/>
          </a:xfrm>
          <a:prstGeom prst="rect">
            <a:avLst/>
          </a:prstGeom>
          <a:noFill/>
        </p:spPr>
        <p:txBody>
          <a:bodyPr wrap="none" lIns="0" tIns="0" rIns="0" bIns="0" rtlCol="0">
            <a:spAutoFit/>
          </a:bodyPr>
          <a:lstStyle/>
          <a:p>
            <a:pPr algn="r"/>
            <a:r>
              <a:rPr lang="en-US" sz="1000" b="1" dirty="0">
                <a:latin typeface="Arial" panose="020B0604020202020204" pitchFamily="34" charset="0"/>
                <a:ea typeface="Aileron" charset="0"/>
                <a:cs typeface="Arial" panose="020B0604020202020204" pitchFamily="34" charset="0"/>
              </a:rPr>
              <a:t>1.5</a:t>
            </a:r>
          </a:p>
        </p:txBody>
      </p:sp>
      <p:sp>
        <p:nvSpPr>
          <p:cNvPr id="7" name="TextBox 6">
            <a:extLst>
              <a:ext uri="{FF2B5EF4-FFF2-40B4-BE49-F238E27FC236}">
                <a16:creationId xmlns:a16="http://schemas.microsoft.com/office/drawing/2014/main" id="{D9663B0F-3030-1885-52E9-EFB0FF85A3BB}"/>
              </a:ext>
            </a:extLst>
          </p:cNvPr>
          <p:cNvSpPr txBox="1"/>
          <p:nvPr/>
        </p:nvSpPr>
        <p:spPr>
          <a:xfrm>
            <a:off x="619200" y="5836759"/>
            <a:ext cx="6664004" cy="261610"/>
          </a:xfrm>
          <a:prstGeom prst="rect">
            <a:avLst/>
          </a:prstGeom>
          <a:noFill/>
        </p:spPr>
        <p:txBody>
          <a:bodyPr wrap="none" rtlCol="0">
            <a:spAutoFit/>
          </a:bodyPr>
          <a:lstStyle/>
          <a:p>
            <a:r>
              <a:rPr lang="en-GB" sz="1100" baseline="30000" dirty="0">
                <a:latin typeface="Arial" panose="020B0604020202020204" pitchFamily="34" charset="0"/>
                <a:cs typeface="Arial" panose="020B0604020202020204" pitchFamily="34" charset="0"/>
              </a:rPr>
              <a:t>a</a:t>
            </a:r>
            <a:r>
              <a:rPr lang="en-GB" sz="1100" dirty="0">
                <a:latin typeface="Arial" panose="020B0604020202020204" pitchFamily="34" charset="0"/>
                <a:cs typeface="Arial" panose="020B0604020202020204" pitchFamily="34" charset="0"/>
              </a:rPr>
              <a:t> Safety population (all patients who received ≥1 dose of protocol-specified treatment). </a:t>
            </a:r>
            <a:r>
              <a:rPr lang="en-GB" sz="1100" baseline="30000" dirty="0">
                <a:latin typeface="Arial" panose="020B0604020202020204" pitchFamily="34" charset="0"/>
                <a:cs typeface="Arial" panose="020B0604020202020204" pitchFamily="34" charset="0"/>
              </a:rPr>
              <a:t>b</a:t>
            </a:r>
            <a:r>
              <a:rPr lang="en-GB" sz="1100" dirty="0">
                <a:latin typeface="Arial" panose="020B0604020202020204" pitchFamily="34" charset="0"/>
                <a:cs typeface="Arial" panose="020B0604020202020204" pitchFamily="34" charset="0"/>
              </a:rPr>
              <a:t> Grade ≥3, 0.8%</a:t>
            </a:r>
          </a:p>
        </p:txBody>
      </p:sp>
      <p:sp>
        <p:nvSpPr>
          <p:cNvPr id="11" name="TextBox 10">
            <a:extLst>
              <a:ext uri="{FF2B5EF4-FFF2-40B4-BE49-F238E27FC236}">
                <a16:creationId xmlns:a16="http://schemas.microsoft.com/office/drawing/2014/main" id="{31B0336E-CC3A-4C4C-9C91-E5826BF5FD74}"/>
              </a:ext>
            </a:extLst>
          </p:cNvPr>
          <p:cNvSpPr txBox="1"/>
          <p:nvPr/>
        </p:nvSpPr>
        <p:spPr>
          <a:xfrm>
            <a:off x="2412993" y="1557954"/>
            <a:ext cx="403267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D8298"/>
                </a:solidFill>
                <a:effectLst/>
                <a:uLnTx/>
                <a:uFillTx/>
                <a:latin typeface="Arial" panose="020B0604020202020204"/>
                <a:ea typeface="+mn-ea"/>
                <a:cs typeface="+mn-cs"/>
              </a:rPr>
              <a:t>Rucaparib (n=270</a:t>
            </a:r>
            <a:r>
              <a:rPr kumimoji="0" lang="en-US" sz="1400" b="1" i="0" u="none" strike="noStrike" kern="1200" cap="none" spc="0" normalizeH="0" baseline="30000" noProof="0" dirty="0">
                <a:ln>
                  <a:noFill/>
                </a:ln>
                <a:solidFill>
                  <a:srgbClr val="5D8298"/>
                </a:solidFill>
                <a:effectLst/>
                <a:uLnTx/>
                <a:uFillTx/>
                <a:latin typeface="Arial" panose="020B0604020202020204"/>
                <a:ea typeface="+mn-ea"/>
                <a:cs typeface="+mn-cs"/>
              </a:rPr>
              <a:t>a</a:t>
            </a:r>
            <a:r>
              <a:rPr kumimoji="0" lang="en-US" sz="1400" b="1" i="0" u="none" strike="noStrike" kern="1200" cap="none" spc="0" normalizeH="0" baseline="0" noProof="0" dirty="0">
                <a:ln>
                  <a:noFill/>
                </a:ln>
                <a:solidFill>
                  <a:srgbClr val="5D8298"/>
                </a:solidFill>
                <a:effectLst/>
                <a:uLnTx/>
                <a:uFillTx/>
                <a:latin typeface="Arial" panose="020B0604020202020204"/>
                <a:ea typeface="+mn-ea"/>
                <a:cs typeface="+mn-cs"/>
              </a:rPr>
              <a:t>)</a:t>
            </a:r>
          </a:p>
        </p:txBody>
      </p:sp>
      <p:sp>
        <p:nvSpPr>
          <p:cNvPr id="8" name="TextBox 7">
            <a:extLst>
              <a:ext uri="{FF2B5EF4-FFF2-40B4-BE49-F238E27FC236}">
                <a16:creationId xmlns:a16="http://schemas.microsoft.com/office/drawing/2014/main" id="{842CF9F8-8134-3A4F-B52C-A900F4160DDD}"/>
              </a:ext>
            </a:extLst>
          </p:cNvPr>
          <p:cNvSpPr txBox="1"/>
          <p:nvPr/>
        </p:nvSpPr>
        <p:spPr>
          <a:xfrm>
            <a:off x="2876597" y="5559598"/>
            <a:ext cx="70336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anose="020B0604020202020204"/>
                <a:ea typeface="+mn-ea"/>
                <a:cs typeface="+mn-cs"/>
              </a:rPr>
              <a:t>Proportion of patients (%)</a:t>
            </a:r>
          </a:p>
        </p:txBody>
      </p:sp>
    </p:spTree>
    <p:extLst>
      <p:ext uri="{BB962C8B-B14F-4D97-AF65-F5344CB8AC3E}">
        <p14:creationId xmlns:p14="http://schemas.microsoft.com/office/powerpoint/2010/main" val="100197906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E172E3-B512-7F20-7F6D-0C18873A5CCA}"/>
              </a:ext>
            </a:extLst>
          </p:cNvPr>
          <p:cNvSpPr>
            <a:spLocks noGrp="1"/>
          </p:cNvSpPr>
          <p:nvPr>
            <p:ph type="title"/>
          </p:nvPr>
        </p:nvSpPr>
        <p:spPr/>
        <p:txBody>
          <a:bodyPr/>
          <a:lstStyle/>
          <a:p>
            <a:r>
              <a:rPr lang="en-GB"/>
              <a:t>Where do parpi’</a:t>
            </a:r>
            <a:r>
              <a:rPr lang="en-GB" cap="none"/>
              <a:t>s</a:t>
            </a:r>
            <a:r>
              <a:rPr lang="en-GB"/>
              <a:t> fit in the </a:t>
            </a:r>
            <a:r>
              <a:rPr lang="en-GB" cap="none"/>
              <a:t>m</a:t>
            </a:r>
            <a:r>
              <a:rPr lang="en-GB"/>
              <a:t>crpc treatment landscape?</a:t>
            </a:r>
            <a:endParaRPr lang="en-GB" dirty="0"/>
          </a:p>
        </p:txBody>
      </p:sp>
      <p:sp>
        <p:nvSpPr>
          <p:cNvPr id="4" name="Slide Number Placeholder 3">
            <a:extLst>
              <a:ext uri="{FF2B5EF4-FFF2-40B4-BE49-F238E27FC236}">
                <a16:creationId xmlns:a16="http://schemas.microsoft.com/office/drawing/2014/main" id="{6663B5DC-CB95-7FBC-9CB4-242A8158B4C0}"/>
              </a:ext>
            </a:extLst>
          </p:cNvPr>
          <p:cNvSpPr>
            <a:spLocks noGrp="1"/>
          </p:cNvSpPr>
          <p:nvPr>
            <p:ph type="sldNum" sz="quarter" idx="4"/>
          </p:nvPr>
        </p:nvSpPr>
        <p:spPr/>
        <p:txBody>
          <a:bodyPr/>
          <a:lstStyle/>
          <a:p>
            <a:fld id="{FCE43C0F-8A7B-3A4B-9DB5-B3472E36E833}" type="slidenum">
              <a:rPr lang="en-GB" smtClean="0"/>
              <a:pPr/>
              <a:t>47</a:t>
            </a:fld>
            <a:endParaRPr lang="en-GB" dirty="0"/>
          </a:p>
        </p:txBody>
      </p:sp>
      <p:sp>
        <p:nvSpPr>
          <p:cNvPr id="7" name="TextBox 6">
            <a:extLst>
              <a:ext uri="{FF2B5EF4-FFF2-40B4-BE49-F238E27FC236}">
                <a16:creationId xmlns:a16="http://schemas.microsoft.com/office/drawing/2014/main" id="{BE81F491-91E8-0D69-5E9B-6574C966136C}"/>
              </a:ext>
            </a:extLst>
          </p:cNvPr>
          <p:cNvSpPr txBox="1"/>
          <p:nvPr/>
        </p:nvSpPr>
        <p:spPr>
          <a:xfrm>
            <a:off x="407368" y="6309320"/>
            <a:ext cx="7056996" cy="276999"/>
          </a:xfrm>
          <a:prstGeom prst="rect">
            <a:avLst/>
          </a:prstGeom>
          <a:noFill/>
        </p:spPr>
        <p:txBody>
          <a:bodyPr wrap="none" rtlCol="0">
            <a:spAutoFit/>
          </a:bodyPr>
          <a:lstStyle/>
          <a:p>
            <a:r>
              <a:rPr lang="en-GB" sz="1200" dirty="0" err="1">
                <a:solidFill>
                  <a:schemeClr val="bg1"/>
                </a:solidFill>
                <a:latin typeface="Arial" panose="020B0604020202020204" pitchFamily="34" charset="0"/>
                <a:cs typeface="Arial" panose="020B0604020202020204" pitchFamily="34" charset="0"/>
              </a:rPr>
              <a:t>mCRPC</a:t>
            </a:r>
            <a:r>
              <a:rPr lang="en-GB" sz="1200" dirty="0">
                <a:solidFill>
                  <a:schemeClr val="bg1"/>
                </a:solidFill>
                <a:latin typeface="Arial" panose="020B0604020202020204" pitchFamily="34" charset="0"/>
                <a:cs typeface="Arial" panose="020B0604020202020204" pitchFamily="34" charset="0"/>
              </a:rPr>
              <a:t>, metastatic castration resistant prostate cancer; </a:t>
            </a:r>
            <a:r>
              <a:rPr lang="en-GB" sz="1200" dirty="0" err="1">
                <a:solidFill>
                  <a:schemeClr val="bg1"/>
                </a:solidFill>
                <a:latin typeface="Arial" panose="020B0604020202020204" pitchFamily="34"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poly-ADP ribose polymerase inhibitor</a:t>
            </a:r>
          </a:p>
        </p:txBody>
      </p:sp>
    </p:spTree>
    <p:extLst>
      <p:ext uri="{BB962C8B-B14F-4D97-AF65-F5344CB8AC3E}">
        <p14:creationId xmlns:p14="http://schemas.microsoft.com/office/powerpoint/2010/main" val="85935496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20EB-2628-4AF8-AE06-8C1B972F66DF}"/>
              </a:ext>
            </a:extLst>
          </p:cNvPr>
          <p:cNvSpPr>
            <a:spLocks noGrp="1"/>
          </p:cNvSpPr>
          <p:nvPr>
            <p:ph type="title"/>
          </p:nvPr>
        </p:nvSpPr>
        <p:spPr/>
        <p:txBody>
          <a:bodyPr/>
          <a:lstStyle/>
          <a:p>
            <a:r>
              <a:rPr lang="en-GB" dirty="0"/>
              <a:t>PARP inhibitors are approved in prostate cancer</a:t>
            </a:r>
            <a:r>
              <a:rPr lang="en-GB" baseline="30000" dirty="0"/>
              <a:t>1,2</a:t>
            </a:r>
            <a:endParaRPr lang="en-GB" dirty="0"/>
          </a:p>
        </p:txBody>
      </p:sp>
      <p:sp>
        <p:nvSpPr>
          <p:cNvPr id="5" name="Slide Number Placeholder 4">
            <a:extLst>
              <a:ext uri="{FF2B5EF4-FFF2-40B4-BE49-F238E27FC236}">
                <a16:creationId xmlns:a16="http://schemas.microsoft.com/office/drawing/2014/main" id="{130F9D48-5246-9948-A12F-5FAD15178E0E}"/>
              </a:ext>
            </a:extLst>
          </p:cNvPr>
          <p:cNvSpPr>
            <a:spLocks noGrp="1"/>
          </p:cNvSpPr>
          <p:nvPr>
            <p:ph type="sldNum" sz="quarter" idx="4"/>
          </p:nvPr>
        </p:nvSpPr>
        <p:spPr/>
        <p:txBody>
          <a:bodyPr/>
          <a:lstStyle/>
          <a:p>
            <a:fld id="{F8E47D07-9D1E-4FE9-B31A-2F5863681021}" type="slidenum">
              <a:rPr lang="en-GB" smtClean="0"/>
              <a:pPr/>
              <a:t>48</a:t>
            </a:fld>
            <a:endParaRPr lang="en-GB"/>
          </a:p>
        </p:txBody>
      </p:sp>
      <p:sp>
        <p:nvSpPr>
          <p:cNvPr id="14" name="Content Placeholder 13">
            <a:extLst>
              <a:ext uri="{FF2B5EF4-FFF2-40B4-BE49-F238E27FC236}">
                <a16:creationId xmlns:a16="http://schemas.microsoft.com/office/drawing/2014/main" id="{CE7324C9-E115-1646-80F4-DBAB34F97BBD}"/>
              </a:ext>
            </a:extLst>
          </p:cNvPr>
          <p:cNvSpPr>
            <a:spLocks noGrp="1"/>
          </p:cNvSpPr>
          <p:nvPr>
            <p:ph sz="quarter" idx="15"/>
          </p:nvPr>
        </p:nvSpPr>
        <p:spPr>
          <a:xfrm>
            <a:off x="620184" y="6309320"/>
            <a:ext cx="10588384" cy="365125"/>
          </a:xfrm>
        </p:spPr>
        <p:txBody>
          <a:bodyPr/>
          <a:lstStyle/>
          <a:p>
            <a:r>
              <a:rPr lang="en-GB" sz="1000" dirty="0"/>
              <a:t>AR, androgen receptor; </a:t>
            </a:r>
            <a:r>
              <a:rPr lang="en-GB" sz="1000" dirty="0" err="1">
                <a:solidFill>
                  <a:schemeClr val="tx2"/>
                </a:solidFill>
              </a:rPr>
              <a:t>BRCAm</a:t>
            </a:r>
            <a:r>
              <a:rPr lang="en-GB" sz="1000" dirty="0">
                <a:solidFill>
                  <a:schemeClr val="tx2"/>
                </a:solidFill>
              </a:rPr>
              <a:t>, breast cancer gene mutation; </a:t>
            </a:r>
            <a:r>
              <a:rPr lang="en-GB" sz="1000" dirty="0"/>
              <a:t>EMA, European Medicines Agency; FDA, US Food and Drug Administration; </a:t>
            </a:r>
            <a:r>
              <a:rPr lang="en-GB" sz="1000" dirty="0" err="1"/>
              <a:t>HRRm</a:t>
            </a:r>
            <a:r>
              <a:rPr lang="en-GB" sz="1000" dirty="0"/>
              <a:t>, homologous recombination repair mutation; LHRH, luteinising hormone-releasing hormone; </a:t>
            </a:r>
            <a:r>
              <a:rPr lang="en-GB" sz="1000" dirty="0" err="1"/>
              <a:t>mCRPC</a:t>
            </a:r>
            <a:r>
              <a:rPr lang="en-GB" sz="1000" dirty="0"/>
              <a:t>, metastatic castration-resistant prostate cancer; NHA, new hormonal agent; PARP, poly-ADP ribose polymerase</a:t>
            </a:r>
          </a:p>
          <a:p>
            <a:r>
              <a:rPr lang="en-GB" sz="1000" dirty="0"/>
              <a:t>1. Lynparza (</a:t>
            </a:r>
            <a:r>
              <a:rPr lang="en-GB" sz="1000" dirty="0" err="1"/>
              <a:t>olaparib</a:t>
            </a:r>
            <a:r>
              <a:rPr lang="en-GB" sz="1000" dirty="0"/>
              <a:t>) US prescribing information (Aug-2022); 2. Lynparza (</a:t>
            </a:r>
            <a:r>
              <a:rPr lang="en-GB" sz="1000" dirty="0" err="1"/>
              <a:t>olaparib</a:t>
            </a:r>
            <a:r>
              <a:rPr lang="en-GB" sz="1000" dirty="0"/>
              <a:t>) summary of product characteristics (Sep 2022); 3. </a:t>
            </a:r>
            <a:r>
              <a:rPr lang="en-GB" sz="1000" dirty="0" err="1"/>
              <a:t>Rubraca</a:t>
            </a:r>
            <a:r>
              <a:rPr lang="en-GB" sz="1000" dirty="0"/>
              <a:t> (rucaparib) US prescribing information; 4. </a:t>
            </a:r>
            <a:r>
              <a:rPr lang="en-GB" sz="1000" dirty="0">
                <a:hlinkClick r:id="rId3">
                  <a:extLst>
                    <a:ext uri="{A12FA001-AC4F-418D-AE19-62706E023703}">
                      <ahyp:hlinkClr xmlns:ahyp="http://schemas.microsoft.com/office/drawing/2018/hyperlinkcolor" val="tx"/>
                    </a:ext>
                  </a:extLst>
                </a:hlinkClick>
              </a:rPr>
              <a:t>Lynparza: Pending EC decision | European Medicines Agency (europa.eu)</a:t>
            </a:r>
            <a:r>
              <a:rPr lang="en-GB" sz="1000" dirty="0"/>
              <a:t>; </a:t>
            </a:r>
          </a:p>
        </p:txBody>
      </p:sp>
      <p:sp>
        <p:nvSpPr>
          <p:cNvPr id="16" name="Rectangle: Diagonal Corners Rounded 15">
            <a:extLst>
              <a:ext uri="{FF2B5EF4-FFF2-40B4-BE49-F238E27FC236}">
                <a16:creationId xmlns:a16="http://schemas.microsoft.com/office/drawing/2014/main" id="{0EC10D0A-06A8-4DD3-8411-34F7B8D422E7}"/>
              </a:ext>
            </a:extLst>
          </p:cNvPr>
          <p:cNvSpPr/>
          <p:nvPr/>
        </p:nvSpPr>
        <p:spPr bwMode="auto">
          <a:xfrm>
            <a:off x="507998" y="4853330"/>
            <a:ext cx="11176002" cy="760220"/>
          </a:xfrm>
          <a:prstGeom prst="round2DiagRect">
            <a:avLst/>
          </a:prstGeom>
          <a:solidFill>
            <a:schemeClr val="tx2">
              <a:lumMod val="20000"/>
              <a:lumOff val="80000"/>
            </a:schemeClr>
          </a:solidFill>
          <a:ln w="28575" cap="flat" cmpd="sng" algn="ctr">
            <a:solidFill>
              <a:schemeClr val="tx2"/>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285750" marR="0" lvl="0" indent="-285750" algn="l" defTabSz="609585"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Treatment should continue</a:t>
            </a:r>
            <a:r>
              <a:rPr kumimoji="0" lang="en-GB"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until progression </a:t>
            </a:r>
            <a:r>
              <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or </a:t>
            </a:r>
            <a:r>
              <a:rPr kumimoji="0" lang="en-GB"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unacceptable toxicity</a:t>
            </a:r>
            <a:r>
              <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 LHRH analogue should be continued in patients who are not surgically castrated</a:t>
            </a:r>
            <a:r>
              <a:rPr kumimoji="0" lang="en-GB" sz="1400" b="0"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1,2</a:t>
            </a:r>
            <a:r>
              <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285750" marR="0" lvl="0" indent="-285750" algn="l" defTabSz="609585"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Talazoparib</a:t>
            </a:r>
            <a:r>
              <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and niraparib are not currently approved in prostate cancer</a:t>
            </a:r>
          </a:p>
        </p:txBody>
      </p:sp>
      <p:sp>
        <p:nvSpPr>
          <p:cNvPr id="17" name="Rectangle: Diagonal Corners Rounded 16">
            <a:extLst>
              <a:ext uri="{FF2B5EF4-FFF2-40B4-BE49-F238E27FC236}">
                <a16:creationId xmlns:a16="http://schemas.microsoft.com/office/drawing/2014/main" id="{614CAA3C-49C7-4101-B705-4504C94344E7}"/>
              </a:ext>
            </a:extLst>
          </p:cNvPr>
          <p:cNvSpPr/>
          <p:nvPr/>
        </p:nvSpPr>
        <p:spPr bwMode="auto">
          <a:xfrm>
            <a:off x="507999" y="2018394"/>
            <a:ext cx="5472335" cy="1411828"/>
          </a:xfrm>
          <a:prstGeom prst="round2DiagRect">
            <a:avLst/>
          </a:prstGeom>
          <a:solidFill>
            <a:schemeClr val="tx2"/>
          </a:solidFill>
          <a:ln w="9525" cap="flat" cmpd="sng" algn="ctr">
            <a:noFill/>
            <a:prstDash val="solid"/>
            <a:round/>
            <a:headEnd type="none" w="med" len="med"/>
            <a:tailEnd type="none" w="med" len="me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Indicated as </a:t>
            </a:r>
            <a:r>
              <a:rPr kumimoji="0" lang="en-GB"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monotherapy</a:t>
            </a: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for the treatment of</a:t>
            </a: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adult patients with </a:t>
            </a:r>
            <a:r>
              <a:rPr kumimoji="0" lang="en-US" sz="1600" b="1" i="0" u="none" strike="noStrike" kern="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mCRPC</a:t>
            </a: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n-US" sz="1600" b="1" i="0" u="none" strike="noStrike" kern="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HRRm</a:t>
            </a: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who have </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progressed</a:t>
            </a: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on enzalutamide or abiraterone acetate, selected using an </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FDA-approved</a:t>
            </a: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00" b="0" i="0" u="none" strike="noStrike" kern="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Lynparza</a:t>
            </a: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companion</a:t>
            </a: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diagnostic</a:t>
            </a:r>
            <a:endParaRPr kumimoji="0" lang="en-GB" sz="1600" b="1"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Diagonal Corners Rounded 17">
            <a:extLst>
              <a:ext uri="{FF2B5EF4-FFF2-40B4-BE49-F238E27FC236}">
                <a16:creationId xmlns:a16="http://schemas.microsoft.com/office/drawing/2014/main" id="{493AA296-1460-4062-A6C4-459ED620B8C3}"/>
              </a:ext>
            </a:extLst>
          </p:cNvPr>
          <p:cNvSpPr/>
          <p:nvPr/>
        </p:nvSpPr>
        <p:spPr bwMode="auto">
          <a:xfrm>
            <a:off x="6211666" y="2018392"/>
            <a:ext cx="5472334" cy="1411827"/>
          </a:xfrm>
          <a:prstGeom prst="round2DiagRect">
            <a:avLst/>
          </a:prstGeom>
          <a:solidFill>
            <a:schemeClr val="tx2"/>
          </a:solidFill>
          <a:ln w="9525" cap="flat" cmpd="sng" algn="ctr">
            <a:noFill/>
            <a:prstDash val="solid"/>
            <a:round/>
            <a:headEnd type="none" w="med" len="med"/>
            <a:tailEnd type="none" w="med" len="me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Indicated as </a:t>
            </a:r>
            <a:r>
              <a:rPr kumimoji="0" lang="en-GB"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monotherapy</a:t>
            </a: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for the treatment of adult patients with </a:t>
            </a:r>
            <a:r>
              <a:rPr kumimoji="0" lang="en-GB" sz="1600" b="1" i="0" u="none" strike="noStrike" kern="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mCRPC</a:t>
            </a: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and a </a:t>
            </a:r>
            <a:r>
              <a:rPr kumimoji="0" lang="en-GB" sz="1600" b="1" i="1" u="none" strike="noStrike" kern="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BRCAm</a:t>
            </a: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who have </a:t>
            </a:r>
            <a:r>
              <a:rPr kumimoji="0" lang="en-GB"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progressed</a:t>
            </a: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on an </a:t>
            </a:r>
            <a:r>
              <a:rPr kumimoji="0" lang="en-GB"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NHA</a:t>
            </a: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Determine </a:t>
            </a:r>
            <a:r>
              <a:rPr kumimoji="0" lang="en-GB" sz="1600" b="0" i="1" u="none" strike="noStrike" kern="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BRCAm</a:t>
            </a: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status with a </a:t>
            </a:r>
            <a:r>
              <a:rPr kumimoji="0" lang="en-GB"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validated</a:t>
            </a: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test</a:t>
            </a:r>
            <a:r>
              <a:rPr kumimoji="0" lang="en-GB" sz="16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1600" b="1" i="0" u="none" strike="noStrike" kern="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method</a:t>
            </a:r>
            <a:r>
              <a:rPr kumimoji="0" lang="en-GB" sz="1600" i="0" u="none" strike="noStrike" kern="0" cap="none" spc="0" normalizeH="0" baseline="3000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b</a:t>
            </a:r>
            <a:endParaRPr kumimoji="0" lang="en-GB" sz="160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44F61447-74DE-4600-891C-BF741BA11807}"/>
              </a:ext>
            </a:extLst>
          </p:cNvPr>
          <p:cNvPicPr>
            <a:picLocks noChangeAspect="1"/>
          </p:cNvPicPr>
          <p:nvPr/>
        </p:nvPicPr>
        <p:blipFill>
          <a:blip r:embed="rId4"/>
          <a:stretch>
            <a:fillRect/>
          </a:stretch>
        </p:blipFill>
        <p:spPr>
          <a:xfrm>
            <a:off x="507999" y="1124744"/>
            <a:ext cx="882443" cy="490794"/>
          </a:xfrm>
          <a:prstGeom prst="rect">
            <a:avLst/>
          </a:prstGeom>
          <a:effectLst>
            <a:outerShdw blurRad="50800" dist="38100" dir="2700000" algn="tl" rotWithShape="0">
              <a:prstClr val="black">
                <a:alpha val="40000"/>
              </a:prstClr>
            </a:outerShdw>
          </a:effectLst>
        </p:spPr>
      </p:pic>
      <p:pic>
        <p:nvPicPr>
          <p:cNvPr id="20" name="Picture 2" descr="Flag of Europe - Wikipedia">
            <a:extLst>
              <a:ext uri="{FF2B5EF4-FFF2-40B4-BE49-F238E27FC236}">
                <a16:creationId xmlns:a16="http://schemas.microsoft.com/office/drawing/2014/main" id="{F150CD98-3B50-4B18-AEFE-B874C1DB60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00" b="7679"/>
          <a:stretch/>
        </p:blipFill>
        <p:spPr bwMode="auto">
          <a:xfrm>
            <a:off x="6211666" y="1124744"/>
            <a:ext cx="885686" cy="490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ext Placeholder 3">
            <a:extLst>
              <a:ext uri="{FF2B5EF4-FFF2-40B4-BE49-F238E27FC236}">
                <a16:creationId xmlns:a16="http://schemas.microsoft.com/office/drawing/2014/main" id="{6576F912-191D-48BF-ACC2-E61530C68A39}"/>
              </a:ext>
            </a:extLst>
          </p:cNvPr>
          <p:cNvSpPr txBox="1">
            <a:spLocks/>
          </p:cNvSpPr>
          <p:nvPr/>
        </p:nvSpPr>
        <p:spPr bwMode="auto">
          <a:xfrm>
            <a:off x="507998" y="1538610"/>
            <a:ext cx="5472335" cy="607459"/>
          </a:xfrm>
          <a:prstGeom prst="rect">
            <a:avLst/>
          </a:prstGeom>
        </p:spPr>
        <p:txBody>
          <a:bodyPr vert="horz" lIns="91440" tIns="45720" rIns="91440" bIns="45720" rtlCol="0" anchor="ctr">
            <a:noAutofit/>
          </a:bodyPr>
          <a:lstStyle>
            <a:lvl1pPr marL="0" marR="0" indent="0" algn="l" defTabSz="1219170">
              <a:lnSpc>
                <a:spcPct val="100000"/>
              </a:lnSpc>
              <a:spcBef>
                <a:spcPts val="0"/>
              </a:spcBef>
              <a:spcAft>
                <a:spcPts val="400"/>
              </a:spcAft>
              <a:buClr>
                <a:srgbClr val="7AB800"/>
              </a:buClr>
              <a:buSzTx/>
              <a:buFontTx/>
              <a:buNone/>
              <a:defRPr sz="2000" b="1" i="1">
                <a:solidFill>
                  <a:srgbClr val="830051"/>
                </a:solidFill>
                <a:latin typeface="+mn-lt"/>
                <a:ea typeface="+mn-ea"/>
                <a:cs typeface="+mn-cs"/>
              </a:defRPr>
            </a:lvl1pPr>
            <a:lvl2pPr marL="241294" indent="-239178" algn="l">
              <a:lnSpc>
                <a:spcPct val="100000"/>
              </a:lnSpc>
              <a:spcBef>
                <a:spcPts val="0"/>
              </a:spcBef>
              <a:spcAft>
                <a:spcPts val="400"/>
              </a:spcAft>
              <a:buClr>
                <a:srgbClr val="4B306A"/>
              </a:buClr>
              <a:buFont typeface="Arial"/>
              <a:buChar char="•"/>
              <a:defRPr sz="1400" b="0" i="1">
                <a:solidFill>
                  <a:schemeClr val="tx1"/>
                </a:solidFill>
                <a:latin typeface="+mn-lt"/>
              </a:defRPr>
            </a:lvl2pPr>
            <a:lvl3pPr marL="673083" indent="-186262" algn="l">
              <a:lnSpc>
                <a:spcPct val="100000"/>
              </a:lnSpc>
              <a:spcBef>
                <a:spcPts val="0"/>
              </a:spcBef>
              <a:spcAft>
                <a:spcPts val="400"/>
              </a:spcAft>
              <a:buClr>
                <a:srgbClr val="4B306A"/>
              </a:buClr>
              <a:buSzPct val="75000"/>
              <a:buFont typeface="Arial"/>
              <a:buChar char="–"/>
              <a:defRPr sz="1400" i="1">
                <a:solidFill>
                  <a:schemeClr val="tx1"/>
                </a:solidFill>
                <a:latin typeface="+mn-lt"/>
              </a:defRPr>
            </a:lvl3pPr>
            <a:lvl4pPr marL="954593" indent="-171446" algn="l">
              <a:lnSpc>
                <a:spcPct val="100000"/>
              </a:lnSpc>
              <a:spcBef>
                <a:spcPts val="0"/>
              </a:spcBef>
              <a:spcAft>
                <a:spcPts val="400"/>
              </a:spcAft>
              <a:buClr>
                <a:srgbClr val="4B306A"/>
              </a:buClr>
              <a:buSzPct val="100000"/>
              <a:buChar char="•"/>
              <a:defRPr sz="1400" i="1">
                <a:solidFill>
                  <a:schemeClr val="tx1"/>
                </a:solidFill>
                <a:latin typeface="+mn-lt"/>
              </a:defRPr>
            </a:lvl4pPr>
            <a:lvl5pPr marL="1435064" indent="-175680" algn="l">
              <a:lnSpc>
                <a:spcPct val="100000"/>
              </a:lnSpc>
              <a:spcBef>
                <a:spcPts val="0"/>
              </a:spcBef>
              <a:spcAft>
                <a:spcPts val="0"/>
              </a:spcAft>
              <a:buClr>
                <a:srgbClr val="7AB800"/>
              </a:buClr>
              <a:buChar char="•"/>
              <a:defRPr sz="1400" i="1">
                <a:solidFill>
                  <a:schemeClr val="tx1"/>
                </a:solidFill>
                <a:latin typeface="+mn-lt"/>
              </a:defRPr>
            </a:lvl5pPr>
            <a:lvl6pPr marL="1620798" indent="-176209" algn="l">
              <a:spcBef>
                <a:spcPts val="0"/>
              </a:spcBef>
              <a:spcAft>
                <a:spcPts val="0"/>
              </a:spcAft>
              <a:buChar char="•"/>
              <a:defRPr sz="1450">
                <a:solidFill>
                  <a:schemeClr val="tx1"/>
                </a:solidFill>
                <a:latin typeface="+mn-lt"/>
              </a:defRPr>
            </a:lvl6pPr>
            <a:lvl7pPr marL="2077987" indent="-176209" algn="l">
              <a:spcBef>
                <a:spcPts val="0"/>
              </a:spcBef>
              <a:spcAft>
                <a:spcPts val="0"/>
              </a:spcAft>
              <a:buChar char="•"/>
              <a:defRPr sz="1450">
                <a:solidFill>
                  <a:schemeClr val="tx1"/>
                </a:solidFill>
                <a:latin typeface="+mn-lt"/>
              </a:defRPr>
            </a:lvl7pPr>
            <a:lvl8pPr marL="2535175" indent="-176209" algn="l">
              <a:spcBef>
                <a:spcPts val="0"/>
              </a:spcBef>
              <a:spcAft>
                <a:spcPts val="0"/>
              </a:spcAft>
              <a:buChar char="•"/>
              <a:defRPr sz="1450">
                <a:solidFill>
                  <a:schemeClr val="tx1"/>
                </a:solidFill>
                <a:latin typeface="+mn-lt"/>
              </a:defRPr>
            </a:lvl8pPr>
            <a:lvl9pPr marL="2992363" indent="-176209" algn="l">
              <a:spcBef>
                <a:spcPts val="0"/>
              </a:spcBef>
              <a:spcAft>
                <a:spcPts val="0"/>
              </a:spcAft>
              <a:buChar char="•"/>
              <a:defRPr sz="1450">
                <a:solidFill>
                  <a:schemeClr val="tx1"/>
                </a:solidFill>
                <a:latin typeface="+mn-lt"/>
              </a:defRPr>
            </a:lvl9pPr>
          </a:lstStyle>
          <a:p>
            <a:pPr marL="0" marR="0" lvl="0" indent="0" algn="l" defTabSz="1219170" rtl="0" eaLnBrk="1" fontAlgn="auto" latinLnBrk="0" hangingPunct="1">
              <a:lnSpc>
                <a:spcPct val="100000"/>
              </a:lnSpc>
              <a:spcBef>
                <a:spcPts val="0"/>
              </a:spcBef>
              <a:spcAft>
                <a:spcPts val="400"/>
              </a:spcAft>
              <a:buClr>
                <a:srgbClr val="7AB800"/>
              </a:buClr>
              <a:buSzTx/>
              <a:buFontTx/>
              <a:buNone/>
              <a:tabLst/>
              <a:defRPr/>
            </a:pPr>
            <a:r>
              <a:rPr kumimoji="0" lang="en-US" sz="1800" b="1" i="1" u="none" strike="noStrike" kern="0" cap="none" spc="0" normalizeH="0" baseline="0" noProof="0" dirty="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Olaparib</a:t>
            </a:r>
            <a:r>
              <a:rPr kumimoji="0" lang="en-US" sz="1800" b="1" i="1" u="none" strike="noStrike" kern="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 FDA-approved indication</a:t>
            </a:r>
            <a:r>
              <a:rPr kumimoji="0" lang="en-US" sz="1800" b="1" i="1" u="none" strike="noStrike" kern="0" cap="none" spc="0" normalizeH="0" baseline="3000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GB" sz="1800" b="1"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22" name="Text Placeholder 3">
            <a:extLst>
              <a:ext uri="{FF2B5EF4-FFF2-40B4-BE49-F238E27FC236}">
                <a16:creationId xmlns:a16="http://schemas.microsoft.com/office/drawing/2014/main" id="{C3DC1C95-7D6C-498D-8E9E-B8F6DE62466A}"/>
              </a:ext>
            </a:extLst>
          </p:cNvPr>
          <p:cNvSpPr txBox="1">
            <a:spLocks/>
          </p:cNvSpPr>
          <p:nvPr/>
        </p:nvSpPr>
        <p:spPr bwMode="auto">
          <a:xfrm>
            <a:off x="6211666" y="1538609"/>
            <a:ext cx="5472333" cy="607460"/>
          </a:xfrm>
          <a:prstGeom prst="rect">
            <a:avLst/>
          </a:prstGeom>
        </p:spPr>
        <p:txBody>
          <a:bodyPr vert="horz" lIns="91440" tIns="45720" rIns="91440" bIns="45720" rtlCol="0" anchor="ctr">
            <a:noAutofit/>
          </a:bodyPr>
          <a:lstStyle>
            <a:lvl1pPr marL="0" marR="0" indent="0" algn="l" defTabSz="1219170">
              <a:lnSpc>
                <a:spcPct val="100000"/>
              </a:lnSpc>
              <a:spcBef>
                <a:spcPts val="0"/>
              </a:spcBef>
              <a:spcAft>
                <a:spcPts val="400"/>
              </a:spcAft>
              <a:buClr>
                <a:srgbClr val="7AB800"/>
              </a:buClr>
              <a:buSzTx/>
              <a:buFontTx/>
              <a:buNone/>
              <a:defRPr sz="2000" b="1" i="1">
                <a:solidFill>
                  <a:srgbClr val="830051"/>
                </a:solidFill>
                <a:latin typeface="+mn-lt"/>
                <a:ea typeface="+mn-ea"/>
                <a:cs typeface="+mn-cs"/>
              </a:defRPr>
            </a:lvl1pPr>
            <a:lvl2pPr marL="241294" indent="-239178" algn="l">
              <a:lnSpc>
                <a:spcPct val="100000"/>
              </a:lnSpc>
              <a:spcBef>
                <a:spcPts val="0"/>
              </a:spcBef>
              <a:spcAft>
                <a:spcPts val="400"/>
              </a:spcAft>
              <a:buClr>
                <a:srgbClr val="4B306A"/>
              </a:buClr>
              <a:buFont typeface="Arial"/>
              <a:buChar char="•"/>
              <a:defRPr sz="1400" b="0" i="1">
                <a:solidFill>
                  <a:schemeClr val="tx1"/>
                </a:solidFill>
                <a:latin typeface="+mn-lt"/>
              </a:defRPr>
            </a:lvl2pPr>
            <a:lvl3pPr marL="673083" indent="-186262" algn="l">
              <a:lnSpc>
                <a:spcPct val="100000"/>
              </a:lnSpc>
              <a:spcBef>
                <a:spcPts val="0"/>
              </a:spcBef>
              <a:spcAft>
                <a:spcPts val="400"/>
              </a:spcAft>
              <a:buClr>
                <a:srgbClr val="4B306A"/>
              </a:buClr>
              <a:buSzPct val="75000"/>
              <a:buFont typeface="Arial"/>
              <a:buChar char="–"/>
              <a:defRPr sz="1400" i="1">
                <a:solidFill>
                  <a:schemeClr val="tx1"/>
                </a:solidFill>
                <a:latin typeface="+mn-lt"/>
              </a:defRPr>
            </a:lvl3pPr>
            <a:lvl4pPr marL="954593" indent="-171446" algn="l">
              <a:lnSpc>
                <a:spcPct val="100000"/>
              </a:lnSpc>
              <a:spcBef>
                <a:spcPts val="0"/>
              </a:spcBef>
              <a:spcAft>
                <a:spcPts val="400"/>
              </a:spcAft>
              <a:buClr>
                <a:srgbClr val="4B306A"/>
              </a:buClr>
              <a:buSzPct val="100000"/>
              <a:buChar char="•"/>
              <a:defRPr sz="1400" i="1">
                <a:solidFill>
                  <a:schemeClr val="tx1"/>
                </a:solidFill>
                <a:latin typeface="+mn-lt"/>
              </a:defRPr>
            </a:lvl4pPr>
            <a:lvl5pPr marL="1435064" indent="-175680" algn="l">
              <a:lnSpc>
                <a:spcPct val="100000"/>
              </a:lnSpc>
              <a:spcBef>
                <a:spcPts val="0"/>
              </a:spcBef>
              <a:spcAft>
                <a:spcPts val="0"/>
              </a:spcAft>
              <a:buClr>
                <a:srgbClr val="7AB800"/>
              </a:buClr>
              <a:buChar char="•"/>
              <a:defRPr sz="1400" i="1">
                <a:solidFill>
                  <a:schemeClr val="tx1"/>
                </a:solidFill>
                <a:latin typeface="+mn-lt"/>
              </a:defRPr>
            </a:lvl5pPr>
            <a:lvl6pPr marL="1620798" indent="-176209" algn="l">
              <a:spcBef>
                <a:spcPts val="0"/>
              </a:spcBef>
              <a:spcAft>
                <a:spcPts val="0"/>
              </a:spcAft>
              <a:buChar char="•"/>
              <a:defRPr sz="1450">
                <a:solidFill>
                  <a:schemeClr val="tx1"/>
                </a:solidFill>
                <a:latin typeface="+mn-lt"/>
              </a:defRPr>
            </a:lvl6pPr>
            <a:lvl7pPr marL="2077987" indent="-176209" algn="l">
              <a:spcBef>
                <a:spcPts val="0"/>
              </a:spcBef>
              <a:spcAft>
                <a:spcPts val="0"/>
              </a:spcAft>
              <a:buChar char="•"/>
              <a:defRPr sz="1450">
                <a:solidFill>
                  <a:schemeClr val="tx1"/>
                </a:solidFill>
                <a:latin typeface="+mn-lt"/>
              </a:defRPr>
            </a:lvl7pPr>
            <a:lvl8pPr marL="2535175" indent="-176209" algn="l">
              <a:spcBef>
                <a:spcPts val="0"/>
              </a:spcBef>
              <a:spcAft>
                <a:spcPts val="0"/>
              </a:spcAft>
              <a:buChar char="•"/>
              <a:defRPr sz="1450">
                <a:solidFill>
                  <a:schemeClr val="tx1"/>
                </a:solidFill>
                <a:latin typeface="+mn-lt"/>
              </a:defRPr>
            </a:lvl8pPr>
            <a:lvl9pPr marL="2992363" indent="-176209" algn="l">
              <a:spcBef>
                <a:spcPts val="0"/>
              </a:spcBef>
              <a:spcAft>
                <a:spcPts val="0"/>
              </a:spcAft>
              <a:buChar char="•"/>
              <a:defRPr sz="1450">
                <a:solidFill>
                  <a:schemeClr val="tx1"/>
                </a:solidFill>
                <a:latin typeface="+mn-lt"/>
              </a:defRPr>
            </a:lvl9pPr>
          </a:lstStyle>
          <a:p>
            <a:pPr marL="0" marR="0" lvl="0" indent="0" algn="l" defTabSz="1219170" rtl="0" eaLnBrk="1" fontAlgn="auto" latinLnBrk="0" hangingPunct="1">
              <a:lnSpc>
                <a:spcPct val="100000"/>
              </a:lnSpc>
              <a:spcBef>
                <a:spcPts val="0"/>
              </a:spcBef>
              <a:spcAft>
                <a:spcPts val="400"/>
              </a:spcAft>
              <a:buClr>
                <a:srgbClr val="7AB800"/>
              </a:buClr>
              <a:buSzTx/>
              <a:buFontTx/>
              <a:buNone/>
              <a:tabLst/>
              <a:defRPr/>
            </a:pPr>
            <a:r>
              <a:rPr kumimoji="0" lang="en-GB" sz="1800" b="1" i="1" u="none" strike="noStrike" kern="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rPr>
              <a:t>Olaparib</a:t>
            </a:r>
            <a:r>
              <a:rPr kumimoji="0" lang="en-GB" sz="1800" b="1"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EMA-approved indication</a:t>
            </a:r>
            <a:r>
              <a:rPr kumimoji="0" lang="en-GB" sz="1800" b="1" i="1" u="none" strike="noStrike" kern="0" cap="none" spc="0" normalizeH="0" baseline="30000" noProof="0" dirty="0">
                <a:ln>
                  <a:noFill/>
                </a:ln>
                <a:solidFill>
                  <a:schemeClr val="tx2"/>
                </a:solidFill>
                <a:effectLst/>
                <a:uLnTx/>
                <a:uFillTx/>
                <a:latin typeface="Arial" panose="020B0604020202020204" pitchFamily="34" charset="0"/>
                <a:cs typeface="Arial" panose="020B0604020202020204" pitchFamily="34" charset="0"/>
              </a:rPr>
              <a:t>2</a:t>
            </a:r>
          </a:p>
        </p:txBody>
      </p:sp>
      <p:sp>
        <p:nvSpPr>
          <p:cNvPr id="23" name="Rectangle: Diagonal Corners Rounded 22">
            <a:extLst>
              <a:ext uri="{FF2B5EF4-FFF2-40B4-BE49-F238E27FC236}">
                <a16:creationId xmlns:a16="http://schemas.microsoft.com/office/drawing/2014/main" id="{28A5CD0D-7196-4651-A22F-66DCE3A9901F}"/>
              </a:ext>
            </a:extLst>
          </p:cNvPr>
          <p:cNvSpPr/>
          <p:nvPr/>
        </p:nvSpPr>
        <p:spPr bwMode="auto">
          <a:xfrm>
            <a:off x="507999" y="3830899"/>
            <a:ext cx="5472335" cy="914194"/>
          </a:xfrm>
          <a:prstGeom prst="round2DiagRect">
            <a:avLst/>
          </a:prstGeom>
          <a:solidFill>
            <a:schemeClr val="accent1"/>
          </a:solidFill>
          <a:ln w="9525" cap="flat" cmpd="sng" algn="ctr">
            <a:noFill/>
            <a:prstDash val="solid"/>
            <a:round/>
            <a:headEnd type="none" w="med" len="med"/>
            <a:tailEnd type="none" w="med" len="me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Indicated as </a:t>
            </a:r>
            <a:r>
              <a:rPr kumimoji="0" lang="en-GB"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monotherapy </a:t>
            </a:r>
            <a:r>
              <a:rPr kumimoji="0" lang="en-GB"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for the treatment of adult patients with </a:t>
            </a:r>
            <a:r>
              <a:rPr kumimoji="0" lang="en-GB" sz="1600" b="1" i="1"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BRCAm</a:t>
            </a:r>
            <a:r>
              <a:rPr kumimoji="0" lang="en-GB"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GB" sz="1600" b="1"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mCRPC</a:t>
            </a:r>
            <a:r>
              <a:rPr kumimoji="0" lang="en-GB"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GB"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who have </a:t>
            </a:r>
            <a:r>
              <a:rPr kumimoji="0" lang="en-GB"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progressed on </a:t>
            </a:r>
            <a:r>
              <a:rPr kumimoji="0" lang="en-GB"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AR-directed therapy and a </a:t>
            </a:r>
            <a:r>
              <a:rPr kumimoji="0" lang="en-GB" sz="1600" b="1"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taxane</a:t>
            </a:r>
            <a:r>
              <a:rPr kumimoji="0" lang="en-GB" sz="1600" b="1" i="0" u="none" strike="noStrike" kern="0" cap="none" spc="0" normalizeH="0" baseline="30000" noProof="0" dirty="0" err="1">
                <a:ln>
                  <a:noFill/>
                </a:ln>
                <a:solidFill>
                  <a:schemeClr val="bg1"/>
                </a:solidFill>
                <a:effectLst/>
                <a:uLnTx/>
                <a:uFillTx/>
                <a:latin typeface="Arial" panose="020B0604020202020204" pitchFamily="34" charset="0"/>
                <a:cs typeface="Arial" panose="020B0604020202020204" pitchFamily="34" charset="0"/>
              </a:rPr>
              <a:t>a</a:t>
            </a:r>
            <a:endParaRPr kumimoji="0" lang="en-GB" sz="1600" b="1" i="0" u="none" strike="noStrike" kern="0" cap="none" spc="0" normalizeH="0" baseline="3000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4" name="Text Placeholder 3">
            <a:extLst>
              <a:ext uri="{FF2B5EF4-FFF2-40B4-BE49-F238E27FC236}">
                <a16:creationId xmlns:a16="http://schemas.microsoft.com/office/drawing/2014/main" id="{FFCAE6DB-6B5A-435A-82C9-1EE91688A0A4}"/>
              </a:ext>
            </a:extLst>
          </p:cNvPr>
          <p:cNvSpPr txBox="1">
            <a:spLocks/>
          </p:cNvSpPr>
          <p:nvPr/>
        </p:nvSpPr>
        <p:spPr bwMode="auto">
          <a:xfrm>
            <a:off x="507998" y="3356992"/>
            <a:ext cx="5472335" cy="607459"/>
          </a:xfrm>
          <a:prstGeom prst="rect">
            <a:avLst/>
          </a:prstGeom>
        </p:spPr>
        <p:txBody>
          <a:bodyPr vert="horz" lIns="91440" tIns="45720" rIns="91440" bIns="45720" rtlCol="0" anchor="ctr">
            <a:noAutofit/>
          </a:bodyPr>
          <a:lstStyle>
            <a:lvl1pPr marL="0" marR="0" indent="0" algn="l" defTabSz="1219170">
              <a:lnSpc>
                <a:spcPct val="100000"/>
              </a:lnSpc>
              <a:spcBef>
                <a:spcPts val="0"/>
              </a:spcBef>
              <a:spcAft>
                <a:spcPts val="400"/>
              </a:spcAft>
              <a:buClr>
                <a:srgbClr val="7AB800"/>
              </a:buClr>
              <a:buSzTx/>
              <a:buFontTx/>
              <a:buNone/>
              <a:defRPr sz="2000" b="1" i="1">
                <a:solidFill>
                  <a:srgbClr val="830051"/>
                </a:solidFill>
                <a:latin typeface="+mn-lt"/>
                <a:ea typeface="+mn-ea"/>
                <a:cs typeface="+mn-cs"/>
              </a:defRPr>
            </a:lvl1pPr>
            <a:lvl2pPr marL="241294" indent="-239178" algn="l">
              <a:lnSpc>
                <a:spcPct val="100000"/>
              </a:lnSpc>
              <a:spcBef>
                <a:spcPts val="0"/>
              </a:spcBef>
              <a:spcAft>
                <a:spcPts val="400"/>
              </a:spcAft>
              <a:buClr>
                <a:srgbClr val="4B306A"/>
              </a:buClr>
              <a:buFont typeface="Arial"/>
              <a:buChar char="•"/>
              <a:defRPr sz="1400" b="0" i="1">
                <a:solidFill>
                  <a:schemeClr val="tx1"/>
                </a:solidFill>
                <a:latin typeface="+mn-lt"/>
              </a:defRPr>
            </a:lvl2pPr>
            <a:lvl3pPr marL="673083" indent="-186262" algn="l">
              <a:lnSpc>
                <a:spcPct val="100000"/>
              </a:lnSpc>
              <a:spcBef>
                <a:spcPts val="0"/>
              </a:spcBef>
              <a:spcAft>
                <a:spcPts val="400"/>
              </a:spcAft>
              <a:buClr>
                <a:srgbClr val="4B306A"/>
              </a:buClr>
              <a:buSzPct val="75000"/>
              <a:buFont typeface="Arial"/>
              <a:buChar char="–"/>
              <a:defRPr sz="1400" i="1">
                <a:solidFill>
                  <a:schemeClr val="tx1"/>
                </a:solidFill>
                <a:latin typeface="+mn-lt"/>
              </a:defRPr>
            </a:lvl3pPr>
            <a:lvl4pPr marL="954593" indent="-171446" algn="l">
              <a:lnSpc>
                <a:spcPct val="100000"/>
              </a:lnSpc>
              <a:spcBef>
                <a:spcPts val="0"/>
              </a:spcBef>
              <a:spcAft>
                <a:spcPts val="400"/>
              </a:spcAft>
              <a:buClr>
                <a:srgbClr val="4B306A"/>
              </a:buClr>
              <a:buSzPct val="100000"/>
              <a:buChar char="•"/>
              <a:defRPr sz="1400" i="1">
                <a:solidFill>
                  <a:schemeClr val="tx1"/>
                </a:solidFill>
                <a:latin typeface="+mn-lt"/>
              </a:defRPr>
            </a:lvl4pPr>
            <a:lvl5pPr marL="1435064" indent="-175680" algn="l">
              <a:lnSpc>
                <a:spcPct val="100000"/>
              </a:lnSpc>
              <a:spcBef>
                <a:spcPts val="0"/>
              </a:spcBef>
              <a:spcAft>
                <a:spcPts val="0"/>
              </a:spcAft>
              <a:buClr>
                <a:srgbClr val="7AB800"/>
              </a:buClr>
              <a:buChar char="•"/>
              <a:defRPr sz="1400" i="1">
                <a:solidFill>
                  <a:schemeClr val="tx1"/>
                </a:solidFill>
                <a:latin typeface="+mn-lt"/>
              </a:defRPr>
            </a:lvl5pPr>
            <a:lvl6pPr marL="1620798" indent="-176209" algn="l">
              <a:spcBef>
                <a:spcPts val="0"/>
              </a:spcBef>
              <a:spcAft>
                <a:spcPts val="0"/>
              </a:spcAft>
              <a:buChar char="•"/>
              <a:defRPr sz="1450">
                <a:solidFill>
                  <a:schemeClr val="tx1"/>
                </a:solidFill>
                <a:latin typeface="+mn-lt"/>
              </a:defRPr>
            </a:lvl6pPr>
            <a:lvl7pPr marL="2077987" indent="-176209" algn="l">
              <a:spcBef>
                <a:spcPts val="0"/>
              </a:spcBef>
              <a:spcAft>
                <a:spcPts val="0"/>
              </a:spcAft>
              <a:buChar char="•"/>
              <a:defRPr sz="1450">
                <a:solidFill>
                  <a:schemeClr val="tx1"/>
                </a:solidFill>
                <a:latin typeface="+mn-lt"/>
              </a:defRPr>
            </a:lvl7pPr>
            <a:lvl8pPr marL="2535175" indent="-176209" algn="l">
              <a:spcBef>
                <a:spcPts val="0"/>
              </a:spcBef>
              <a:spcAft>
                <a:spcPts val="0"/>
              </a:spcAft>
              <a:buChar char="•"/>
              <a:defRPr sz="1450">
                <a:solidFill>
                  <a:schemeClr val="tx1"/>
                </a:solidFill>
                <a:latin typeface="+mn-lt"/>
              </a:defRPr>
            </a:lvl8pPr>
            <a:lvl9pPr marL="2992363" indent="-176209" algn="l">
              <a:spcBef>
                <a:spcPts val="0"/>
              </a:spcBef>
              <a:spcAft>
                <a:spcPts val="0"/>
              </a:spcAft>
              <a:buChar char="•"/>
              <a:defRPr sz="1450">
                <a:solidFill>
                  <a:schemeClr val="tx1"/>
                </a:solidFill>
                <a:latin typeface="+mn-lt"/>
              </a:defRPr>
            </a:lvl9pPr>
          </a:lstStyle>
          <a:p>
            <a:pPr marL="0" marR="0" lvl="0" indent="0" algn="l" defTabSz="1219170" rtl="0" eaLnBrk="1" fontAlgn="auto" latinLnBrk="0" hangingPunct="1">
              <a:lnSpc>
                <a:spcPct val="100000"/>
              </a:lnSpc>
              <a:spcBef>
                <a:spcPts val="0"/>
              </a:spcBef>
              <a:spcAft>
                <a:spcPts val="400"/>
              </a:spcAft>
              <a:buClr>
                <a:srgbClr val="7AB800"/>
              </a:buClr>
              <a:buSzTx/>
              <a:buFontTx/>
              <a:buNone/>
              <a:tabLst/>
              <a:defRPr/>
            </a:pPr>
            <a:r>
              <a:rPr kumimoji="0" lang="en-US" sz="1800" b="1" i="1" u="none" strike="noStrike" kern="0" cap="none" spc="0" normalizeH="0" baseline="0" noProof="0" dirty="0">
                <a:ln>
                  <a:noFill/>
                </a:ln>
                <a:solidFill>
                  <a:schemeClr val="accent1"/>
                </a:solidFill>
                <a:effectLst/>
                <a:uLnTx/>
                <a:uFillTx/>
                <a:latin typeface="Arial" panose="020B0604020202020204" pitchFamily="34" charset="0"/>
                <a:ea typeface="Calibri" panose="020F0502020204030204" pitchFamily="34" charset="0"/>
                <a:cs typeface="Arial" panose="020B0604020202020204" pitchFamily="34" charset="0"/>
              </a:rPr>
              <a:t>Rucaparib FDA-approved indication</a:t>
            </a:r>
            <a:r>
              <a:rPr kumimoji="0" lang="en-US" sz="1800" b="1" i="1" u="none" strike="noStrike" kern="0" cap="none" spc="0" normalizeH="0" baseline="30000" noProof="0" dirty="0">
                <a:ln>
                  <a:noFill/>
                </a:ln>
                <a:solidFill>
                  <a:schemeClr val="accent1"/>
                </a:solidFill>
                <a:effectLst/>
                <a:uLnTx/>
                <a:uFillTx/>
                <a:latin typeface="Arial" panose="020B0604020202020204" pitchFamily="34" charset="0"/>
                <a:ea typeface="Calibri" panose="020F0502020204030204" pitchFamily="34" charset="0"/>
                <a:cs typeface="Arial" panose="020B0604020202020204" pitchFamily="34" charset="0"/>
              </a:rPr>
              <a:t>3</a:t>
            </a:r>
            <a:endParaRPr kumimoji="0" lang="en-GB" sz="1800" b="1" i="1"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sp>
        <p:nvSpPr>
          <p:cNvPr id="29" name="Content Placeholder 13">
            <a:extLst>
              <a:ext uri="{FF2B5EF4-FFF2-40B4-BE49-F238E27FC236}">
                <a16:creationId xmlns:a16="http://schemas.microsoft.com/office/drawing/2014/main" id="{C95FB765-54CF-6043-BEDB-2DE8DE0C6AA7}"/>
              </a:ext>
            </a:extLst>
          </p:cNvPr>
          <p:cNvSpPr txBox="1">
            <a:spLocks/>
          </p:cNvSpPr>
          <p:nvPr/>
        </p:nvSpPr>
        <p:spPr>
          <a:xfrm>
            <a:off x="620184" y="5706447"/>
            <a:ext cx="10588384"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050" baseline="30000" dirty="0" err="1">
                <a:solidFill>
                  <a:schemeClr val="tx1"/>
                </a:solidFill>
              </a:rPr>
              <a:t>a</a:t>
            </a:r>
            <a:r>
              <a:rPr lang="en-GB" sz="1050" dirty="0" err="1">
                <a:solidFill>
                  <a:schemeClr val="tx1"/>
                </a:solidFill>
              </a:rPr>
              <a:t>Rucaparib</a:t>
            </a:r>
            <a:r>
              <a:rPr lang="en-GB" sz="1050" dirty="0">
                <a:solidFill>
                  <a:schemeClr val="tx1"/>
                </a:solidFill>
              </a:rPr>
              <a:t> is FDA-approved for the treatment of adult patients with a deleterious </a:t>
            </a:r>
            <a:r>
              <a:rPr lang="en-GB" sz="1050" i="1" dirty="0" err="1">
                <a:solidFill>
                  <a:schemeClr val="tx1"/>
                </a:solidFill>
              </a:rPr>
              <a:t>BRCA</a:t>
            </a:r>
            <a:r>
              <a:rPr lang="en-GB" sz="1050" dirty="0" err="1">
                <a:solidFill>
                  <a:schemeClr val="tx1"/>
                </a:solidFill>
              </a:rPr>
              <a:t>m</a:t>
            </a:r>
            <a:r>
              <a:rPr lang="en-GB" sz="1050" dirty="0">
                <a:solidFill>
                  <a:schemeClr val="tx1"/>
                </a:solidFill>
              </a:rPr>
              <a:t>-associated </a:t>
            </a:r>
            <a:r>
              <a:rPr lang="en-GB" sz="1050" dirty="0" err="1">
                <a:solidFill>
                  <a:schemeClr val="tx1"/>
                </a:solidFill>
              </a:rPr>
              <a:t>mCRPC</a:t>
            </a:r>
            <a:r>
              <a:rPr lang="en-GB" sz="1050" dirty="0">
                <a:solidFill>
                  <a:schemeClr val="tx1"/>
                </a:solidFill>
              </a:rPr>
              <a:t> who have been treated with androgen receptor-directed therapy and a </a:t>
            </a:r>
            <a:r>
              <a:rPr lang="en-GB" sz="1050" dirty="0" err="1">
                <a:solidFill>
                  <a:schemeClr val="tx1"/>
                </a:solidFill>
              </a:rPr>
              <a:t>taxane</a:t>
            </a:r>
            <a:r>
              <a:rPr lang="en-GB" sz="1050" dirty="0">
                <a:solidFill>
                  <a:schemeClr val="tx1"/>
                </a:solidFill>
              </a:rPr>
              <a:t>-based chemotherapy (no current approval in prostate cancer in Europe)</a:t>
            </a:r>
            <a:r>
              <a:rPr lang="en-GB" sz="1050" baseline="30000" dirty="0">
                <a:solidFill>
                  <a:schemeClr val="tx1"/>
                </a:solidFill>
              </a:rPr>
              <a:t>3; </a:t>
            </a:r>
            <a:r>
              <a:rPr lang="en-GB" sz="1050" baseline="30000" dirty="0" err="1">
                <a:solidFill>
                  <a:schemeClr val="tx1"/>
                </a:solidFill>
              </a:rPr>
              <a:t>b</a:t>
            </a:r>
            <a:r>
              <a:rPr lang="en-GB" sz="1050" dirty="0" err="1">
                <a:solidFill>
                  <a:schemeClr val="tx1"/>
                </a:solidFill>
              </a:rPr>
              <a:t>olaparib</a:t>
            </a:r>
            <a:r>
              <a:rPr lang="en-GB" sz="1050" dirty="0">
                <a:solidFill>
                  <a:schemeClr val="tx1"/>
                </a:solidFill>
              </a:rPr>
              <a:t> has received a positive recommendation from the EMA CHMP to be used </a:t>
            </a:r>
            <a:r>
              <a:rPr lang="en-US" sz="1050" i="0" dirty="0">
                <a:solidFill>
                  <a:schemeClr val="tx1"/>
                </a:solidFill>
                <a:effectLst/>
              </a:rPr>
              <a:t>in combination with abiraterone and prednisone or prednisolone for the treatment of adult patients with </a:t>
            </a:r>
            <a:r>
              <a:rPr lang="en-US" sz="1050" i="0" dirty="0" err="1">
                <a:solidFill>
                  <a:schemeClr val="tx1"/>
                </a:solidFill>
                <a:effectLst/>
              </a:rPr>
              <a:t>mCRPC</a:t>
            </a:r>
            <a:r>
              <a:rPr lang="en-US" sz="1050" i="0" dirty="0">
                <a:solidFill>
                  <a:schemeClr val="tx1"/>
                </a:solidFill>
                <a:effectLst/>
              </a:rPr>
              <a:t> in whom chemotherapy is not clinically indicated</a:t>
            </a:r>
            <a:endParaRPr lang="en-GB" sz="1050" baseline="30000" dirty="0">
              <a:solidFill>
                <a:schemeClr val="tx1"/>
              </a:solidFill>
            </a:endParaRPr>
          </a:p>
        </p:txBody>
      </p:sp>
    </p:spTree>
    <p:extLst>
      <p:ext uri="{BB962C8B-B14F-4D97-AF65-F5344CB8AC3E}">
        <p14:creationId xmlns:p14="http://schemas.microsoft.com/office/powerpoint/2010/main" val="283495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E54E-740A-44CB-97CA-93E1D58CC2F6}"/>
              </a:ext>
            </a:extLst>
          </p:cNvPr>
          <p:cNvSpPr>
            <a:spLocks noGrp="1"/>
          </p:cNvSpPr>
          <p:nvPr>
            <p:ph type="title"/>
          </p:nvPr>
        </p:nvSpPr>
        <p:spPr>
          <a:xfrm>
            <a:off x="407988" y="201209"/>
            <a:ext cx="9429696" cy="820143"/>
          </a:xfrm>
        </p:spPr>
        <p:txBody>
          <a:bodyPr/>
          <a:lstStyle/>
          <a:p>
            <a:r>
              <a:rPr lang="en-GB" dirty="0"/>
              <a:t>There are multiple trials investigating the use of PARP inhibitors in prostate cancer</a:t>
            </a:r>
            <a:r>
              <a:rPr lang="en-GB" baseline="30000" dirty="0"/>
              <a:t>1-11</a:t>
            </a:r>
            <a:endParaRPr lang="en-GB" dirty="0"/>
          </a:p>
        </p:txBody>
      </p:sp>
      <p:grpSp>
        <p:nvGrpSpPr>
          <p:cNvPr id="114" name="Group 113">
            <a:extLst>
              <a:ext uri="{FF2B5EF4-FFF2-40B4-BE49-F238E27FC236}">
                <a16:creationId xmlns:a16="http://schemas.microsoft.com/office/drawing/2014/main" id="{3845B021-AFB1-48C8-9DF4-E46EB68097B3}"/>
              </a:ext>
            </a:extLst>
          </p:cNvPr>
          <p:cNvGrpSpPr/>
          <p:nvPr/>
        </p:nvGrpSpPr>
        <p:grpSpPr>
          <a:xfrm>
            <a:off x="977021" y="3403533"/>
            <a:ext cx="9690241" cy="1654787"/>
            <a:chOff x="1531126" y="3158418"/>
            <a:chExt cx="8888454" cy="1780987"/>
          </a:xfrm>
        </p:grpSpPr>
        <p:sp>
          <p:nvSpPr>
            <p:cNvPr id="115" name="AutoShape 2">
              <a:extLst>
                <a:ext uri="{FF2B5EF4-FFF2-40B4-BE49-F238E27FC236}">
                  <a16:creationId xmlns:a16="http://schemas.microsoft.com/office/drawing/2014/main" id="{98A3C11B-7883-4ECF-93A1-BF3AAE84FA52}"/>
                </a:ext>
              </a:extLst>
            </p:cNvPr>
            <p:cNvSpPr>
              <a:spLocks/>
            </p:cNvSpPr>
            <p:nvPr/>
          </p:nvSpPr>
          <p:spPr bwMode="auto">
            <a:xfrm>
              <a:off x="2778475" y="3158418"/>
              <a:ext cx="7641105" cy="1778341"/>
            </a:xfrm>
            <a:custGeom>
              <a:avLst/>
              <a:gdLst/>
              <a:ahLst/>
              <a:cxnLst/>
              <a:rect l="0" t="0" r="r" b="b"/>
              <a:pathLst>
                <a:path w="21600" h="21600">
                  <a:moveTo>
                    <a:pt x="0" y="21424"/>
                  </a:moveTo>
                  <a:lnTo>
                    <a:pt x="1040" y="21424"/>
                  </a:lnTo>
                  <a:cubicBezTo>
                    <a:pt x="1143" y="21424"/>
                    <a:pt x="1159" y="21600"/>
                    <a:pt x="1294" y="21600"/>
                  </a:cubicBezTo>
                  <a:cubicBezTo>
                    <a:pt x="1430" y="21600"/>
                    <a:pt x="1840" y="21600"/>
                    <a:pt x="1896" y="21600"/>
                  </a:cubicBezTo>
                  <a:cubicBezTo>
                    <a:pt x="1952" y="21600"/>
                    <a:pt x="1992" y="21333"/>
                    <a:pt x="2075" y="21128"/>
                  </a:cubicBezTo>
                  <a:cubicBezTo>
                    <a:pt x="2158" y="20923"/>
                    <a:pt x="2188" y="20849"/>
                    <a:pt x="2260" y="20670"/>
                  </a:cubicBezTo>
                  <a:cubicBezTo>
                    <a:pt x="2332" y="20490"/>
                    <a:pt x="2412" y="20472"/>
                    <a:pt x="2463" y="20346"/>
                  </a:cubicBezTo>
                  <a:cubicBezTo>
                    <a:pt x="2514" y="20220"/>
                    <a:pt x="2564" y="19920"/>
                    <a:pt x="2636" y="19920"/>
                  </a:cubicBezTo>
                  <a:cubicBezTo>
                    <a:pt x="2708" y="19920"/>
                    <a:pt x="2802" y="19832"/>
                    <a:pt x="2886" y="19623"/>
                  </a:cubicBezTo>
                  <a:cubicBezTo>
                    <a:pt x="2971" y="19414"/>
                    <a:pt x="2994" y="19131"/>
                    <a:pt x="3085" y="19131"/>
                  </a:cubicBezTo>
                  <a:cubicBezTo>
                    <a:pt x="3175" y="19131"/>
                    <a:pt x="3256" y="18930"/>
                    <a:pt x="3327" y="18755"/>
                  </a:cubicBezTo>
                  <a:cubicBezTo>
                    <a:pt x="3397" y="18581"/>
                    <a:pt x="3462" y="18598"/>
                    <a:pt x="3519" y="18457"/>
                  </a:cubicBezTo>
                  <a:cubicBezTo>
                    <a:pt x="3576" y="18316"/>
                    <a:pt x="3646" y="18132"/>
                    <a:pt x="3739" y="18132"/>
                  </a:cubicBezTo>
                  <a:cubicBezTo>
                    <a:pt x="3832" y="18132"/>
                    <a:pt x="4080" y="17939"/>
                    <a:pt x="4121" y="17837"/>
                  </a:cubicBezTo>
                  <a:cubicBezTo>
                    <a:pt x="4162" y="17735"/>
                    <a:pt x="4258" y="17586"/>
                    <a:pt x="4313" y="17586"/>
                  </a:cubicBezTo>
                  <a:cubicBezTo>
                    <a:pt x="4368" y="17586"/>
                    <a:pt x="4402" y="17275"/>
                    <a:pt x="4471" y="17217"/>
                  </a:cubicBezTo>
                  <a:cubicBezTo>
                    <a:pt x="4540" y="17159"/>
                    <a:pt x="4622" y="17116"/>
                    <a:pt x="4712" y="16892"/>
                  </a:cubicBezTo>
                  <a:cubicBezTo>
                    <a:pt x="4802" y="16669"/>
                    <a:pt x="5015" y="16490"/>
                    <a:pt x="5073" y="16346"/>
                  </a:cubicBezTo>
                  <a:cubicBezTo>
                    <a:pt x="5131" y="16203"/>
                    <a:pt x="5300" y="15889"/>
                    <a:pt x="5358" y="15889"/>
                  </a:cubicBezTo>
                  <a:cubicBezTo>
                    <a:pt x="5417" y="15889"/>
                    <a:pt x="5554" y="15583"/>
                    <a:pt x="5609" y="15446"/>
                  </a:cubicBezTo>
                  <a:cubicBezTo>
                    <a:pt x="5665" y="15309"/>
                    <a:pt x="5867" y="15033"/>
                    <a:pt x="5939" y="14959"/>
                  </a:cubicBezTo>
                  <a:cubicBezTo>
                    <a:pt x="6012" y="14885"/>
                    <a:pt x="6236" y="14447"/>
                    <a:pt x="6304" y="14280"/>
                  </a:cubicBezTo>
                  <a:cubicBezTo>
                    <a:pt x="6371" y="14113"/>
                    <a:pt x="6483" y="13926"/>
                    <a:pt x="6538" y="13926"/>
                  </a:cubicBezTo>
                  <a:cubicBezTo>
                    <a:pt x="6593" y="13926"/>
                    <a:pt x="6679" y="13716"/>
                    <a:pt x="6713" y="13631"/>
                  </a:cubicBezTo>
                  <a:cubicBezTo>
                    <a:pt x="6747" y="13545"/>
                    <a:pt x="6868" y="13335"/>
                    <a:pt x="6937" y="13335"/>
                  </a:cubicBezTo>
                  <a:cubicBezTo>
                    <a:pt x="7005" y="13335"/>
                    <a:pt x="7181" y="13203"/>
                    <a:pt x="7273" y="13335"/>
                  </a:cubicBezTo>
                  <a:cubicBezTo>
                    <a:pt x="7366" y="13468"/>
                    <a:pt x="7524" y="14162"/>
                    <a:pt x="7524" y="14693"/>
                  </a:cubicBezTo>
                  <a:cubicBezTo>
                    <a:pt x="7524" y="15225"/>
                    <a:pt x="7545" y="17247"/>
                    <a:pt x="7576" y="17822"/>
                  </a:cubicBezTo>
                  <a:cubicBezTo>
                    <a:pt x="7607" y="18398"/>
                    <a:pt x="7738" y="19785"/>
                    <a:pt x="7765" y="20095"/>
                  </a:cubicBezTo>
                  <a:cubicBezTo>
                    <a:pt x="7793" y="20405"/>
                    <a:pt x="7800" y="20833"/>
                    <a:pt x="7848" y="20951"/>
                  </a:cubicBezTo>
                  <a:cubicBezTo>
                    <a:pt x="7895" y="21069"/>
                    <a:pt x="7915" y="21119"/>
                    <a:pt x="7944" y="21191"/>
                  </a:cubicBezTo>
                  <a:cubicBezTo>
                    <a:pt x="7973" y="21262"/>
                    <a:pt x="7989" y="21453"/>
                    <a:pt x="7989" y="21453"/>
                  </a:cubicBezTo>
                  <a:lnTo>
                    <a:pt x="10316" y="21453"/>
                  </a:lnTo>
                  <a:cubicBezTo>
                    <a:pt x="10419" y="21453"/>
                    <a:pt x="10474" y="21217"/>
                    <a:pt x="10598" y="21217"/>
                  </a:cubicBezTo>
                  <a:cubicBezTo>
                    <a:pt x="10722" y="21217"/>
                    <a:pt x="10822" y="21114"/>
                    <a:pt x="10911" y="21114"/>
                  </a:cubicBezTo>
                  <a:cubicBezTo>
                    <a:pt x="11000" y="21114"/>
                    <a:pt x="11037" y="20830"/>
                    <a:pt x="11115" y="20830"/>
                  </a:cubicBezTo>
                  <a:cubicBezTo>
                    <a:pt x="11193" y="20830"/>
                    <a:pt x="11323" y="20682"/>
                    <a:pt x="11375" y="20553"/>
                  </a:cubicBezTo>
                  <a:cubicBezTo>
                    <a:pt x="11427" y="20424"/>
                    <a:pt x="11493" y="20324"/>
                    <a:pt x="11585" y="20095"/>
                  </a:cubicBezTo>
                  <a:cubicBezTo>
                    <a:pt x="11677" y="19866"/>
                    <a:pt x="11736" y="19844"/>
                    <a:pt x="11784" y="19638"/>
                  </a:cubicBezTo>
                  <a:cubicBezTo>
                    <a:pt x="11833" y="19431"/>
                    <a:pt x="11932" y="19261"/>
                    <a:pt x="11974" y="19081"/>
                  </a:cubicBezTo>
                  <a:cubicBezTo>
                    <a:pt x="12015" y="18902"/>
                    <a:pt x="12067" y="18558"/>
                    <a:pt x="12132" y="18398"/>
                  </a:cubicBezTo>
                  <a:cubicBezTo>
                    <a:pt x="12196" y="18238"/>
                    <a:pt x="12269" y="18265"/>
                    <a:pt x="12286" y="18044"/>
                  </a:cubicBezTo>
                  <a:cubicBezTo>
                    <a:pt x="12304" y="17822"/>
                    <a:pt x="12350" y="17746"/>
                    <a:pt x="12372" y="17653"/>
                  </a:cubicBezTo>
                  <a:cubicBezTo>
                    <a:pt x="12394" y="17560"/>
                    <a:pt x="12407" y="17415"/>
                    <a:pt x="12451" y="17306"/>
                  </a:cubicBezTo>
                  <a:cubicBezTo>
                    <a:pt x="12495" y="17196"/>
                    <a:pt x="12530" y="16878"/>
                    <a:pt x="12565" y="16730"/>
                  </a:cubicBezTo>
                  <a:cubicBezTo>
                    <a:pt x="12599" y="16582"/>
                    <a:pt x="12643" y="16579"/>
                    <a:pt x="12672" y="16455"/>
                  </a:cubicBezTo>
                  <a:cubicBezTo>
                    <a:pt x="12701" y="16330"/>
                    <a:pt x="12697" y="16090"/>
                    <a:pt x="12742" y="15898"/>
                  </a:cubicBezTo>
                  <a:cubicBezTo>
                    <a:pt x="12786" y="15707"/>
                    <a:pt x="12831" y="15410"/>
                    <a:pt x="12840" y="15222"/>
                  </a:cubicBezTo>
                  <a:cubicBezTo>
                    <a:pt x="12849" y="15034"/>
                    <a:pt x="12886" y="14766"/>
                    <a:pt x="12924" y="14673"/>
                  </a:cubicBezTo>
                  <a:cubicBezTo>
                    <a:pt x="12961" y="14580"/>
                    <a:pt x="13017" y="14237"/>
                    <a:pt x="13031" y="14064"/>
                  </a:cubicBezTo>
                  <a:cubicBezTo>
                    <a:pt x="13045" y="13891"/>
                    <a:pt x="13115" y="13636"/>
                    <a:pt x="13129" y="13486"/>
                  </a:cubicBezTo>
                  <a:cubicBezTo>
                    <a:pt x="13143" y="13335"/>
                    <a:pt x="13271" y="13001"/>
                    <a:pt x="13306" y="12854"/>
                  </a:cubicBezTo>
                  <a:cubicBezTo>
                    <a:pt x="13340" y="12708"/>
                    <a:pt x="13447" y="12336"/>
                    <a:pt x="13484" y="11922"/>
                  </a:cubicBezTo>
                  <a:cubicBezTo>
                    <a:pt x="13521" y="11509"/>
                    <a:pt x="13608" y="11163"/>
                    <a:pt x="13645" y="10908"/>
                  </a:cubicBezTo>
                  <a:cubicBezTo>
                    <a:pt x="13682" y="10652"/>
                    <a:pt x="13748" y="10269"/>
                    <a:pt x="13789" y="10096"/>
                  </a:cubicBezTo>
                  <a:cubicBezTo>
                    <a:pt x="13829" y="9923"/>
                    <a:pt x="13899" y="9510"/>
                    <a:pt x="13932" y="9367"/>
                  </a:cubicBezTo>
                  <a:cubicBezTo>
                    <a:pt x="13966" y="9224"/>
                    <a:pt x="14053" y="9104"/>
                    <a:pt x="14078" y="8893"/>
                  </a:cubicBezTo>
                  <a:cubicBezTo>
                    <a:pt x="14102" y="8683"/>
                    <a:pt x="14204" y="8202"/>
                    <a:pt x="14244" y="8029"/>
                  </a:cubicBezTo>
                  <a:cubicBezTo>
                    <a:pt x="14284" y="7856"/>
                    <a:pt x="14341" y="7715"/>
                    <a:pt x="14382" y="7613"/>
                  </a:cubicBezTo>
                  <a:cubicBezTo>
                    <a:pt x="14423" y="7511"/>
                    <a:pt x="14433" y="7300"/>
                    <a:pt x="14477" y="7285"/>
                  </a:cubicBezTo>
                  <a:cubicBezTo>
                    <a:pt x="14521" y="7270"/>
                    <a:pt x="14735" y="7192"/>
                    <a:pt x="14802" y="7360"/>
                  </a:cubicBezTo>
                  <a:cubicBezTo>
                    <a:pt x="14870" y="7528"/>
                    <a:pt x="15041" y="8272"/>
                    <a:pt x="15091" y="8397"/>
                  </a:cubicBezTo>
                  <a:cubicBezTo>
                    <a:pt x="15142" y="8523"/>
                    <a:pt x="15217" y="8683"/>
                    <a:pt x="15280" y="8841"/>
                  </a:cubicBezTo>
                  <a:cubicBezTo>
                    <a:pt x="15344" y="8999"/>
                    <a:pt x="15366" y="9132"/>
                    <a:pt x="15436" y="9227"/>
                  </a:cubicBezTo>
                  <a:cubicBezTo>
                    <a:pt x="15506" y="9322"/>
                    <a:pt x="15655" y="9510"/>
                    <a:pt x="15709" y="9510"/>
                  </a:cubicBezTo>
                  <a:cubicBezTo>
                    <a:pt x="15764" y="9510"/>
                    <a:pt x="16105" y="9495"/>
                    <a:pt x="16163" y="9420"/>
                  </a:cubicBezTo>
                  <a:cubicBezTo>
                    <a:pt x="16221" y="9344"/>
                    <a:pt x="16592" y="8570"/>
                    <a:pt x="16683" y="8345"/>
                  </a:cubicBezTo>
                  <a:cubicBezTo>
                    <a:pt x="16774" y="8119"/>
                    <a:pt x="16914" y="7713"/>
                    <a:pt x="16954" y="7541"/>
                  </a:cubicBezTo>
                  <a:cubicBezTo>
                    <a:pt x="16994" y="7368"/>
                    <a:pt x="17104" y="6896"/>
                    <a:pt x="17154" y="6774"/>
                  </a:cubicBezTo>
                  <a:cubicBezTo>
                    <a:pt x="17203" y="6651"/>
                    <a:pt x="17280" y="6458"/>
                    <a:pt x="17313" y="6158"/>
                  </a:cubicBezTo>
                  <a:cubicBezTo>
                    <a:pt x="17346" y="5857"/>
                    <a:pt x="17422" y="5624"/>
                    <a:pt x="17439" y="5414"/>
                  </a:cubicBezTo>
                  <a:cubicBezTo>
                    <a:pt x="17457" y="5203"/>
                    <a:pt x="17486" y="4955"/>
                    <a:pt x="17551" y="4677"/>
                  </a:cubicBezTo>
                  <a:cubicBezTo>
                    <a:pt x="17616" y="4399"/>
                    <a:pt x="17736" y="4175"/>
                    <a:pt x="17777" y="4001"/>
                  </a:cubicBezTo>
                  <a:cubicBezTo>
                    <a:pt x="17817" y="3827"/>
                    <a:pt x="17943" y="3527"/>
                    <a:pt x="18020" y="3429"/>
                  </a:cubicBezTo>
                  <a:cubicBezTo>
                    <a:pt x="18097" y="3332"/>
                    <a:pt x="18281" y="3241"/>
                    <a:pt x="18339" y="3489"/>
                  </a:cubicBezTo>
                  <a:cubicBezTo>
                    <a:pt x="18397" y="3737"/>
                    <a:pt x="18452" y="3929"/>
                    <a:pt x="18491" y="4098"/>
                  </a:cubicBezTo>
                  <a:cubicBezTo>
                    <a:pt x="18531" y="4267"/>
                    <a:pt x="18549" y="4587"/>
                    <a:pt x="18635" y="4692"/>
                  </a:cubicBezTo>
                  <a:cubicBezTo>
                    <a:pt x="18721" y="4797"/>
                    <a:pt x="19418" y="5233"/>
                    <a:pt x="19486" y="5233"/>
                  </a:cubicBezTo>
                  <a:cubicBezTo>
                    <a:pt x="19554" y="5233"/>
                    <a:pt x="19728" y="5198"/>
                    <a:pt x="19796" y="5030"/>
                  </a:cubicBezTo>
                  <a:cubicBezTo>
                    <a:pt x="19863" y="4862"/>
                    <a:pt x="20039" y="4630"/>
                    <a:pt x="20078" y="4534"/>
                  </a:cubicBezTo>
                  <a:cubicBezTo>
                    <a:pt x="20116" y="4438"/>
                    <a:pt x="20137" y="4037"/>
                    <a:pt x="20191" y="3903"/>
                  </a:cubicBezTo>
                  <a:cubicBezTo>
                    <a:pt x="20245" y="3769"/>
                    <a:pt x="20266" y="3433"/>
                    <a:pt x="20312" y="3234"/>
                  </a:cubicBezTo>
                  <a:cubicBezTo>
                    <a:pt x="20374" y="2971"/>
                    <a:pt x="20521" y="2505"/>
                    <a:pt x="20549" y="2227"/>
                  </a:cubicBezTo>
                  <a:cubicBezTo>
                    <a:pt x="20577" y="1949"/>
                    <a:pt x="20565" y="1749"/>
                    <a:pt x="20636" y="1573"/>
                  </a:cubicBezTo>
                  <a:cubicBezTo>
                    <a:pt x="20707" y="1397"/>
                    <a:pt x="20804" y="1009"/>
                    <a:pt x="20857" y="941"/>
                  </a:cubicBezTo>
                  <a:cubicBezTo>
                    <a:pt x="20909" y="874"/>
                    <a:pt x="21053" y="1077"/>
                    <a:pt x="21130" y="1235"/>
                  </a:cubicBezTo>
                  <a:cubicBezTo>
                    <a:pt x="21207" y="1392"/>
                    <a:pt x="21252" y="1410"/>
                    <a:pt x="21314" y="1355"/>
                  </a:cubicBezTo>
                  <a:cubicBezTo>
                    <a:pt x="21424" y="1257"/>
                    <a:pt x="21589" y="331"/>
                    <a:pt x="21600" y="0"/>
                  </a:cubicBez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16" name="AutoShape 3">
              <a:extLst>
                <a:ext uri="{FF2B5EF4-FFF2-40B4-BE49-F238E27FC236}">
                  <a16:creationId xmlns:a16="http://schemas.microsoft.com/office/drawing/2014/main" id="{CB7D0EEF-6045-41F6-89E4-347D4206140A}"/>
                </a:ext>
              </a:extLst>
            </p:cNvPr>
            <p:cNvSpPr>
              <a:spLocks/>
            </p:cNvSpPr>
            <p:nvPr/>
          </p:nvSpPr>
          <p:spPr bwMode="auto">
            <a:xfrm>
              <a:off x="1531126" y="4658809"/>
              <a:ext cx="1077782" cy="280596"/>
            </a:xfrm>
            <a:custGeom>
              <a:avLst/>
              <a:gdLst/>
              <a:ahLst/>
              <a:cxnLst/>
              <a:rect l="0" t="0" r="r" b="b"/>
              <a:pathLst>
                <a:path w="21600" h="21600">
                  <a:moveTo>
                    <a:pt x="0" y="3086"/>
                  </a:moveTo>
                  <a:cubicBezTo>
                    <a:pt x="1766" y="3647"/>
                    <a:pt x="2374" y="2244"/>
                    <a:pt x="3567" y="2244"/>
                  </a:cubicBezTo>
                  <a:cubicBezTo>
                    <a:pt x="4760" y="2244"/>
                    <a:pt x="6878" y="0"/>
                    <a:pt x="7584" y="0"/>
                  </a:cubicBezTo>
                  <a:cubicBezTo>
                    <a:pt x="8290" y="0"/>
                    <a:pt x="9727" y="187"/>
                    <a:pt x="10506" y="4115"/>
                  </a:cubicBezTo>
                  <a:cubicBezTo>
                    <a:pt x="11285" y="8042"/>
                    <a:pt x="11942" y="9538"/>
                    <a:pt x="12064" y="11969"/>
                  </a:cubicBezTo>
                  <a:cubicBezTo>
                    <a:pt x="12186" y="14400"/>
                    <a:pt x="12527" y="21600"/>
                    <a:pt x="12527" y="21600"/>
                  </a:cubicBezTo>
                  <a:lnTo>
                    <a:pt x="21600" y="21600"/>
                  </a:ln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grpSp>
      <p:sp>
        <p:nvSpPr>
          <p:cNvPr id="117" name="Rectangle 116">
            <a:extLst>
              <a:ext uri="{FF2B5EF4-FFF2-40B4-BE49-F238E27FC236}">
                <a16:creationId xmlns:a16="http://schemas.microsoft.com/office/drawing/2014/main" id="{CCC25FA8-6A2E-4583-B7C7-937DEFA4FB94}"/>
              </a:ext>
            </a:extLst>
          </p:cNvPr>
          <p:cNvSpPr/>
          <p:nvPr/>
        </p:nvSpPr>
        <p:spPr>
          <a:xfrm>
            <a:off x="977023" y="5319743"/>
            <a:ext cx="9620853" cy="186261"/>
          </a:xfrm>
          <a:prstGeom prst="rect">
            <a:avLst/>
          </a:prstGeom>
          <a:gradFill flip="none" rotWithShape="1">
            <a:gsLst>
              <a:gs pos="0">
                <a:srgbClr val="FFFFFF"/>
              </a:gs>
              <a:gs pos="100000">
                <a:schemeClr val="accent1">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a:solidFill>
                <a:srgbClr val="FFFFFF"/>
              </a:solidFill>
              <a:latin typeface="Arial"/>
            </a:endParaRPr>
          </a:p>
        </p:txBody>
      </p:sp>
      <p:sp>
        <p:nvSpPr>
          <p:cNvPr id="118" name="Rectangle 117">
            <a:extLst>
              <a:ext uri="{FF2B5EF4-FFF2-40B4-BE49-F238E27FC236}">
                <a16:creationId xmlns:a16="http://schemas.microsoft.com/office/drawing/2014/main" id="{AD9A02D5-6D22-44E5-BEA2-D1C2B8AEE95C}"/>
              </a:ext>
            </a:extLst>
          </p:cNvPr>
          <p:cNvSpPr/>
          <p:nvPr/>
        </p:nvSpPr>
        <p:spPr>
          <a:xfrm>
            <a:off x="977023" y="5575299"/>
            <a:ext cx="9620853" cy="186261"/>
          </a:xfrm>
          <a:prstGeom prst="rect">
            <a:avLst/>
          </a:prstGeom>
          <a:gradFill flip="none" rotWithShape="1">
            <a:gsLst>
              <a:gs pos="0">
                <a:srgbClr val="FFFFFF"/>
              </a:gs>
              <a:gs pos="100000">
                <a:schemeClr val="tx2">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a:solidFill>
                <a:srgbClr val="FFFFFF"/>
              </a:solidFill>
              <a:latin typeface="Arial"/>
            </a:endParaRPr>
          </a:p>
        </p:txBody>
      </p:sp>
      <p:sp>
        <p:nvSpPr>
          <p:cNvPr id="119" name="Rectangle 118">
            <a:extLst>
              <a:ext uri="{FF2B5EF4-FFF2-40B4-BE49-F238E27FC236}">
                <a16:creationId xmlns:a16="http://schemas.microsoft.com/office/drawing/2014/main" id="{B8D1C82D-8D25-4F93-90A1-3CBD3A55F6CB}"/>
              </a:ext>
            </a:extLst>
          </p:cNvPr>
          <p:cNvSpPr/>
          <p:nvPr/>
        </p:nvSpPr>
        <p:spPr>
          <a:xfrm>
            <a:off x="977023" y="5830853"/>
            <a:ext cx="9620853" cy="186261"/>
          </a:xfrm>
          <a:prstGeom prst="rect">
            <a:avLst/>
          </a:prstGeom>
          <a:gradFill flip="none" rotWithShape="1">
            <a:gsLst>
              <a:gs pos="0">
                <a:srgbClr val="FFFFFF"/>
              </a:gs>
              <a:gs pos="100000">
                <a:schemeClr val="accent2">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a:solidFill>
                <a:srgbClr val="FFFFFF"/>
              </a:solidFill>
              <a:latin typeface="Arial"/>
            </a:endParaRPr>
          </a:p>
        </p:txBody>
      </p:sp>
      <p:sp>
        <p:nvSpPr>
          <p:cNvPr id="120" name="TextBox 119">
            <a:extLst>
              <a:ext uri="{FF2B5EF4-FFF2-40B4-BE49-F238E27FC236}">
                <a16:creationId xmlns:a16="http://schemas.microsoft.com/office/drawing/2014/main" id="{E9DBEDFC-8DCE-4FAD-AC8E-E22CECC2B28C}"/>
              </a:ext>
            </a:extLst>
          </p:cNvPr>
          <p:cNvSpPr txBox="1"/>
          <p:nvPr/>
        </p:nvSpPr>
        <p:spPr>
          <a:xfrm>
            <a:off x="977023" y="5113357"/>
            <a:ext cx="9620853" cy="131892"/>
          </a:xfrm>
          <a:prstGeom prst="rect">
            <a:avLst/>
          </a:prstGeom>
          <a:noFill/>
        </p:spPr>
        <p:txBody>
          <a:bodyPr wrap="square" lIns="0" tIns="0" rIns="0" bIns="0" rtlCol="0">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rPr>
              <a:t>Time</a:t>
            </a:r>
          </a:p>
        </p:txBody>
      </p:sp>
      <p:sp>
        <p:nvSpPr>
          <p:cNvPr id="121" name="TextBox 120">
            <a:extLst>
              <a:ext uri="{FF2B5EF4-FFF2-40B4-BE49-F238E27FC236}">
                <a16:creationId xmlns:a16="http://schemas.microsoft.com/office/drawing/2014/main" id="{18264E08-017C-4E1D-AB6C-72289625D8B9}"/>
              </a:ext>
            </a:extLst>
          </p:cNvPr>
          <p:cNvSpPr txBox="1"/>
          <p:nvPr/>
        </p:nvSpPr>
        <p:spPr>
          <a:xfrm>
            <a:off x="977023" y="5335047"/>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a:ea typeface="+mn-ea"/>
                <a:cs typeface="+mn-cs"/>
              </a:rPr>
              <a:t>Non-metastatic</a:t>
            </a:r>
          </a:p>
        </p:txBody>
      </p:sp>
      <p:sp>
        <p:nvSpPr>
          <p:cNvPr id="122" name="TextBox 121">
            <a:extLst>
              <a:ext uri="{FF2B5EF4-FFF2-40B4-BE49-F238E27FC236}">
                <a16:creationId xmlns:a16="http://schemas.microsoft.com/office/drawing/2014/main" id="{B32E6523-9CB3-4B91-8C40-E86B228268AA}"/>
              </a:ext>
            </a:extLst>
          </p:cNvPr>
          <p:cNvSpPr txBox="1"/>
          <p:nvPr/>
        </p:nvSpPr>
        <p:spPr>
          <a:xfrm>
            <a:off x="977023" y="5580109"/>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0000"/>
                </a:solidFill>
                <a:effectLst/>
                <a:uLnTx/>
                <a:uFillTx/>
                <a:latin typeface="Arial"/>
                <a:ea typeface="+mn-ea"/>
                <a:cs typeface="+mn-cs"/>
              </a:rPr>
              <a:t>Hormone-sensitive</a:t>
            </a:r>
          </a:p>
        </p:txBody>
      </p:sp>
      <p:sp>
        <p:nvSpPr>
          <p:cNvPr id="123" name="TextBox 122">
            <a:extLst>
              <a:ext uri="{FF2B5EF4-FFF2-40B4-BE49-F238E27FC236}">
                <a16:creationId xmlns:a16="http://schemas.microsoft.com/office/drawing/2014/main" id="{B5C0063B-E3C5-4E67-A1E7-7754222F23D0}"/>
              </a:ext>
            </a:extLst>
          </p:cNvPr>
          <p:cNvSpPr txBox="1"/>
          <p:nvPr/>
        </p:nvSpPr>
        <p:spPr>
          <a:xfrm>
            <a:off x="977023" y="5838420"/>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a:ea typeface="+mn-ea"/>
                <a:cs typeface="+mn-cs"/>
              </a:rPr>
              <a:t>Asymptomatic</a:t>
            </a:r>
          </a:p>
        </p:txBody>
      </p:sp>
      <p:sp>
        <p:nvSpPr>
          <p:cNvPr id="124" name="TextBox 123">
            <a:extLst>
              <a:ext uri="{FF2B5EF4-FFF2-40B4-BE49-F238E27FC236}">
                <a16:creationId xmlns:a16="http://schemas.microsoft.com/office/drawing/2014/main" id="{20364C88-B550-43B5-882F-3D8B6E98DBD8}"/>
              </a:ext>
            </a:extLst>
          </p:cNvPr>
          <p:cNvSpPr txBox="1"/>
          <p:nvPr/>
        </p:nvSpPr>
        <p:spPr>
          <a:xfrm>
            <a:off x="9124137" y="5335047"/>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srgbClr val="000000"/>
                </a:solidFill>
                <a:effectLst/>
                <a:uLnTx/>
                <a:uFillTx/>
                <a:latin typeface="Arial"/>
                <a:ea typeface="+mn-ea"/>
                <a:cs typeface="+mn-cs"/>
              </a:rPr>
              <a:t>Metastatic</a:t>
            </a:r>
          </a:p>
        </p:txBody>
      </p:sp>
      <p:sp>
        <p:nvSpPr>
          <p:cNvPr id="125" name="TextBox 124">
            <a:extLst>
              <a:ext uri="{FF2B5EF4-FFF2-40B4-BE49-F238E27FC236}">
                <a16:creationId xmlns:a16="http://schemas.microsoft.com/office/drawing/2014/main" id="{072052EE-BCA7-4ED5-B450-2F74233C3727}"/>
              </a:ext>
            </a:extLst>
          </p:cNvPr>
          <p:cNvSpPr txBox="1"/>
          <p:nvPr/>
        </p:nvSpPr>
        <p:spPr>
          <a:xfrm>
            <a:off x="9124137" y="5580109"/>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srgbClr val="000000"/>
                </a:solidFill>
                <a:effectLst/>
                <a:uLnTx/>
                <a:uFillTx/>
                <a:latin typeface="Arial"/>
                <a:ea typeface="+mn-ea"/>
                <a:cs typeface="+mn-cs"/>
              </a:rPr>
              <a:t>Castration-resistant</a:t>
            </a:r>
          </a:p>
        </p:txBody>
      </p:sp>
      <p:sp>
        <p:nvSpPr>
          <p:cNvPr id="126" name="TextBox 125">
            <a:extLst>
              <a:ext uri="{FF2B5EF4-FFF2-40B4-BE49-F238E27FC236}">
                <a16:creationId xmlns:a16="http://schemas.microsoft.com/office/drawing/2014/main" id="{C0D50192-8A6C-4993-8D5D-3847B136D91D}"/>
              </a:ext>
            </a:extLst>
          </p:cNvPr>
          <p:cNvSpPr txBox="1"/>
          <p:nvPr/>
        </p:nvSpPr>
        <p:spPr>
          <a:xfrm>
            <a:off x="9124137" y="5838420"/>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srgbClr val="000000"/>
                </a:solidFill>
                <a:effectLst/>
                <a:uLnTx/>
                <a:uFillTx/>
                <a:latin typeface="Arial"/>
                <a:ea typeface="+mn-ea"/>
                <a:cs typeface="+mn-cs"/>
              </a:rPr>
              <a:t>Symptomatic</a:t>
            </a:r>
          </a:p>
        </p:txBody>
      </p:sp>
      <p:sp>
        <p:nvSpPr>
          <p:cNvPr id="127" name="Line 4">
            <a:extLst>
              <a:ext uri="{FF2B5EF4-FFF2-40B4-BE49-F238E27FC236}">
                <a16:creationId xmlns:a16="http://schemas.microsoft.com/office/drawing/2014/main" id="{D1C807B5-93BD-4EAD-9334-B1C3856150E3}"/>
              </a:ext>
            </a:extLst>
          </p:cNvPr>
          <p:cNvSpPr>
            <a:spLocks noChangeShapeType="1"/>
          </p:cNvSpPr>
          <p:nvPr/>
        </p:nvSpPr>
        <p:spPr bwMode="auto">
          <a:xfrm flipH="1">
            <a:off x="2097330" y="5041783"/>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28" name="Line 5">
            <a:extLst>
              <a:ext uri="{FF2B5EF4-FFF2-40B4-BE49-F238E27FC236}">
                <a16:creationId xmlns:a16="http://schemas.microsoft.com/office/drawing/2014/main" id="{68933B04-583A-47C3-A3EA-78010F844649}"/>
              </a:ext>
            </a:extLst>
          </p:cNvPr>
          <p:cNvSpPr>
            <a:spLocks noChangeShapeType="1"/>
          </p:cNvSpPr>
          <p:nvPr/>
        </p:nvSpPr>
        <p:spPr bwMode="auto">
          <a:xfrm flipH="1">
            <a:off x="2212804" y="5041783"/>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29" name="TextBox 128">
            <a:extLst>
              <a:ext uri="{FF2B5EF4-FFF2-40B4-BE49-F238E27FC236}">
                <a16:creationId xmlns:a16="http://schemas.microsoft.com/office/drawing/2014/main" id="{B49C070A-ED6A-482B-9F60-4AB32491F1AC}"/>
              </a:ext>
            </a:extLst>
          </p:cNvPr>
          <p:cNvSpPr txBox="1"/>
          <p:nvPr/>
        </p:nvSpPr>
        <p:spPr>
          <a:xfrm rot="16200000">
            <a:off x="-595963" y="3611358"/>
            <a:ext cx="2698823" cy="236915"/>
          </a:xfrm>
          <a:prstGeom prst="rect">
            <a:avLst/>
          </a:prstGeom>
          <a:noFill/>
        </p:spPr>
        <p:txBody>
          <a:bodyPr wrap="square" lIns="0" tIns="0" rIns="0" bIns="0" rtlCol="0">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rPr>
              <a:t>Prostate Specific Antigen</a:t>
            </a:r>
          </a:p>
        </p:txBody>
      </p:sp>
      <p:grpSp>
        <p:nvGrpSpPr>
          <p:cNvPr id="130" name="Group 129">
            <a:extLst>
              <a:ext uri="{FF2B5EF4-FFF2-40B4-BE49-F238E27FC236}">
                <a16:creationId xmlns:a16="http://schemas.microsoft.com/office/drawing/2014/main" id="{1B47F752-C2B9-4FBB-A1CB-DD55DFB3A2B8}"/>
              </a:ext>
            </a:extLst>
          </p:cNvPr>
          <p:cNvGrpSpPr/>
          <p:nvPr/>
        </p:nvGrpSpPr>
        <p:grpSpPr>
          <a:xfrm>
            <a:off x="2660073" y="1255603"/>
            <a:ext cx="7228095" cy="3813072"/>
            <a:chOff x="2306189" y="2057264"/>
            <a:chExt cx="4972523" cy="2893289"/>
          </a:xfrm>
        </p:grpSpPr>
        <p:cxnSp>
          <p:nvCxnSpPr>
            <p:cNvPr id="131" name="Straight Connector 130">
              <a:extLst>
                <a:ext uri="{FF2B5EF4-FFF2-40B4-BE49-F238E27FC236}">
                  <a16:creationId xmlns:a16="http://schemas.microsoft.com/office/drawing/2014/main" id="{753259AD-352D-4A9A-A130-AF230B829F42}"/>
                </a:ext>
              </a:extLst>
            </p:cNvPr>
            <p:cNvCxnSpPr/>
            <p:nvPr/>
          </p:nvCxnSpPr>
          <p:spPr>
            <a:xfrm flipV="1">
              <a:off x="2306189" y="2057264"/>
              <a:ext cx="0" cy="2893289"/>
            </a:xfrm>
            <a:prstGeom prst="line">
              <a:avLst/>
            </a:prstGeom>
            <a:noFill/>
            <a:ln w="9525" cap="flat" cmpd="sng" algn="ctr">
              <a:solidFill>
                <a:srgbClr val="A6A6A6"/>
              </a:solidFill>
              <a:prstDash val="sysDash"/>
            </a:ln>
            <a:effectLst/>
          </p:spPr>
        </p:cxnSp>
        <p:cxnSp>
          <p:nvCxnSpPr>
            <p:cNvPr id="132" name="Straight Connector 131">
              <a:extLst>
                <a:ext uri="{FF2B5EF4-FFF2-40B4-BE49-F238E27FC236}">
                  <a16:creationId xmlns:a16="http://schemas.microsoft.com/office/drawing/2014/main" id="{B0CEA1AA-2970-4502-8679-10BD1B79F41B}"/>
                </a:ext>
              </a:extLst>
            </p:cNvPr>
            <p:cNvCxnSpPr/>
            <p:nvPr/>
          </p:nvCxnSpPr>
          <p:spPr>
            <a:xfrm flipV="1">
              <a:off x="3373986" y="2057264"/>
              <a:ext cx="0" cy="2893289"/>
            </a:xfrm>
            <a:prstGeom prst="line">
              <a:avLst/>
            </a:prstGeom>
            <a:noFill/>
            <a:ln w="9525" cap="flat" cmpd="sng" algn="ctr">
              <a:solidFill>
                <a:srgbClr val="A6A6A6"/>
              </a:solidFill>
              <a:prstDash val="sysDash"/>
            </a:ln>
            <a:effectLst/>
          </p:spPr>
        </p:cxnSp>
        <p:cxnSp>
          <p:nvCxnSpPr>
            <p:cNvPr id="133" name="Straight Connector 132">
              <a:extLst>
                <a:ext uri="{FF2B5EF4-FFF2-40B4-BE49-F238E27FC236}">
                  <a16:creationId xmlns:a16="http://schemas.microsoft.com/office/drawing/2014/main" id="{063499FB-1C54-4123-B39A-359649000C09}"/>
                </a:ext>
              </a:extLst>
            </p:cNvPr>
            <p:cNvCxnSpPr/>
            <p:nvPr/>
          </p:nvCxnSpPr>
          <p:spPr>
            <a:xfrm flipV="1">
              <a:off x="4801928" y="2057264"/>
              <a:ext cx="0" cy="2893289"/>
            </a:xfrm>
            <a:prstGeom prst="line">
              <a:avLst/>
            </a:prstGeom>
            <a:noFill/>
            <a:ln w="9525" cap="flat" cmpd="sng" algn="ctr">
              <a:solidFill>
                <a:srgbClr val="A6A6A6"/>
              </a:solidFill>
              <a:prstDash val="sysDash"/>
            </a:ln>
            <a:effectLst/>
          </p:spPr>
        </p:cxnSp>
        <p:cxnSp>
          <p:nvCxnSpPr>
            <p:cNvPr id="134" name="Straight Connector 133">
              <a:extLst>
                <a:ext uri="{FF2B5EF4-FFF2-40B4-BE49-F238E27FC236}">
                  <a16:creationId xmlns:a16="http://schemas.microsoft.com/office/drawing/2014/main" id="{C5F6498E-ED3E-4173-A528-AF1F772DB6E3}"/>
                </a:ext>
              </a:extLst>
            </p:cNvPr>
            <p:cNvCxnSpPr/>
            <p:nvPr/>
          </p:nvCxnSpPr>
          <p:spPr>
            <a:xfrm flipV="1">
              <a:off x="5926590" y="2057264"/>
              <a:ext cx="0" cy="2893289"/>
            </a:xfrm>
            <a:prstGeom prst="line">
              <a:avLst/>
            </a:prstGeom>
            <a:noFill/>
            <a:ln w="9525" cap="flat" cmpd="sng" algn="ctr">
              <a:solidFill>
                <a:srgbClr val="A6A6A6"/>
              </a:solidFill>
              <a:prstDash val="sysDash"/>
            </a:ln>
            <a:effectLst/>
          </p:spPr>
        </p:cxnSp>
        <p:cxnSp>
          <p:nvCxnSpPr>
            <p:cNvPr id="135" name="Straight Connector 134">
              <a:extLst>
                <a:ext uri="{FF2B5EF4-FFF2-40B4-BE49-F238E27FC236}">
                  <a16:creationId xmlns:a16="http://schemas.microsoft.com/office/drawing/2014/main" id="{18ABECFE-39E8-4CA8-BC0F-D0DB3E3B5692}"/>
                </a:ext>
              </a:extLst>
            </p:cNvPr>
            <p:cNvCxnSpPr/>
            <p:nvPr/>
          </p:nvCxnSpPr>
          <p:spPr>
            <a:xfrm flipV="1">
              <a:off x="7278712" y="2057264"/>
              <a:ext cx="0" cy="2893289"/>
            </a:xfrm>
            <a:prstGeom prst="line">
              <a:avLst/>
            </a:prstGeom>
            <a:noFill/>
            <a:ln w="9525" cap="flat" cmpd="sng" algn="ctr">
              <a:solidFill>
                <a:srgbClr val="A6A6A6"/>
              </a:solidFill>
              <a:prstDash val="sysDash"/>
            </a:ln>
            <a:effectLst/>
          </p:spPr>
        </p:cxnSp>
      </p:grpSp>
      <p:sp>
        <p:nvSpPr>
          <p:cNvPr id="136" name="AutoShape 2">
            <a:extLst>
              <a:ext uri="{FF2B5EF4-FFF2-40B4-BE49-F238E27FC236}">
                <a16:creationId xmlns:a16="http://schemas.microsoft.com/office/drawing/2014/main" id="{896FAF95-4B4A-4BB8-A54A-089B19E3CE28}"/>
              </a:ext>
            </a:extLst>
          </p:cNvPr>
          <p:cNvSpPr>
            <a:spLocks/>
          </p:cNvSpPr>
          <p:nvPr/>
        </p:nvSpPr>
        <p:spPr bwMode="auto">
          <a:xfrm>
            <a:off x="3760432" y="4801273"/>
            <a:ext cx="1564910" cy="257682"/>
          </a:xfrm>
          <a:custGeom>
            <a:avLst/>
            <a:gdLst/>
            <a:ahLst/>
            <a:cxnLst/>
            <a:rect l="0" t="0" r="r" b="b"/>
            <a:pathLst>
              <a:path w="21600" h="21600">
                <a:moveTo>
                  <a:pt x="0" y="0"/>
                </a:moveTo>
                <a:cubicBezTo>
                  <a:pt x="1742" y="0"/>
                  <a:pt x="2443" y="8895"/>
                  <a:pt x="2443" y="21600"/>
                </a:cubicBezTo>
                <a:lnTo>
                  <a:pt x="21600" y="21600"/>
                </a:lnTo>
              </a:path>
            </a:pathLst>
          </a:custGeom>
          <a:noFill/>
          <a:ln w="28575" cap="flat" cmpd="sng">
            <a:solidFill>
              <a:srgbClr val="7F7F7F"/>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37" name="AutoShape 1">
            <a:extLst>
              <a:ext uri="{FF2B5EF4-FFF2-40B4-BE49-F238E27FC236}">
                <a16:creationId xmlns:a16="http://schemas.microsoft.com/office/drawing/2014/main" id="{BD171168-E52B-4F27-AEBD-501C731A8894}"/>
              </a:ext>
            </a:extLst>
          </p:cNvPr>
          <p:cNvSpPr>
            <a:spLocks/>
          </p:cNvSpPr>
          <p:nvPr/>
        </p:nvSpPr>
        <p:spPr bwMode="auto">
          <a:xfrm>
            <a:off x="977023" y="2380405"/>
            <a:ext cx="9620853" cy="2686544"/>
          </a:xfrm>
          <a:custGeom>
            <a:avLst/>
            <a:gdLst/>
            <a:ahLst/>
            <a:cxnLst/>
            <a:rect l="0" t="0" r="r" b="b"/>
            <a:pathLst>
              <a:path w="21600" h="21600">
                <a:moveTo>
                  <a:pt x="0" y="0"/>
                </a:moveTo>
                <a:lnTo>
                  <a:pt x="0" y="21600"/>
                </a:lnTo>
                <a:lnTo>
                  <a:pt x="21600" y="21600"/>
                </a:lnTo>
              </a:path>
            </a:pathLst>
          </a:custGeom>
          <a:noFill/>
          <a:ln w="19050" cap="flat" cmpd="sng">
            <a:solidFill>
              <a:srgbClr val="000000"/>
            </a:solidFill>
            <a:prstDash val="solid"/>
            <a:miter lim="800000"/>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38" name="Rectangle 137">
            <a:extLst>
              <a:ext uri="{FF2B5EF4-FFF2-40B4-BE49-F238E27FC236}">
                <a16:creationId xmlns:a16="http://schemas.microsoft.com/office/drawing/2014/main" id="{DC69A293-CEBC-4224-A3A2-8E293CC7522B}"/>
              </a:ext>
            </a:extLst>
          </p:cNvPr>
          <p:cNvSpPr/>
          <p:nvPr/>
        </p:nvSpPr>
        <p:spPr>
          <a:xfrm>
            <a:off x="1097217" y="1255603"/>
            <a:ext cx="625053" cy="369862"/>
          </a:xfrm>
          <a:prstGeom prst="rect">
            <a:avLst/>
          </a:prstGeom>
          <a:solidFill>
            <a:srgbClr val="FFFFFF"/>
          </a:solidFill>
          <a:ln w="19050" cap="flat" cmpd="sng" algn="ctr">
            <a:solidFill>
              <a:schemeClr val="tx1"/>
            </a:solidFill>
            <a:prstDash val="solid"/>
          </a:ln>
          <a:effectLst/>
        </p:spPr>
        <p:txBody>
          <a:bodyPr lIns="36000" r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Primary</a:t>
            </a:r>
          </a:p>
        </p:txBody>
      </p:sp>
      <p:sp>
        <p:nvSpPr>
          <p:cNvPr id="139" name="Rectangle 138">
            <a:extLst>
              <a:ext uri="{FF2B5EF4-FFF2-40B4-BE49-F238E27FC236}">
                <a16:creationId xmlns:a16="http://schemas.microsoft.com/office/drawing/2014/main" id="{DDF6416E-37D1-4F21-BAB4-3817D37DCEDA}"/>
              </a:ext>
            </a:extLst>
          </p:cNvPr>
          <p:cNvSpPr/>
          <p:nvPr/>
        </p:nvSpPr>
        <p:spPr>
          <a:xfrm>
            <a:off x="1942038" y="1255603"/>
            <a:ext cx="789701"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Adjuvant</a:t>
            </a:r>
          </a:p>
        </p:txBody>
      </p:sp>
      <p:sp>
        <p:nvSpPr>
          <p:cNvPr id="140" name="Rectangle 139">
            <a:extLst>
              <a:ext uri="{FF2B5EF4-FFF2-40B4-BE49-F238E27FC236}">
                <a16:creationId xmlns:a16="http://schemas.microsoft.com/office/drawing/2014/main" id="{32453C52-DBB6-4EF8-BC04-F692B68AEFA3}"/>
              </a:ext>
            </a:extLst>
          </p:cNvPr>
          <p:cNvSpPr/>
          <p:nvPr/>
        </p:nvSpPr>
        <p:spPr>
          <a:xfrm>
            <a:off x="3117214" y="1255603"/>
            <a:ext cx="136033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Biochemical Recurrence (BCR)</a:t>
            </a:r>
          </a:p>
        </p:txBody>
      </p:sp>
      <p:sp>
        <p:nvSpPr>
          <p:cNvPr id="141" name="Rectangle 140">
            <a:extLst>
              <a:ext uri="{FF2B5EF4-FFF2-40B4-BE49-F238E27FC236}">
                <a16:creationId xmlns:a16="http://schemas.microsoft.com/office/drawing/2014/main" id="{EF462ED6-B9B2-4D23-999A-9D8CA82DC2D9}"/>
              </a:ext>
            </a:extLst>
          </p:cNvPr>
          <p:cNvSpPr/>
          <p:nvPr/>
        </p:nvSpPr>
        <p:spPr>
          <a:xfrm>
            <a:off x="4654774" y="1255603"/>
            <a:ext cx="105221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GB" sz="1000" b="1" kern="0">
                <a:solidFill>
                  <a:srgbClr val="0D0D0D"/>
                </a:solidFill>
                <a:latin typeface="Arial"/>
              </a:rPr>
              <a:t>m</a:t>
            </a:r>
            <a:r>
              <a:rPr kumimoji="0" lang="en-GB" sz="1000" b="1" i="0" u="none" strike="noStrike" kern="0" cap="none" spc="0" normalizeH="0" baseline="0" noProof="0">
                <a:ln>
                  <a:noFill/>
                </a:ln>
                <a:solidFill>
                  <a:srgbClr val="0D0D0D"/>
                </a:solidFill>
                <a:effectLst/>
                <a:uLnTx/>
                <a:uFillTx/>
                <a:latin typeface="Arial"/>
                <a:ea typeface="+mn-ea"/>
                <a:cs typeface="+mn-cs"/>
              </a:rPr>
              <a:t>HSPC</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(incl de novo)</a:t>
            </a:r>
          </a:p>
        </p:txBody>
      </p:sp>
      <p:sp>
        <p:nvSpPr>
          <p:cNvPr id="142" name="Rectangle 141">
            <a:extLst>
              <a:ext uri="{FF2B5EF4-FFF2-40B4-BE49-F238E27FC236}">
                <a16:creationId xmlns:a16="http://schemas.microsoft.com/office/drawing/2014/main" id="{FE4AF69E-33C1-46EF-AEE7-D7BF037FDBF9}"/>
              </a:ext>
            </a:extLst>
          </p:cNvPr>
          <p:cNvSpPr/>
          <p:nvPr/>
        </p:nvSpPr>
        <p:spPr>
          <a:xfrm>
            <a:off x="5830790" y="1522211"/>
            <a:ext cx="1224418" cy="369862"/>
          </a:xfrm>
          <a:prstGeom prst="rect">
            <a:avLst/>
          </a:prstGeom>
          <a:solidFill>
            <a:srgbClr val="FFFFFF"/>
          </a:solidFill>
          <a:ln w="19050" cap="flat" cmpd="sng" algn="ctr">
            <a:solidFill>
              <a:schemeClr val="tx1"/>
            </a:solidFill>
            <a:prstDash val="sysDash"/>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nmCRPC</a:t>
            </a:r>
          </a:p>
        </p:txBody>
      </p:sp>
      <p:sp>
        <p:nvSpPr>
          <p:cNvPr id="143" name="Rectangle 142">
            <a:extLst>
              <a:ext uri="{FF2B5EF4-FFF2-40B4-BE49-F238E27FC236}">
                <a16:creationId xmlns:a16="http://schemas.microsoft.com/office/drawing/2014/main" id="{D6445995-9E0E-425B-9D68-C198E1A0A746}"/>
              </a:ext>
            </a:extLst>
          </p:cNvPr>
          <p:cNvSpPr/>
          <p:nvPr/>
        </p:nvSpPr>
        <p:spPr>
          <a:xfrm>
            <a:off x="7382532" y="1255603"/>
            <a:ext cx="1134227"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1L mCRPC</a:t>
            </a:r>
          </a:p>
        </p:txBody>
      </p:sp>
      <p:sp>
        <p:nvSpPr>
          <p:cNvPr id="144" name="Rectangle 143">
            <a:extLst>
              <a:ext uri="{FF2B5EF4-FFF2-40B4-BE49-F238E27FC236}">
                <a16:creationId xmlns:a16="http://schemas.microsoft.com/office/drawing/2014/main" id="{88ED99DA-C9BD-4C69-B46E-50E622D55318}"/>
              </a:ext>
            </a:extLst>
          </p:cNvPr>
          <p:cNvSpPr/>
          <p:nvPr/>
        </p:nvSpPr>
        <p:spPr>
          <a:xfrm>
            <a:off x="8702113" y="1255603"/>
            <a:ext cx="10758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2L mCRPC</a:t>
            </a:r>
          </a:p>
        </p:txBody>
      </p:sp>
      <p:sp>
        <p:nvSpPr>
          <p:cNvPr id="145" name="Rectangle 144">
            <a:extLst>
              <a:ext uri="{FF2B5EF4-FFF2-40B4-BE49-F238E27FC236}">
                <a16:creationId xmlns:a16="http://schemas.microsoft.com/office/drawing/2014/main" id="{E110C932-E9A1-4DD5-B6CE-B3B127541FDB}"/>
              </a:ext>
            </a:extLst>
          </p:cNvPr>
          <p:cNvSpPr/>
          <p:nvPr/>
        </p:nvSpPr>
        <p:spPr>
          <a:xfrm>
            <a:off x="9963300" y="1255603"/>
            <a:ext cx="11273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3L mCRPC</a:t>
            </a:r>
          </a:p>
        </p:txBody>
      </p:sp>
      <p:sp>
        <p:nvSpPr>
          <p:cNvPr id="146" name="Rectangle 145">
            <a:extLst>
              <a:ext uri="{FF2B5EF4-FFF2-40B4-BE49-F238E27FC236}">
                <a16:creationId xmlns:a16="http://schemas.microsoft.com/office/drawing/2014/main" id="{8998DD81-F0C4-4637-BAD7-30DF9C77157F}"/>
              </a:ext>
            </a:extLst>
          </p:cNvPr>
          <p:cNvSpPr/>
          <p:nvPr/>
        </p:nvSpPr>
        <p:spPr>
          <a:xfrm>
            <a:off x="7310143" y="2281191"/>
            <a:ext cx="3866031" cy="386026"/>
          </a:xfrm>
          <a:prstGeom prst="rect">
            <a:avLst/>
          </a:prstGeom>
          <a:solidFill>
            <a:schemeClr val="accent5">
              <a:lumMod val="50000"/>
            </a:schemeClr>
          </a:solidFill>
          <a:ln w="6350" cap="flat" cmpd="sng" algn="ctr">
            <a:solidFill>
              <a:schemeClr val="bg1"/>
            </a:solidFill>
            <a:prstDash val="solid"/>
          </a:ln>
          <a:effectLst>
            <a:outerShdw blurRad="50800" dist="38100" dir="2700000" algn="tl" rotWithShape="0">
              <a:prstClr val="black">
                <a:alpha val="40000"/>
              </a:prstClr>
            </a:outerShdw>
          </a:effectLst>
        </p:spPr>
        <p:txBody>
          <a:bodyPr lIns="72000" rIns="72000"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PROfound</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2</a:t>
            </a: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P3 Olaparib vs abi/enza</a:t>
            </a:r>
            <a:r>
              <a:rPr kumimoji="0" lang="en-GB" sz="8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 HRRm, </a:t>
            </a: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post-NHA Primary endpoint: rPFS BRCA/ATMm</a:t>
            </a:r>
          </a:p>
        </p:txBody>
      </p:sp>
      <p:cxnSp>
        <p:nvCxnSpPr>
          <p:cNvPr id="147" name="Straight Arrow Connector 146">
            <a:extLst>
              <a:ext uri="{FF2B5EF4-FFF2-40B4-BE49-F238E27FC236}">
                <a16:creationId xmlns:a16="http://schemas.microsoft.com/office/drawing/2014/main" id="{3FCB56A0-0216-41E4-8278-912134D8CAC7}"/>
              </a:ext>
            </a:extLst>
          </p:cNvPr>
          <p:cNvCxnSpPr>
            <a:cxnSpLocks/>
            <a:stCxn id="138" idx="3"/>
            <a:endCxn id="139" idx="1"/>
          </p:cNvCxnSpPr>
          <p:nvPr/>
        </p:nvCxnSpPr>
        <p:spPr>
          <a:xfrm>
            <a:off x="1722270" y="1440533"/>
            <a:ext cx="219768" cy="0"/>
          </a:xfrm>
          <a:prstGeom prst="straightConnector1">
            <a:avLst/>
          </a:prstGeom>
          <a:noFill/>
          <a:ln w="12700" cap="flat" cmpd="sng" algn="ctr">
            <a:solidFill>
              <a:schemeClr val="tx1"/>
            </a:solidFill>
            <a:prstDash val="solid"/>
            <a:headEnd type="none"/>
            <a:tailEnd type="triangle" w="lg" len="med"/>
          </a:ln>
          <a:effectLst/>
        </p:spPr>
      </p:cxnSp>
      <p:cxnSp>
        <p:nvCxnSpPr>
          <p:cNvPr id="148" name="Straight Arrow Connector 147">
            <a:extLst>
              <a:ext uri="{FF2B5EF4-FFF2-40B4-BE49-F238E27FC236}">
                <a16:creationId xmlns:a16="http://schemas.microsoft.com/office/drawing/2014/main" id="{4AC5DFAB-A282-43D4-A1B3-B445A1AFBFB2}"/>
              </a:ext>
            </a:extLst>
          </p:cNvPr>
          <p:cNvCxnSpPr>
            <a:cxnSpLocks/>
            <a:stCxn id="139" idx="3"/>
            <a:endCxn id="140" idx="1"/>
          </p:cNvCxnSpPr>
          <p:nvPr/>
        </p:nvCxnSpPr>
        <p:spPr>
          <a:xfrm>
            <a:off x="2731739" y="1440533"/>
            <a:ext cx="385475" cy="0"/>
          </a:xfrm>
          <a:prstGeom prst="straightConnector1">
            <a:avLst/>
          </a:prstGeom>
          <a:noFill/>
          <a:ln w="12700" cap="flat" cmpd="sng" algn="ctr">
            <a:solidFill>
              <a:schemeClr val="tx1"/>
            </a:solidFill>
            <a:prstDash val="solid"/>
            <a:headEnd type="none"/>
            <a:tailEnd type="triangle" w="lg" len="med"/>
          </a:ln>
          <a:effectLst/>
        </p:spPr>
      </p:cxnSp>
      <p:cxnSp>
        <p:nvCxnSpPr>
          <p:cNvPr id="149" name="Straight Arrow Connector 148">
            <a:extLst>
              <a:ext uri="{FF2B5EF4-FFF2-40B4-BE49-F238E27FC236}">
                <a16:creationId xmlns:a16="http://schemas.microsoft.com/office/drawing/2014/main" id="{7688E390-9417-405C-AD86-8E8599EB0C54}"/>
              </a:ext>
            </a:extLst>
          </p:cNvPr>
          <p:cNvCxnSpPr>
            <a:cxnSpLocks/>
            <a:stCxn id="140" idx="3"/>
            <a:endCxn id="141" idx="1"/>
          </p:cNvCxnSpPr>
          <p:nvPr/>
        </p:nvCxnSpPr>
        <p:spPr>
          <a:xfrm>
            <a:off x="4477546" y="1440533"/>
            <a:ext cx="177230" cy="0"/>
          </a:xfrm>
          <a:prstGeom prst="straightConnector1">
            <a:avLst/>
          </a:prstGeom>
          <a:noFill/>
          <a:ln w="12700" cap="flat" cmpd="sng" algn="ctr">
            <a:solidFill>
              <a:schemeClr val="tx1"/>
            </a:solidFill>
            <a:prstDash val="solid"/>
            <a:headEnd type="none"/>
            <a:tailEnd type="triangle" w="lg" len="med"/>
          </a:ln>
          <a:effectLst/>
        </p:spPr>
      </p:cxnSp>
      <p:cxnSp>
        <p:nvCxnSpPr>
          <p:cNvPr id="150" name="Straight Arrow Connector 149">
            <a:extLst>
              <a:ext uri="{FF2B5EF4-FFF2-40B4-BE49-F238E27FC236}">
                <a16:creationId xmlns:a16="http://schemas.microsoft.com/office/drawing/2014/main" id="{F804C0FA-D257-42C0-BF37-91F0B8264503}"/>
              </a:ext>
            </a:extLst>
          </p:cNvPr>
          <p:cNvCxnSpPr>
            <a:cxnSpLocks/>
            <a:stCxn id="141" idx="3"/>
            <a:endCxn id="143" idx="1"/>
          </p:cNvCxnSpPr>
          <p:nvPr/>
        </p:nvCxnSpPr>
        <p:spPr>
          <a:xfrm>
            <a:off x="5706986" y="1440533"/>
            <a:ext cx="1675546" cy="0"/>
          </a:xfrm>
          <a:prstGeom prst="straightConnector1">
            <a:avLst/>
          </a:prstGeom>
          <a:noFill/>
          <a:ln w="12700" cap="flat" cmpd="sng" algn="ctr">
            <a:solidFill>
              <a:schemeClr val="tx1"/>
            </a:solidFill>
            <a:prstDash val="solid"/>
            <a:headEnd type="none"/>
            <a:tailEnd type="triangle" w="lg" len="med"/>
          </a:ln>
          <a:effectLst/>
        </p:spPr>
      </p:cxnSp>
      <p:cxnSp>
        <p:nvCxnSpPr>
          <p:cNvPr id="151" name="Straight Arrow Connector 150">
            <a:extLst>
              <a:ext uri="{FF2B5EF4-FFF2-40B4-BE49-F238E27FC236}">
                <a16:creationId xmlns:a16="http://schemas.microsoft.com/office/drawing/2014/main" id="{8075698F-EF75-4546-B128-12D1B60066DE}"/>
              </a:ext>
            </a:extLst>
          </p:cNvPr>
          <p:cNvCxnSpPr>
            <a:cxnSpLocks/>
            <a:stCxn id="140" idx="2"/>
            <a:endCxn id="142" idx="1"/>
          </p:cNvCxnSpPr>
          <p:nvPr/>
        </p:nvCxnSpPr>
        <p:spPr>
          <a:xfrm>
            <a:off x="3797380" y="1625465"/>
            <a:ext cx="2033410" cy="81677"/>
          </a:xfrm>
          <a:prstGeom prst="straightConnector1">
            <a:avLst/>
          </a:prstGeom>
          <a:noFill/>
          <a:ln w="12700" cap="flat" cmpd="sng" algn="ctr">
            <a:solidFill>
              <a:schemeClr val="tx1"/>
            </a:solidFill>
            <a:prstDash val="sysDash"/>
            <a:headEnd type="none"/>
            <a:tailEnd type="triangle" w="lg" len="med"/>
          </a:ln>
          <a:effectLst/>
        </p:spPr>
      </p:cxnSp>
      <p:cxnSp>
        <p:nvCxnSpPr>
          <p:cNvPr id="152" name="Straight Arrow Connector 151">
            <a:extLst>
              <a:ext uri="{FF2B5EF4-FFF2-40B4-BE49-F238E27FC236}">
                <a16:creationId xmlns:a16="http://schemas.microsoft.com/office/drawing/2014/main" id="{0DA453E8-FFCB-4B08-AF53-946B72FD9513}"/>
              </a:ext>
            </a:extLst>
          </p:cNvPr>
          <p:cNvCxnSpPr>
            <a:cxnSpLocks/>
            <a:stCxn id="143" idx="3"/>
            <a:endCxn id="144" idx="1"/>
          </p:cNvCxnSpPr>
          <p:nvPr/>
        </p:nvCxnSpPr>
        <p:spPr>
          <a:xfrm>
            <a:off x="8516759" y="1440533"/>
            <a:ext cx="185354" cy="0"/>
          </a:xfrm>
          <a:prstGeom prst="straightConnector1">
            <a:avLst/>
          </a:prstGeom>
          <a:noFill/>
          <a:ln w="12700" cap="flat" cmpd="sng" algn="ctr">
            <a:solidFill>
              <a:schemeClr val="tx1"/>
            </a:solidFill>
            <a:prstDash val="solid"/>
            <a:headEnd type="none"/>
            <a:tailEnd type="triangle" w="lg" len="med"/>
          </a:ln>
          <a:effectLst/>
        </p:spPr>
      </p:cxnSp>
      <p:cxnSp>
        <p:nvCxnSpPr>
          <p:cNvPr id="153" name="Straight Arrow Connector 152">
            <a:extLst>
              <a:ext uri="{FF2B5EF4-FFF2-40B4-BE49-F238E27FC236}">
                <a16:creationId xmlns:a16="http://schemas.microsoft.com/office/drawing/2014/main" id="{099A68E3-A263-40D7-905A-D388C80E8BF8}"/>
              </a:ext>
            </a:extLst>
          </p:cNvPr>
          <p:cNvCxnSpPr>
            <a:cxnSpLocks/>
            <a:stCxn id="144" idx="3"/>
            <a:endCxn id="145" idx="1"/>
          </p:cNvCxnSpPr>
          <p:nvPr/>
        </p:nvCxnSpPr>
        <p:spPr>
          <a:xfrm>
            <a:off x="9777956" y="1440533"/>
            <a:ext cx="185344" cy="0"/>
          </a:xfrm>
          <a:prstGeom prst="straightConnector1">
            <a:avLst/>
          </a:prstGeom>
          <a:noFill/>
          <a:ln w="12700" cap="flat" cmpd="sng" algn="ctr">
            <a:solidFill>
              <a:schemeClr val="tx1"/>
            </a:solidFill>
            <a:prstDash val="solid"/>
            <a:headEnd type="none"/>
            <a:tailEnd type="triangle" w="lg" len="med"/>
          </a:ln>
          <a:effectLst/>
        </p:spPr>
      </p:cxnSp>
      <p:cxnSp>
        <p:nvCxnSpPr>
          <p:cNvPr id="154" name="Straight Arrow Connector 153">
            <a:extLst>
              <a:ext uri="{FF2B5EF4-FFF2-40B4-BE49-F238E27FC236}">
                <a16:creationId xmlns:a16="http://schemas.microsoft.com/office/drawing/2014/main" id="{E6F3A598-50A8-46B6-8937-81EEE204B7FE}"/>
              </a:ext>
            </a:extLst>
          </p:cNvPr>
          <p:cNvCxnSpPr>
            <a:cxnSpLocks/>
            <a:stCxn id="142" idx="3"/>
            <a:endCxn id="143" idx="2"/>
          </p:cNvCxnSpPr>
          <p:nvPr/>
        </p:nvCxnSpPr>
        <p:spPr>
          <a:xfrm flipV="1">
            <a:off x="7055208" y="1625465"/>
            <a:ext cx="894438" cy="81677"/>
          </a:xfrm>
          <a:prstGeom prst="straightConnector1">
            <a:avLst/>
          </a:prstGeom>
          <a:noFill/>
          <a:ln w="12700" cap="flat" cmpd="sng" algn="ctr">
            <a:solidFill>
              <a:schemeClr val="tx1"/>
            </a:solidFill>
            <a:prstDash val="sysDash"/>
            <a:headEnd type="none"/>
            <a:tailEnd type="triangle" w="lg" len="med"/>
          </a:ln>
          <a:effectLst/>
        </p:spPr>
      </p:cxnSp>
      <p:sp>
        <p:nvSpPr>
          <p:cNvPr id="155" name="TextBox 154">
            <a:extLst>
              <a:ext uri="{FF2B5EF4-FFF2-40B4-BE49-F238E27FC236}">
                <a16:creationId xmlns:a16="http://schemas.microsoft.com/office/drawing/2014/main" id="{773294F9-FCD4-4E08-852B-CD7E30D4263E}"/>
              </a:ext>
            </a:extLst>
          </p:cNvPr>
          <p:cNvSpPr txBox="1"/>
          <p:nvPr/>
        </p:nvSpPr>
        <p:spPr>
          <a:xfrm>
            <a:off x="4734739" y="4500405"/>
            <a:ext cx="476976" cy="560537"/>
          </a:xfrm>
          <a:prstGeom prst="rect">
            <a:avLst/>
          </a:prstGeom>
          <a:noFill/>
        </p:spPr>
        <p:txBody>
          <a:bodyPr wrap="square" lIns="0" tIns="0" rIns="0" bIns="0" rtlCol="0" anchor="ctr">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Met</a:t>
            </a:r>
          </a:p>
        </p:txBody>
      </p:sp>
      <p:sp>
        <p:nvSpPr>
          <p:cNvPr id="156" name="TextBox 155">
            <a:extLst>
              <a:ext uri="{FF2B5EF4-FFF2-40B4-BE49-F238E27FC236}">
                <a16:creationId xmlns:a16="http://schemas.microsoft.com/office/drawing/2014/main" id="{4A264EA2-05A0-4E64-9935-BD536DC7DAE6}"/>
              </a:ext>
            </a:extLst>
          </p:cNvPr>
          <p:cNvSpPr txBox="1"/>
          <p:nvPr/>
        </p:nvSpPr>
        <p:spPr>
          <a:xfrm>
            <a:off x="4604865" y="2669564"/>
            <a:ext cx="1127349" cy="560537"/>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TALAPRO-</a:t>
            </a:r>
            <a:r>
              <a:rPr kumimoji="0" lang="en-GB" altLang="zh-CN" sz="1100" b="1" i="0" u="none" strike="noStrike" kern="0" cap="none" spc="0" normalizeH="0" baseline="0" noProof="0">
                <a:ln>
                  <a:noFill/>
                </a:ln>
                <a:solidFill>
                  <a:schemeClr val="bg1"/>
                </a:solidFill>
                <a:effectLst/>
                <a:uLnTx/>
                <a:uFillTx/>
                <a:latin typeface="Arial" panose="020B0604020202020204" pitchFamily="34" charset="0"/>
                <a:ea typeface="黑体" panose="02010609060101010101" pitchFamily="49" charset="-122"/>
                <a:cs typeface="Arial" panose="020B0604020202020204" pitchFamily="34" charset="0"/>
              </a:rPr>
              <a:t>3</a:t>
            </a:r>
            <a:r>
              <a:rPr kumimoji="0" lang="en-GB" altLang="zh-CN" sz="1100" b="1" i="0" u="none" strike="noStrike" kern="0" cap="none" spc="0" normalizeH="0" baseline="30000" noProof="0">
                <a:ln>
                  <a:noFill/>
                </a:ln>
                <a:solidFill>
                  <a:schemeClr val="bg1"/>
                </a:solidFill>
                <a:effectLst/>
                <a:uLnTx/>
                <a:uFillTx/>
                <a:latin typeface="Arial" panose="020B0604020202020204" pitchFamily="34" charset="0"/>
                <a:ea typeface="黑体" panose="02010609060101010101" pitchFamily="49" charset="-122"/>
                <a:cs typeface="Arial" panose="020B0604020202020204" pitchFamily="34" charset="0"/>
              </a:rPr>
              <a:t>3</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P3 </a:t>
            </a:r>
            <a:r>
              <a:rPr lang="en-GB" sz="800" kern="0" err="1">
                <a:solidFill>
                  <a:schemeClr val="bg1"/>
                </a:solidFill>
                <a:latin typeface="Arial" panose="020B0604020202020204" pitchFamily="34" charset="0"/>
                <a:cs typeface="Arial" panose="020B0604020202020204" pitchFamily="34" charset="0"/>
              </a:rPr>
              <a:t>Talazoparib</a:t>
            </a:r>
            <a:r>
              <a:rPr lang="en-GB" sz="800" kern="0">
                <a:solidFill>
                  <a:schemeClr val="bg1"/>
                </a:solidFill>
                <a:latin typeface="Arial" panose="020B0604020202020204" pitchFamily="34" charset="0"/>
                <a:cs typeface="Arial" panose="020B0604020202020204" pitchFamily="34" charset="0"/>
              </a:rPr>
              <a:t> + </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 </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Primary endpoint: </a:t>
            </a:r>
            <a:r>
              <a:rPr lang="en-GB" sz="800" kern="0" err="1">
                <a:solidFill>
                  <a:schemeClr val="bg1"/>
                </a:solidFill>
                <a:latin typeface="Arial" panose="020B0604020202020204" pitchFamily="34" charset="0"/>
                <a:cs typeface="Arial" panose="020B0604020202020204" pitchFamily="34" charset="0"/>
              </a:rPr>
              <a:t>rPFS</a:t>
            </a:r>
            <a:r>
              <a:rPr lang="en-GB" sz="800" kern="0">
                <a:solidFill>
                  <a:schemeClr val="bg1"/>
                </a:solidFill>
                <a:latin typeface="Arial" panose="020B0604020202020204" pitchFamily="34" charset="0"/>
                <a:cs typeface="Arial" panose="020B0604020202020204" pitchFamily="34" charset="0"/>
              </a:rPr>
              <a:t> HRRm </a:t>
            </a:r>
            <a:endParaRPr kumimoji="0" lang="en-GB" sz="7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id="{56544ECE-96C2-412F-8B78-7E32C86C3E22}"/>
              </a:ext>
            </a:extLst>
          </p:cNvPr>
          <p:cNvSpPr txBox="1"/>
          <p:nvPr/>
        </p:nvSpPr>
        <p:spPr>
          <a:xfrm>
            <a:off x="4585409" y="3312342"/>
            <a:ext cx="1127349" cy="560537"/>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AMPLITUDE</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6</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P3 Niraparib + abi</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Primary endpoint: rPFS HRRm</a:t>
            </a:r>
          </a:p>
        </p:txBody>
      </p:sp>
      <p:sp>
        <p:nvSpPr>
          <p:cNvPr id="158" name="Rectangle 157">
            <a:extLst>
              <a:ext uri="{FF2B5EF4-FFF2-40B4-BE49-F238E27FC236}">
                <a16:creationId xmlns:a16="http://schemas.microsoft.com/office/drawing/2014/main" id="{EF73872A-FE4A-4D52-8C40-2021AD4D07C9}"/>
              </a:ext>
            </a:extLst>
          </p:cNvPr>
          <p:cNvSpPr/>
          <p:nvPr/>
        </p:nvSpPr>
        <p:spPr>
          <a:xfrm>
            <a:off x="7310143" y="1734243"/>
            <a:ext cx="1288003" cy="512621"/>
          </a:xfrm>
          <a:prstGeom prst="rect">
            <a:avLst/>
          </a:prstGeom>
          <a:solidFill>
            <a:schemeClr val="accent5">
              <a:lumMod val="50000"/>
            </a:schemeClr>
          </a:solidFill>
          <a:ln w="6350" cap="flat" cmpd="sng" algn="ctr">
            <a:solidFill>
              <a:schemeClr val="bg1"/>
            </a:solidFill>
            <a:prstDash val="solid"/>
          </a:ln>
          <a:effectLst>
            <a:outerShdw blurRad="50800" dist="38100" dir="2700000" algn="tl" rotWithShape="0">
              <a:prstClr val="black">
                <a:alpha val="40000"/>
              </a:prstClr>
            </a:outerShdw>
          </a:effectLst>
        </p:spPr>
        <p:txBody>
          <a:bodyPr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PROpel</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1</a:t>
            </a:r>
          </a:p>
          <a:p>
            <a:pPr marL="0" marR="0" lvl="0" indent="0" algn="ctr" defTabSz="914354"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P3 Olaparib </a:t>
            </a: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 abi vs abi</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Primary endpoint: rPFS unselected pts</a:t>
            </a:r>
          </a:p>
        </p:txBody>
      </p:sp>
      <p:sp>
        <p:nvSpPr>
          <p:cNvPr id="159" name="TextBox 158">
            <a:extLst>
              <a:ext uri="{FF2B5EF4-FFF2-40B4-BE49-F238E27FC236}">
                <a16:creationId xmlns:a16="http://schemas.microsoft.com/office/drawing/2014/main" id="{17758A17-DD73-4B86-BB53-D08CAA7E4520}"/>
              </a:ext>
            </a:extLst>
          </p:cNvPr>
          <p:cNvSpPr txBox="1"/>
          <p:nvPr/>
        </p:nvSpPr>
        <p:spPr>
          <a:xfrm>
            <a:off x="7310142" y="2701371"/>
            <a:ext cx="1288001" cy="630698"/>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TALAPRO-2</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4</a:t>
            </a:r>
          </a:p>
          <a:p>
            <a:pPr algn="ctr" defTabSz="457178">
              <a:defRPr/>
            </a:pPr>
            <a:r>
              <a:rPr lang="en-GB" sz="800" kern="0">
                <a:solidFill>
                  <a:schemeClr val="bg1"/>
                </a:solidFill>
                <a:latin typeface="Arial" panose="020B0604020202020204" pitchFamily="34" charset="0"/>
                <a:cs typeface="Arial" panose="020B0604020202020204" pitchFamily="34" charset="0"/>
              </a:rPr>
              <a:t>P3 </a:t>
            </a:r>
            <a:r>
              <a:rPr lang="en-GB" sz="800" kern="0" err="1">
                <a:solidFill>
                  <a:schemeClr val="bg1"/>
                </a:solidFill>
                <a:latin typeface="Arial" panose="020B0604020202020204" pitchFamily="34" charset="0"/>
                <a:cs typeface="Arial" panose="020B0604020202020204" pitchFamily="34" charset="0"/>
              </a:rPr>
              <a:t>Talazoparib</a:t>
            </a:r>
            <a:r>
              <a:rPr lang="en-GB" sz="800" kern="0">
                <a:solidFill>
                  <a:schemeClr val="bg1"/>
                </a:solidFill>
                <a:latin typeface="Arial" panose="020B0604020202020204" pitchFamily="34" charset="0"/>
                <a:cs typeface="Arial" panose="020B0604020202020204" pitchFamily="34" charset="0"/>
              </a:rPr>
              <a:t> + </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 vs. </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 </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a:t>
            </a:r>
            <a:r>
              <a:rPr lang="en-GB" sz="800" kern="0" err="1">
                <a:solidFill>
                  <a:schemeClr val="bg1"/>
                </a:solidFill>
                <a:latin typeface="Arial" panose="020B0604020202020204" pitchFamily="34" charset="0"/>
                <a:cs typeface="Arial" panose="020B0604020202020204" pitchFamily="34" charset="0"/>
              </a:rPr>
              <a:t>rPFS</a:t>
            </a:r>
            <a:r>
              <a:rPr lang="en-GB" sz="800" kern="0">
                <a:solidFill>
                  <a:schemeClr val="bg1"/>
                </a:solidFill>
                <a:latin typeface="Arial" panose="020B0604020202020204" pitchFamily="34" charset="0"/>
                <a:cs typeface="Arial" panose="020B0604020202020204" pitchFamily="34" charset="0"/>
              </a:rPr>
              <a:t> unselected pts/HRRm</a:t>
            </a:r>
          </a:p>
        </p:txBody>
      </p:sp>
      <p:sp>
        <p:nvSpPr>
          <p:cNvPr id="160" name="TextBox 159">
            <a:extLst>
              <a:ext uri="{FF2B5EF4-FFF2-40B4-BE49-F238E27FC236}">
                <a16:creationId xmlns:a16="http://schemas.microsoft.com/office/drawing/2014/main" id="{1F8AC638-F185-4398-B378-CA3C88505AA2}"/>
              </a:ext>
            </a:extLst>
          </p:cNvPr>
          <p:cNvSpPr txBox="1"/>
          <p:nvPr/>
        </p:nvSpPr>
        <p:spPr>
          <a:xfrm>
            <a:off x="7310143" y="3380108"/>
            <a:ext cx="1287997" cy="576472"/>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MAGNITUDE</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7</a:t>
            </a:r>
          </a:p>
          <a:p>
            <a:pPr algn="ctr" defTabSz="457178">
              <a:defRPr/>
            </a:pPr>
            <a:r>
              <a:rPr lang="en-GB" sz="800" kern="0">
                <a:solidFill>
                  <a:schemeClr val="bg1"/>
                </a:solidFill>
                <a:latin typeface="Arial" panose="020B0604020202020204" pitchFamily="34" charset="0"/>
                <a:cs typeface="Arial" panose="020B0604020202020204" pitchFamily="34" charset="0"/>
              </a:rPr>
              <a:t>P3 Niraparib + abi vs abi</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rPFS BRCAm/HRRm</a:t>
            </a:r>
          </a:p>
        </p:txBody>
      </p:sp>
      <p:sp>
        <p:nvSpPr>
          <p:cNvPr id="161" name="TextBox 160">
            <a:extLst>
              <a:ext uri="{FF2B5EF4-FFF2-40B4-BE49-F238E27FC236}">
                <a16:creationId xmlns:a16="http://schemas.microsoft.com/office/drawing/2014/main" id="{77520536-AFF0-4FB6-948B-7574439A932D}"/>
              </a:ext>
            </a:extLst>
          </p:cNvPr>
          <p:cNvSpPr txBox="1"/>
          <p:nvPr/>
        </p:nvSpPr>
        <p:spPr>
          <a:xfrm>
            <a:off x="9959621" y="4079684"/>
            <a:ext cx="1216244" cy="838150"/>
          </a:xfrm>
          <a:prstGeom prst="rect">
            <a:avLst/>
          </a:prstGeom>
          <a:solidFill>
            <a:schemeClr val="accent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TRITON-2</a:t>
            </a:r>
            <a:r>
              <a:rPr kumimoji="0" lang="en-GB" sz="1100" b="1" i="0" u="none" strike="noStrike" kern="1200" cap="none" spc="0" normalizeH="0" baseline="30000" noProof="0">
                <a:ln>
                  <a:noFill/>
                </a:ln>
                <a:solidFill>
                  <a:schemeClr val="bg1"/>
                </a:solidFill>
                <a:effectLst/>
                <a:uLnTx/>
                <a:uFillTx/>
                <a:latin typeface="Arial" panose="020B0604020202020204" pitchFamily="34" charset="0"/>
                <a:cs typeface="Arial" panose="020B0604020202020204" pitchFamily="34" charset="0"/>
              </a:rPr>
              <a:t>10</a:t>
            </a:r>
            <a:br>
              <a:rPr lang="en-GB" sz="1100" b="1">
                <a:solidFill>
                  <a:schemeClr val="bg1"/>
                </a:solidFill>
                <a:latin typeface="Arial" panose="020B0604020202020204" pitchFamily="34" charset="0"/>
                <a:cs typeface="Arial" panose="020B0604020202020204" pitchFamily="34" charset="0"/>
              </a:rPr>
            </a:br>
            <a:r>
              <a:rPr lang="en-GB" sz="800" kern="0">
                <a:solidFill>
                  <a:schemeClr val="bg1"/>
                </a:solidFill>
                <a:latin typeface="Arial" panose="020B0604020202020204" pitchFamily="34" charset="0"/>
                <a:cs typeface="Arial" panose="020B0604020202020204" pitchFamily="34" charset="0"/>
              </a:rPr>
              <a:t>P2 Rucaparib HRRm/BRCAm</a:t>
            </a:r>
            <a:r>
              <a:rPr lang="en-GB" sz="1000" b="1" kern="0" baseline="30000">
                <a:solidFill>
                  <a:schemeClr val="bg1"/>
                </a:solidFill>
                <a:latin typeface="Arial" panose="020B0604020202020204" pitchFamily="34" charset="0"/>
                <a:cs typeface="Arial" panose="020B0604020202020204" pitchFamily="34" charset="0"/>
              </a:rPr>
              <a:t>†</a:t>
            </a:r>
            <a:endParaRPr lang="en-GB" sz="800" b="1" kern="0" baseline="30000">
              <a:solidFill>
                <a:schemeClr val="bg1"/>
              </a:solidFill>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Post-NHA, post-taxane</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ORR and PSA HRRm</a:t>
            </a:r>
          </a:p>
        </p:txBody>
      </p:sp>
      <p:sp>
        <p:nvSpPr>
          <p:cNvPr id="162" name="TextBox 161">
            <a:extLst>
              <a:ext uri="{FF2B5EF4-FFF2-40B4-BE49-F238E27FC236}">
                <a16:creationId xmlns:a16="http://schemas.microsoft.com/office/drawing/2014/main" id="{88BA785B-72B6-4BD0-AA9B-36AE5EB2F49D}"/>
              </a:ext>
            </a:extLst>
          </p:cNvPr>
          <p:cNvSpPr txBox="1"/>
          <p:nvPr/>
        </p:nvSpPr>
        <p:spPr>
          <a:xfrm>
            <a:off x="8702113" y="2689515"/>
            <a:ext cx="2473752" cy="630698"/>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TALAPRO-1</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5</a:t>
            </a:r>
            <a:endPar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 P2 </a:t>
            </a:r>
            <a:r>
              <a:rPr lang="en-GB" sz="800" kern="0" err="1">
                <a:solidFill>
                  <a:schemeClr val="bg1"/>
                </a:solidFill>
                <a:latin typeface="Arial" panose="020B0604020202020204" pitchFamily="34" charset="0"/>
                <a:cs typeface="Arial" panose="020B0604020202020204" pitchFamily="34" charset="0"/>
              </a:rPr>
              <a:t>Talazoparib</a:t>
            </a:r>
            <a:endParaRPr lang="en-GB" sz="800" kern="0">
              <a:solidFill>
                <a:schemeClr val="bg1"/>
              </a:solidFill>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HRRm</a:t>
            </a:r>
          </a:p>
          <a:p>
            <a:pPr algn="ctr" defTabSz="457178">
              <a:defRPr/>
            </a:pPr>
            <a:r>
              <a:rPr lang="en-GB" sz="800" kern="0">
                <a:solidFill>
                  <a:schemeClr val="bg1"/>
                </a:solidFill>
                <a:latin typeface="Arial" panose="020B0604020202020204" pitchFamily="34" charset="0"/>
                <a:cs typeface="Arial" panose="020B0604020202020204" pitchFamily="34" charset="0"/>
              </a:rPr>
              <a:t>Post-NHA, post-taxane </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ORR HRRm </a:t>
            </a:r>
            <a:endParaRPr lang="en-GB" sz="800" kern="0">
              <a:solidFill>
                <a:schemeClr val="bg1"/>
              </a:solidFill>
              <a:highlight>
                <a:srgbClr val="FF0000"/>
              </a:highlight>
              <a:latin typeface="Arial" panose="020B0604020202020204" pitchFamily="34" charset="0"/>
              <a:cs typeface="Arial" panose="020B0604020202020204" pitchFamily="34" charset="0"/>
            </a:endParaRPr>
          </a:p>
        </p:txBody>
      </p:sp>
      <p:sp>
        <p:nvSpPr>
          <p:cNvPr id="163" name="TextBox 162">
            <a:extLst>
              <a:ext uri="{FF2B5EF4-FFF2-40B4-BE49-F238E27FC236}">
                <a16:creationId xmlns:a16="http://schemas.microsoft.com/office/drawing/2014/main" id="{83991DDD-50F8-442D-BFA5-7FFF676E1085}"/>
              </a:ext>
            </a:extLst>
          </p:cNvPr>
          <p:cNvSpPr txBox="1"/>
          <p:nvPr/>
        </p:nvSpPr>
        <p:spPr>
          <a:xfrm>
            <a:off x="8716772" y="3380108"/>
            <a:ext cx="2459094" cy="567834"/>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GB" sz="1100" b="1" kern="0">
                <a:solidFill>
                  <a:schemeClr val="bg1"/>
                </a:solidFill>
                <a:latin typeface="Arial" panose="020B0604020202020204" pitchFamily="34" charset="0"/>
                <a:cs typeface="Arial" panose="020B0604020202020204" pitchFamily="34" charset="0"/>
              </a:rPr>
              <a:t>GALAHAD</a:t>
            </a:r>
            <a:r>
              <a:rPr lang="en-GB" sz="1100" b="1" kern="0" baseline="30000">
                <a:solidFill>
                  <a:schemeClr val="bg1"/>
                </a:solidFill>
                <a:latin typeface="Arial" panose="020B0604020202020204" pitchFamily="34" charset="0"/>
                <a:cs typeface="Arial" panose="020B0604020202020204" pitchFamily="34" charset="0"/>
              </a:rPr>
              <a:t>8</a:t>
            </a:r>
            <a:endPar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 P2 Niraparib, HRRm</a:t>
            </a:r>
          </a:p>
          <a:p>
            <a:pPr algn="ctr" defTabSz="457178">
              <a:defRPr/>
            </a:pPr>
            <a:r>
              <a:rPr lang="en-GB" sz="800" kern="0">
                <a:solidFill>
                  <a:schemeClr val="bg1"/>
                </a:solidFill>
                <a:latin typeface="Arial" panose="020B0604020202020204" pitchFamily="34" charset="0"/>
                <a:cs typeface="Arial" panose="020B0604020202020204" pitchFamily="34" charset="0"/>
              </a:rPr>
              <a:t>Post-NHA, post-taxane</a:t>
            </a:r>
          </a:p>
          <a:p>
            <a:pPr algn="ctr" defTabSz="457178">
              <a:defRPr/>
            </a:pPr>
            <a:r>
              <a:rPr lang="en-GB" sz="800" kern="0">
                <a:solidFill>
                  <a:schemeClr val="bg1"/>
                </a:solidFill>
                <a:latin typeface="Arial" panose="020B0604020202020204" pitchFamily="34" charset="0"/>
                <a:cs typeface="Arial" panose="020B0604020202020204" pitchFamily="34" charset="0"/>
              </a:rPr>
              <a:t> Primary endpoint: ORR BRCAm</a:t>
            </a:r>
            <a:endParaRPr lang="en-GB" sz="800" kern="0">
              <a:solidFill>
                <a:schemeClr val="bg1"/>
              </a:solidFill>
              <a:highlight>
                <a:srgbClr val="FF0000"/>
              </a:highlight>
              <a:latin typeface="Arial" panose="020B0604020202020204" pitchFamily="34" charset="0"/>
              <a:cs typeface="Arial" panose="020B0604020202020204" pitchFamily="34" charset="0"/>
            </a:endParaRPr>
          </a:p>
        </p:txBody>
      </p:sp>
      <p:sp>
        <p:nvSpPr>
          <p:cNvPr id="164" name="TextBox 163">
            <a:extLst>
              <a:ext uri="{FF2B5EF4-FFF2-40B4-BE49-F238E27FC236}">
                <a16:creationId xmlns:a16="http://schemas.microsoft.com/office/drawing/2014/main" id="{A44938A0-4084-4FCF-A990-0C2D8B9F6AFC}"/>
              </a:ext>
            </a:extLst>
          </p:cNvPr>
          <p:cNvSpPr txBox="1"/>
          <p:nvPr/>
        </p:nvSpPr>
        <p:spPr>
          <a:xfrm>
            <a:off x="7301427" y="4000330"/>
            <a:ext cx="2459093" cy="459082"/>
          </a:xfrm>
          <a:prstGeom prst="rect">
            <a:avLst/>
          </a:prstGeom>
          <a:solidFill>
            <a:schemeClr val="accent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TRITON-3</a:t>
            </a:r>
            <a:r>
              <a:rPr lang="en-GB" sz="1100" b="1" baseline="30000">
                <a:solidFill>
                  <a:schemeClr val="bg1"/>
                </a:solidFill>
                <a:latin typeface="Arial" panose="020B0604020202020204" pitchFamily="34" charset="0"/>
                <a:cs typeface="Arial" panose="020B0604020202020204" pitchFamily="34" charset="0"/>
              </a:rPr>
              <a:t>9</a:t>
            </a:r>
            <a:endParaRPr kumimoji="0" lang="en-GB" sz="11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P3 Rucaparib vs </a:t>
            </a:r>
            <a:r>
              <a:rPr lang="en-GB" sz="800" kern="0" err="1">
                <a:solidFill>
                  <a:schemeClr val="bg1"/>
                </a:solidFill>
                <a:latin typeface="Arial" panose="020B0604020202020204" pitchFamily="34" charset="0"/>
                <a:cs typeface="Arial" panose="020B0604020202020204" pitchFamily="34" charset="0"/>
              </a:rPr>
              <a:t>abi</a:t>
            </a:r>
            <a:r>
              <a:rPr lang="en-GB" sz="800" kern="0">
                <a:solidFill>
                  <a:schemeClr val="bg1"/>
                </a:solidFill>
                <a:latin typeface="Arial" panose="020B0604020202020204" pitchFamily="34" charset="0"/>
                <a:cs typeface="Arial" panose="020B0604020202020204" pitchFamily="34" charset="0"/>
              </a:rPr>
              <a:t>/</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/docetaxel </a:t>
            </a:r>
            <a:br>
              <a:rPr lang="en-GB" sz="800" kern="0">
                <a:solidFill>
                  <a:schemeClr val="bg1"/>
                </a:solidFill>
                <a:latin typeface="Arial" panose="020B0604020202020204" pitchFamily="34" charset="0"/>
                <a:cs typeface="Arial" panose="020B0604020202020204" pitchFamily="34" charset="0"/>
              </a:rPr>
            </a:br>
            <a:r>
              <a:rPr lang="en-GB" sz="800" kern="0">
                <a:solidFill>
                  <a:schemeClr val="bg1"/>
                </a:solidFill>
                <a:latin typeface="Arial" panose="020B0604020202020204" pitchFamily="34" charset="0"/>
                <a:cs typeface="Arial" panose="020B0604020202020204" pitchFamily="34" charset="0"/>
              </a:rPr>
              <a:t>BRCAm / ATM, post-NHA </a:t>
            </a:r>
            <a:endParaRPr lang="en-GB" sz="800" i="1" kern="0">
              <a:solidFill>
                <a:schemeClr val="bg1"/>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7E19C4E0-06BF-48A6-B97C-BCAC70974370}"/>
              </a:ext>
            </a:extLst>
          </p:cNvPr>
          <p:cNvSpPr txBox="1"/>
          <p:nvPr/>
        </p:nvSpPr>
        <p:spPr>
          <a:xfrm>
            <a:off x="7308401" y="4487892"/>
            <a:ext cx="1408368" cy="522809"/>
          </a:xfrm>
          <a:prstGeom prst="rect">
            <a:avLst/>
          </a:prstGeom>
          <a:solidFill>
            <a:schemeClr val="accent2">
              <a:lumMod val="20000"/>
              <a:lumOff val="8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algn="ctr" defTabSz="457178">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CASPAR</a:t>
            </a:r>
            <a:r>
              <a:rPr kumimoji="0" lang="en-GB" sz="1100" b="1" i="0" u="none" strike="noStrike" kern="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11</a:t>
            </a:r>
            <a:endParaRPr kumimoji="0" lang="en-GB"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algn="ctr" defTabSz="457178">
              <a:defRPr/>
            </a:pPr>
            <a:r>
              <a:rPr lang="en-GB" sz="800" kern="0">
                <a:solidFill>
                  <a:srgbClr val="000000"/>
                </a:solidFill>
                <a:latin typeface="Arial" panose="020B0604020202020204" pitchFamily="34" charset="0"/>
                <a:cs typeface="Arial" panose="020B0604020202020204" pitchFamily="34" charset="0"/>
              </a:rPr>
              <a:t>P3 Rucaparib + </a:t>
            </a:r>
            <a:r>
              <a:rPr lang="en-GB" sz="800" kern="0" err="1">
                <a:solidFill>
                  <a:srgbClr val="000000"/>
                </a:solidFill>
                <a:latin typeface="Arial" panose="020B0604020202020204" pitchFamily="34" charset="0"/>
                <a:cs typeface="Arial" panose="020B0604020202020204" pitchFamily="34" charset="0"/>
              </a:rPr>
              <a:t>enza</a:t>
            </a:r>
            <a:r>
              <a:rPr lang="en-GB" sz="800" kern="0">
                <a:solidFill>
                  <a:srgbClr val="000000"/>
                </a:solidFill>
                <a:latin typeface="Arial" panose="020B0604020202020204" pitchFamily="34" charset="0"/>
                <a:cs typeface="Arial" panose="020B0604020202020204" pitchFamily="34" charset="0"/>
              </a:rPr>
              <a:t> vs. </a:t>
            </a:r>
            <a:r>
              <a:rPr lang="en-GB" sz="800" kern="0" err="1">
                <a:solidFill>
                  <a:srgbClr val="000000"/>
                </a:solidFill>
                <a:latin typeface="Arial" panose="020B0604020202020204" pitchFamily="34" charset="0"/>
                <a:cs typeface="Arial" panose="020B0604020202020204" pitchFamily="34" charset="0"/>
              </a:rPr>
              <a:t>enza</a:t>
            </a:r>
            <a:r>
              <a:rPr lang="en-GB" sz="800" kern="0">
                <a:solidFill>
                  <a:srgbClr val="000000"/>
                </a:solidFill>
                <a:latin typeface="Arial" panose="020B0604020202020204" pitchFamily="34" charset="0"/>
                <a:cs typeface="Arial" panose="020B0604020202020204" pitchFamily="34" charset="0"/>
              </a:rPr>
              <a:t> </a:t>
            </a:r>
            <a:br>
              <a:rPr lang="en-GB" sz="800" kern="0">
                <a:solidFill>
                  <a:srgbClr val="000000"/>
                </a:solidFill>
                <a:latin typeface="Arial" panose="020B0604020202020204" pitchFamily="34" charset="0"/>
                <a:cs typeface="Arial" panose="020B0604020202020204" pitchFamily="34" charset="0"/>
              </a:rPr>
            </a:br>
            <a:r>
              <a:rPr lang="en-GB" sz="800" kern="0">
                <a:solidFill>
                  <a:srgbClr val="000000"/>
                </a:solidFill>
                <a:latin typeface="Arial" panose="020B0604020202020204" pitchFamily="34" charset="0"/>
                <a:cs typeface="Arial" panose="020B0604020202020204" pitchFamily="34" charset="0"/>
              </a:rPr>
              <a:t>Primary endpoint </a:t>
            </a:r>
            <a:r>
              <a:rPr lang="en-GB" sz="800" kern="0" err="1">
                <a:solidFill>
                  <a:srgbClr val="000000"/>
                </a:solidFill>
                <a:latin typeface="Arial" panose="020B0604020202020204" pitchFamily="34" charset="0"/>
                <a:cs typeface="Arial" panose="020B0604020202020204" pitchFamily="34" charset="0"/>
              </a:rPr>
              <a:t>rPFS</a:t>
            </a:r>
            <a:r>
              <a:rPr lang="en-GB" sz="800" kern="0">
                <a:solidFill>
                  <a:srgbClr val="000000"/>
                </a:solidFill>
                <a:latin typeface="Arial" panose="020B0604020202020204" pitchFamily="34" charset="0"/>
                <a:cs typeface="Arial" panose="020B0604020202020204" pitchFamily="34" charset="0"/>
              </a:rPr>
              <a:t> &amp; OS</a:t>
            </a:r>
          </a:p>
          <a:p>
            <a:pPr algn="ctr" defTabSz="457178">
              <a:defRPr/>
            </a:pPr>
            <a:r>
              <a:rPr lang="en-GB" sz="800" kern="0">
                <a:solidFill>
                  <a:srgbClr val="000000"/>
                </a:solidFill>
                <a:latin typeface="Arial" panose="020B0604020202020204" pitchFamily="34" charset="0"/>
                <a:cs typeface="Arial" panose="020B0604020202020204" pitchFamily="34" charset="0"/>
              </a:rPr>
              <a:t>Unselected patients</a:t>
            </a:r>
          </a:p>
        </p:txBody>
      </p:sp>
      <p:sp>
        <p:nvSpPr>
          <p:cNvPr id="6" name="Content Placeholder 67">
            <a:extLst>
              <a:ext uri="{FF2B5EF4-FFF2-40B4-BE49-F238E27FC236}">
                <a16:creationId xmlns:a16="http://schemas.microsoft.com/office/drawing/2014/main" id="{80F83E39-9CEC-463B-4B63-F37D7B15631E}"/>
              </a:ext>
            </a:extLst>
          </p:cNvPr>
          <p:cNvSpPr txBox="1">
            <a:spLocks/>
          </p:cNvSpPr>
          <p:nvPr/>
        </p:nvSpPr>
        <p:spPr>
          <a:xfrm>
            <a:off x="614400" y="6134032"/>
            <a:ext cx="11279106" cy="653049"/>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800" dirty="0"/>
              <a:t>Please see slide notes for references. </a:t>
            </a:r>
            <a:r>
              <a:rPr lang="en-GB" sz="800" baseline="30000" dirty="0"/>
              <a:t>a</a:t>
            </a:r>
            <a:r>
              <a:rPr lang="en-GB" sz="800" dirty="0"/>
              <a:t> As a result of the data from </a:t>
            </a:r>
            <a:r>
              <a:rPr lang="en-GB" sz="800" dirty="0" err="1"/>
              <a:t>PROfound</a:t>
            </a:r>
            <a:r>
              <a:rPr lang="en-GB" sz="800" dirty="0"/>
              <a:t>, </a:t>
            </a:r>
            <a:r>
              <a:rPr lang="en-GB" sz="800" dirty="0" err="1"/>
              <a:t>olaparib</a:t>
            </a:r>
            <a:r>
              <a:rPr lang="en-GB" sz="800" dirty="0"/>
              <a:t> monotherapy was approved for treatment of </a:t>
            </a:r>
            <a:r>
              <a:rPr lang="en-GB" sz="800" dirty="0" err="1"/>
              <a:t>mCRPC</a:t>
            </a:r>
            <a:r>
              <a:rPr lang="en-GB" sz="800" dirty="0"/>
              <a:t> in patients with HRR mutations (FDA approval) or for patients with mutations in only </a:t>
            </a:r>
            <a:r>
              <a:rPr lang="en-GB" sz="800" i="1" dirty="0"/>
              <a:t>BRCA1/2</a:t>
            </a:r>
            <a:r>
              <a:rPr lang="en-GB" sz="800" dirty="0"/>
              <a:t> (EMA approval) after progression on a NHA</a:t>
            </a:r>
            <a:r>
              <a:rPr lang="en-GB" sz="800" baseline="30000" dirty="0"/>
              <a:t>12,13; b </a:t>
            </a:r>
            <a:r>
              <a:rPr lang="en-GB" sz="800" dirty="0"/>
              <a:t>As a result of the data from TRITON2, rucaparib monotherapy was approved by the FDA only for the treatment of </a:t>
            </a:r>
            <a:r>
              <a:rPr lang="en-GB" sz="800" dirty="0" err="1"/>
              <a:t>mCRPC</a:t>
            </a:r>
            <a:r>
              <a:rPr lang="en-GB" sz="800" dirty="0"/>
              <a:t> in patients with a </a:t>
            </a:r>
            <a:r>
              <a:rPr lang="en-GB" sz="800" i="1" dirty="0"/>
              <a:t>BRCA1/2</a:t>
            </a:r>
            <a:r>
              <a:rPr lang="en-GB" sz="800" dirty="0"/>
              <a:t>m who have disease progression after treatment with prior AR-directed therapy and prior taxane</a:t>
            </a:r>
            <a:r>
              <a:rPr lang="en-GB" sz="800" baseline="30000" dirty="0"/>
              <a:t>14</a:t>
            </a:r>
          </a:p>
          <a:p>
            <a:pPr marL="0" indent="0">
              <a:spcBef>
                <a:spcPts val="0"/>
              </a:spcBef>
              <a:buNone/>
            </a:pPr>
            <a:r>
              <a:rPr lang="en-GB" sz="800" dirty="0"/>
              <a:t>Abi, abiraterone; BCR, biochemical recurrence; </a:t>
            </a:r>
            <a:r>
              <a:rPr lang="en-GB" sz="800" dirty="0" err="1"/>
              <a:t>Enza</a:t>
            </a:r>
            <a:r>
              <a:rPr lang="en-GB" sz="800" dirty="0"/>
              <a:t>, enzalutamide; FDA, US Food and Drug Administration; HRR, homologous recombination repair; </a:t>
            </a:r>
            <a:r>
              <a:rPr lang="en-GB" sz="800" dirty="0" err="1"/>
              <a:t>mCRPC</a:t>
            </a:r>
            <a:r>
              <a:rPr lang="en-GB" sz="800" dirty="0"/>
              <a:t>, metastatic castration-resistant prostate cancer; </a:t>
            </a:r>
            <a:br>
              <a:rPr lang="en-GB" sz="800" dirty="0"/>
            </a:br>
            <a:r>
              <a:rPr lang="en-GB" sz="800" dirty="0" err="1"/>
              <a:t>mHSPC</a:t>
            </a:r>
            <a:r>
              <a:rPr lang="en-GB" sz="800" dirty="0"/>
              <a:t>, metastatic hormone-sensitive prostate cancer; NHA, new hormonal agent; nmCRPC, non-metastatic castration-resistant prostate cancer; Ola, </a:t>
            </a:r>
            <a:r>
              <a:rPr lang="en-GB" sz="800" dirty="0" err="1"/>
              <a:t>olaparib</a:t>
            </a:r>
            <a:r>
              <a:rPr lang="en-GB" sz="800" dirty="0"/>
              <a:t>; P, phase; PSA, prostate-specific antigen</a:t>
            </a:r>
          </a:p>
        </p:txBody>
      </p:sp>
    </p:spTree>
    <p:extLst>
      <p:ext uri="{BB962C8B-B14F-4D97-AF65-F5344CB8AC3E}">
        <p14:creationId xmlns:p14="http://schemas.microsoft.com/office/powerpoint/2010/main" val="148314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2"/>
          </p:nvPr>
        </p:nvSpPr>
        <p:spPr>
          <a:xfrm>
            <a:off x="619200" y="1430731"/>
            <a:ext cx="11164448" cy="4528800"/>
          </a:xfrm>
        </p:spPr>
        <p:txBody>
          <a:bodyPr/>
          <a:lstStyle/>
          <a:p>
            <a:pPr marL="0" indent="0">
              <a:buNone/>
            </a:pPr>
            <a:r>
              <a:rPr lang="en-GB" sz="1600" b="1" noProof="0" dirty="0"/>
              <a:t>Please note: </a:t>
            </a:r>
            <a:r>
              <a:rPr lang="en-GB" sz="1600" noProof="0" dirty="0"/>
              <a:t>The views expressed within this presentation are the personal opinions of the authors. They do not necessarily represent the views of the authors’ academic institutions, or the rest of the GU CONNECT group.</a:t>
            </a:r>
          </a:p>
          <a:p>
            <a:pPr marL="0" indent="0">
              <a:buNone/>
            </a:pPr>
            <a:r>
              <a:rPr lang="en-GB" sz="1600" noProof="0" dirty="0"/>
              <a:t>This content is supported by an Independent Educational Grant from AstraZeneca.</a:t>
            </a:r>
          </a:p>
          <a:p>
            <a:pPr marL="0" indent="0">
              <a:buNone/>
            </a:pPr>
            <a:r>
              <a:rPr lang="en-GB" sz="1600" dirty="0"/>
              <a:t>The experts have received financial support/sponsorship for research support, consultation, or speaker fees from the following companies</a:t>
            </a:r>
            <a:r>
              <a:rPr lang="en-US" sz="1600" dirty="0"/>
              <a:t>: </a:t>
            </a:r>
            <a:endParaRPr lang="en-GB" sz="1600" noProof="0" dirty="0"/>
          </a:p>
          <a:p>
            <a:r>
              <a:rPr lang="en-US" sz="1600" b="1" dirty="0">
                <a:solidFill>
                  <a:schemeClr val="accent1"/>
                </a:solidFill>
              </a:rPr>
              <a:t>Dr. Alicia Morgans: </a:t>
            </a:r>
            <a:r>
              <a:rPr lang="en-US" sz="1600" dirty="0"/>
              <a:t>Astellas, AstraZeneca, AAA, Bayer, </a:t>
            </a:r>
            <a:r>
              <a:rPr lang="en-US" sz="1600" dirty="0" err="1"/>
              <a:t>Exelixis</a:t>
            </a:r>
            <a:r>
              <a:rPr lang="en-US" sz="1600" dirty="0"/>
              <a:t>, Janssen, </a:t>
            </a:r>
            <a:r>
              <a:rPr lang="en-US" sz="1600" dirty="0" err="1"/>
              <a:t>Lantheus</a:t>
            </a:r>
            <a:r>
              <a:rPr lang="en-US" sz="1600" dirty="0"/>
              <a:t>, </a:t>
            </a:r>
            <a:r>
              <a:rPr lang="en-US" sz="1600" dirty="0" err="1"/>
              <a:t>Myovant</a:t>
            </a:r>
            <a:r>
              <a:rPr lang="en-US" sz="1600" dirty="0"/>
              <a:t>, Novartis, Pfizer, </a:t>
            </a:r>
            <a:r>
              <a:rPr lang="en-US" sz="1600" dirty="0" err="1"/>
              <a:t>Telix</a:t>
            </a:r>
            <a:r>
              <a:rPr lang="en-US" sz="1600" dirty="0"/>
              <a:t>, Sanofi</a:t>
            </a:r>
          </a:p>
          <a:p>
            <a:r>
              <a:rPr lang="en-US" sz="1600" b="1" dirty="0">
                <a:solidFill>
                  <a:schemeClr val="accent1"/>
                </a:solidFill>
              </a:rPr>
              <a:t>Dr. </a:t>
            </a:r>
            <a:r>
              <a:rPr lang="it-IT" sz="1600" b="1" dirty="0">
                <a:solidFill>
                  <a:schemeClr val="accent1"/>
                </a:solidFill>
              </a:rPr>
              <a:t>Pasquale Rescigno:</a:t>
            </a:r>
            <a:r>
              <a:rPr lang="en-US" sz="1600" dirty="0"/>
              <a:t> </a:t>
            </a:r>
            <a:r>
              <a:rPr lang="en-GB" sz="1600" dirty="0"/>
              <a:t>AstraZeneca, Janssen, MSD Italy, BMS and Gilead</a:t>
            </a:r>
          </a:p>
        </p:txBody>
      </p:sp>
      <p:sp>
        <p:nvSpPr>
          <p:cNvPr id="4" name="Title 3"/>
          <p:cNvSpPr>
            <a:spLocks noGrp="1"/>
          </p:cNvSpPr>
          <p:nvPr>
            <p:ph type="title"/>
          </p:nvPr>
        </p:nvSpPr>
        <p:spPr/>
        <p:txBody>
          <a:bodyPr/>
          <a:lstStyle/>
          <a:p>
            <a:r>
              <a:rPr lang="en-GB" noProof="0"/>
              <a:t>Disclaimer and disclosures</a:t>
            </a:r>
            <a:endParaRPr lang="en-GB" noProof="0" dirty="0"/>
          </a:p>
        </p:txBody>
      </p:sp>
      <p:sp>
        <p:nvSpPr>
          <p:cNvPr id="3" name="Slide Number Placeholder 2">
            <a:extLst>
              <a:ext uri="{FF2B5EF4-FFF2-40B4-BE49-F238E27FC236}">
                <a16:creationId xmlns:a16="http://schemas.microsoft.com/office/drawing/2014/main" id="{E3AC9220-DFB3-EA48-92FF-137651382151}"/>
              </a:ext>
            </a:extLst>
          </p:cNvPr>
          <p:cNvSpPr>
            <a:spLocks noGrp="1"/>
          </p:cNvSpPr>
          <p:nvPr>
            <p:ph type="sldNum" sz="quarter" idx="4"/>
          </p:nvPr>
        </p:nvSpPr>
        <p:spPr/>
        <p:txBody>
          <a:bodyPr/>
          <a:lstStyle/>
          <a:p>
            <a:fld id="{FCE43C0F-8A7B-3A4B-9DB5-B3472E36E833}" type="slidenum">
              <a:rPr lang="en-GB" smtClean="0"/>
              <a:pPr/>
              <a:t>5</a:t>
            </a:fld>
            <a:endParaRPr lang="en-GB" dirty="0"/>
          </a:p>
        </p:txBody>
      </p:sp>
    </p:spTree>
    <p:extLst>
      <p:ext uri="{BB962C8B-B14F-4D97-AF65-F5344CB8AC3E}">
        <p14:creationId xmlns:p14="http://schemas.microsoft.com/office/powerpoint/2010/main" val="13009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21A6CA-2C43-CCE5-4789-8868F2D6237B}"/>
              </a:ext>
            </a:extLst>
          </p:cNvPr>
          <p:cNvSpPr>
            <a:spLocks noGrp="1"/>
          </p:cNvSpPr>
          <p:nvPr>
            <p:ph type="title"/>
          </p:nvPr>
        </p:nvSpPr>
        <p:spPr/>
        <p:txBody>
          <a:bodyPr/>
          <a:lstStyle/>
          <a:p>
            <a:r>
              <a:rPr lang="en-US" dirty="0" err="1"/>
              <a:t>parp</a:t>
            </a:r>
            <a:r>
              <a:rPr lang="en-US" cap="none" dirty="0" err="1"/>
              <a:t>i’s</a:t>
            </a:r>
            <a:r>
              <a:rPr lang="en-US" cap="none" dirty="0"/>
              <a:t> BEYOND PROSTATE CANCER</a:t>
            </a:r>
            <a:endParaRPr lang="en-GB" dirty="0"/>
          </a:p>
        </p:txBody>
      </p:sp>
      <p:sp>
        <p:nvSpPr>
          <p:cNvPr id="4" name="Slide Number Placeholder 3">
            <a:extLst>
              <a:ext uri="{FF2B5EF4-FFF2-40B4-BE49-F238E27FC236}">
                <a16:creationId xmlns:a16="http://schemas.microsoft.com/office/drawing/2014/main" id="{5EC91E07-6618-F34B-EBF9-0135754C1DF1}"/>
              </a:ext>
            </a:extLst>
          </p:cNvPr>
          <p:cNvSpPr>
            <a:spLocks noGrp="1"/>
          </p:cNvSpPr>
          <p:nvPr>
            <p:ph type="sldNum" sz="quarter" idx="4"/>
          </p:nvPr>
        </p:nvSpPr>
        <p:spPr/>
        <p:txBody>
          <a:bodyPr/>
          <a:lstStyle/>
          <a:p>
            <a:fld id="{FCE43C0F-8A7B-3A4B-9DB5-B3472E36E833}" type="slidenum">
              <a:rPr lang="en-GB" smtClean="0"/>
              <a:pPr/>
              <a:t>50</a:t>
            </a:fld>
            <a:endParaRPr lang="en-GB" dirty="0"/>
          </a:p>
        </p:txBody>
      </p:sp>
      <p:sp>
        <p:nvSpPr>
          <p:cNvPr id="2" name="TextBox 1">
            <a:extLst>
              <a:ext uri="{FF2B5EF4-FFF2-40B4-BE49-F238E27FC236}">
                <a16:creationId xmlns:a16="http://schemas.microsoft.com/office/drawing/2014/main" id="{FA5AB8BD-442A-E99D-187A-D49C5A88AC15}"/>
              </a:ext>
            </a:extLst>
          </p:cNvPr>
          <p:cNvSpPr txBox="1"/>
          <p:nvPr/>
        </p:nvSpPr>
        <p:spPr>
          <a:xfrm>
            <a:off x="407368" y="6309320"/>
            <a:ext cx="3230628" cy="276999"/>
          </a:xfrm>
          <a:prstGeom prst="rect">
            <a:avLst/>
          </a:prstGeom>
          <a:noFill/>
        </p:spPr>
        <p:txBody>
          <a:bodyPr wrap="none" rtlCol="0">
            <a:spAutoFit/>
          </a:bodyPr>
          <a:lstStyle/>
          <a:p>
            <a:r>
              <a:rPr lang="en-GB" sz="1200" dirty="0" err="1">
                <a:solidFill>
                  <a:schemeClr val="bg1"/>
                </a:solidFill>
                <a:latin typeface="Arial" panose="020B0604020202020204" pitchFamily="34"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poly-ADP ribose polymerase inhibitor</a:t>
            </a:r>
          </a:p>
        </p:txBody>
      </p:sp>
    </p:spTree>
    <p:extLst>
      <p:ext uri="{BB962C8B-B14F-4D97-AF65-F5344CB8AC3E}">
        <p14:creationId xmlns:p14="http://schemas.microsoft.com/office/powerpoint/2010/main" val="339197781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5C5F07AF-EEEE-4B5A-9B9F-C625F43BB2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12" name="Object 11" hidden="1">
                        <a:extLst>
                          <a:ext uri="{FF2B5EF4-FFF2-40B4-BE49-F238E27FC236}">
                            <a16:creationId xmlns:a16="http://schemas.microsoft.com/office/drawing/2014/main" id="{5C5F07AF-EEEE-4B5A-9B9F-C625F43BB2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3CFA0EE-8128-4752-8FA3-0F6CD946B571}"/>
              </a:ext>
            </a:extLst>
          </p:cNvPr>
          <p:cNvSpPr>
            <a:spLocks noGrp="1"/>
          </p:cNvSpPr>
          <p:nvPr>
            <p:ph type="title"/>
          </p:nvPr>
        </p:nvSpPr>
        <p:spPr/>
        <p:txBody>
          <a:bodyPr/>
          <a:lstStyle/>
          <a:p>
            <a:r>
              <a:rPr lang="en-GB" dirty="0"/>
              <a:t>Available PARP inhibitors and their current tumour indications</a:t>
            </a:r>
          </a:p>
        </p:txBody>
      </p:sp>
      <p:sp>
        <p:nvSpPr>
          <p:cNvPr id="15" name="Content Placeholder 14">
            <a:extLst>
              <a:ext uri="{FF2B5EF4-FFF2-40B4-BE49-F238E27FC236}">
                <a16:creationId xmlns:a16="http://schemas.microsoft.com/office/drawing/2014/main" id="{58A533BC-8303-C94D-B760-A22E5D8CACEF}"/>
              </a:ext>
            </a:extLst>
          </p:cNvPr>
          <p:cNvSpPr>
            <a:spLocks noGrp="1"/>
          </p:cNvSpPr>
          <p:nvPr>
            <p:ph sz="quarter" idx="15"/>
          </p:nvPr>
        </p:nvSpPr>
        <p:spPr>
          <a:xfrm>
            <a:off x="609600" y="3784526"/>
            <a:ext cx="11098052" cy="2700739"/>
          </a:xfrm>
          <a:solidFill>
            <a:schemeClr val="bg1"/>
          </a:solidFill>
        </p:spPr>
        <p:txBody>
          <a:bodyPr wrap="square" anchor="b" anchorCtr="0">
            <a:spAutoFit/>
          </a:bodyPr>
          <a:lstStyle/>
          <a:p>
            <a:pPr marL="0" marR="0" lvl="0" indent="0" algn="l" defTabSz="914400" rtl="0" eaLnBrk="1" fontAlgn="auto" latinLnBrk="0" hangingPunct="1">
              <a:buClrTx/>
              <a:buSzTx/>
              <a:buFontTx/>
              <a:buNone/>
              <a:tabLst>
                <a:tab pos="87313" algn="l"/>
              </a:tabLst>
              <a:defRPr/>
            </a:pPr>
            <a:r>
              <a:rPr lang="en-GB" baseline="30000" dirty="0"/>
              <a:t>a</a:t>
            </a:r>
            <a:r>
              <a:rPr lang="en-GB" dirty="0"/>
              <a:t> Olaparib is FDA-approved for the treatment of adult patients with deleterious or suspected deleterious germline or somatic HRR mutation-positive mCRPC who have progressed following prior treatment with enzalutamide or abiraterone</a:t>
            </a:r>
            <a:r>
              <a:rPr lang="en-GB" baseline="30000" dirty="0"/>
              <a:t>1</a:t>
            </a:r>
            <a:br>
              <a:rPr lang="en-GB" baseline="30000" dirty="0"/>
            </a:br>
            <a:r>
              <a:rPr lang="en-GB" baseline="30000" dirty="0"/>
              <a:t>b</a:t>
            </a:r>
            <a:r>
              <a:rPr lang="en-GB" dirty="0"/>
              <a:t> Olaparib is EMA-approved as monotherapy for the treatment of adult patients with mCRPC and </a:t>
            </a:r>
            <a:r>
              <a:rPr lang="en-GB" i="1" dirty="0"/>
              <a:t>BRCA1/2</a:t>
            </a:r>
            <a:r>
              <a:rPr lang="en-GB" dirty="0"/>
              <a:t> mutations (germline and/or somatic) who have progressed following prior therapy that included an NHA</a:t>
            </a:r>
            <a:r>
              <a:rPr lang="en-GB" baseline="30000" dirty="0"/>
              <a:t>2 </a:t>
            </a:r>
            <a:r>
              <a:rPr lang="en-GB" dirty="0"/>
              <a:t>and has received a positive recommendation from the EMA CHMP to be used </a:t>
            </a:r>
            <a:r>
              <a:rPr lang="en-US" i="0" dirty="0">
                <a:solidFill>
                  <a:schemeClr val="tx2"/>
                </a:solidFill>
                <a:effectLst/>
              </a:rPr>
              <a:t>in combination with abiraterone and prednisone or prednisolone for the treatment of adult patients with </a:t>
            </a:r>
            <a:r>
              <a:rPr lang="en-US" i="0" dirty="0" err="1">
                <a:solidFill>
                  <a:schemeClr val="tx2"/>
                </a:solidFill>
                <a:effectLst/>
              </a:rPr>
              <a:t>mCRPC</a:t>
            </a:r>
            <a:r>
              <a:rPr lang="en-US" i="0" dirty="0">
                <a:solidFill>
                  <a:schemeClr val="tx2"/>
                </a:solidFill>
                <a:effectLst/>
              </a:rPr>
              <a:t> in whom chemotherapy is not clinically indicated</a:t>
            </a:r>
            <a:r>
              <a:rPr lang="en-US" i="0" baseline="30000" dirty="0">
                <a:solidFill>
                  <a:schemeClr val="tx2"/>
                </a:solidFill>
                <a:effectLst/>
              </a:rPr>
              <a:t>3</a:t>
            </a:r>
            <a:br>
              <a:rPr lang="en-GB" baseline="30000" dirty="0"/>
            </a:br>
            <a:r>
              <a:rPr lang="en-GB" baseline="30000" dirty="0"/>
              <a:t>c</a:t>
            </a:r>
            <a:r>
              <a:rPr lang="en-GB" dirty="0"/>
              <a:t> Rucaparib is FDA-approved for the treatment of adult patients with a deleterious </a:t>
            </a:r>
            <a:r>
              <a:rPr lang="en-GB" i="1" dirty="0"/>
              <a:t>BRCA</a:t>
            </a:r>
            <a:r>
              <a:rPr lang="en-GB" dirty="0"/>
              <a:t> mutation-associated mCRPC who have been treated with AR-directed therapy and a taxane-based chemotherapy </a:t>
            </a:r>
            <a:br>
              <a:rPr lang="en-GB" dirty="0"/>
            </a:br>
            <a:r>
              <a:rPr lang="en-GB" dirty="0"/>
              <a:t>	(no current approval in prostate cancer in Europe)</a:t>
            </a:r>
            <a:r>
              <a:rPr lang="en-GB" baseline="30000" dirty="0"/>
              <a:t>4</a:t>
            </a:r>
          </a:p>
          <a:p>
            <a:pPr marL="0" marR="0" lvl="0" indent="0" algn="l" defTabSz="914400" rtl="0" eaLnBrk="1" fontAlgn="auto" latinLnBrk="0" hangingPunct="1">
              <a:buClrTx/>
              <a:buSzTx/>
              <a:buFontTx/>
              <a:buNone/>
              <a:tabLst>
                <a:tab pos="87313" algn="l"/>
              </a:tabLst>
              <a:defRPr/>
            </a:pPr>
            <a:r>
              <a:rPr lang="en-GB" baseline="30000" dirty="0"/>
              <a:t>d </a:t>
            </a:r>
            <a:r>
              <a:rPr lang="en-GB" dirty="0"/>
              <a:t>Niraparib FDA-approved dose is 300 mg QD and EMA approved dose is either 200 or 300 mg QD depending on weight and other factors</a:t>
            </a:r>
          </a:p>
          <a:p>
            <a:pPr lvl="0"/>
            <a:r>
              <a:rPr lang="en-GB" dirty="0"/>
              <a:t>AR, androgen receptor; BID, twice daily; CHMP, Committee for Medicinal Products for Human Use; EMA, European Medicines Agency; QD, once daily; EMA, European Medicines Agency; FDA, Food and Drug Administration; HRR, homologous recombination repair; mCRPC, metastatic castration-resistant prostate cancer; NHA, new hormonal agent; PARP, poly-ADP ribose polymerase</a:t>
            </a:r>
          </a:p>
          <a:p>
            <a:r>
              <a:rPr lang="en-GB" dirty="0"/>
              <a:t>1. Olaparib PI; 2. Olaparib SmPC; 3. </a:t>
            </a:r>
            <a:r>
              <a:rPr lang="en-GB" dirty="0">
                <a:hlinkClick r:id="rId6">
                  <a:extLst>
                    <a:ext uri="{A12FA001-AC4F-418D-AE19-62706E023703}">
                      <ahyp:hlinkClr xmlns:ahyp="http://schemas.microsoft.com/office/drawing/2018/hyperlinkcolor" val="tx"/>
                    </a:ext>
                  </a:extLst>
                </a:hlinkClick>
              </a:rPr>
              <a:t>Lynparza: Pending EC decision | European Medicines Agency (europa.eu)</a:t>
            </a:r>
            <a:r>
              <a:rPr lang="en-GB" dirty="0"/>
              <a:t>; 4. Rucaparib SmPC; 5. Rucaparib PI; 6. Niraparib PI; 7. Niraparib SmPC; 8. </a:t>
            </a:r>
            <a:r>
              <a:rPr lang="en-GB" dirty="0" err="1"/>
              <a:t>Talazoparib</a:t>
            </a:r>
            <a:r>
              <a:rPr lang="en-GB" dirty="0"/>
              <a:t> SmPC; </a:t>
            </a:r>
            <a:r>
              <a:rPr lang="en-GB" dirty="0" err="1"/>
              <a:t>Talazoparib</a:t>
            </a:r>
            <a:r>
              <a:rPr lang="en-GB" dirty="0"/>
              <a:t> PI.  All accessed November 2022.</a:t>
            </a:r>
          </a:p>
        </p:txBody>
      </p:sp>
      <p:graphicFrame>
        <p:nvGraphicFramePr>
          <p:cNvPr id="10" name="Table 9">
            <a:extLst>
              <a:ext uri="{FF2B5EF4-FFF2-40B4-BE49-F238E27FC236}">
                <a16:creationId xmlns:a16="http://schemas.microsoft.com/office/drawing/2014/main" id="{7CB62149-CC6E-4B1C-AF7D-465E4456F224}"/>
              </a:ext>
            </a:extLst>
          </p:cNvPr>
          <p:cNvGraphicFramePr>
            <a:graphicFrameLocks noGrp="1"/>
          </p:cNvGraphicFramePr>
          <p:nvPr/>
        </p:nvGraphicFramePr>
        <p:xfrm>
          <a:off x="623888" y="1316693"/>
          <a:ext cx="10955336" cy="2436931"/>
        </p:xfrm>
        <a:graphic>
          <a:graphicData uri="http://schemas.openxmlformats.org/drawingml/2006/table">
            <a:tbl>
              <a:tblPr firstRow="1" bandRow="1">
                <a:tableStyleId>{5C22544A-7EE6-4342-B048-85BDC9FD1C3A}</a:tableStyleId>
              </a:tblPr>
              <a:tblGrid>
                <a:gridCol w="3775392">
                  <a:extLst>
                    <a:ext uri="{9D8B030D-6E8A-4147-A177-3AD203B41FA5}">
                      <a16:colId xmlns:a16="http://schemas.microsoft.com/office/drawing/2014/main" val="20000"/>
                    </a:ext>
                  </a:extLst>
                </a:gridCol>
                <a:gridCol w="1794986">
                  <a:extLst>
                    <a:ext uri="{9D8B030D-6E8A-4147-A177-3AD203B41FA5}">
                      <a16:colId xmlns:a16="http://schemas.microsoft.com/office/drawing/2014/main" val="20001"/>
                    </a:ext>
                  </a:extLst>
                </a:gridCol>
                <a:gridCol w="1794986">
                  <a:extLst>
                    <a:ext uri="{9D8B030D-6E8A-4147-A177-3AD203B41FA5}">
                      <a16:colId xmlns:a16="http://schemas.microsoft.com/office/drawing/2014/main" val="805980590"/>
                    </a:ext>
                  </a:extLst>
                </a:gridCol>
                <a:gridCol w="1794986">
                  <a:extLst>
                    <a:ext uri="{9D8B030D-6E8A-4147-A177-3AD203B41FA5}">
                      <a16:colId xmlns:a16="http://schemas.microsoft.com/office/drawing/2014/main" val="20002"/>
                    </a:ext>
                  </a:extLst>
                </a:gridCol>
                <a:gridCol w="1794986">
                  <a:extLst>
                    <a:ext uri="{9D8B030D-6E8A-4147-A177-3AD203B41FA5}">
                      <a16:colId xmlns:a16="http://schemas.microsoft.com/office/drawing/2014/main" val="20003"/>
                    </a:ext>
                  </a:extLst>
                </a:gridCol>
              </a:tblGrid>
              <a:tr h="562589">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defTabSz="914400"/>
                      <a:endParaRPr lang="en-GB" sz="1400" noProof="0" dirty="0">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Olaparib</a:t>
                      </a:r>
                      <a:endParaRPr lang="en-GB" sz="1600" b="1" i="0" u="none" strike="noStrike" kern="1200" cap="none" spc="0" normalizeH="0" baseline="30000" noProof="0" dirty="0">
                        <a:solidFill>
                          <a:schemeClr val="bg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Rucaparib</a:t>
                      </a:r>
                      <a:endParaRPr lang="en-GB" sz="1600" b="0" i="0" u="none" strike="noStrike" kern="1200" cap="none" spc="0" normalizeH="0" baseline="0" noProof="0" dirty="0">
                        <a:solidFill>
                          <a:schemeClr val="bg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Niraparib</a:t>
                      </a:r>
                      <a:endParaRPr lang="en-GB" sz="1600" b="1" i="0" u="none" strike="noStrike" kern="1200" cap="none" spc="0" normalizeH="0" baseline="0" noProof="0" dirty="0">
                        <a:solidFill>
                          <a:schemeClr val="bg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Talazoparib</a:t>
                      </a:r>
                      <a:endParaRPr lang="en-GB" sz="1600" b="1" i="0" u="none" strike="noStrike" kern="1200" cap="none" spc="0" normalizeH="0" baseline="0" noProof="0" dirty="0">
                        <a:solidFill>
                          <a:schemeClr val="bg1"/>
                        </a:solidFill>
                        <a:latin typeface="Arial" panose="020B0604020202020204" pitchFamily="34" charset="0"/>
                        <a:ea typeface="+mn-ea"/>
                        <a:cs typeface="Arial" panose="020B0604020202020204" pitchFamily="34" charset="0"/>
                        <a:sym typeface=""/>
                      </a:endParaRPr>
                    </a:p>
                  </a:txBody>
                  <a:tcPr anchor="ctr"/>
                </a:tc>
                <a:extLst>
                  <a:ext uri="{0D108BD9-81ED-4DB2-BD59-A6C34878D82A}">
                    <a16:rowId xmlns:a16="http://schemas.microsoft.com/office/drawing/2014/main" val="10000"/>
                  </a:ext>
                </a:extLst>
              </a:tr>
              <a:tr h="6856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b="1" u="none" strike="noStrike" kern="1200" cap="none" spc="0" normalizeH="0" baseline="0" noProof="0" dirty="0">
                          <a:latin typeface="Arial" panose="020B0604020202020204" pitchFamily="34" charset="0"/>
                          <a:cs typeface="Arial" panose="020B0604020202020204" pitchFamily="34" charset="0"/>
                          <a:sym typeface=""/>
                        </a:rPr>
                        <a:t>Single-agent dose</a:t>
                      </a:r>
                      <a:r>
                        <a:rPr lang="en-GB" sz="1400" b="1" u="none" strike="noStrike" kern="1200" cap="none" spc="0" normalizeH="0" baseline="30000" noProof="0" dirty="0">
                          <a:latin typeface="Arial" panose="020B0604020202020204" pitchFamily="34" charset="0"/>
                          <a:cs typeface="Arial" panose="020B0604020202020204" pitchFamily="34" charset="0"/>
                          <a:sym typeface=""/>
                        </a:rPr>
                        <a:t> </a:t>
                      </a:r>
                      <a:r>
                        <a:rPr lang="en-GB" sz="1400" b="1" u="none" strike="noStrike" kern="1200" cap="none" spc="0" normalizeH="0" baseline="0" noProof="0" dirty="0">
                          <a:latin typeface="Arial" panose="020B0604020202020204" pitchFamily="34" charset="0"/>
                          <a:cs typeface="Arial" panose="020B0604020202020204" pitchFamily="34" charset="0"/>
                          <a:sym typeface=""/>
                        </a:rPr>
                        <a:t>(a</a:t>
                      </a:r>
                      <a:r>
                        <a:rPr lang="en-GB" sz="1400" b="1" u="none" strike="noStrike" kern="1200" cap="none" spc="0" normalizeH="0" noProof="0" dirty="0">
                          <a:latin typeface="Arial" panose="020B0604020202020204" pitchFamily="34" charset="0"/>
                          <a:cs typeface="Arial" panose="020B0604020202020204" pitchFamily="34" charset="0"/>
                          <a:sym typeface=""/>
                        </a:rPr>
                        <a:t>pproved for olaparib, rucaparib, niraparib, and talazoparib)</a:t>
                      </a:r>
                      <a:endParaRPr lang="en-GB" sz="1400" b="1"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300 mg BID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600 mg BID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200/300</a:t>
                      </a:r>
                      <a:r>
                        <a:rPr lang="en-GB" sz="1400" u="none" strike="noStrike" kern="1200" cap="none" spc="0" normalizeH="0" baseline="30000" noProof="0" dirty="0">
                          <a:latin typeface="Arial" panose="020B0604020202020204" pitchFamily="34" charset="0"/>
                          <a:cs typeface="Arial" panose="020B0604020202020204" pitchFamily="34" charset="0"/>
                          <a:sym typeface=""/>
                        </a:rPr>
                        <a:t>d</a:t>
                      </a:r>
                      <a:r>
                        <a:rPr lang="en-GB" sz="1400" u="none" strike="noStrike" kern="1200" cap="none" spc="0" normalizeH="0" baseline="0" noProof="0" dirty="0">
                          <a:latin typeface="Arial" panose="020B0604020202020204" pitchFamily="34" charset="0"/>
                          <a:cs typeface="Arial" panose="020B0604020202020204" pitchFamily="34" charset="0"/>
                          <a:sym typeface=""/>
                        </a:rPr>
                        <a:t> mg QD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1 mg QD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extLst>
                  <a:ext uri="{0D108BD9-81ED-4DB2-BD59-A6C34878D82A}">
                    <a16:rowId xmlns:a16="http://schemas.microsoft.com/office/drawing/2014/main" val="10001"/>
                  </a:ext>
                </a:extLst>
              </a:tr>
              <a:tr h="11887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b="1" u="none" strike="noStrike" kern="1200" cap="none" spc="0" normalizeH="0" baseline="0" noProof="0" dirty="0">
                          <a:latin typeface="Arial" panose="020B0604020202020204" pitchFamily="34" charset="0"/>
                          <a:cs typeface="Arial" panose="020B0604020202020204" pitchFamily="34" charset="0"/>
                          <a:sym typeface=""/>
                        </a:rPr>
                        <a:t>Tumour indications</a:t>
                      </a:r>
                      <a:endParaRPr lang="en-GB" sz="1400" b="1"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Ovarian cancer, breast cancer, pancreatic cancer, prostate cancer</a:t>
                      </a:r>
                      <a:r>
                        <a:rPr lang="en-GB" sz="1400" u="none" strike="noStrike" kern="1200" cap="none" spc="0" normalizeH="0" baseline="30000" noProof="0" dirty="0">
                          <a:latin typeface="Arial" panose="020B0604020202020204" pitchFamily="34" charset="0"/>
                          <a:cs typeface="Arial" panose="020B0604020202020204" pitchFamily="34" charset="0"/>
                          <a:sym typeface=""/>
                        </a:rPr>
                        <a:t>1,2,3,a,b</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Ovarian </a:t>
                      </a:r>
                      <a:r>
                        <a:rPr lang="en-GB" sz="1400" u="none" strike="noStrike" kern="1200" cap="none" spc="0" normalizeH="0" baseline="0" noProof="0" dirty="0">
                          <a:latin typeface="Arial" panose="020B0604020202020204" pitchFamily="34" charset="0"/>
                          <a:cs typeface="Arial" panose="020B0604020202020204" pitchFamily="34" charset="0"/>
                        </a:rPr>
                        <a:t>cancer,</a:t>
                      </a:r>
                      <a:r>
                        <a:rPr lang="en-GB" sz="1400" u="none" strike="noStrike" kern="1200" cap="none" spc="0" normalizeH="0" baseline="30000" noProof="0" dirty="0">
                          <a:latin typeface="Arial" panose="020B0604020202020204" pitchFamily="34" charset="0"/>
                          <a:cs typeface="Arial" panose="020B0604020202020204" pitchFamily="34" charset="0"/>
                        </a:rPr>
                        <a:t>4,5</a:t>
                      </a:r>
                      <a:r>
                        <a:rPr lang="en-GB" sz="1400" u="none" strike="noStrike" kern="1200" cap="none" spc="0" normalizeH="0" baseline="0" noProof="0" dirty="0">
                          <a:latin typeface="Arial" panose="020B0604020202020204" pitchFamily="34" charset="0"/>
                          <a:cs typeface="Arial" panose="020B0604020202020204" pitchFamily="34" charset="0"/>
                          <a:sym typeface=""/>
                        </a:rPr>
                        <a:t> </a:t>
                      </a:r>
                      <a:br>
                        <a:rPr lang="en-GB" sz="1400" u="none" strike="noStrike" kern="1200" cap="none" spc="0" normalizeH="0" baseline="0" noProof="0" dirty="0">
                          <a:latin typeface="Arial" panose="020B0604020202020204" pitchFamily="34" charset="0"/>
                          <a:cs typeface="Arial" panose="020B0604020202020204" pitchFamily="34" charset="0"/>
                          <a:sym typeface=""/>
                        </a:rPr>
                      </a:br>
                      <a:r>
                        <a:rPr lang="en-GB" sz="1400" u="none" strike="noStrike" kern="1200" cap="none" spc="0" normalizeH="0" baseline="0" noProof="0" dirty="0">
                          <a:latin typeface="Arial" panose="020B0604020202020204" pitchFamily="34" charset="0"/>
                          <a:cs typeface="Arial" panose="020B0604020202020204" pitchFamily="34" charset="0"/>
                          <a:sym typeface=""/>
                        </a:rPr>
                        <a:t>prostate </a:t>
                      </a:r>
                      <a:r>
                        <a:rPr lang="en-GB" sz="1400" u="none" strike="noStrike" kern="1200" cap="none" spc="0" normalizeH="0" baseline="0" noProof="0" dirty="0">
                          <a:latin typeface="Arial" panose="020B0604020202020204" pitchFamily="34" charset="0"/>
                          <a:cs typeface="Arial" panose="020B0604020202020204" pitchFamily="34" charset="0"/>
                        </a:rPr>
                        <a:t>cancer</a:t>
                      </a:r>
                      <a:r>
                        <a:rPr lang="en-GB" sz="1400" u="none" strike="noStrike" kern="1200" cap="none" spc="0" normalizeH="0" baseline="30000" noProof="0" dirty="0">
                          <a:latin typeface="Arial" panose="020B0604020202020204" pitchFamily="34" charset="0"/>
                          <a:cs typeface="Arial" panose="020B0604020202020204" pitchFamily="34" charset="0"/>
                        </a:rPr>
                        <a:t>5</a:t>
                      </a:r>
                      <a:r>
                        <a:rPr lang="en-GB" sz="1400" u="none" strike="noStrike" kern="1200" cap="none" spc="0" normalizeH="0" baseline="30000" noProof="0" dirty="0">
                          <a:latin typeface="Arial" panose="020B0604020202020204" pitchFamily="34" charset="0"/>
                          <a:cs typeface="Arial" panose="020B0604020202020204" pitchFamily="34" charset="0"/>
                          <a:sym typeface=""/>
                        </a:rPr>
                        <a:t>,c</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Ovarian cancer</a:t>
                      </a:r>
                      <a:r>
                        <a:rPr lang="en-GB" sz="1400" u="none" strike="noStrike" kern="1200" cap="none" spc="0" normalizeH="0" baseline="30000" noProof="0" dirty="0">
                          <a:latin typeface="Arial" panose="020B0604020202020204" pitchFamily="34" charset="0"/>
                          <a:cs typeface="Arial" panose="020B0604020202020204" pitchFamily="34" charset="0"/>
                          <a:sym typeface=""/>
                        </a:rPr>
                        <a:t>6,7</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Breast cancer</a:t>
                      </a:r>
                      <a:r>
                        <a:rPr lang="en-GB" sz="1400" u="none" strike="noStrike" kern="1200" cap="none" spc="0" normalizeH="0" baseline="30000" noProof="0" dirty="0">
                          <a:latin typeface="Arial" panose="020B0604020202020204" pitchFamily="34" charset="0"/>
                          <a:cs typeface="Arial" panose="020B0604020202020204" pitchFamily="34" charset="0"/>
                          <a:sym typeface=""/>
                        </a:rPr>
                        <a:t>8,9</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AF9AB5AA-3D37-C85C-E86B-408EB6865783}"/>
              </a:ext>
            </a:extLst>
          </p:cNvPr>
          <p:cNvSpPr>
            <a:spLocks noGrp="1"/>
          </p:cNvSpPr>
          <p:nvPr>
            <p:ph type="sldNum" sz="quarter" idx="4"/>
          </p:nvPr>
        </p:nvSpPr>
        <p:spPr/>
        <p:txBody>
          <a:bodyPr/>
          <a:lstStyle/>
          <a:p>
            <a:fld id="{18DA6CFC-1861-4C15-81E1-7D7871A33D94}" type="slidenum">
              <a:rPr lang="en-GB" smtClean="0"/>
              <a:pPr/>
              <a:t>51</a:t>
            </a:fld>
            <a:endParaRPr lang="en-GB" dirty="0"/>
          </a:p>
        </p:txBody>
      </p:sp>
    </p:spTree>
    <p:extLst>
      <p:ext uri="{BB962C8B-B14F-4D97-AF65-F5344CB8AC3E}">
        <p14:creationId xmlns:p14="http://schemas.microsoft.com/office/powerpoint/2010/main" val="2488212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25BF-94F5-4701-866D-2A35A046E6F2}"/>
              </a:ext>
            </a:extLst>
          </p:cNvPr>
          <p:cNvSpPr>
            <a:spLocks noGrp="1"/>
          </p:cNvSpPr>
          <p:nvPr>
            <p:ph type="title"/>
          </p:nvPr>
        </p:nvSpPr>
        <p:spPr>
          <a:xfrm>
            <a:off x="619200" y="246566"/>
            <a:ext cx="9437240" cy="807285"/>
          </a:xfrm>
        </p:spPr>
        <p:txBody>
          <a:bodyPr/>
          <a:lstStyle/>
          <a:p>
            <a:r>
              <a:rPr lang="en-GB" sz="2200" spc="10" dirty="0"/>
              <a:t>AE profiles of </a:t>
            </a:r>
            <a:r>
              <a:rPr lang="en-GB" sz="2200" spc="10" dirty="0" err="1"/>
              <a:t>PARP</a:t>
            </a:r>
            <a:r>
              <a:rPr lang="en-GB" sz="2200" cap="none" spc="10" dirty="0" err="1"/>
              <a:t>i</a:t>
            </a:r>
            <a:r>
              <a:rPr lang="en-GB" sz="2200" cap="none" spc="10" dirty="0"/>
              <a:t> </a:t>
            </a:r>
            <a:r>
              <a:rPr lang="en-GB" sz="2200" spc="10" dirty="0"/>
              <a:t>from monotherapy trials across different tumour types</a:t>
            </a:r>
            <a:endParaRPr lang="en-GB" sz="2200" spc="10" baseline="30000" dirty="0"/>
          </a:p>
        </p:txBody>
      </p:sp>
      <p:sp>
        <p:nvSpPr>
          <p:cNvPr id="8" name="Slide Number Placeholder 7">
            <a:extLst>
              <a:ext uri="{FF2B5EF4-FFF2-40B4-BE49-F238E27FC236}">
                <a16:creationId xmlns:a16="http://schemas.microsoft.com/office/drawing/2014/main" id="{21125365-5100-E845-B5A9-27F520D932EE}"/>
              </a:ext>
            </a:extLst>
          </p:cNvPr>
          <p:cNvSpPr>
            <a:spLocks noGrp="1"/>
          </p:cNvSpPr>
          <p:nvPr>
            <p:ph type="sldNum" sz="quarter" idx="4"/>
          </p:nvPr>
        </p:nvSpPr>
        <p:spPr/>
        <p:txBody>
          <a:bodyPr/>
          <a:lstStyle/>
          <a:p>
            <a:fld id="{F8E47D07-9D1E-4FE9-B31A-2F5863681021}" type="slidenum">
              <a:rPr lang="en-GB" smtClean="0"/>
              <a:pPr/>
              <a:t>52</a:t>
            </a:fld>
            <a:endParaRPr lang="en-GB"/>
          </a:p>
        </p:txBody>
      </p:sp>
      <p:sp>
        <p:nvSpPr>
          <p:cNvPr id="9" name="Content Placeholder 8">
            <a:extLst>
              <a:ext uri="{FF2B5EF4-FFF2-40B4-BE49-F238E27FC236}">
                <a16:creationId xmlns:a16="http://schemas.microsoft.com/office/drawing/2014/main" id="{49E0C477-091A-4C45-9C0E-C54146649289}"/>
              </a:ext>
            </a:extLst>
          </p:cNvPr>
          <p:cNvSpPr>
            <a:spLocks noGrp="1"/>
          </p:cNvSpPr>
          <p:nvPr>
            <p:ph sz="quarter" idx="15"/>
          </p:nvPr>
        </p:nvSpPr>
        <p:spPr>
          <a:xfrm>
            <a:off x="620184" y="6309320"/>
            <a:ext cx="10876416" cy="365125"/>
          </a:xfrm>
        </p:spPr>
        <p:txBody>
          <a:bodyPr/>
          <a:lstStyle/>
          <a:p>
            <a:pPr>
              <a:lnSpc>
                <a:spcPct val="90000"/>
              </a:lnSpc>
              <a:spcBef>
                <a:spcPts val="0"/>
              </a:spcBef>
              <a:spcAft>
                <a:spcPts val="300"/>
              </a:spcAft>
            </a:pPr>
            <a:r>
              <a:rPr lang="en-GB" sz="1100" dirty="0">
                <a:solidFill>
                  <a:schemeClr val="tx2"/>
                </a:solidFill>
              </a:rPr>
              <a:t>AE, adverse event; ALT, alanine aminotransferase; AST, aspartate aminotransferase; NR, not reported; </a:t>
            </a:r>
            <a:r>
              <a:rPr lang="en-GB" sz="1100" dirty="0" err="1">
                <a:solidFill>
                  <a:schemeClr val="tx2"/>
                </a:solidFill>
              </a:rPr>
              <a:t>PARPi</a:t>
            </a:r>
            <a:r>
              <a:rPr lang="en-GB" sz="1100" dirty="0">
                <a:solidFill>
                  <a:schemeClr val="tx2"/>
                </a:solidFill>
              </a:rPr>
              <a:t>, poly-ADP ribose polymerase inhibitor</a:t>
            </a:r>
          </a:p>
          <a:p>
            <a:pPr>
              <a:lnSpc>
                <a:spcPct val="90000"/>
              </a:lnSpc>
              <a:spcBef>
                <a:spcPts val="0"/>
              </a:spcBef>
              <a:spcAft>
                <a:spcPts val="300"/>
              </a:spcAft>
            </a:pPr>
            <a:r>
              <a:rPr lang="en-GB" sz="1100" dirty="0">
                <a:solidFill>
                  <a:schemeClr val="tx2"/>
                </a:solidFill>
              </a:rPr>
              <a:t>1. Hussain M, et al. New </a:t>
            </a:r>
            <a:r>
              <a:rPr lang="en-GB" sz="1100" dirty="0" err="1">
                <a:solidFill>
                  <a:schemeClr val="tx2"/>
                </a:solidFill>
              </a:rPr>
              <a:t>Engl</a:t>
            </a:r>
            <a:r>
              <a:rPr lang="en-GB" sz="1100" dirty="0">
                <a:solidFill>
                  <a:schemeClr val="tx2"/>
                </a:solidFill>
              </a:rPr>
              <a:t> J Med. 2020;383:2345-57; 2. </a:t>
            </a:r>
            <a:r>
              <a:rPr lang="en-GB" sz="1100" dirty="0" err="1">
                <a:solidFill>
                  <a:schemeClr val="tx2"/>
                </a:solidFill>
              </a:rPr>
              <a:t>Abida</a:t>
            </a:r>
            <a:r>
              <a:rPr lang="en-GB" sz="1100" dirty="0">
                <a:solidFill>
                  <a:schemeClr val="tx2"/>
                </a:solidFill>
              </a:rPr>
              <a:t> W, et al. J </a:t>
            </a:r>
            <a:r>
              <a:rPr lang="en-GB" sz="1100" dirty="0" err="1">
                <a:solidFill>
                  <a:schemeClr val="tx2"/>
                </a:solidFill>
              </a:rPr>
              <a:t>Clin</a:t>
            </a:r>
            <a:r>
              <a:rPr lang="en-GB" sz="1100" dirty="0">
                <a:solidFill>
                  <a:schemeClr val="tx2"/>
                </a:solidFill>
              </a:rPr>
              <a:t> Oncol. 2020;38(32):3763-72; 3. Smith MR, et al. Lancet Oncol. 2022;23(3):362-73; </a:t>
            </a:r>
            <a:br>
              <a:rPr lang="en-GB" sz="1100" dirty="0">
                <a:solidFill>
                  <a:schemeClr val="tx2"/>
                </a:solidFill>
              </a:rPr>
            </a:br>
            <a:r>
              <a:rPr lang="en-GB" sz="1100" dirty="0">
                <a:solidFill>
                  <a:schemeClr val="tx2"/>
                </a:solidFill>
              </a:rPr>
              <a:t>4. de Bono JS, et al. Lancet Oncol. 2021;22(9):1250-64; 5. </a:t>
            </a:r>
            <a:r>
              <a:rPr lang="en-GB" sz="1100" dirty="0" err="1">
                <a:solidFill>
                  <a:schemeClr val="tx2"/>
                </a:solidFill>
              </a:rPr>
              <a:t>Poveda</a:t>
            </a:r>
            <a:r>
              <a:rPr lang="en-GB" sz="1100" dirty="0">
                <a:solidFill>
                  <a:schemeClr val="tx2"/>
                </a:solidFill>
              </a:rPr>
              <a:t> A, et al. Lancet Oncol. 2021;22(5):620-31; 6. Ledermann A, et al. Lancet Oncol. 2020;21:710-22; </a:t>
            </a:r>
            <a:br>
              <a:rPr lang="en-GB" sz="1100" dirty="0">
                <a:solidFill>
                  <a:schemeClr val="tx2"/>
                </a:solidFill>
              </a:rPr>
            </a:br>
            <a:r>
              <a:rPr lang="en-GB" sz="1100" dirty="0">
                <a:solidFill>
                  <a:schemeClr val="tx2"/>
                </a:solidFill>
              </a:rPr>
              <a:t>7. Mirza MR, et al. New </a:t>
            </a:r>
            <a:r>
              <a:rPr lang="en-GB" sz="1100" dirty="0" err="1">
                <a:solidFill>
                  <a:schemeClr val="tx2"/>
                </a:solidFill>
              </a:rPr>
              <a:t>Engl</a:t>
            </a:r>
            <a:r>
              <a:rPr lang="en-GB" sz="1100" dirty="0">
                <a:solidFill>
                  <a:schemeClr val="tx2"/>
                </a:solidFill>
              </a:rPr>
              <a:t> J Med. 2016;375:2154-64; 8. Litton JK, et al. New </a:t>
            </a:r>
            <a:r>
              <a:rPr lang="en-GB" sz="1100" dirty="0" err="1">
                <a:solidFill>
                  <a:schemeClr val="tx2"/>
                </a:solidFill>
              </a:rPr>
              <a:t>Engl</a:t>
            </a:r>
            <a:r>
              <a:rPr lang="en-GB" sz="1100" dirty="0">
                <a:solidFill>
                  <a:schemeClr val="tx2"/>
                </a:solidFill>
              </a:rPr>
              <a:t> J Med. 2018;379:753-63 (supplementary appendix)</a:t>
            </a:r>
          </a:p>
        </p:txBody>
      </p:sp>
      <p:graphicFrame>
        <p:nvGraphicFramePr>
          <p:cNvPr id="6" name="Table 12">
            <a:extLst>
              <a:ext uri="{FF2B5EF4-FFF2-40B4-BE49-F238E27FC236}">
                <a16:creationId xmlns:a16="http://schemas.microsoft.com/office/drawing/2014/main" id="{E981CE23-FF55-4725-B39E-02C469DF1618}"/>
              </a:ext>
            </a:extLst>
          </p:cNvPr>
          <p:cNvGraphicFramePr>
            <a:graphicFrameLocks/>
          </p:cNvGraphicFramePr>
          <p:nvPr>
            <p:extLst>
              <p:ext uri="{D42A27DB-BD31-4B8C-83A1-F6EECF244321}">
                <p14:modId xmlns:p14="http://schemas.microsoft.com/office/powerpoint/2010/main" val="1665353734"/>
              </p:ext>
            </p:extLst>
          </p:nvPr>
        </p:nvGraphicFramePr>
        <p:xfrm>
          <a:off x="627017" y="1196752"/>
          <a:ext cx="10746376" cy="2016224"/>
        </p:xfrm>
        <a:graphic>
          <a:graphicData uri="http://schemas.openxmlformats.org/drawingml/2006/table">
            <a:tbl>
              <a:tblPr firstRow="1" bandRow="1">
                <a:tableStyleId>{5C22544A-7EE6-4342-B048-85BDC9FD1C3A}</a:tableStyleId>
              </a:tblPr>
              <a:tblGrid>
                <a:gridCol w="4083779">
                  <a:extLst>
                    <a:ext uri="{9D8B030D-6E8A-4147-A177-3AD203B41FA5}">
                      <a16:colId xmlns:a16="http://schemas.microsoft.com/office/drawing/2014/main" val="20000"/>
                    </a:ext>
                  </a:extLst>
                </a:gridCol>
                <a:gridCol w="1665649">
                  <a:extLst>
                    <a:ext uri="{9D8B030D-6E8A-4147-A177-3AD203B41FA5}">
                      <a16:colId xmlns:a16="http://schemas.microsoft.com/office/drawing/2014/main" val="20001"/>
                    </a:ext>
                  </a:extLst>
                </a:gridCol>
                <a:gridCol w="1677955">
                  <a:extLst>
                    <a:ext uri="{9D8B030D-6E8A-4147-A177-3AD203B41FA5}">
                      <a16:colId xmlns:a16="http://schemas.microsoft.com/office/drawing/2014/main" val="20003"/>
                    </a:ext>
                  </a:extLst>
                </a:gridCol>
                <a:gridCol w="1653344">
                  <a:extLst>
                    <a:ext uri="{9D8B030D-6E8A-4147-A177-3AD203B41FA5}">
                      <a16:colId xmlns:a16="http://schemas.microsoft.com/office/drawing/2014/main" val="20004"/>
                    </a:ext>
                  </a:extLst>
                </a:gridCol>
                <a:gridCol w="1665649">
                  <a:extLst>
                    <a:ext uri="{9D8B030D-6E8A-4147-A177-3AD203B41FA5}">
                      <a16:colId xmlns:a16="http://schemas.microsoft.com/office/drawing/2014/main" val="20005"/>
                    </a:ext>
                  </a:extLst>
                </a:gridCol>
              </a:tblGrid>
              <a:tr h="608068">
                <a:tc>
                  <a:txBody>
                    <a:bodyPr/>
                    <a:lstStyle>
                      <a:lvl1pPr marL="0" algn="l" defTabSz="457142" rtl="0" eaLnBrk="1" latinLnBrk="0" hangingPunct="1">
                        <a:defRPr sz="1800" b="1" kern="1200">
                          <a:solidFill>
                            <a:schemeClr val="lt1"/>
                          </a:solidFill>
                          <a:latin typeface="Arial"/>
                        </a:defRPr>
                      </a:lvl1pPr>
                      <a:lvl2pPr marL="457142" algn="l" defTabSz="457142" rtl="0" eaLnBrk="1" latinLnBrk="0" hangingPunct="1">
                        <a:defRPr sz="1800" b="1" kern="1200">
                          <a:solidFill>
                            <a:schemeClr val="lt1"/>
                          </a:solidFill>
                          <a:latin typeface="Arial"/>
                        </a:defRPr>
                      </a:lvl2pPr>
                      <a:lvl3pPr marL="914288" algn="l" defTabSz="457142" rtl="0" eaLnBrk="1" latinLnBrk="0" hangingPunct="1">
                        <a:defRPr sz="1800" b="1" kern="1200">
                          <a:solidFill>
                            <a:schemeClr val="lt1"/>
                          </a:solidFill>
                          <a:latin typeface="Arial"/>
                        </a:defRPr>
                      </a:lvl3pPr>
                      <a:lvl4pPr marL="1371430" algn="l" defTabSz="457142" rtl="0" eaLnBrk="1" latinLnBrk="0" hangingPunct="1">
                        <a:defRPr sz="1800" b="1" kern="1200">
                          <a:solidFill>
                            <a:schemeClr val="lt1"/>
                          </a:solidFill>
                          <a:latin typeface="Arial"/>
                        </a:defRPr>
                      </a:lvl4pPr>
                      <a:lvl5pPr marL="1828574" algn="l" defTabSz="457142" rtl="0" eaLnBrk="1" latinLnBrk="0" hangingPunct="1">
                        <a:defRPr sz="1800" b="1" kern="1200">
                          <a:solidFill>
                            <a:schemeClr val="lt1"/>
                          </a:solidFill>
                          <a:latin typeface="Arial"/>
                        </a:defRPr>
                      </a:lvl5pPr>
                      <a:lvl6pPr marL="2285715" algn="l" defTabSz="457142" rtl="0" eaLnBrk="1" latinLnBrk="0" hangingPunct="1">
                        <a:defRPr sz="1800" b="1" kern="1200">
                          <a:solidFill>
                            <a:schemeClr val="lt1"/>
                          </a:solidFill>
                          <a:latin typeface="Arial"/>
                        </a:defRPr>
                      </a:lvl6pPr>
                      <a:lvl7pPr marL="2742857" algn="l" defTabSz="457142" rtl="0" eaLnBrk="1" latinLnBrk="0" hangingPunct="1">
                        <a:defRPr sz="1800" b="1" kern="1200">
                          <a:solidFill>
                            <a:schemeClr val="lt1"/>
                          </a:solidFill>
                          <a:latin typeface="Arial"/>
                        </a:defRPr>
                      </a:lvl7pPr>
                      <a:lvl8pPr marL="3200000" algn="l" defTabSz="457142" rtl="0" eaLnBrk="1" latinLnBrk="0" hangingPunct="1">
                        <a:defRPr sz="1800" b="1" kern="1200">
                          <a:solidFill>
                            <a:schemeClr val="lt1"/>
                          </a:solidFill>
                          <a:latin typeface="Arial"/>
                        </a:defRPr>
                      </a:lvl8pPr>
                      <a:lvl9pPr marL="3657143" algn="l" defTabSz="457142" rtl="0" eaLnBrk="1" latinLnBrk="0" hangingPunct="1">
                        <a:defRPr sz="1800" b="1" kern="1200">
                          <a:solidFill>
                            <a:schemeClr val="lt1"/>
                          </a:solidFill>
                          <a:latin typeface="Arial"/>
                        </a:defRPr>
                      </a:lvl9pPr>
                    </a:lstStyle>
                    <a:p>
                      <a:r>
                        <a:rPr lang="en-GB" sz="1600" b="1" kern="1200" dirty="0">
                          <a:solidFill>
                            <a:schemeClr val="tx1"/>
                          </a:solidFill>
                          <a:latin typeface="Arial" panose="020B0604020202020204" pitchFamily="34" charset="0"/>
                          <a:ea typeface="Tahoma" panose="020B0604030504040204" pitchFamily="34" charset="0"/>
                          <a:cs typeface="Arial" panose="020B0604020202020204" pitchFamily="34" charset="0"/>
                        </a:rPr>
                        <a:t>Frequency of AEs in prostate cancer trials – All Grade (Grade ≥3)</a:t>
                      </a:r>
                    </a:p>
                  </a:txBody>
                  <a:tcPr marL="121920" marR="121920" anchor="ctr">
                    <a:no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kern="1200" dirty="0" err="1"/>
                        <a:t>Olaparib</a:t>
                      </a:r>
                      <a:endParaRPr lang="en-GB" sz="1600" kern="1200" dirty="0"/>
                    </a:p>
                    <a:p>
                      <a:pPr algn="ctr"/>
                      <a:r>
                        <a:rPr lang="en-GB" sz="1600" kern="1200" dirty="0"/>
                        <a:t>(</a:t>
                      </a:r>
                      <a:r>
                        <a:rPr lang="en-GB" sz="1600" kern="1200" dirty="0" err="1"/>
                        <a:t>PROfound</a:t>
                      </a:r>
                      <a:r>
                        <a:rPr lang="en-GB" sz="1600" kern="1200" dirty="0"/>
                        <a:t>)</a:t>
                      </a:r>
                      <a:r>
                        <a:rPr lang="en-GB" sz="1600" strike="noStrike" kern="1200" baseline="30000" dirty="0"/>
                        <a:t>1</a:t>
                      </a:r>
                      <a:endParaRPr lang="en-GB" sz="1600" b="0" kern="12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Rucaparib</a:t>
                      </a:r>
                    </a:p>
                    <a:p>
                      <a:pPr algn="ctr"/>
                      <a:r>
                        <a:rPr lang="en-GB" sz="1600" dirty="0"/>
                        <a:t>(TRITON2)</a:t>
                      </a:r>
                      <a:r>
                        <a:rPr lang="en-GB" sz="1600" strike="noStrike" kern="1200" baseline="30000" dirty="0"/>
                        <a:t>2</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Niraparib</a:t>
                      </a:r>
                    </a:p>
                    <a:p>
                      <a:pPr algn="ctr"/>
                      <a:r>
                        <a:rPr lang="en-GB" sz="1600" dirty="0"/>
                        <a:t>(GALAHAD)</a:t>
                      </a:r>
                      <a:r>
                        <a:rPr lang="en-GB" sz="1600" strike="noStrike" kern="1200" baseline="30000" dirty="0"/>
                        <a:t>3</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err="1"/>
                        <a:t>Talazoparib</a:t>
                      </a:r>
                      <a:endParaRPr lang="en-GB" sz="1600" dirty="0"/>
                    </a:p>
                    <a:p>
                      <a:pPr algn="ctr"/>
                      <a:r>
                        <a:rPr lang="en-GB" sz="1600" dirty="0"/>
                        <a:t>(TALAPRO-1)</a:t>
                      </a:r>
                      <a:r>
                        <a:rPr lang="en-GB" sz="1600" strike="noStrike" kern="1200" baseline="30000" dirty="0"/>
                        <a:t>4</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96000" marR="96000" anchor="ctr">
                    <a:solidFill>
                      <a:schemeClr val="accent1"/>
                    </a:solidFill>
                  </a:tcPr>
                </a:tc>
                <a:extLst>
                  <a:ext uri="{0D108BD9-81ED-4DB2-BD59-A6C34878D82A}">
                    <a16:rowId xmlns:a16="http://schemas.microsoft.com/office/drawing/2014/main" val="10000"/>
                  </a:ext>
                </a:extLst>
              </a:tr>
              <a:tr h="352039">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solidFill>
                            <a:schemeClr val="tx1"/>
                          </a:solidFill>
                        </a:rPr>
                        <a:t>Hypertension %</a:t>
                      </a:r>
                      <a:endParaRPr lang="en-GB" sz="1600" b="0" kern="1200" baseline="300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11.8 (4.2)</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5.5 (3.1)</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extLst>
                  <a:ext uri="{0D108BD9-81ED-4DB2-BD59-A6C34878D82A}">
                    <a16:rowId xmlns:a16="http://schemas.microsoft.com/office/drawing/2014/main" val="10012"/>
                  </a:ext>
                </a:extLst>
              </a:tr>
              <a:tr h="352039">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t>Increased ALT/AST %</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t>NR</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solidFill>
                      <a:srgbClr val="E7F5E9"/>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algn="ctr" defTabSz="457142" rtl="0" eaLnBrk="1" latinLnBrk="0" hangingPunct="1"/>
                      <a:r>
                        <a:rPr lang="en-GB" sz="1600" b="0" kern="1200" dirty="0">
                          <a:solidFill>
                            <a:schemeClr val="dk1"/>
                          </a:solidFill>
                          <a:latin typeface="Arial"/>
                          <a:ea typeface="+mn-ea"/>
                          <a:cs typeface="+mn-cs"/>
                        </a:rPr>
                        <a:t>33.0 (5.2)</a:t>
                      </a: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algn="ctr" defTabSz="457142" rtl="0" eaLnBrk="1" latinLnBrk="0" hangingPunct="1"/>
                      <a:r>
                        <a:rPr lang="en-GB" sz="1600" b="0" kern="1200" dirty="0">
                          <a:solidFill>
                            <a:schemeClr val="dk1"/>
                          </a:solidFill>
                          <a:latin typeface="Arial"/>
                          <a:ea typeface="+mn-ea"/>
                          <a:cs typeface="+mn-cs"/>
                        </a:rPr>
                        <a:t>12.8 (2.8)</a:t>
                      </a: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algn="ctr" defTabSz="457142" rtl="0" eaLnBrk="1" latinLnBrk="0" hangingPunct="1"/>
                      <a:r>
                        <a:rPr lang="en-GB" sz="1600" b="0" kern="1200" dirty="0">
                          <a:solidFill>
                            <a:schemeClr val="dk1"/>
                          </a:solidFill>
                          <a:latin typeface="Arial"/>
                          <a:ea typeface="+mn-ea"/>
                          <a:cs typeface="+mn-cs"/>
                        </a:rPr>
                        <a:t>11.8 (2.4)</a:t>
                      </a:r>
                    </a:p>
                  </a:txBody>
                  <a:tcPr marL="121920" marR="121920" anchor="ctr">
                    <a:solidFill>
                      <a:schemeClr val="accent2">
                        <a:lumMod val="20000"/>
                        <a:lumOff val="80000"/>
                      </a:schemeClr>
                    </a:solidFill>
                  </a:tcPr>
                </a:tc>
                <a:extLst>
                  <a:ext uri="{0D108BD9-81ED-4DB2-BD59-A6C34878D82A}">
                    <a16:rowId xmlns:a16="http://schemas.microsoft.com/office/drawing/2014/main" val="10013"/>
                  </a:ext>
                </a:extLst>
              </a:tr>
              <a:tr h="352039">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solidFill>
                            <a:schemeClr val="dk1"/>
                          </a:solidFill>
                          <a:latin typeface="Arial" panose="020B0604020202020204" pitchFamily="34" charset="0"/>
                          <a:ea typeface="+mn-ea"/>
                          <a:cs typeface="Arial" panose="020B0604020202020204" pitchFamily="34" charset="0"/>
                        </a:rPr>
                        <a:t>Insomnia %</a:t>
                      </a: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t>NR</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t>NR</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8.3 (0.3)</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t>NR</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extLst>
                  <a:ext uri="{0D108BD9-81ED-4DB2-BD59-A6C34878D82A}">
                    <a16:rowId xmlns:a16="http://schemas.microsoft.com/office/drawing/2014/main" val="10014"/>
                  </a:ext>
                </a:extLst>
              </a:tr>
              <a:tr h="352039">
                <a:tc>
                  <a:txBody>
                    <a:bodyPr/>
                    <a:lstStyle/>
                    <a:p>
                      <a:r>
                        <a:rPr lang="en-GB" sz="1600" b="0" kern="1200" dirty="0">
                          <a:solidFill>
                            <a:schemeClr val="dk1"/>
                          </a:solidFill>
                          <a:latin typeface="Arial" panose="020B0604020202020204" pitchFamily="34" charset="0"/>
                          <a:ea typeface="+mn-ea"/>
                          <a:cs typeface="Arial" panose="020B0604020202020204" pitchFamily="34" charset="0"/>
                        </a:rPr>
                        <a:t>Alopecia %</a:t>
                      </a:r>
                    </a:p>
                  </a:txBody>
                  <a:tcPr marL="121920" marR="121920" anchor="ctr"/>
                </a:tc>
                <a:tc>
                  <a:txBody>
                    <a:bodyPr/>
                    <a:lstStyle/>
                    <a:p>
                      <a:pPr algn="ctr"/>
                      <a:r>
                        <a:rPr lang="en-GB" sz="1600" b="0" kern="1200" dirty="0">
                          <a:solidFill>
                            <a:schemeClr val="dk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tc>
                  <a:txBody>
                    <a:bodyPr/>
                    <a:lstStyle/>
                    <a:p>
                      <a:pPr algn="ctr"/>
                      <a:r>
                        <a:rPr lang="en-GB" sz="1600" b="0" kern="1200" dirty="0">
                          <a:solidFill>
                            <a:schemeClr val="dk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tc>
                  <a:txBody>
                    <a:bodyPr/>
                    <a:lstStyle/>
                    <a:p>
                      <a:pPr algn="ctr"/>
                      <a:r>
                        <a:rPr lang="en-GB" sz="1600" b="0" kern="1200" dirty="0">
                          <a:solidFill>
                            <a:schemeClr val="tx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extLst>
                  <a:ext uri="{0D108BD9-81ED-4DB2-BD59-A6C34878D82A}">
                    <a16:rowId xmlns:a16="http://schemas.microsoft.com/office/drawing/2014/main" val="2607086137"/>
                  </a:ext>
                </a:extLst>
              </a:tr>
            </a:tbl>
          </a:graphicData>
        </a:graphic>
      </p:graphicFrame>
      <p:graphicFrame>
        <p:nvGraphicFramePr>
          <p:cNvPr id="7" name="Table 12">
            <a:extLst>
              <a:ext uri="{FF2B5EF4-FFF2-40B4-BE49-F238E27FC236}">
                <a16:creationId xmlns:a16="http://schemas.microsoft.com/office/drawing/2014/main" id="{64C5ABFA-ADFF-4CBC-8976-81D1CFC27AA5}"/>
              </a:ext>
            </a:extLst>
          </p:cNvPr>
          <p:cNvGraphicFramePr>
            <a:graphicFrameLocks/>
          </p:cNvGraphicFramePr>
          <p:nvPr>
            <p:extLst>
              <p:ext uri="{D42A27DB-BD31-4B8C-83A1-F6EECF244321}">
                <p14:modId xmlns:p14="http://schemas.microsoft.com/office/powerpoint/2010/main" val="4246557076"/>
              </p:ext>
            </p:extLst>
          </p:nvPr>
        </p:nvGraphicFramePr>
        <p:xfrm>
          <a:off x="627017" y="3423890"/>
          <a:ext cx="10746375" cy="2107373"/>
        </p:xfrm>
        <a:graphic>
          <a:graphicData uri="http://schemas.openxmlformats.org/drawingml/2006/table">
            <a:tbl>
              <a:tblPr firstRow="1" bandRow="1">
                <a:tableStyleId>{5C22544A-7EE6-4342-B048-85BDC9FD1C3A}</a:tableStyleId>
              </a:tblPr>
              <a:tblGrid>
                <a:gridCol w="4083779">
                  <a:extLst>
                    <a:ext uri="{9D8B030D-6E8A-4147-A177-3AD203B41FA5}">
                      <a16:colId xmlns:a16="http://schemas.microsoft.com/office/drawing/2014/main" val="20000"/>
                    </a:ext>
                  </a:extLst>
                </a:gridCol>
                <a:gridCol w="1665649">
                  <a:extLst>
                    <a:ext uri="{9D8B030D-6E8A-4147-A177-3AD203B41FA5}">
                      <a16:colId xmlns:a16="http://schemas.microsoft.com/office/drawing/2014/main" val="20001"/>
                    </a:ext>
                  </a:extLst>
                </a:gridCol>
                <a:gridCol w="1665649">
                  <a:extLst>
                    <a:ext uri="{9D8B030D-6E8A-4147-A177-3AD203B41FA5}">
                      <a16:colId xmlns:a16="http://schemas.microsoft.com/office/drawing/2014/main" val="20003"/>
                    </a:ext>
                  </a:extLst>
                </a:gridCol>
                <a:gridCol w="1665649">
                  <a:extLst>
                    <a:ext uri="{9D8B030D-6E8A-4147-A177-3AD203B41FA5}">
                      <a16:colId xmlns:a16="http://schemas.microsoft.com/office/drawing/2014/main" val="20004"/>
                    </a:ext>
                  </a:extLst>
                </a:gridCol>
                <a:gridCol w="1665649">
                  <a:extLst>
                    <a:ext uri="{9D8B030D-6E8A-4147-A177-3AD203B41FA5}">
                      <a16:colId xmlns:a16="http://schemas.microsoft.com/office/drawing/2014/main" val="20005"/>
                    </a:ext>
                  </a:extLst>
                </a:gridCol>
              </a:tblGrid>
              <a:tr h="635557">
                <a:tc>
                  <a:txBody>
                    <a:bodyPr/>
                    <a:lstStyle>
                      <a:lvl1pPr marL="0" algn="l" defTabSz="457142" rtl="0" eaLnBrk="1" latinLnBrk="0" hangingPunct="1">
                        <a:defRPr sz="1800" b="1" kern="1200">
                          <a:solidFill>
                            <a:schemeClr val="lt1"/>
                          </a:solidFill>
                          <a:latin typeface="Arial"/>
                        </a:defRPr>
                      </a:lvl1pPr>
                      <a:lvl2pPr marL="457142" algn="l" defTabSz="457142" rtl="0" eaLnBrk="1" latinLnBrk="0" hangingPunct="1">
                        <a:defRPr sz="1800" b="1" kern="1200">
                          <a:solidFill>
                            <a:schemeClr val="lt1"/>
                          </a:solidFill>
                          <a:latin typeface="Arial"/>
                        </a:defRPr>
                      </a:lvl2pPr>
                      <a:lvl3pPr marL="914288" algn="l" defTabSz="457142" rtl="0" eaLnBrk="1" latinLnBrk="0" hangingPunct="1">
                        <a:defRPr sz="1800" b="1" kern="1200">
                          <a:solidFill>
                            <a:schemeClr val="lt1"/>
                          </a:solidFill>
                          <a:latin typeface="Arial"/>
                        </a:defRPr>
                      </a:lvl3pPr>
                      <a:lvl4pPr marL="1371430" algn="l" defTabSz="457142" rtl="0" eaLnBrk="1" latinLnBrk="0" hangingPunct="1">
                        <a:defRPr sz="1800" b="1" kern="1200">
                          <a:solidFill>
                            <a:schemeClr val="lt1"/>
                          </a:solidFill>
                          <a:latin typeface="Arial"/>
                        </a:defRPr>
                      </a:lvl4pPr>
                      <a:lvl5pPr marL="1828574" algn="l" defTabSz="457142" rtl="0" eaLnBrk="1" latinLnBrk="0" hangingPunct="1">
                        <a:defRPr sz="1800" b="1" kern="1200">
                          <a:solidFill>
                            <a:schemeClr val="lt1"/>
                          </a:solidFill>
                          <a:latin typeface="Arial"/>
                        </a:defRPr>
                      </a:lvl5pPr>
                      <a:lvl6pPr marL="2285715" algn="l" defTabSz="457142" rtl="0" eaLnBrk="1" latinLnBrk="0" hangingPunct="1">
                        <a:defRPr sz="1800" b="1" kern="1200">
                          <a:solidFill>
                            <a:schemeClr val="lt1"/>
                          </a:solidFill>
                          <a:latin typeface="Arial"/>
                        </a:defRPr>
                      </a:lvl6pPr>
                      <a:lvl7pPr marL="2742857" algn="l" defTabSz="457142" rtl="0" eaLnBrk="1" latinLnBrk="0" hangingPunct="1">
                        <a:defRPr sz="1800" b="1" kern="1200">
                          <a:solidFill>
                            <a:schemeClr val="lt1"/>
                          </a:solidFill>
                          <a:latin typeface="Arial"/>
                        </a:defRPr>
                      </a:lvl7pPr>
                      <a:lvl8pPr marL="3200000" algn="l" defTabSz="457142" rtl="0" eaLnBrk="1" latinLnBrk="0" hangingPunct="1">
                        <a:defRPr sz="1800" b="1" kern="1200">
                          <a:solidFill>
                            <a:schemeClr val="lt1"/>
                          </a:solidFill>
                          <a:latin typeface="Arial"/>
                        </a:defRPr>
                      </a:lvl8pPr>
                      <a:lvl9pPr marL="3657143" algn="l" defTabSz="457142" rtl="0" eaLnBrk="1" latinLnBrk="0" hangingPunct="1">
                        <a:defRPr sz="1800" b="1" kern="1200">
                          <a:solidFill>
                            <a:schemeClr val="lt1"/>
                          </a:solidFill>
                          <a:latin typeface="Arial"/>
                        </a:defRPr>
                      </a:lvl9pPr>
                    </a:lstStyle>
                    <a:p>
                      <a:r>
                        <a:rPr lang="en-GB" sz="1600" b="1" kern="1200" dirty="0">
                          <a:solidFill>
                            <a:schemeClr val="tx1"/>
                          </a:solidFill>
                          <a:latin typeface="Arial" panose="020B0604020202020204" pitchFamily="34" charset="0"/>
                          <a:ea typeface="Tahoma" panose="020B0604030504040204" pitchFamily="34" charset="0"/>
                          <a:cs typeface="Arial" panose="020B0604020202020204" pitchFamily="34" charset="0"/>
                        </a:rPr>
                        <a:t>Frequency of AEs in ovarian and breast cancer trials – All Grade (Grade ≥3)</a:t>
                      </a:r>
                    </a:p>
                  </a:txBody>
                  <a:tcPr marL="121920" marR="121920" anchor="ctr">
                    <a:no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kern="1200" dirty="0" err="1"/>
                        <a:t>Olaparib</a:t>
                      </a:r>
                      <a:endParaRPr lang="en-GB" sz="1600" kern="1200" dirty="0"/>
                    </a:p>
                    <a:p>
                      <a:pPr algn="ctr"/>
                      <a:r>
                        <a:rPr lang="en-GB" sz="1600" kern="1200" dirty="0"/>
                        <a:t>(SOLO-2)</a:t>
                      </a:r>
                      <a:r>
                        <a:rPr lang="en-GB" sz="1600" strike="noStrike" kern="1200" baseline="30000" dirty="0"/>
                        <a:t>5</a:t>
                      </a:r>
                      <a:endParaRPr lang="en-GB" sz="1600" b="0" kern="12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Rucaparib</a:t>
                      </a:r>
                    </a:p>
                    <a:p>
                      <a:pPr algn="ctr"/>
                      <a:r>
                        <a:rPr lang="en-GB" sz="1600" dirty="0"/>
                        <a:t>(ARIEL3)</a:t>
                      </a:r>
                      <a:r>
                        <a:rPr lang="en-GB" sz="1600" strike="noStrike" kern="1200" baseline="30000" dirty="0"/>
                        <a:t>6</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Niraparib</a:t>
                      </a:r>
                    </a:p>
                    <a:p>
                      <a:pPr algn="ctr"/>
                      <a:r>
                        <a:rPr lang="en-GB" sz="1600" dirty="0"/>
                        <a:t>(NOVA)</a:t>
                      </a:r>
                      <a:r>
                        <a:rPr lang="en-GB" sz="1600" strike="noStrike" kern="1200" baseline="30000" dirty="0"/>
                        <a:t>7</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err="1"/>
                        <a:t>Talazoparib</a:t>
                      </a:r>
                      <a:endParaRPr lang="en-GB" sz="1600" dirty="0"/>
                    </a:p>
                    <a:p>
                      <a:pPr algn="ctr"/>
                      <a:r>
                        <a:rPr lang="en-GB" sz="1600" dirty="0"/>
                        <a:t>(EMBRACA)</a:t>
                      </a:r>
                      <a:r>
                        <a:rPr lang="en-GB" sz="1600" strike="noStrike" kern="1200" baseline="30000" dirty="0"/>
                        <a:t>8</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96000" marR="96000" anchor="ctr">
                    <a:solidFill>
                      <a:schemeClr val="accent1"/>
                    </a:solidFill>
                  </a:tcPr>
                </a:tc>
                <a:extLst>
                  <a:ext uri="{0D108BD9-81ED-4DB2-BD59-A6C34878D82A}">
                    <a16:rowId xmlns:a16="http://schemas.microsoft.com/office/drawing/2014/main" val="10000"/>
                  </a:ext>
                </a:extLst>
              </a:tr>
              <a:tr h="367954">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solidFill>
                            <a:schemeClr val="tx1"/>
                          </a:solidFill>
                        </a:rPr>
                        <a:t>Hypertension %</a:t>
                      </a:r>
                      <a:endParaRPr lang="en-GB" sz="1600" b="0" kern="1200" baseline="300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9.7 (2.4)</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19.3 (8.2)</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extLst>
                  <a:ext uri="{0D108BD9-81ED-4DB2-BD59-A6C34878D82A}">
                    <a16:rowId xmlns:a16="http://schemas.microsoft.com/office/drawing/2014/main" val="10012"/>
                  </a:ext>
                </a:extLst>
              </a:tr>
              <a:tr h="367954">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t>Increased transaminases %</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t>NR</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solidFill>
                      <a:srgbClr val="E7F5E9"/>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US" sz="1600" b="0" kern="1200" dirty="0">
                          <a:solidFill>
                            <a:schemeClr val="tx1"/>
                          </a:solidFill>
                        </a:rPr>
                        <a:t>34.7 (10.2)</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E7F5E9"/>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E7F5E9"/>
                    </a:solidFill>
                  </a:tcPr>
                </a:tc>
                <a:extLst>
                  <a:ext uri="{0D108BD9-81ED-4DB2-BD59-A6C34878D82A}">
                    <a16:rowId xmlns:a16="http://schemas.microsoft.com/office/drawing/2014/main" val="10013"/>
                  </a:ext>
                </a:extLst>
              </a:tr>
              <a:tr h="367954">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solidFill>
                            <a:schemeClr val="dk1"/>
                          </a:solidFill>
                          <a:latin typeface="Arial" panose="020B0604020202020204" pitchFamily="34" charset="0"/>
                          <a:ea typeface="+mn-ea"/>
                          <a:cs typeface="Arial" panose="020B0604020202020204" pitchFamily="34" charset="0"/>
                        </a:rPr>
                        <a:t>Insomnia %</a:t>
                      </a: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t>NR</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US" sz="1600" b="0" kern="1200" dirty="0">
                          <a:solidFill>
                            <a:schemeClr val="tx1"/>
                          </a:solidFill>
                        </a:rPr>
                        <a:t>14.5 (0.0)</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24.3 (0.3)</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extLst>
                  <a:ext uri="{0D108BD9-81ED-4DB2-BD59-A6C34878D82A}">
                    <a16:rowId xmlns:a16="http://schemas.microsoft.com/office/drawing/2014/main" val="10014"/>
                  </a:ext>
                </a:extLst>
              </a:tr>
              <a:tr h="367954">
                <a:tc>
                  <a:txBody>
                    <a:bodyPr/>
                    <a:lstStyle/>
                    <a:p>
                      <a:r>
                        <a:rPr lang="en-GB" sz="1600" b="0" kern="1200" dirty="0">
                          <a:solidFill>
                            <a:schemeClr val="dk1"/>
                          </a:solidFill>
                          <a:latin typeface="Arial" panose="020B0604020202020204" pitchFamily="34" charset="0"/>
                          <a:ea typeface="+mn-ea"/>
                          <a:cs typeface="Arial" panose="020B0604020202020204" pitchFamily="34" charset="0"/>
                        </a:rPr>
                        <a:t>Alopecia %</a:t>
                      </a:r>
                    </a:p>
                  </a:txBody>
                  <a:tcPr marL="121920" marR="121920" anchor="ctr"/>
                </a:tc>
                <a:tc>
                  <a:txBody>
                    <a:bodyPr/>
                    <a:lstStyle/>
                    <a:p>
                      <a:pPr algn="ctr"/>
                      <a:r>
                        <a:rPr lang="en-GB" sz="1600" b="0" kern="1200" dirty="0">
                          <a:solidFill>
                            <a:schemeClr val="dk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tc>
                  <a:txBody>
                    <a:bodyPr/>
                    <a:lstStyle/>
                    <a:p>
                      <a:pPr algn="ctr"/>
                      <a:r>
                        <a:rPr lang="en-GB" sz="1600" b="0" kern="1200" dirty="0">
                          <a:solidFill>
                            <a:schemeClr val="tx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tc>
                  <a:txBody>
                    <a:bodyPr/>
                    <a:lstStyle/>
                    <a:p>
                      <a:pPr algn="ctr"/>
                      <a:r>
                        <a:rPr lang="en-GB" sz="1600" b="0" kern="1200" dirty="0">
                          <a:solidFill>
                            <a:schemeClr val="tx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latin typeface="Arial" panose="020B0604020202020204" pitchFamily="34" charset="0"/>
                          <a:ea typeface="+mn-ea"/>
                          <a:cs typeface="Arial" panose="020B0604020202020204" pitchFamily="34" charset="0"/>
                        </a:rPr>
                        <a:t>25.2 (0.0)</a:t>
                      </a:r>
                    </a:p>
                  </a:txBody>
                  <a:tcPr marL="121920" marR="121920" anchor="ctr">
                    <a:solidFill>
                      <a:schemeClr val="accent2">
                        <a:lumMod val="20000"/>
                        <a:lumOff val="80000"/>
                      </a:schemeClr>
                    </a:solidFill>
                  </a:tcPr>
                </a:tc>
                <a:extLst>
                  <a:ext uri="{0D108BD9-81ED-4DB2-BD59-A6C34878D82A}">
                    <a16:rowId xmlns:a16="http://schemas.microsoft.com/office/drawing/2014/main" val="1099124627"/>
                  </a:ext>
                </a:extLst>
              </a:tr>
            </a:tbl>
          </a:graphicData>
        </a:graphic>
      </p:graphicFrame>
      <p:sp>
        <p:nvSpPr>
          <p:cNvPr id="14" name="Content Placeholder 8">
            <a:extLst>
              <a:ext uri="{FF2B5EF4-FFF2-40B4-BE49-F238E27FC236}">
                <a16:creationId xmlns:a16="http://schemas.microsoft.com/office/drawing/2014/main" id="{FF48776B-BD7B-6245-A15D-E615796AA655}"/>
              </a:ext>
            </a:extLst>
          </p:cNvPr>
          <p:cNvSpPr txBox="1">
            <a:spLocks/>
          </p:cNvSpPr>
          <p:nvPr/>
        </p:nvSpPr>
        <p:spPr>
          <a:xfrm>
            <a:off x="620184" y="5714004"/>
            <a:ext cx="10876416"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100" dirty="0">
                <a:solidFill>
                  <a:schemeClr val="tx1"/>
                </a:solidFill>
              </a:rPr>
              <a:t>Please note that head-to-head studies were not conducted between these products. This data is for information purposes only, and no comparative claims of non-inferiority or superiority in terms of efficacy or safety are implied or intended. AEs highlighted in red if value ≥10%</a:t>
            </a:r>
          </a:p>
        </p:txBody>
      </p:sp>
    </p:spTree>
    <p:extLst>
      <p:ext uri="{BB962C8B-B14F-4D97-AF65-F5344CB8AC3E}">
        <p14:creationId xmlns:p14="http://schemas.microsoft.com/office/powerpoint/2010/main" val="116734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25BF-94F5-4701-866D-2A35A046E6F2}"/>
              </a:ext>
            </a:extLst>
          </p:cNvPr>
          <p:cNvSpPr>
            <a:spLocks noGrp="1"/>
          </p:cNvSpPr>
          <p:nvPr>
            <p:ph type="title"/>
          </p:nvPr>
        </p:nvSpPr>
        <p:spPr>
          <a:xfrm>
            <a:off x="619200" y="246566"/>
            <a:ext cx="9437240" cy="807285"/>
          </a:xfrm>
        </p:spPr>
        <p:txBody>
          <a:bodyPr/>
          <a:lstStyle/>
          <a:p>
            <a:r>
              <a:rPr lang="en-GB" sz="2200" spc="10" dirty="0"/>
              <a:t>Haematological AE profiles of </a:t>
            </a:r>
            <a:r>
              <a:rPr lang="en-GB" sz="2200" spc="10" dirty="0" err="1"/>
              <a:t>PARP</a:t>
            </a:r>
            <a:r>
              <a:rPr lang="en-GB" sz="2200" cap="none" spc="10" dirty="0" err="1"/>
              <a:t>i</a:t>
            </a:r>
            <a:r>
              <a:rPr lang="en-GB" sz="2200" spc="10" dirty="0"/>
              <a:t> from </a:t>
            </a:r>
            <a:br>
              <a:rPr lang="en-GB" sz="2200" spc="10" dirty="0"/>
            </a:br>
            <a:r>
              <a:rPr lang="en-GB" sz="2200" spc="10" dirty="0"/>
              <a:t>monotherapy trials across different tumour types</a:t>
            </a:r>
            <a:endParaRPr lang="en-GB" sz="2200" spc="10" baseline="30000" dirty="0"/>
          </a:p>
        </p:txBody>
      </p:sp>
      <p:sp>
        <p:nvSpPr>
          <p:cNvPr id="8" name="Slide Number Placeholder 7">
            <a:extLst>
              <a:ext uri="{FF2B5EF4-FFF2-40B4-BE49-F238E27FC236}">
                <a16:creationId xmlns:a16="http://schemas.microsoft.com/office/drawing/2014/main" id="{21125365-5100-E845-B5A9-27F520D932EE}"/>
              </a:ext>
            </a:extLst>
          </p:cNvPr>
          <p:cNvSpPr>
            <a:spLocks noGrp="1"/>
          </p:cNvSpPr>
          <p:nvPr>
            <p:ph type="sldNum" sz="quarter" idx="4"/>
          </p:nvPr>
        </p:nvSpPr>
        <p:spPr/>
        <p:txBody>
          <a:bodyPr/>
          <a:lstStyle/>
          <a:p>
            <a:fld id="{F8E47D07-9D1E-4FE9-B31A-2F5863681021}" type="slidenum">
              <a:rPr lang="en-GB" smtClean="0"/>
              <a:pPr/>
              <a:t>53</a:t>
            </a:fld>
            <a:endParaRPr lang="en-GB"/>
          </a:p>
        </p:txBody>
      </p:sp>
      <p:sp>
        <p:nvSpPr>
          <p:cNvPr id="9" name="Content Placeholder 8">
            <a:extLst>
              <a:ext uri="{FF2B5EF4-FFF2-40B4-BE49-F238E27FC236}">
                <a16:creationId xmlns:a16="http://schemas.microsoft.com/office/drawing/2014/main" id="{49E0C477-091A-4C45-9C0E-C54146649289}"/>
              </a:ext>
            </a:extLst>
          </p:cNvPr>
          <p:cNvSpPr>
            <a:spLocks noGrp="1"/>
          </p:cNvSpPr>
          <p:nvPr>
            <p:ph sz="quarter" idx="15"/>
          </p:nvPr>
        </p:nvSpPr>
        <p:spPr>
          <a:xfrm>
            <a:off x="620184" y="6331991"/>
            <a:ext cx="10876416" cy="365125"/>
          </a:xfrm>
        </p:spPr>
        <p:txBody>
          <a:bodyPr/>
          <a:lstStyle/>
          <a:p>
            <a:pPr>
              <a:lnSpc>
                <a:spcPct val="90000"/>
              </a:lnSpc>
              <a:spcBef>
                <a:spcPts val="0"/>
              </a:spcBef>
              <a:spcAft>
                <a:spcPts val="300"/>
              </a:spcAft>
            </a:pPr>
            <a:r>
              <a:rPr lang="en-GB" sz="1050" dirty="0">
                <a:solidFill>
                  <a:schemeClr val="tx2"/>
                </a:solidFill>
              </a:rPr>
              <a:t>AE, adverse event; NR, not reported; </a:t>
            </a:r>
            <a:r>
              <a:rPr lang="en-GB" sz="1050" dirty="0" err="1">
                <a:solidFill>
                  <a:schemeClr val="tx2"/>
                </a:solidFill>
              </a:rPr>
              <a:t>PARPi</a:t>
            </a:r>
            <a:r>
              <a:rPr lang="en-GB" sz="1050" dirty="0">
                <a:solidFill>
                  <a:schemeClr val="tx2"/>
                </a:solidFill>
              </a:rPr>
              <a:t>, poly-ADP ribose polymerase inhibitor; TEAE, treatment-emergent adverse event</a:t>
            </a:r>
          </a:p>
          <a:p>
            <a:pPr>
              <a:lnSpc>
                <a:spcPct val="90000"/>
              </a:lnSpc>
              <a:spcBef>
                <a:spcPts val="0"/>
              </a:spcBef>
              <a:spcAft>
                <a:spcPts val="300"/>
              </a:spcAft>
            </a:pPr>
            <a:r>
              <a:rPr lang="en-GB" sz="1050" dirty="0">
                <a:solidFill>
                  <a:schemeClr val="tx2"/>
                </a:solidFill>
              </a:rPr>
              <a:t>1. Hussain M, et al. New </a:t>
            </a:r>
            <a:r>
              <a:rPr lang="en-GB" sz="1050" dirty="0" err="1">
                <a:solidFill>
                  <a:schemeClr val="tx2"/>
                </a:solidFill>
              </a:rPr>
              <a:t>Engl</a:t>
            </a:r>
            <a:r>
              <a:rPr lang="en-GB" sz="1050" dirty="0">
                <a:solidFill>
                  <a:schemeClr val="tx2"/>
                </a:solidFill>
              </a:rPr>
              <a:t> J Med. 2020;383:2345-57; 2. </a:t>
            </a:r>
            <a:r>
              <a:rPr lang="en-GB" sz="1050" dirty="0" err="1">
                <a:solidFill>
                  <a:schemeClr val="tx2"/>
                </a:solidFill>
              </a:rPr>
              <a:t>Abida</a:t>
            </a:r>
            <a:r>
              <a:rPr lang="en-GB" sz="1050" dirty="0">
                <a:solidFill>
                  <a:schemeClr val="tx2"/>
                </a:solidFill>
              </a:rPr>
              <a:t> W, et al. J </a:t>
            </a:r>
            <a:r>
              <a:rPr lang="en-GB" sz="1050" dirty="0" err="1">
                <a:solidFill>
                  <a:schemeClr val="tx2"/>
                </a:solidFill>
              </a:rPr>
              <a:t>Clin</a:t>
            </a:r>
            <a:r>
              <a:rPr lang="en-GB" sz="1050" dirty="0">
                <a:solidFill>
                  <a:schemeClr val="tx2"/>
                </a:solidFill>
              </a:rPr>
              <a:t> Oncol. 2020;38(32):3763-72 (supplementary appendix); 3. Smith MR, et al. Lancet Oncol. 2022;23(3):362-73; </a:t>
            </a:r>
            <a:br>
              <a:rPr lang="en-GB" sz="1050" dirty="0">
                <a:solidFill>
                  <a:schemeClr val="tx2"/>
                </a:solidFill>
              </a:rPr>
            </a:br>
            <a:r>
              <a:rPr lang="en-GB" sz="1050" dirty="0">
                <a:solidFill>
                  <a:schemeClr val="tx2"/>
                </a:solidFill>
              </a:rPr>
              <a:t>4. de Bono JS, et al. Lancet Oncol. 2021;22(9):1250-64; 5. </a:t>
            </a:r>
            <a:r>
              <a:rPr lang="en-GB" sz="1050" dirty="0" err="1">
                <a:solidFill>
                  <a:schemeClr val="tx2"/>
                </a:solidFill>
              </a:rPr>
              <a:t>Poveda</a:t>
            </a:r>
            <a:r>
              <a:rPr lang="en-GB" sz="1050" dirty="0">
                <a:solidFill>
                  <a:schemeClr val="tx2"/>
                </a:solidFill>
              </a:rPr>
              <a:t> A, et al. Lancet Oncol. 2021;22(5):620-31; 6. Ledermann A, et al. Lancet Oncol. 2020;21:710-22; </a:t>
            </a:r>
            <a:br>
              <a:rPr lang="en-GB" sz="1050" dirty="0">
                <a:solidFill>
                  <a:schemeClr val="tx2"/>
                </a:solidFill>
              </a:rPr>
            </a:br>
            <a:r>
              <a:rPr lang="en-GB" sz="1050" dirty="0">
                <a:solidFill>
                  <a:schemeClr val="tx2"/>
                </a:solidFill>
              </a:rPr>
              <a:t>7. Mirza MR, et al. New </a:t>
            </a:r>
            <a:r>
              <a:rPr lang="en-GB" sz="1050" dirty="0" err="1">
                <a:solidFill>
                  <a:schemeClr val="tx2"/>
                </a:solidFill>
              </a:rPr>
              <a:t>Engl</a:t>
            </a:r>
            <a:r>
              <a:rPr lang="en-GB" sz="1050" dirty="0">
                <a:solidFill>
                  <a:schemeClr val="tx2"/>
                </a:solidFill>
              </a:rPr>
              <a:t> J Med. 2016;375:2154-64; 8. Litton JK, et al. New </a:t>
            </a:r>
            <a:r>
              <a:rPr lang="en-GB" sz="1050" dirty="0" err="1">
                <a:solidFill>
                  <a:schemeClr val="tx2"/>
                </a:solidFill>
              </a:rPr>
              <a:t>Engl</a:t>
            </a:r>
            <a:r>
              <a:rPr lang="en-GB" sz="1050" dirty="0">
                <a:solidFill>
                  <a:schemeClr val="tx2"/>
                </a:solidFill>
              </a:rPr>
              <a:t> J Med. 2018;379:753-63 (supplementary appendix)</a:t>
            </a:r>
          </a:p>
        </p:txBody>
      </p:sp>
      <p:graphicFrame>
        <p:nvGraphicFramePr>
          <p:cNvPr id="6" name="Table 12">
            <a:extLst>
              <a:ext uri="{FF2B5EF4-FFF2-40B4-BE49-F238E27FC236}">
                <a16:creationId xmlns:a16="http://schemas.microsoft.com/office/drawing/2014/main" id="{E981CE23-FF55-4725-B39E-02C469DF1618}"/>
              </a:ext>
            </a:extLst>
          </p:cNvPr>
          <p:cNvGraphicFramePr>
            <a:graphicFrameLocks/>
          </p:cNvGraphicFramePr>
          <p:nvPr>
            <p:extLst>
              <p:ext uri="{D42A27DB-BD31-4B8C-83A1-F6EECF244321}">
                <p14:modId xmlns:p14="http://schemas.microsoft.com/office/powerpoint/2010/main" val="1472370624"/>
              </p:ext>
            </p:extLst>
          </p:nvPr>
        </p:nvGraphicFramePr>
        <p:xfrm>
          <a:off x="627017" y="1196752"/>
          <a:ext cx="10746376" cy="2152650"/>
        </p:xfrm>
        <a:graphic>
          <a:graphicData uri="http://schemas.openxmlformats.org/drawingml/2006/table">
            <a:tbl>
              <a:tblPr firstRow="1" bandRow="1">
                <a:tableStyleId>{5C22544A-7EE6-4342-B048-85BDC9FD1C3A}</a:tableStyleId>
              </a:tblPr>
              <a:tblGrid>
                <a:gridCol w="4083779">
                  <a:extLst>
                    <a:ext uri="{9D8B030D-6E8A-4147-A177-3AD203B41FA5}">
                      <a16:colId xmlns:a16="http://schemas.microsoft.com/office/drawing/2014/main" val="20000"/>
                    </a:ext>
                  </a:extLst>
                </a:gridCol>
                <a:gridCol w="1665649">
                  <a:extLst>
                    <a:ext uri="{9D8B030D-6E8A-4147-A177-3AD203B41FA5}">
                      <a16:colId xmlns:a16="http://schemas.microsoft.com/office/drawing/2014/main" val="20001"/>
                    </a:ext>
                  </a:extLst>
                </a:gridCol>
                <a:gridCol w="1677955">
                  <a:extLst>
                    <a:ext uri="{9D8B030D-6E8A-4147-A177-3AD203B41FA5}">
                      <a16:colId xmlns:a16="http://schemas.microsoft.com/office/drawing/2014/main" val="20003"/>
                    </a:ext>
                  </a:extLst>
                </a:gridCol>
                <a:gridCol w="1653344">
                  <a:extLst>
                    <a:ext uri="{9D8B030D-6E8A-4147-A177-3AD203B41FA5}">
                      <a16:colId xmlns:a16="http://schemas.microsoft.com/office/drawing/2014/main" val="20004"/>
                    </a:ext>
                  </a:extLst>
                </a:gridCol>
                <a:gridCol w="1665649">
                  <a:extLst>
                    <a:ext uri="{9D8B030D-6E8A-4147-A177-3AD203B41FA5}">
                      <a16:colId xmlns:a16="http://schemas.microsoft.com/office/drawing/2014/main" val="20005"/>
                    </a:ext>
                  </a:extLst>
                </a:gridCol>
              </a:tblGrid>
              <a:tr h="659544">
                <a:tc>
                  <a:txBody>
                    <a:bodyPr/>
                    <a:lstStyle>
                      <a:lvl1pPr marL="0" algn="l" defTabSz="457142" rtl="0" eaLnBrk="1" latinLnBrk="0" hangingPunct="1">
                        <a:defRPr sz="1800" b="1" kern="1200">
                          <a:solidFill>
                            <a:schemeClr val="lt1"/>
                          </a:solidFill>
                          <a:latin typeface="Arial"/>
                        </a:defRPr>
                      </a:lvl1pPr>
                      <a:lvl2pPr marL="457142" algn="l" defTabSz="457142" rtl="0" eaLnBrk="1" latinLnBrk="0" hangingPunct="1">
                        <a:defRPr sz="1800" b="1" kern="1200">
                          <a:solidFill>
                            <a:schemeClr val="lt1"/>
                          </a:solidFill>
                          <a:latin typeface="Arial"/>
                        </a:defRPr>
                      </a:lvl2pPr>
                      <a:lvl3pPr marL="914288" algn="l" defTabSz="457142" rtl="0" eaLnBrk="1" latinLnBrk="0" hangingPunct="1">
                        <a:defRPr sz="1800" b="1" kern="1200">
                          <a:solidFill>
                            <a:schemeClr val="lt1"/>
                          </a:solidFill>
                          <a:latin typeface="Arial"/>
                        </a:defRPr>
                      </a:lvl3pPr>
                      <a:lvl4pPr marL="1371430" algn="l" defTabSz="457142" rtl="0" eaLnBrk="1" latinLnBrk="0" hangingPunct="1">
                        <a:defRPr sz="1800" b="1" kern="1200">
                          <a:solidFill>
                            <a:schemeClr val="lt1"/>
                          </a:solidFill>
                          <a:latin typeface="Arial"/>
                        </a:defRPr>
                      </a:lvl4pPr>
                      <a:lvl5pPr marL="1828574" algn="l" defTabSz="457142" rtl="0" eaLnBrk="1" latinLnBrk="0" hangingPunct="1">
                        <a:defRPr sz="1800" b="1" kern="1200">
                          <a:solidFill>
                            <a:schemeClr val="lt1"/>
                          </a:solidFill>
                          <a:latin typeface="Arial"/>
                        </a:defRPr>
                      </a:lvl5pPr>
                      <a:lvl6pPr marL="2285715" algn="l" defTabSz="457142" rtl="0" eaLnBrk="1" latinLnBrk="0" hangingPunct="1">
                        <a:defRPr sz="1800" b="1" kern="1200">
                          <a:solidFill>
                            <a:schemeClr val="lt1"/>
                          </a:solidFill>
                          <a:latin typeface="Arial"/>
                        </a:defRPr>
                      </a:lvl6pPr>
                      <a:lvl7pPr marL="2742857" algn="l" defTabSz="457142" rtl="0" eaLnBrk="1" latinLnBrk="0" hangingPunct="1">
                        <a:defRPr sz="1800" b="1" kern="1200">
                          <a:solidFill>
                            <a:schemeClr val="lt1"/>
                          </a:solidFill>
                          <a:latin typeface="Arial"/>
                        </a:defRPr>
                      </a:lvl7pPr>
                      <a:lvl8pPr marL="3200000" algn="l" defTabSz="457142" rtl="0" eaLnBrk="1" latinLnBrk="0" hangingPunct="1">
                        <a:defRPr sz="1800" b="1" kern="1200">
                          <a:solidFill>
                            <a:schemeClr val="lt1"/>
                          </a:solidFill>
                          <a:latin typeface="Arial"/>
                        </a:defRPr>
                      </a:lvl8pPr>
                      <a:lvl9pPr marL="3657143" algn="l" defTabSz="457142" rtl="0" eaLnBrk="1" latinLnBrk="0" hangingPunct="1">
                        <a:defRPr sz="1800" b="1" kern="1200">
                          <a:solidFill>
                            <a:schemeClr val="lt1"/>
                          </a:solidFill>
                          <a:latin typeface="Arial"/>
                        </a:defRPr>
                      </a:lvl9pPr>
                    </a:lstStyle>
                    <a:p>
                      <a:r>
                        <a:rPr lang="en-GB" sz="1600" kern="1200" dirty="0">
                          <a:solidFill>
                            <a:schemeClr val="tx1"/>
                          </a:solidFill>
                        </a:rPr>
                        <a:t>Frequency and grade of </a:t>
                      </a:r>
                      <a:r>
                        <a:rPr lang="en-GB" sz="1600" kern="1200" dirty="0" err="1">
                          <a:solidFill>
                            <a:schemeClr val="tx1"/>
                          </a:solidFill>
                        </a:rPr>
                        <a:t>cytopenias</a:t>
                      </a:r>
                      <a:r>
                        <a:rPr lang="en-GB" sz="1600" kern="1200" dirty="0">
                          <a:solidFill>
                            <a:schemeClr val="tx1"/>
                          </a:solidFill>
                        </a:rPr>
                        <a:t> in prostate cancer trials</a:t>
                      </a:r>
                      <a:endParaRPr lang="en-GB" sz="1600" b="1"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121920" marR="121920" anchor="ctr">
                    <a:no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kern="1200" dirty="0" err="1"/>
                        <a:t>Olaparib</a:t>
                      </a:r>
                      <a:endParaRPr lang="en-GB" sz="1600" kern="1200" dirty="0"/>
                    </a:p>
                    <a:p>
                      <a:pPr algn="ctr"/>
                      <a:r>
                        <a:rPr lang="en-GB" sz="1600" kern="1200" dirty="0"/>
                        <a:t>(</a:t>
                      </a:r>
                      <a:r>
                        <a:rPr lang="en-GB" sz="1600" kern="1200" dirty="0" err="1"/>
                        <a:t>PROfound</a:t>
                      </a:r>
                      <a:r>
                        <a:rPr lang="en-GB" sz="1600" kern="1200" dirty="0"/>
                        <a:t>)</a:t>
                      </a:r>
                      <a:r>
                        <a:rPr lang="en-GB" sz="1600" strike="noStrike" kern="1200" baseline="30000" dirty="0"/>
                        <a:t>1</a:t>
                      </a:r>
                      <a:endParaRPr lang="en-GB" sz="1600" b="0" kern="12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Rucaparib</a:t>
                      </a:r>
                    </a:p>
                    <a:p>
                      <a:pPr algn="ctr"/>
                      <a:r>
                        <a:rPr lang="en-GB" sz="1600" dirty="0"/>
                        <a:t>(TRITON2)</a:t>
                      </a:r>
                      <a:r>
                        <a:rPr lang="en-GB" sz="1600" strike="noStrike" kern="1200" baseline="30000" dirty="0"/>
                        <a:t>2</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Niraparib</a:t>
                      </a:r>
                    </a:p>
                    <a:p>
                      <a:pPr algn="ctr"/>
                      <a:r>
                        <a:rPr lang="en-GB" sz="1600" dirty="0"/>
                        <a:t>(GALAHAD)</a:t>
                      </a:r>
                      <a:r>
                        <a:rPr lang="en-GB" sz="1600" strike="noStrike" kern="1200" baseline="30000" dirty="0"/>
                        <a:t>3</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err="1"/>
                        <a:t>Talazoparib</a:t>
                      </a:r>
                      <a:endParaRPr lang="en-GB" sz="1600" dirty="0"/>
                    </a:p>
                    <a:p>
                      <a:pPr algn="ctr"/>
                      <a:r>
                        <a:rPr lang="en-GB" sz="1600" dirty="0"/>
                        <a:t>(TALAPRO-1)</a:t>
                      </a:r>
                      <a:r>
                        <a:rPr lang="en-GB" sz="1600" strike="noStrike" kern="1200" baseline="30000" dirty="0"/>
                        <a:t>4</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96000" marR="96000" anchor="ctr">
                    <a:solidFill>
                      <a:schemeClr val="accent1"/>
                    </a:solidFill>
                  </a:tcPr>
                </a:tc>
                <a:extLst>
                  <a:ext uri="{0D108BD9-81ED-4DB2-BD59-A6C34878D82A}">
                    <a16:rowId xmlns:a16="http://schemas.microsoft.com/office/drawing/2014/main" val="10000"/>
                  </a:ext>
                </a:extLst>
              </a:tr>
              <a:tr h="497702">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solidFill>
                            <a:schemeClr val="tx1"/>
                          </a:solidFill>
                        </a:rPr>
                        <a:t>Anaemia Grade ≥3</a:t>
                      </a:r>
                      <a:r>
                        <a:rPr lang="en-GB" sz="1600" b="0" kern="1200" baseline="30000" dirty="0">
                          <a:solidFill>
                            <a:schemeClr val="tx1"/>
                          </a:solidFill>
                        </a:rPr>
                        <a:t> </a:t>
                      </a:r>
                      <a:r>
                        <a:rPr lang="en-GB" sz="1600" b="0" kern="1200" dirty="0">
                          <a:solidFill>
                            <a:schemeClr val="tx1"/>
                          </a:solidFill>
                        </a:rPr>
                        <a:t>(%)</a:t>
                      </a:r>
                      <a:endParaRPr lang="en-GB" sz="1600" b="0" kern="1200" baseline="300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23</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25</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33</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31</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extLst>
                  <a:ext uri="{0D108BD9-81ED-4DB2-BD59-A6C34878D82A}">
                    <a16:rowId xmlns:a16="http://schemas.microsoft.com/office/drawing/2014/main" val="10012"/>
                  </a:ext>
                </a:extLst>
              </a:tr>
              <a:tr h="497702">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a:t>Neutropenia Grade ≥3</a:t>
                      </a:r>
                      <a:r>
                        <a:rPr lang="en-GB" sz="1600" b="0" kern="1200" baseline="30000"/>
                        <a:t> </a:t>
                      </a:r>
                      <a:r>
                        <a:rPr lang="en-GB" sz="1600" b="0" kern="1200"/>
                        <a:t>(%)</a:t>
                      </a:r>
                      <a:endParaRPr lang="en-GB" sz="1600" b="0" kern="120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err="1">
                          <a:solidFill>
                            <a:schemeClr val="tx1"/>
                          </a:solidFill>
                        </a:rPr>
                        <a:t>NR</a:t>
                      </a:r>
                      <a:r>
                        <a:rPr lang="en-GB" sz="1600" b="0" kern="1200" baseline="30000" dirty="0" err="1">
                          <a:solidFill>
                            <a:schemeClr val="tx1"/>
                          </a:solidFill>
                        </a:rPr>
                        <a:t>a</a:t>
                      </a:r>
                      <a:endParaRPr lang="en-GB" sz="1600" b="0" kern="1200" baseline="300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7</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10</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8</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a16="http://schemas.microsoft.com/office/drawing/2014/main" val="10013"/>
                  </a:ext>
                </a:extLst>
              </a:tr>
              <a:tr h="497702">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t>Thrombocytopenia Grade ≥3 (%)</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err="1">
                          <a:solidFill>
                            <a:schemeClr val="tx1"/>
                          </a:solidFill>
                        </a:rPr>
                        <a:t>NR</a:t>
                      </a:r>
                      <a:r>
                        <a:rPr lang="en-GB" sz="1600" b="0" kern="1200" baseline="30000" dirty="0" err="1">
                          <a:solidFill>
                            <a:schemeClr val="tx1"/>
                          </a:solidFill>
                        </a:rPr>
                        <a:t>a</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10</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16</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9</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a16="http://schemas.microsoft.com/office/drawing/2014/main" val="10014"/>
                  </a:ext>
                </a:extLst>
              </a:tr>
            </a:tbl>
          </a:graphicData>
        </a:graphic>
      </p:graphicFrame>
      <p:graphicFrame>
        <p:nvGraphicFramePr>
          <p:cNvPr id="7" name="Table 12">
            <a:extLst>
              <a:ext uri="{FF2B5EF4-FFF2-40B4-BE49-F238E27FC236}">
                <a16:creationId xmlns:a16="http://schemas.microsoft.com/office/drawing/2014/main" id="{64C5ABFA-ADFF-4CBC-8976-81D1CFC27AA5}"/>
              </a:ext>
            </a:extLst>
          </p:cNvPr>
          <p:cNvGraphicFramePr>
            <a:graphicFrameLocks/>
          </p:cNvGraphicFramePr>
          <p:nvPr>
            <p:extLst>
              <p:ext uri="{D42A27DB-BD31-4B8C-83A1-F6EECF244321}">
                <p14:modId xmlns:p14="http://schemas.microsoft.com/office/powerpoint/2010/main" val="3673141196"/>
              </p:ext>
            </p:extLst>
          </p:nvPr>
        </p:nvGraphicFramePr>
        <p:xfrm>
          <a:off x="627017" y="3543011"/>
          <a:ext cx="10746375" cy="2045709"/>
        </p:xfrm>
        <a:graphic>
          <a:graphicData uri="http://schemas.openxmlformats.org/drawingml/2006/table">
            <a:tbl>
              <a:tblPr firstRow="1" bandRow="1">
                <a:tableStyleId>{5C22544A-7EE6-4342-B048-85BDC9FD1C3A}</a:tableStyleId>
              </a:tblPr>
              <a:tblGrid>
                <a:gridCol w="4083779">
                  <a:extLst>
                    <a:ext uri="{9D8B030D-6E8A-4147-A177-3AD203B41FA5}">
                      <a16:colId xmlns:a16="http://schemas.microsoft.com/office/drawing/2014/main" val="20000"/>
                    </a:ext>
                  </a:extLst>
                </a:gridCol>
                <a:gridCol w="1665649">
                  <a:extLst>
                    <a:ext uri="{9D8B030D-6E8A-4147-A177-3AD203B41FA5}">
                      <a16:colId xmlns:a16="http://schemas.microsoft.com/office/drawing/2014/main" val="20001"/>
                    </a:ext>
                  </a:extLst>
                </a:gridCol>
                <a:gridCol w="1665649">
                  <a:extLst>
                    <a:ext uri="{9D8B030D-6E8A-4147-A177-3AD203B41FA5}">
                      <a16:colId xmlns:a16="http://schemas.microsoft.com/office/drawing/2014/main" val="20003"/>
                    </a:ext>
                  </a:extLst>
                </a:gridCol>
                <a:gridCol w="1665649">
                  <a:extLst>
                    <a:ext uri="{9D8B030D-6E8A-4147-A177-3AD203B41FA5}">
                      <a16:colId xmlns:a16="http://schemas.microsoft.com/office/drawing/2014/main" val="20004"/>
                    </a:ext>
                  </a:extLst>
                </a:gridCol>
                <a:gridCol w="1665649">
                  <a:extLst>
                    <a:ext uri="{9D8B030D-6E8A-4147-A177-3AD203B41FA5}">
                      <a16:colId xmlns:a16="http://schemas.microsoft.com/office/drawing/2014/main" val="20005"/>
                    </a:ext>
                  </a:extLst>
                </a:gridCol>
              </a:tblGrid>
              <a:tr h="711969">
                <a:tc>
                  <a:txBody>
                    <a:bodyPr/>
                    <a:lstStyle>
                      <a:lvl1pPr marL="0" algn="l" defTabSz="457142" rtl="0" eaLnBrk="1" latinLnBrk="0" hangingPunct="1">
                        <a:defRPr sz="1800" b="1" kern="1200">
                          <a:solidFill>
                            <a:schemeClr val="lt1"/>
                          </a:solidFill>
                          <a:latin typeface="Arial"/>
                        </a:defRPr>
                      </a:lvl1pPr>
                      <a:lvl2pPr marL="457142" algn="l" defTabSz="457142" rtl="0" eaLnBrk="1" latinLnBrk="0" hangingPunct="1">
                        <a:defRPr sz="1800" b="1" kern="1200">
                          <a:solidFill>
                            <a:schemeClr val="lt1"/>
                          </a:solidFill>
                          <a:latin typeface="Arial"/>
                        </a:defRPr>
                      </a:lvl2pPr>
                      <a:lvl3pPr marL="914288" algn="l" defTabSz="457142" rtl="0" eaLnBrk="1" latinLnBrk="0" hangingPunct="1">
                        <a:defRPr sz="1800" b="1" kern="1200">
                          <a:solidFill>
                            <a:schemeClr val="lt1"/>
                          </a:solidFill>
                          <a:latin typeface="Arial"/>
                        </a:defRPr>
                      </a:lvl3pPr>
                      <a:lvl4pPr marL="1371430" algn="l" defTabSz="457142" rtl="0" eaLnBrk="1" latinLnBrk="0" hangingPunct="1">
                        <a:defRPr sz="1800" b="1" kern="1200">
                          <a:solidFill>
                            <a:schemeClr val="lt1"/>
                          </a:solidFill>
                          <a:latin typeface="Arial"/>
                        </a:defRPr>
                      </a:lvl4pPr>
                      <a:lvl5pPr marL="1828574" algn="l" defTabSz="457142" rtl="0" eaLnBrk="1" latinLnBrk="0" hangingPunct="1">
                        <a:defRPr sz="1800" b="1" kern="1200">
                          <a:solidFill>
                            <a:schemeClr val="lt1"/>
                          </a:solidFill>
                          <a:latin typeface="Arial"/>
                        </a:defRPr>
                      </a:lvl5pPr>
                      <a:lvl6pPr marL="2285715" algn="l" defTabSz="457142" rtl="0" eaLnBrk="1" latinLnBrk="0" hangingPunct="1">
                        <a:defRPr sz="1800" b="1" kern="1200">
                          <a:solidFill>
                            <a:schemeClr val="lt1"/>
                          </a:solidFill>
                          <a:latin typeface="Arial"/>
                        </a:defRPr>
                      </a:lvl6pPr>
                      <a:lvl7pPr marL="2742857" algn="l" defTabSz="457142" rtl="0" eaLnBrk="1" latinLnBrk="0" hangingPunct="1">
                        <a:defRPr sz="1800" b="1" kern="1200">
                          <a:solidFill>
                            <a:schemeClr val="lt1"/>
                          </a:solidFill>
                          <a:latin typeface="Arial"/>
                        </a:defRPr>
                      </a:lvl7pPr>
                      <a:lvl8pPr marL="3200000" algn="l" defTabSz="457142" rtl="0" eaLnBrk="1" latinLnBrk="0" hangingPunct="1">
                        <a:defRPr sz="1800" b="1" kern="1200">
                          <a:solidFill>
                            <a:schemeClr val="lt1"/>
                          </a:solidFill>
                          <a:latin typeface="Arial"/>
                        </a:defRPr>
                      </a:lvl8pPr>
                      <a:lvl9pPr marL="3657143" algn="l" defTabSz="457142" rtl="0" eaLnBrk="1" latinLnBrk="0" hangingPunct="1">
                        <a:defRPr sz="1800" b="1" kern="1200">
                          <a:solidFill>
                            <a:schemeClr val="lt1"/>
                          </a:solidFill>
                          <a:latin typeface="Arial"/>
                        </a:defRPr>
                      </a:lvl9pPr>
                    </a:lstStyle>
                    <a:p>
                      <a:pPr marL="0" marR="0" lvl="0" indent="0" algn="l" defTabSz="457142"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rPr>
                        <a:t>Frequency and grade of </a:t>
                      </a:r>
                      <a:r>
                        <a:rPr lang="en-GB" sz="1600" kern="1200" dirty="0" err="1">
                          <a:solidFill>
                            <a:schemeClr val="tx1"/>
                          </a:solidFill>
                        </a:rPr>
                        <a:t>cytopenias</a:t>
                      </a:r>
                      <a:r>
                        <a:rPr lang="en-GB" sz="1600" kern="1200" dirty="0">
                          <a:solidFill>
                            <a:schemeClr val="tx1"/>
                          </a:solidFill>
                        </a:rPr>
                        <a:t> in </a:t>
                      </a:r>
                      <a:br>
                        <a:rPr lang="en-GB" sz="1600" kern="1200" dirty="0">
                          <a:solidFill>
                            <a:schemeClr val="tx1"/>
                          </a:solidFill>
                        </a:rPr>
                      </a:br>
                      <a:r>
                        <a:rPr lang="en-GB" sz="1600" kern="1200" dirty="0">
                          <a:solidFill>
                            <a:schemeClr val="tx1"/>
                          </a:solidFill>
                        </a:rPr>
                        <a:t>ovarian and breast cancer trials</a:t>
                      </a:r>
                      <a:endParaRPr lang="en-GB" sz="1600" b="1"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121920" marR="121920" anchor="ctr">
                    <a:no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kern="1200" dirty="0" err="1"/>
                        <a:t>Olaparib</a:t>
                      </a:r>
                      <a:endParaRPr lang="en-GB" sz="1600" kern="1200" dirty="0"/>
                    </a:p>
                    <a:p>
                      <a:pPr algn="ctr"/>
                      <a:r>
                        <a:rPr lang="en-GB" sz="1600" kern="1200" dirty="0"/>
                        <a:t>(SOLO-2)</a:t>
                      </a:r>
                      <a:r>
                        <a:rPr lang="en-GB" sz="1600" strike="noStrike" kern="1200" baseline="30000" dirty="0"/>
                        <a:t>5</a:t>
                      </a:r>
                      <a:endParaRPr lang="en-GB" sz="1600" b="0" kern="12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Rucaparib</a:t>
                      </a:r>
                    </a:p>
                    <a:p>
                      <a:pPr algn="ctr"/>
                      <a:r>
                        <a:rPr lang="en-GB" sz="1600" dirty="0"/>
                        <a:t>(ARIEL3)</a:t>
                      </a:r>
                      <a:r>
                        <a:rPr lang="en-GB" sz="1600" strike="noStrike" kern="1200" baseline="30000" dirty="0"/>
                        <a:t>6</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Niraparib</a:t>
                      </a:r>
                    </a:p>
                    <a:p>
                      <a:pPr algn="ctr"/>
                      <a:r>
                        <a:rPr lang="en-GB" sz="1600" dirty="0"/>
                        <a:t>(NOVA)</a:t>
                      </a:r>
                      <a:r>
                        <a:rPr lang="en-GB" sz="1600" strike="noStrike" kern="1200" baseline="30000" dirty="0"/>
                        <a:t>7</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err="1"/>
                        <a:t>Talazoparib</a:t>
                      </a:r>
                      <a:endParaRPr lang="en-GB" sz="1600" dirty="0"/>
                    </a:p>
                    <a:p>
                      <a:pPr algn="ctr"/>
                      <a:r>
                        <a:rPr lang="en-GB" sz="1600" dirty="0"/>
                        <a:t>(EMBRACA)</a:t>
                      </a:r>
                      <a:r>
                        <a:rPr lang="en-GB" sz="1600" strike="noStrike" kern="1200" baseline="30000" dirty="0"/>
                        <a:t>8</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96000" marR="96000" anchor="ctr">
                    <a:solidFill>
                      <a:schemeClr val="accent1"/>
                    </a:solidFill>
                  </a:tcPr>
                </a:tc>
                <a:extLst>
                  <a:ext uri="{0D108BD9-81ED-4DB2-BD59-A6C34878D82A}">
                    <a16:rowId xmlns:a16="http://schemas.microsoft.com/office/drawing/2014/main" val="10000"/>
                  </a:ext>
                </a:extLst>
              </a:tr>
              <a:tr h="444580">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t>Anaemia Grade ≥3</a:t>
                      </a:r>
                      <a:r>
                        <a:rPr lang="en-GB" sz="1600" b="0" kern="1200" baseline="30000" dirty="0"/>
                        <a:t> </a:t>
                      </a:r>
                      <a:r>
                        <a:rPr lang="en-GB" sz="1600" b="0" kern="1200" dirty="0"/>
                        <a:t>(%)</a:t>
                      </a:r>
                      <a:endParaRPr lang="en-GB" sz="1600" b="0" kern="1200" baseline="300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21</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US" sz="1600" b="0" kern="1200" dirty="0">
                          <a:solidFill>
                            <a:schemeClr val="tx1"/>
                          </a:solidFill>
                        </a:rPr>
                        <a:t>2</a:t>
                      </a:r>
                      <a:r>
                        <a:rPr lang="en-GB" sz="1600" b="0" kern="1200" dirty="0">
                          <a:solidFill>
                            <a:schemeClr val="tx1"/>
                          </a:solidFill>
                        </a:rPr>
                        <a:t>2</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25</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39</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extLst>
                  <a:ext uri="{0D108BD9-81ED-4DB2-BD59-A6C34878D82A}">
                    <a16:rowId xmlns:a16="http://schemas.microsoft.com/office/drawing/2014/main" val="10012"/>
                  </a:ext>
                </a:extLst>
              </a:tr>
              <a:tr h="444580">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a:t>Neutropenia Grade ≥3</a:t>
                      </a:r>
                      <a:r>
                        <a:rPr lang="en-GB" sz="1600" b="0" kern="1200" baseline="30000"/>
                        <a:t> </a:t>
                      </a:r>
                      <a:r>
                        <a:rPr lang="en-GB" sz="1600" b="0" kern="1200"/>
                        <a:t>(%)</a:t>
                      </a:r>
                      <a:endParaRPr lang="en-GB" sz="1600" b="0" kern="120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7</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US" sz="1600" b="0" kern="1200" dirty="0">
                          <a:solidFill>
                            <a:schemeClr val="tx1"/>
                          </a:solidFill>
                        </a:rPr>
                        <a:t>8</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20</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21</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extLst>
                  <a:ext uri="{0D108BD9-81ED-4DB2-BD59-A6C34878D82A}">
                    <a16:rowId xmlns:a16="http://schemas.microsoft.com/office/drawing/2014/main" val="10013"/>
                  </a:ext>
                </a:extLst>
              </a:tr>
              <a:tr h="444580">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t>Thrombocytopenia Grade ≥3 (%)</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US" sz="1600" b="0" kern="1200">
                          <a:solidFill>
                            <a:schemeClr val="tx1"/>
                          </a:solidFill>
                        </a:rPr>
                        <a:t>2</a:t>
                      </a:r>
                      <a:endParaRPr lang="en-GB" sz="1600" b="0" kern="120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US" sz="1600" b="0" kern="1200">
                          <a:solidFill>
                            <a:schemeClr val="tx1"/>
                          </a:solidFill>
                        </a:rPr>
                        <a:t>5</a:t>
                      </a:r>
                      <a:endParaRPr lang="en-GB" sz="1600" b="0" kern="120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34</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15</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extLst>
                  <a:ext uri="{0D108BD9-81ED-4DB2-BD59-A6C34878D82A}">
                    <a16:rowId xmlns:a16="http://schemas.microsoft.com/office/drawing/2014/main" val="10014"/>
                  </a:ext>
                </a:extLst>
              </a:tr>
            </a:tbl>
          </a:graphicData>
        </a:graphic>
      </p:graphicFrame>
      <p:sp>
        <p:nvSpPr>
          <p:cNvPr id="14" name="Content Placeholder 8">
            <a:extLst>
              <a:ext uri="{FF2B5EF4-FFF2-40B4-BE49-F238E27FC236}">
                <a16:creationId xmlns:a16="http://schemas.microsoft.com/office/drawing/2014/main" id="{FF48776B-BD7B-6245-A15D-E615796AA655}"/>
              </a:ext>
            </a:extLst>
          </p:cNvPr>
          <p:cNvSpPr txBox="1">
            <a:spLocks/>
          </p:cNvSpPr>
          <p:nvPr/>
        </p:nvSpPr>
        <p:spPr>
          <a:xfrm>
            <a:off x="652344" y="5661248"/>
            <a:ext cx="10876416"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GB" sz="1100" dirty="0">
                <a:solidFill>
                  <a:schemeClr val="tx1"/>
                </a:solidFill>
              </a:rPr>
              <a:t>Please note that head-to-head studies were not conducted between these products. This data is for information purposes only, and no comparative claims of non-inferiority or superiority in terms of efficacy or safety are implied or intended. AEs highlighted in red if value ≥10%</a:t>
            </a:r>
          </a:p>
          <a:p>
            <a:pPr>
              <a:spcBef>
                <a:spcPts val="0"/>
              </a:spcBef>
            </a:pPr>
            <a:r>
              <a:rPr lang="en-GB" sz="1100" baseline="30000" dirty="0" err="1">
                <a:solidFill>
                  <a:schemeClr val="tx1"/>
                </a:solidFill>
              </a:rPr>
              <a:t>a</a:t>
            </a:r>
            <a:r>
              <a:rPr lang="en-GB" sz="1100" dirty="0" err="1">
                <a:solidFill>
                  <a:schemeClr val="tx1"/>
                </a:solidFill>
              </a:rPr>
              <a:t>Frequency</a:t>
            </a:r>
            <a:r>
              <a:rPr lang="en-GB" sz="1100" dirty="0">
                <a:solidFill>
                  <a:schemeClr val="tx1"/>
                </a:solidFill>
              </a:rPr>
              <a:t> of grade 3 AEs not reported but 1% of patients experienced TEAE leading to treatment discontinuation</a:t>
            </a:r>
          </a:p>
        </p:txBody>
      </p:sp>
    </p:spTree>
    <p:extLst>
      <p:ext uri="{BB962C8B-B14F-4D97-AF65-F5344CB8AC3E}">
        <p14:creationId xmlns:p14="http://schemas.microsoft.com/office/powerpoint/2010/main" val="415984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E30A6-1623-4A7C-9053-BBDF1C10A654}"/>
              </a:ext>
            </a:extLst>
          </p:cNvPr>
          <p:cNvSpPr>
            <a:spLocks noGrp="1"/>
          </p:cNvSpPr>
          <p:nvPr>
            <p:ph sz="quarter" idx="12"/>
          </p:nvPr>
        </p:nvSpPr>
        <p:spPr/>
        <p:txBody>
          <a:bodyPr/>
          <a:lstStyle/>
          <a:p>
            <a:pPr lvl="0">
              <a:lnSpc>
                <a:spcPct val="107000"/>
              </a:lnSpc>
              <a:spcAft>
                <a:spcPts val="600"/>
              </a:spcAft>
              <a:buFont typeface="Arial" panose="020B0604020202020204" pitchFamily="34" charset="0"/>
              <a:buChar char="•"/>
            </a:pPr>
            <a:r>
              <a:rPr lang="en-GB" b="1" dirty="0">
                <a:solidFill>
                  <a:schemeClr val="accent1"/>
                </a:solidFill>
                <a:effectLst/>
                <a:ea typeface="Calibri" panose="020F0502020204030204" pitchFamily="34" charset="0"/>
              </a:rPr>
              <a:t>PARP inhibitors are effective </a:t>
            </a:r>
            <a:r>
              <a:rPr lang="en-GB" dirty="0">
                <a:solidFill>
                  <a:schemeClr val="tx2"/>
                </a:solidFill>
                <a:effectLst/>
                <a:ea typeface="Calibri" panose="020F0502020204030204" pitchFamily="34" charset="0"/>
              </a:rPr>
              <a:t>drugs as monotherapy </a:t>
            </a:r>
            <a:r>
              <a:rPr lang="en-GB" b="1" dirty="0">
                <a:solidFill>
                  <a:schemeClr val="accent1"/>
                </a:solidFill>
                <a:effectLst/>
                <a:ea typeface="Calibri" panose="020F0502020204030204" pitchFamily="34" charset="0"/>
              </a:rPr>
              <a:t>in </a:t>
            </a:r>
            <a:r>
              <a:rPr lang="en-GB" b="1" dirty="0" err="1">
                <a:solidFill>
                  <a:schemeClr val="accent1"/>
                </a:solidFill>
                <a:effectLst/>
                <a:ea typeface="Calibri" panose="020F0502020204030204" pitchFamily="34" charset="0"/>
              </a:rPr>
              <a:t>mCRPC</a:t>
            </a:r>
            <a:r>
              <a:rPr lang="en-GB" b="1" dirty="0">
                <a:solidFill>
                  <a:schemeClr val="accent1"/>
                </a:solidFill>
                <a:effectLst/>
                <a:ea typeface="Calibri" panose="020F0502020204030204" pitchFamily="34" charset="0"/>
              </a:rPr>
              <a:t> patients with HRR alterations</a:t>
            </a:r>
          </a:p>
          <a:p>
            <a:pPr>
              <a:spcAft>
                <a:spcPts val="600"/>
              </a:spcAft>
              <a:buFont typeface="Arial" panose="020B0604020202020204" pitchFamily="34" charset="0"/>
              <a:buChar char="•"/>
            </a:pPr>
            <a:r>
              <a:rPr lang="en-GB" b="1" dirty="0">
                <a:solidFill>
                  <a:schemeClr val="accent1"/>
                </a:solidFill>
              </a:rPr>
              <a:t>Genetic testing is important</a:t>
            </a:r>
            <a:r>
              <a:rPr lang="en-GB" dirty="0">
                <a:solidFill>
                  <a:schemeClr val="tx2"/>
                </a:solidFill>
              </a:rPr>
              <a:t> to help with treatment decision making and for understanding inherited risk</a:t>
            </a:r>
          </a:p>
          <a:p>
            <a:pPr>
              <a:spcAft>
                <a:spcPts val="600"/>
              </a:spcAft>
              <a:buFont typeface="Arial" panose="020B0604020202020204" pitchFamily="34" charset="0"/>
              <a:buChar char="•"/>
            </a:pPr>
            <a:r>
              <a:rPr lang="en-US" b="0" i="1" dirty="0">
                <a:solidFill>
                  <a:schemeClr val="tx2"/>
                </a:solidFill>
                <a:effectLst/>
              </a:rPr>
              <a:t>BRCA</a:t>
            </a:r>
            <a:r>
              <a:rPr lang="en-US" b="0" i="0" dirty="0">
                <a:solidFill>
                  <a:schemeClr val="tx2"/>
                </a:solidFill>
                <a:effectLst/>
              </a:rPr>
              <a:t> mutations are associated with poor outcomes in </a:t>
            </a:r>
            <a:r>
              <a:rPr lang="en-US" b="0" i="0" dirty="0" err="1">
                <a:solidFill>
                  <a:schemeClr val="tx2"/>
                </a:solidFill>
                <a:effectLst/>
              </a:rPr>
              <a:t>mCRPC</a:t>
            </a:r>
            <a:r>
              <a:rPr lang="en-US" b="0" i="0" dirty="0">
                <a:solidFill>
                  <a:schemeClr val="tx2"/>
                </a:solidFill>
                <a:effectLst/>
              </a:rPr>
              <a:t> patients</a:t>
            </a:r>
            <a:endParaRPr lang="en-GB" dirty="0">
              <a:solidFill>
                <a:schemeClr val="tx2"/>
              </a:solidFill>
            </a:endParaRPr>
          </a:p>
          <a:p>
            <a:pPr>
              <a:spcAft>
                <a:spcPts val="600"/>
              </a:spcAft>
              <a:buFont typeface="Arial" panose="020B0604020202020204" pitchFamily="34" charset="0"/>
              <a:buChar char="•"/>
            </a:pPr>
            <a:r>
              <a:rPr lang="en-GB" dirty="0">
                <a:solidFill>
                  <a:schemeClr val="tx2"/>
                </a:solidFill>
              </a:rPr>
              <a:t>Patients with tumours harbouring </a:t>
            </a:r>
            <a:r>
              <a:rPr lang="en-GB" b="1" i="1" dirty="0">
                <a:solidFill>
                  <a:schemeClr val="accent1"/>
                </a:solidFill>
              </a:rPr>
              <a:t>BRCA1/BRCA2 </a:t>
            </a:r>
            <a:r>
              <a:rPr lang="en-GB" b="1" dirty="0">
                <a:solidFill>
                  <a:schemeClr val="accent1"/>
                </a:solidFill>
              </a:rPr>
              <a:t>alteration </a:t>
            </a:r>
            <a:r>
              <a:rPr lang="en-GB" dirty="0">
                <a:solidFill>
                  <a:schemeClr val="tx2"/>
                </a:solidFill>
              </a:rPr>
              <a:t>(especially </a:t>
            </a:r>
            <a:r>
              <a:rPr lang="en-GB" dirty="0" err="1">
                <a:solidFill>
                  <a:schemeClr val="tx2"/>
                </a:solidFill>
              </a:rPr>
              <a:t>HomDel</a:t>
            </a:r>
            <a:r>
              <a:rPr lang="en-GB" dirty="0">
                <a:solidFill>
                  <a:schemeClr val="tx2"/>
                </a:solidFill>
              </a:rPr>
              <a:t>) appear to derive the </a:t>
            </a:r>
            <a:r>
              <a:rPr lang="en-GB" b="1" dirty="0">
                <a:solidFill>
                  <a:schemeClr val="accent1"/>
                </a:solidFill>
              </a:rPr>
              <a:t>greatest clinical benefit from </a:t>
            </a:r>
            <a:r>
              <a:rPr lang="en-GB" b="1" dirty="0" err="1">
                <a:solidFill>
                  <a:schemeClr val="accent1"/>
                </a:solidFill>
              </a:rPr>
              <a:t>PARPi</a:t>
            </a:r>
            <a:r>
              <a:rPr lang="en-GB" dirty="0">
                <a:solidFill>
                  <a:schemeClr val="tx2"/>
                </a:solidFill>
              </a:rPr>
              <a:t>, but patients with other HRR alterations might also derive benefit</a:t>
            </a:r>
          </a:p>
          <a:p>
            <a:pPr>
              <a:spcAft>
                <a:spcPts val="600"/>
              </a:spcAft>
              <a:buFont typeface="Arial" panose="020B0604020202020204" pitchFamily="34" charset="0"/>
              <a:buChar char="•"/>
            </a:pPr>
            <a:r>
              <a:rPr lang="en-GB" dirty="0">
                <a:solidFill>
                  <a:schemeClr val="tx2"/>
                </a:solidFill>
              </a:rPr>
              <a:t>Further work needed to understand predictive phenotypes (mutational signatures, HRD scores)</a:t>
            </a:r>
          </a:p>
          <a:p>
            <a:endParaRPr lang="en-GB" dirty="0">
              <a:solidFill>
                <a:schemeClr val="tx2"/>
              </a:solidFill>
            </a:endParaRPr>
          </a:p>
        </p:txBody>
      </p:sp>
      <p:sp>
        <p:nvSpPr>
          <p:cNvPr id="2" name="Title 1">
            <a:extLst>
              <a:ext uri="{FF2B5EF4-FFF2-40B4-BE49-F238E27FC236}">
                <a16:creationId xmlns:a16="http://schemas.microsoft.com/office/drawing/2014/main" id="{7FF80752-6234-4B06-BD89-CF089B2939FA}"/>
              </a:ext>
            </a:extLst>
          </p:cNvPr>
          <p:cNvSpPr>
            <a:spLocks noGrp="1"/>
          </p:cNvSpPr>
          <p:nvPr>
            <p:ph type="title"/>
          </p:nvPr>
        </p:nvSpPr>
        <p:spPr/>
        <p:txBody>
          <a:bodyPr/>
          <a:lstStyle/>
          <a:p>
            <a:r>
              <a:rPr lang="en-GB"/>
              <a:t>In Conclusion</a:t>
            </a:r>
            <a:endParaRPr lang="en-GB" dirty="0"/>
          </a:p>
        </p:txBody>
      </p:sp>
      <p:sp>
        <p:nvSpPr>
          <p:cNvPr id="5" name="Slide Number Placeholder 4">
            <a:extLst>
              <a:ext uri="{FF2B5EF4-FFF2-40B4-BE49-F238E27FC236}">
                <a16:creationId xmlns:a16="http://schemas.microsoft.com/office/drawing/2014/main" id="{C9DA9F04-CCC3-8E40-B59D-FA72346F0270}"/>
              </a:ext>
            </a:extLst>
          </p:cNvPr>
          <p:cNvSpPr>
            <a:spLocks noGrp="1"/>
          </p:cNvSpPr>
          <p:nvPr>
            <p:ph type="sldNum" sz="quarter" idx="4"/>
          </p:nvPr>
        </p:nvSpPr>
        <p:spPr/>
        <p:txBody>
          <a:bodyPr/>
          <a:lstStyle/>
          <a:p>
            <a:fld id="{F8E47D07-9D1E-4FE9-B31A-2F5863681021}" type="slidenum">
              <a:rPr lang="en-GB" smtClean="0"/>
              <a:pPr/>
              <a:t>54</a:t>
            </a:fld>
            <a:endParaRPr lang="en-GB"/>
          </a:p>
        </p:txBody>
      </p:sp>
      <p:sp>
        <p:nvSpPr>
          <p:cNvPr id="4" name="Text Placeholder 3">
            <a:extLst>
              <a:ext uri="{FF2B5EF4-FFF2-40B4-BE49-F238E27FC236}">
                <a16:creationId xmlns:a16="http://schemas.microsoft.com/office/drawing/2014/main" id="{142B9020-12B4-4FD6-A792-EDC25399B76D}"/>
              </a:ext>
            </a:extLst>
          </p:cNvPr>
          <p:cNvSpPr>
            <a:spLocks noGrp="1"/>
          </p:cNvSpPr>
          <p:nvPr>
            <p:ph sz="quarter" idx="15"/>
          </p:nvPr>
        </p:nvSpPr>
        <p:spPr>
          <a:xfrm>
            <a:off x="620184" y="6356351"/>
            <a:ext cx="10660392" cy="365125"/>
          </a:xfrm>
        </p:spPr>
        <p:txBody>
          <a:bodyPr/>
          <a:lstStyle/>
          <a:p>
            <a:r>
              <a:rPr lang="en-GB" dirty="0" err="1"/>
              <a:t>HomDel</a:t>
            </a:r>
            <a:r>
              <a:rPr lang="en-GB" dirty="0"/>
              <a:t>, homologous deletions; HRD, homologous repair deficiency; HRR, homologous recombination repair; </a:t>
            </a:r>
            <a:r>
              <a:rPr lang="en-GB" dirty="0" err="1"/>
              <a:t>mCRPC</a:t>
            </a:r>
            <a:r>
              <a:rPr lang="en-GB" dirty="0"/>
              <a:t>, metastatic castration-resistant prostate cancer; </a:t>
            </a:r>
            <a:r>
              <a:rPr lang="en-GB" dirty="0" err="1"/>
              <a:t>PARPi</a:t>
            </a:r>
            <a:r>
              <a:rPr lang="en-GB" dirty="0"/>
              <a:t>, </a:t>
            </a:r>
            <a:r>
              <a:rPr lang="en-GB" noProof="0" dirty="0"/>
              <a:t>poly-ADP ribose polymerase inhibitors</a:t>
            </a:r>
            <a:endParaRPr lang="en-GB" dirty="0"/>
          </a:p>
        </p:txBody>
      </p:sp>
    </p:spTree>
    <p:extLst>
      <p:ext uri="{BB962C8B-B14F-4D97-AF65-F5344CB8AC3E}">
        <p14:creationId xmlns:p14="http://schemas.microsoft.com/office/powerpoint/2010/main" val="54050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884569" y="5336166"/>
            <a:ext cx="1812997" cy="553998"/>
          </a:xfrm>
          <a:prstGeom prst="rect">
            <a:avLst/>
          </a:prstGeom>
          <a:noFill/>
        </p:spPr>
        <p:txBody>
          <a:bodyPr wrap="none" rtlCol="0">
            <a:spAutoFit/>
          </a:bodyPr>
          <a:lstStyle/>
          <a:p>
            <a:pPr algn="ctr"/>
            <a:r>
              <a:rPr lang="en-GB" sz="1400" dirty="0">
                <a:solidFill>
                  <a:schemeClr val="tx2"/>
                </a:solidFill>
                <a:latin typeface="Arial" panose="020B0604020202020204" pitchFamily="34" charset="0"/>
                <a:ea typeface="Aileron" charset="0"/>
                <a:cs typeface="Arial" panose="020B0604020202020204" pitchFamily="34" charset="0"/>
              </a:rPr>
              <a:t>Follow us on Twitter </a:t>
            </a:r>
            <a:br>
              <a:rPr lang="en-GB" sz="1600" dirty="0">
                <a:solidFill>
                  <a:schemeClr val="tx2"/>
                </a:solidFill>
                <a:latin typeface="Arial" panose="020B0604020202020204" pitchFamily="34" charset="0"/>
                <a:ea typeface="Aileron" charset="0"/>
                <a:cs typeface="Arial" panose="020B0604020202020204" pitchFamily="34" charset="0"/>
              </a:rPr>
            </a:br>
            <a:r>
              <a:rPr lang="en-GB" sz="1600" b="1" u="sng" dirty="0">
                <a:solidFill>
                  <a:schemeClr val="accent1"/>
                </a:solidFill>
                <a:latin typeface="Arial" panose="020B0604020202020204" pitchFamily="34" charset="0"/>
                <a:ea typeface="Aileron"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en-GB" sz="1600" b="1" u="sng" dirty="0" err="1">
                <a:solidFill>
                  <a:schemeClr val="accent1"/>
                </a:solidFill>
                <a:latin typeface="Arial" panose="020B0604020202020204" pitchFamily="34" charset="0"/>
                <a:ea typeface="Aileron" charset="0"/>
                <a:cs typeface="Arial" panose="020B0604020202020204" pitchFamily="34" charset="0"/>
                <a:hlinkClick r:id="rId3">
                  <a:extLst>
                    <a:ext uri="{A12FA001-AC4F-418D-AE19-62706E023703}">
                      <ahyp:hlinkClr xmlns:ahyp="http://schemas.microsoft.com/office/drawing/2018/hyperlinkcolor" val="tx"/>
                    </a:ext>
                  </a:extLst>
                </a:hlinkClick>
              </a:rPr>
              <a:t>guconnectinfo</a:t>
            </a:r>
            <a:endParaRPr lang="en-GB" sz="1600" b="1" u="sng" dirty="0">
              <a:solidFill>
                <a:schemeClr val="accent1"/>
              </a:solidFill>
              <a:latin typeface="Arial" panose="020B0604020202020204" pitchFamily="34" charset="0"/>
              <a:ea typeface="Aileron" charset="0"/>
              <a:cs typeface="Arial" panose="020B0604020202020204" pitchFamily="34" charset="0"/>
            </a:endParaRPr>
          </a:p>
        </p:txBody>
      </p:sp>
      <p:sp>
        <p:nvSpPr>
          <p:cNvPr id="17" name="TextBox 16"/>
          <p:cNvSpPr txBox="1"/>
          <p:nvPr/>
        </p:nvSpPr>
        <p:spPr>
          <a:xfrm>
            <a:off x="3867170" y="5336167"/>
            <a:ext cx="2084815" cy="701731"/>
          </a:xfrm>
          <a:prstGeom prst="rect">
            <a:avLst/>
          </a:prstGeom>
          <a:noFill/>
        </p:spPr>
        <p:txBody>
          <a:bodyPr wrap="square" rtlCol="0">
            <a:spAutoFit/>
          </a:bodyPr>
          <a:lstStyle/>
          <a:p>
            <a:pPr algn="ct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Follow the </a:t>
            </a:r>
            <a:br>
              <a:rPr lang="en-GB" sz="1600" dirty="0">
                <a:solidFill>
                  <a:schemeClr val="tx2"/>
                </a:solidFill>
                <a:latin typeface="Arial" panose="020B0604020202020204" pitchFamily="34" charset="0"/>
                <a:ea typeface="Aileron" charset="0"/>
                <a:cs typeface="Arial" panose="020B0604020202020204" pitchFamily="34" charset="0"/>
              </a:rPr>
            </a:br>
            <a:r>
              <a:rPr lang="en-GB" sz="1600" b="1" u="sng" dirty="0">
                <a:solidFill>
                  <a:schemeClr val="accent1"/>
                </a:solidFill>
                <a:latin typeface="Arial" panose="020B0604020202020204" pitchFamily="34" charset="0"/>
                <a:ea typeface="Aileron" charset="0"/>
                <a:cs typeface="Arial" panose="020B0604020202020204" pitchFamily="34" charset="0"/>
                <a:hlinkClick r:id="rId4"/>
              </a:rPr>
              <a:t>GU CONNECT</a:t>
            </a:r>
            <a:br>
              <a:rPr lang="en-GB" sz="1600" b="1" dirty="0">
                <a:solidFill>
                  <a:schemeClr val="tx2"/>
                </a:solidFill>
                <a:latin typeface="Arial" panose="020B0604020202020204" pitchFamily="34" charset="0"/>
                <a:ea typeface="Aileron" charset="0"/>
                <a:cs typeface="Arial" panose="020B0604020202020204" pitchFamily="34" charset="0"/>
              </a:rPr>
            </a:br>
            <a:r>
              <a:rPr lang="en-GB" sz="1400" dirty="0">
                <a:solidFill>
                  <a:schemeClr val="tx2"/>
                </a:solidFill>
                <a:latin typeface="Arial" panose="020B0604020202020204" pitchFamily="34" charset="0"/>
                <a:ea typeface="Aileron" charset="0"/>
                <a:cs typeface="Arial" panose="020B0604020202020204" pitchFamily="34" charset="0"/>
              </a:rPr>
              <a:t>group on LinkedIn</a:t>
            </a:r>
            <a:endParaRPr lang="en-GB" sz="1600" dirty="0">
              <a:solidFill>
                <a:schemeClr val="tx2"/>
              </a:solidFill>
              <a:latin typeface="Arial" panose="020B0604020202020204" pitchFamily="34" charset="0"/>
              <a:ea typeface="Aileron" charset="0"/>
              <a:cs typeface="Arial" panose="020B0604020202020204" pitchFamily="34" charset="0"/>
            </a:endParaRPr>
          </a:p>
        </p:txBody>
      </p:sp>
      <p:sp>
        <p:nvSpPr>
          <p:cNvPr id="18" name="TextBox 17"/>
          <p:cNvSpPr txBox="1"/>
          <p:nvPr/>
        </p:nvSpPr>
        <p:spPr>
          <a:xfrm>
            <a:off x="7824192" y="5336167"/>
            <a:ext cx="2664296" cy="729430"/>
          </a:xfrm>
          <a:prstGeom prst="rect">
            <a:avLst/>
          </a:prstGeom>
          <a:noFill/>
        </p:spPr>
        <p:txBody>
          <a:bodyPr wrap="square" rtlCol="0">
            <a:spAutoFit/>
          </a:bodyPr>
          <a:lstStyle/>
          <a:p>
            <a:pPr algn="ctr">
              <a:lnSpc>
                <a:spcPct val="90000"/>
              </a:lnSpc>
            </a:pPr>
            <a:r>
              <a:rPr lang="en-US" sz="1400" dirty="0">
                <a:solidFill>
                  <a:schemeClr val="tx2"/>
                </a:solidFill>
                <a:latin typeface="Arial" panose="020B0604020202020204" pitchFamily="34" charset="0"/>
                <a:cs typeface="Arial" panose="020B0604020202020204" pitchFamily="34" charset="0"/>
              </a:rPr>
              <a:t>Email</a:t>
            </a:r>
            <a:br>
              <a:rPr lang="en-US" sz="1600" dirty="0">
                <a:solidFill>
                  <a:schemeClr val="tx2"/>
                </a:solidFill>
                <a:latin typeface="Arial" panose="020B0604020202020204" pitchFamily="34" charset="0"/>
                <a:cs typeface="Arial" panose="020B0604020202020204" pitchFamily="34" charset="0"/>
              </a:rPr>
            </a:br>
            <a:r>
              <a:rPr lang="en-US" sz="1600" b="1" dirty="0" err="1">
                <a:solidFill>
                  <a:schemeClr val="accent1"/>
                </a:solidFill>
                <a:latin typeface="Arial" panose="020B0604020202020204" pitchFamily="34" charset="0"/>
                <a:cs typeface="Arial" panose="020B0604020202020204" pitchFamily="34" charset="0"/>
                <a:hlinkClick r:id="rId5"/>
              </a:rPr>
              <a:t>sam.brightwell</a:t>
            </a:r>
            <a:br>
              <a:rPr lang="en-US" sz="1600" b="1" dirty="0">
                <a:solidFill>
                  <a:schemeClr val="accent1"/>
                </a:solidFill>
                <a:latin typeface="Arial" panose="020B0604020202020204" pitchFamily="34" charset="0"/>
                <a:cs typeface="Arial" panose="020B0604020202020204" pitchFamily="34" charset="0"/>
                <a:hlinkClick r:id="rId5"/>
              </a:rPr>
            </a:br>
            <a:r>
              <a:rPr lang="en-US" sz="1600" b="1" dirty="0">
                <a:solidFill>
                  <a:schemeClr val="accent1"/>
                </a:solidFill>
                <a:latin typeface="Arial" panose="020B0604020202020204" pitchFamily="34" charset="0"/>
                <a:cs typeface="Arial" panose="020B0604020202020204" pitchFamily="34" charset="0"/>
                <a:hlinkClick r:id="rId5"/>
              </a:rPr>
              <a:t>@cor2ed.com</a:t>
            </a:r>
            <a:endParaRPr lang="en-GB" sz="1600" b="1" dirty="0">
              <a:solidFill>
                <a:schemeClr val="accent1"/>
              </a:solidFill>
              <a:latin typeface="Arial" panose="020B0604020202020204" pitchFamily="34" charset="0"/>
              <a:ea typeface="Aileron" charset="0"/>
              <a:cs typeface="Arial" panose="020B0604020202020204" pitchFamily="34" charset="0"/>
            </a:endParaRPr>
          </a:p>
        </p:txBody>
      </p:sp>
      <p:sp>
        <p:nvSpPr>
          <p:cNvPr id="19" name="TextBox 18"/>
          <p:cNvSpPr txBox="1"/>
          <p:nvPr/>
        </p:nvSpPr>
        <p:spPr>
          <a:xfrm>
            <a:off x="5955402" y="5336166"/>
            <a:ext cx="2084815" cy="757130"/>
          </a:xfrm>
          <a:prstGeom prst="rect">
            <a:avLst/>
          </a:prstGeom>
          <a:noFill/>
        </p:spPr>
        <p:txBody>
          <a:bodyPr wrap="square" rtlCol="0">
            <a:spAutoFit/>
          </a:bodyPr>
          <a:lstStyle/>
          <a:p>
            <a:pPr algn="ct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Watch us on the</a:t>
            </a:r>
            <a:br>
              <a:rPr lang="en-GB" sz="1400" dirty="0">
                <a:solidFill>
                  <a:schemeClr val="tx2"/>
                </a:solidFill>
                <a:latin typeface="Arial" panose="020B0604020202020204" pitchFamily="34" charset="0"/>
                <a:ea typeface="Aileron" charset="0"/>
                <a:cs typeface="Arial" panose="020B0604020202020204" pitchFamily="34" charset="0"/>
              </a:rPr>
            </a:br>
            <a:r>
              <a:rPr lang="en-GB" sz="1400" dirty="0">
                <a:solidFill>
                  <a:schemeClr val="tx2"/>
                </a:solidFill>
                <a:latin typeface="Arial" panose="020B0604020202020204" pitchFamily="34" charset="0"/>
                <a:ea typeface="Aileron" charset="0"/>
                <a:cs typeface="Arial" panose="020B0604020202020204" pitchFamily="34" charset="0"/>
              </a:rPr>
              <a:t>Vimeo Channe</a:t>
            </a:r>
            <a:r>
              <a:rPr lang="en-GB" sz="1600" dirty="0">
                <a:solidFill>
                  <a:schemeClr val="tx2"/>
                </a:solidFill>
                <a:latin typeface="Arial" panose="020B0604020202020204" pitchFamily="34" charset="0"/>
                <a:ea typeface="Aileron" charset="0"/>
                <a:cs typeface="Arial" panose="020B0604020202020204" pitchFamily="34" charset="0"/>
              </a:rPr>
              <a:t>l</a:t>
            </a:r>
            <a:br>
              <a:rPr lang="en-GB" sz="1600" dirty="0">
                <a:solidFill>
                  <a:schemeClr val="tx2"/>
                </a:solidFill>
                <a:latin typeface="Arial" panose="020B0604020202020204" pitchFamily="34" charset="0"/>
                <a:ea typeface="Aileron" charset="0"/>
                <a:cs typeface="Arial" panose="020B0604020202020204" pitchFamily="34" charset="0"/>
              </a:rPr>
            </a:br>
            <a:r>
              <a:rPr lang="en-GB" sz="1600" b="1" dirty="0">
                <a:solidFill>
                  <a:schemeClr val="accent1"/>
                </a:solidFill>
                <a:latin typeface="Arial" panose="020B0604020202020204" pitchFamily="34" charset="0"/>
                <a:ea typeface="Aileron" charset="0"/>
                <a:cs typeface="Arial" panose="020B0604020202020204" pitchFamily="34" charset="0"/>
                <a:hlinkClick r:id="rId6"/>
              </a:rPr>
              <a:t>GU CONNECT</a:t>
            </a:r>
            <a:endParaRPr lang="en-GB" sz="1600" b="1" dirty="0">
              <a:solidFill>
                <a:schemeClr val="accent1"/>
              </a:solidFill>
              <a:latin typeface="Arial" panose="020B0604020202020204" pitchFamily="34" charset="0"/>
              <a:ea typeface="Aileron" charset="0"/>
              <a:cs typeface="Arial" panose="020B0604020202020204" pitchFamily="34" charset="0"/>
            </a:endParaRPr>
          </a:p>
        </p:txBody>
      </p:sp>
      <p:sp>
        <p:nvSpPr>
          <p:cNvPr id="15" name="Title 8">
            <a:extLst>
              <a:ext uri="{FF2B5EF4-FFF2-40B4-BE49-F238E27FC236}">
                <a16:creationId xmlns:a16="http://schemas.microsoft.com/office/drawing/2014/main" id="{071CF435-729F-403B-B87A-421B2706800D}"/>
              </a:ext>
            </a:extLst>
          </p:cNvPr>
          <p:cNvSpPr>
            <a:spLocks noGrp="1"/>
          </p:cNvSpPr>
          <p:nvPr>
            <p:ph type="title"/>
          </p:nvPr>
        </p:nvSpPr>
        <p:spPr>
          <a:xfrm>
            <a:off x="1635656" y="274638"/>
            <a:ext cx="8924840" cy="3586410"/>
          </a:xfrm>
        </p:spPr>
        <p:txBody>
          <a:bodyPr>
            <a:normAutofit/>
          </a:bodyPr>
          <a:lstStyle/>
          <a:p>
            <a:pPr>
              <a:lnSpc>
                <a:spcPts val="3800"/>
              </a:lnSpc>
              <a:spcBef>
                <a:spcPts val="800"/>
              </a:spcBef>
            </a:pPr>
            <a:r>
              <a:rPr lang="en-US" sz="3600" cap="none" dirty="0">
                <a:solidFill>
                  <a:schemeClr val="tx2"/>
                </a:solidFill>
              </a:rPr>
              <a:t>REACH </a:t>
            </a:r>
            <a:r>
              <a:rPr lang="en-US" sz="3600" cap="none" dirty="0"/>
              <a:t>GU CONNECT </a:t>
            </a:r>
            <a:r>
              <a:rPr lang="en-US" sz="3600" cap="none" dirty="0">
                <a:solidFill>
                  <a:schemeClr val="tx2"/>
                </a:solidFill>
              </a:rPr>
              <a:t>VIA </a:t>
            </a:r>
            <a:br>
              <a:rPr lang="en-US" sz="3600" cap="none" dirty="0">
                <a:solidFill>
                  <a:schemeClr val="tx2"/>
                </a:solidFill>
              </a:rPr>
            </a:br>
            <a:r>
              <a:rPr lang="en-US" sz="3600" cap="none" spc="-50" dirty="0">
                <a:solidFill>
                  <a:schemeClr val="tx2"/>
                </a:solidFill>
              </a:rPr>
              <a:t>TWITTER, LINKEDIN, VIMEO &amp; EMAIL</a:t>
            </a:r>
            <a:br>
              <a:rPr lang="en-US" sz="3600" cap="none" dirty="0">
                <a:solidFill>
                  <a:schemeClr val="tx2"/>
                </a:solidFill>
              </a:rPr>
            </a:br>
            <a:r>
              <a:rPr lang="en-US" sz="3600" cap="none" dirty="0">
                <a:solidFill>
                  <a:schemeClr val="tx2"/>
                </a:solidFill>
              </a:rPr>
              <a:t>OR VISIT THE GROUP’S WEBSITE</a:t>
            </a:r>
            <a:br>
              <a:rPr lang="en-US" sz="3600" cap="none" dirty="0">
                <a:solidFill>
                  <a:schemeClr val="tx2"/>
                </a:solidFill>
              </a:rPr>
            </a:br>
            <a:r>
              <a:rPr lang="en-US" sz="3600" cap="none" dirty="0">
                <a:ea typeface="Calibri" panose="020F0502020204030204" pitchFamily="34" charset="0"/>
                <a:hlinkClick r:id="rId7"/>
              </a:rPr>
              <a:t>https://guconnect.cor2ed.com/</a:t>
            </a:r>
            <a:endParaRPr lang="en-US" sz="3600" cap="none" dirty="0"/>
          </a:p>
        </p:txBody>
      </p:sp>
      <p:pic>
        <p:nvPicPr>
          <p:cNvPr id="21" name="Picture 20">
            <a:hlinkClick r:id="rId8"/>
            <a:extLst>
              <a:ext uri="{FF2B5EF4-FFF2-40B4-BE49-F238E27FC236}">
                <a16:creationId xmlns:a16="http://schemas.microsoft.com/office/drawing/2014/main" id="{11F9DF4D-4057-453D-B0D6-F5A87905C6B4}"/>
              </a:ext>
            </a:extLst>
          </p:cNvPr>
          <p:cNvPicPr>
            <a:picLocks noChangeAspect="1"/>
          </p:cNvPicPr>
          <p:nvPr/>
        </p:nvPicPr>
        <p:blipFill rotWithShape="1">
          <a:blip r:embed="rId9">
            <a:extLst>
              <a:ext uri="{28A0092B-C50C-407E-A947-70E740481C1C}">
                <a14:useLocalDpi xmlns:a14="http://schemas.microsoft.com/office/drawing/2010/main" val="0"/>
              </a:ext>
            </a:extLst>
          </a:blip>
          <a:srcRect l="82615" r="-910"/>
          <a:stretch/>
        </p:blipFill>
        <p:spPr>
          <a:xfrm>
            <a:off x="8319300" y="3983179"/>
            <a:ext cx="1449108" cy="1282427"/>
          </a:xfrm>
          <a:prstGeom prst="rect">
            <a:avLst/>
          </a:prstGeom>
        </p:spPr>
      </p:pic>
      <p:pic>
        <p:nvPicPr>
          <p:cNvPr id="22" name="Picture 21">
            <a:hlinkClick r:id="rId6"/>
            <a:extLst>
              <a:ext uri="{FF2B5EF4-FFF2-40B4-BE49-F238E27FC236}">
                <a16:creationId xmlns:a16="http://schemas.microsoft.com/office/drawing/2014/main" id="{DA9C17CD-405F-47F4-A30F-9A803835ACF8}"/>
              </a:ext>
            </a:extLst>
          </p:cNvPr>
          <p:cNvPicPr>
            <a:picLocks noChangeAspect="1"/>
          </p:cNvPicPr>
          <p:nvPr/>
        </p:nvPicPr>
        <p:blipFill rotWithShape="1">
          <a:blip r:embed="rId9">
            <a:extLst>
              <a:ext uri="{28A0092B-C50C-407E-A947-70E740481C1C}">
                <a14:useLocalDpi xmlns:a14="http://schemas.microsoft.com/office/drawing/2010/main" val="0"/>
              </a:ext>
            </a:extLst>
          </a:blip>
          <a:srcRect l="53821" r="26470"/>
          <a:stretch/>
        </p:blipFill>
        <p:spPr>
          <a:xfrm>
            <a:off x="6168008" y="3983179"/>
            <a:ext cx="1561194" cy="1282427"/>
          </a:xfrm>
          <a:prstGeom prst="rect">
            <a:avLst/>
          </a:prstGeom>
        </p:spPr>
      </p:pic>
      <p:pic>
        <p:nvPicPr>
          <p:cNvPr id="24" name="Picture 23">
            <a:hlinkClick r:id="rId4"/>
            <a:extLst>
              <a:ext uri="{FF2B5EF4-FFF2-40B4-BE49-F238E27FC236}">
                <a16:creationId xmlns:a16="http://schemas.microsoft.com/office/drawing/2014/main" id="{6662B954-7662-4746-B326-DDF08DB98DD8}"/>
              </a:ext>
            </a:extLst>
          </p:cNvPr>
          <p:cNvPicPr>
            <a:picLocks noChangeAspect="1"/>
          </p:cNvPicPr>
          <p:nvPr/>
        </p:nvPicPr>
        <p:blipFill rotWithShape="1">
          <a:blip r:embed="rId9">
            <a:extLst>
              <a:ext uri="{28A0092B-C50C-407E-A947-70E740481C1C}">
                <a14:useLocalDpi xmlns:a14="http://schemas.microsoft.com/office/drawing/2010/main" val="0"/>
              </a:ext>
            </a:extLst>
          </a:blip>
          <a:srcRect l="25151" r="53403"/>
          <a:stretch/>
        </p:blipFill>
        <p:spPr>
          <a:xfrm>
            <a:off x="4045377" y="3983179"/>
            <a:ext cx="1698734" cy="1282427"/>
          </a:xfrm>
          <a:prstGeom prst="rect">
            <a:avLst/>
          </a:prstGeom>
        </p:spPr>
      </p:pic>
      <p:pic>
        <p:nvPicPr>
          <p:cNvPr id="26" name="Picture 25">
            <a:hlinkClick r:id="rId3"/>
            <a:extLst>
              <a:ext uri="{FF2B5EF4-FFF2-40B4-BE49-F238E27FC236}">
                <a16:creationId xmlns:a16="http://schemas.microsoft.com/office/drawing/2014/main" id="{2598BD12-CFFC-4FFD-B356-0AE659D06556}"/>
              </a:ext>
            </a:extLst>
          </p:cNvPr>
          <p:cNvPicPr>
            <a:picLocks noChangeAspect="1"/>
          </p:cNvPicPr>
          <p:nvPr/>
        </p:nvPicPr>
        <p:blipFill rotWithShape="1">
          <a:blip r:embed="rId9">
            <a:extLst>
              <a:ext uri="{28A0092B-C50C-407E-A947-70E740481C1C}">
                <a14:useLocalDpi xmlns:a14="http://schemas.microsoft.com/office/drawing/2010/main" val="0"/>
              </a:ext>
            </a:extLst>
          </a:blip>
          <a:srcRect l="-1923" t="-5872" r="82136" b="-5133"/>
          <a:stretch/>
        </p:blipFill>
        <p:spPr>
          <a:xfrm>
            <a:off x="1992531" y="3912616"/>
            <a:ext cx="1567408" cy="1423550"/>
          </a:xfrm>
          <a:prstGeom prst="rect">
            <a:avLst/>
          </a:prstGeom>
        </p:spPr>
      </p:pic>
      <p:sp>
        <p:nvSpPr>
          <p:cNvPr id="2" name="Slide Number Placeholder 1"/>
          <p:cNvSpPr>
            <a:spLocks noGrp="1"/>
          </p:cNvSpPr>
          <p:nvPr>
            <p:ph type="sldNum" sz="quarter" idx="4"/>
          </p:nvPr>
        </p:nvSpPr>
        <p:spPr/>
        <p:txBody>
          <a:bodyPr/>
          <a:lstStyle/>
          <a:p>
            <a:fld id="{FCE43C0F-8A7B-3A4B-9DB5-B3472E36E833}" type="slidenum">
              <a:rPr lang="en-GB" smtClean="0"/>
              <a:pPr/>
              <a:t>55</a:t>
            </a:fld>
            <a:endParaRPr lang="en-GB" dirty="0"/>
          </a:p>
        </p:txBody>
      </p:sp>
    </p:spTree>
    <p:extLst>
      <p:ext uri="{BB962C8B-B14F-4D97-AF65-F5344CB8AC3E}">
        <p14:creationId xmlns:p14="http://schemas.microsoft.com/office/powerpoint/2010/main" val="146845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0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610F8C-B2D7-F145-B932-461A30393063}"/>
              </a:ext>
            </a:extLst>
          </p:cNvPr>
          <p:cNvSpPr>
            <a:spLocks noGrp="1"/>
          </p:cNvSpPr>
          <p:nvPr>
            <p:ph sz="quarter" idx="12"/>
          </p:nvPr>
        </p:nvSpPr>
        <p:spPr>
          <a:xfrm>
            <a:off x="620184" y="1627421"/>
            <a:ext cx="10963200" cy="4181584"/>
          </a:xfrm>
        </p:spPr>
        <p:txBody>
          <a:bodyPr/>
          <a:lstStyle/>
          <a:p>
            <a:pPr marL="285750" lvl="1" indent="-285750" defTabSz="400050">
              <a:lnSpc>
                <a:spcPct val="90000"/>
              </a:lnSpc>
              <a:spcBef>
                <a:spcPct val="0"/>
              </a:spcBef>
              <a:spcAft>
                <a:spcPct val="15000"/>
              </a:spcAft>
              <a:buFont typeface="Arial" panose="020B0604020202020204" pitchFamily="34" charset="0"/>
              <a:buChar char="•"/>
            </a:pPr>
            <a:r>
              <a:rPr lang="en-GB" sz="2000" dirty="0"/>
              <a:t>Understand the mechanism of action of </a:t>
            </a:r>
            <a:r>
              <a:rPr lang="en-GB" sz="2000" dirty="0" err="1"/>
              <a:t>PARPi’s</a:t>
            </a:r>
            <a:endParaRPr lang="en-GB" sz="2000" dirty="0"/>
          </a:p>
          <a:p>
            <a:pPr marL="285750" lvl="1" indent="-285750" defTabSz="400050">
              <a:lnSpc>
                <a:spcPct val="90000"/>
              </a:lnSpc>
              <a:spcBef>
                <a:spcPct val="0"/>
              </a:spcBef>
              <a:spcAft>
                <a:spcPct val="15000"/>
              </a:spcAft>
              <a:buFont typeface="Arial" panose="020B0604020202020204" pitchFamily="34" charset="0"/>
              <a:buChar char="•"/>
            </a:pPr>
            <a:endParaRPr lang="en-GB" sz="2000" dirty="0"/>
          </a:p>
          <a:p>
            <a:pPr marL="285750" lvl="1" indent="-285750" defTabSz="400050">
              <a:lnSpc>
                <a:spcPct val="90000"/>
              </a:lnSpc>
              <a:spcBef>
                <a:spcPct val="0"/>
              </a:spcBef>
              <a:spcAft>
                <a:spcPct val="15000"/>
              </a:spcAft>
              <a:buFont typeface="Arial" panose="020B0604020202020204" pitchFamily="34" charset="0"/>
              <a:buChar char="•"/>
            </a:pPr>
            <a:r>
              <a:rPr lang="en-GB" sz="2000" dirty="0"/>
              <a:t>Understand the role of genetic testing</a:t>
            </a:r>
          </a:p>
          <a:p>
            <a:pPr marL="0" lvl="1" indent="0" defTabSz="400050">
              <a:lnSpc>
                <a:spcPct val="90000"/>
              </a:lnSpc>
              <a:spcBef>
                <a:spcPct val="0"/>
              </a:spcBef>
              <a:spcAft>
                <a:spcPct val="15000"/>
              </a:spcAft>
              <a:buNone/>
            </a:pPr>
            <a:endParaRPr lang="en-GB" sz="2000" dirty="0"/>
          </a:p>
          <a:p>
            <a:pPr marL="285750" lvl="1" indent="-285750" defTabSz="400050">
              <a:lnSpc>
                <a:spcPct val="90000"/>
              </a:lnSpc>
              <a:spcBef>
                <a:spcPct val="0"/>
              </a:spcBef>
              <a:spcAft>
                <a:spcPct val="15000"/>
              </a:spcAft>
              <a:buFont typeface="Arial" panose="020B0604020202020204" pitchFamily="34" charset="0"/>
              <a:buChar char="•"/>
            </a:pPr>
            <a:r>
              <a:rPr lang="en-GB" sz="2000" dirty="0">
                <a:latin typeface="Arial" panose="020B0604020202020204" pitchFamily="34" charset="0"/>
                <a:cs typeface="Arial" panose="020B0604020202020204" pitchFamily="34" charset="0"/>
              </a:rPr>
              <a:t>Recognise the efficacy and safety profiles of PARP inhibitors </a:t>
            </a:r>
          </a:p>
          <a:p>
            <a:pPr marL="285750" lvl="1" indent="-285750" defTabSz="400050">
              <a:lnSpc>
                <a:spcPct val="90000"/>
              </a:lnSpc>
              <a:spcBef>
                <a:spcPct val="0"/>
              </a:spcBef>
              <a:spcAft>
                <a:spcPct val="15000"/>
              </a:spcAft>
              <a:buFont typeface="Arial" panose="020B0604020202020204" pitchFamily="34" charset="0"/>
              <a:buChar char="•"/>
            </a:pPr>
            <a:endParaRPr lang="en-GB" sz="2000" dirty="0"/>
          </a:p>
          <a:p>
            <a:pPr marL="285750" lvl="1" indent="-285750" defTabSz="400050">
              <a:lnSpc>
                <a:spcPct val="90000"/>
              </a:lnSpc>
              <a:spcBef>
                <a:spcPct val="0"/>
              </a:spcBef>
              <a:spcAft>
                <a:spcPct val="15000"/>
              </a:spcAft>
              <a:buFont typeface="Arial" panose="020B0604020202020204" pitchFamily="34" charset="0"/>
              <a:buChar char="•"/>
            </a:pPr>
            <a:r>
              <a:rPr lang="en-GB" sz="2000" dirty="0">
                <a:latin typeface="Arial" panose="020B0604020202020204" pitchFamily="34" charset="0"/>
                <a:cs typeface="Arial" panose="020B0604020202020204" pitchFamily="34" charset="0"/>
              </a:rPr>
              <a:t>Understand their differences across tumour types</a:t>
            </a:r>
          </a:p>
          <a:p>
            <a:pPr marL="285750" lvl="1" indent="-285750" defTabSz="400050">
              <a:lnSpc>
                <a:spcPct val="90000"/>
              </a:lnSpc>
              <a:spcBef>
                <a:spcPct val="0"/>
              </a:spcBef>
              <a:spcAft>
                <a:spcPct val="15000"/>
              </a:spcAft>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lvl="1" indent="-285750" defTabSz="400050">
              <a:lnSpc>
                <a:spcPct val="90000"/>
              </a:lnSpc>
              <a:spcBef>
                <a:spcPct val="0"/>
              </a:spcBef>
              <a:spcAft>
                <a:spcPct val="15000"/>
              </a:spcAft>
              <a:buFont typeface="Arial" panose="020B0604020202020204" pitchFamily="34" charset="0"/>
              <a:buChar char="•"/>
            </a:pPr>
            <a:r>
              <a:rPr lang="en-GB" sz="2000" dirty="0">
                <a:latin typeface="Arial" panose="020B0604020202020204" pitchFamily="34" charset="0"/>
                <a:cs typeface="Arial" panose="020B0604020202020204" pitchFamily="34" charset="0"/>
              </a:rPr>
              <a:t>Understand the place of PARP inhibitors in the treatment landscape for patients with prostate cancer</a:t>
            </a:r>
          </a:p>
          <a:p>
            <a:pPr marL="285750" lvl="1" indent="-285750" defTabSz="400050">
              <a:lnSpc>
                <a:spcPct val="90000"/>
              </a:lnSpc>
              <a:spcBef>
                <a:spcPct val="0"/>
              </a:spcBef>
              <a:spcAft>
                <a:spcPct val="15000"/>
              </a:spcAft>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0" lvl="1" indent="0" defTabSz="400050">
              <a:lnSpc>
                <a:spcPct val="90000"/>
              </a:lnSpc>
              <a:spcBef>
                <a:spcPct val="0"/>
              </a:spcBef>
              <a:spcAft>
                <a:spcPct val="15000"/>
              </a:spcAft>
              <a:buNone/>
            </a:pPr>
            <a:endParaRPr lang="en-GB" sz="2000" dirty="0">
              <a:latin typeface="Arial" panose="020B0604020202020204" pitchFamily="34" charset="0"/>
              <a:cs typeface="Arial" panose="020B0604020202020204" pitchFamily="34" charset="0"/>
            </a:endParaRPr>
          </a:p>
          <a:p>
            <a:pPr marL="0" indent="0">
              <a:spcAft>
                <a:spcPts val="1200"/>
              </a:spcAft>
              <a:buNone/>
            </a:pPr>
            <a:endParaRPr lang="en-GB" dirty="0"/>
          </a:p>
        </p:txBody>
      </p:sp>
      <p:sp>
        <p:nvSpPr>
          <p:cNvPr id="3" name="Title 2">
            <a:extLst>
              <a:ext uri="{FF2B5EF4-FFF2-40B4-BE49-F238E27FC236}">
                <a16:creationId xmlns:a16="http://schemas.microsoft.com/office/drawing/2014/main" id="{4EA65A10-1011-5D49-AB5C-6B6CC0E03FE3}"/>
              </a:ext>
            </a:extLst>
          </p:cNvPr>
          <p:cNvSpPr>
            <a:spLocks noGrp="1"/>
          </p:cNvSpPr>
          <p:nvPr>
            <p:ph type="title"/>
          </p:nvPr>
        </p:nvSpPr>
        <p:spPr/>
        <p:txBody>
          <a:bodyPr/>
          <a:lstStyle/>
          <a:p>
            <a:r>
              <a:rPr lang="en-GB" dirty="0"/>
              <a:t>Educational objectives</a:t>
            </a:r>
          </a:p>
        </p:txBody>
      </p:sp>
      <p:sp>
        <p:nvSpPr>
          <p:cNvPr id="5" name="Slide Number Placeholder 4">
            <a:extLst>
              <a:ext uri="{FF2B5EF4-FFF2-40B4-BE49-F238E27FC236}">
                <a16:creationId xmlns:a16="http://schemas.microsoft.com/office/drawing/2014/main" id="{0A6D2E45-5C08-BB46-AAF3-D887059DFD2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Content Placeholder 9">
            <a:extLst>
              <a:ext uri="{FF2B5EF4-FFF2-40B4-BE49-F238E27FC236}">
                <a16:creationId xmlns:a16="http://schemas.microsoft.com/office/drawing/2014/main" id="{5AD004D6-5A91-0FA7-3358-5AB1A5850F42}"/>
              </a:ext>
            </a:extLst>
          </p:cNvPr>
          <p:cNvSpPr>
            <a:spLocks noGrp="1"/>
          </p:cNvSpPr>
          <p:nvPr>
            <p:ph sz="quarter" idx="15"/>
          </p:nvPr>
        </p:nvSpPr>
        <p:spPr>
          <a:xfrm>
            <a:off x="620184" y="6356351"/>
            <a:ext cx="8116800" cy="365125"/>
          </a:xfrm>
        </p:spPr>
        <p:txBody>
          <a:bodyPr/>
          <a:lstStyle/>
          <a:p>
            <a:r>
              <a:rPr lang="en-GB" dirty="0"/>
              <a:t>PARP(</a:t>
            </a:r>
            <a:r>
              <a:rPr lang="en-GB" dirty="0" err="1"/>
              <a:t>i</a:t>
            </a:r>
            <a:r>
              <a:rPr lang="en-GB" dirty="0"/>
              <a:t>), poly-ADP ribose polymerase (inhibitors)</a:t>
            </a:r>
          </a:p>
        </p:txBody>
      </p:sp>
    </p:spTree>
    <p:extLst>
      <p:ext uri="{BB962C8B-B14F-4D97-AF65-F5344CB8AC3E}">
        <p14:creationId xmlns:p14="http://schemas.microsoft.com/office/powerpoint/2010/main" val="92830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3588D8-6EEE-08A9-E6A4-251A509CDA89}"/>
              </a:ext>
            </a:extLst>
          </p:cNvPr>
          <p:cNvSpPr>
            <a:spLocks noGrp="1"/>
          </p:cNvSpPr>
          <p:nvPr>
            <p:ph sz="quarter" idx="12"/>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n-GB" sz="1800" dirty="0">
                <a:effectLst/>
                <a:ea typeface="Calibri" panose="020F0502020204030204" pitchFamily="34" charset="0"/>
              </a:rPr>
              <a:t>PARP inhibitors are effective drugs as monotherapy in </a:t>
            </a:r>
            <a:r>
              <a:rPr lang="en-GB" sz="1800" dirty="0" err="1">
                <a:effectLst/>
                <a:ea typeface="Calibri" panose="020F0502020204030204" pitchFamily="34" charset="0"/>
              </a:rPr>
              <a:t>mCRPC</a:t>
            </a:r>
            <a:r>
              <a:rPr lang="en-GB" sz="1800" dirty="0">
                <a:effectLst/>
                <a:ea typeface="Calibri" panose="020F0502020204030204" pitchFamily="34" charset="0"/>
              </a:rPr>
              <a:t> patients with HRR alterations</a:t>
            </a:r>
          </a:p>
          <a:p>
            <a:pPr marL="342900" lvl="0" indent="-342900">
              <a:lnSpc>
                <a:spcPct val="107000"/>
              </a:lnSpc>
              <a:spcAft>
                <a:spcPts val="800"/>
              </a:spcAft>
              <a:buFont typeface="Arial" panose="020B0604020202020204" pitchFamily="34" charset="0"/>
              <a:buChar char="•"/>
              <a:tabLst>
                <a:tab pos="457200" algn="l"/>
              </a:tabLst>
            </a:pPr>
            <a:r>
              <a:rPr lang="en-GB" sz="1800" dirty="0">
                <a:effectLst/>
                <a:ea typeface="Calibri" panose="020F0502020204030204" pitchFamily="34" charset="0"/>
              </a:rPr>
              <a:t>Genetic testing is important to help with treatment decision making and for understanding inherited risk</a:t>
            </a:r>
          </a:p>
          <a:p>
            <a:pPr marL="342900" lvl="0" indent="-342900">
              <a:lnSpc>
                <a:spcPct val="107000"/>
              </a:lnSpc>
              <a:spcAft>
                <a:spcPts val="800"/>
              </a:spcAft>
              <a:buFont typeface="Arial" panose="020B0604020202020204" pitchFamily="34" charset="0"/>
              <a:buChar char="•"/>
              <a:tabLst>
                <a:tab pos="457200" algn="l"/>
              </a:tabLst>
            </a:pPr>
            <a:r>
              <a:rPr lang="en-GB" sz="1800" i="1" dirty="0">
                <a:effectLst/>
                <a:ea typeface="Calibri" panose="020F0502020204030204" pitchFamily="34" charset="0"/>
              </a:rPr>
              <a:t>BRCA</a:t>
            </a:r>
            <a:r>
              <a:rPr lang="en-GB" sz="1800" dirty="0">
                <a:effectLst/>
                <a:ea typeface="Calibri" panose="020F0502020204030204" pitchFamily="34" charset="0"/>
              </a:rPr>
              <a:t> mutations are associated with poor outcomes in </a:t>
            </a:r>
            <a:r>
              <a:rPr lang="en-GB" sz="1800" dirty="0" err="1">
                <a:effectLst/>
                <a:ea typeface="Calibri" panose="020F0502020204030204" pitchFamily="34" charset="0"/>
              </a:rPr>
              <a:t>mCRPC</a:t>
            </a:r>
            <a:r>
              <a:rPr lang="en-GB" sz="1800" dirty="0">
                <a:effectLst/>
                <a:ea typeface="Calibri" panose="020F0502020204030204" pitchFamily="34" charset="0"/>
              </a:rPr>
              <a:t> patients</a:t>
            </a:r>
          </a:p>
          <a:p>
            <a:pPr marL="342900" lvl="0" indent="-342900">
              <a:lnSpc>
                <a:spcPct val="107000"/>
              </a:lnSpc>
              <a:spcAft>
                <a:spcPts val="800"/>
              </a:spcAft>
              <a:buFont typeface="Arial" panose="020B0604020202020204" pitchFamily="34" charset="0"/>
              <a:buChar char="•"/>
              <a:tabLst>
                <a:tab pos="457200" algn="l"/>
              </a:tabLst>
            </a:pPr>
            <a:r>
              <a:rPr lang="en-GB" sz="1800" dirty="0">
                <a:effectLst/>
                <a:ea typeface="Calibri" panose="020F0502020204030204" pitchFamily="34" charset="0"/>
              </a:rPr>
              <a:t>Patients with tumours harbouring </a:t>
            </a:r>
            <a:r>
              <a:rPr lang="en-GB" sz="1800" i="1" dirty="0">
                <a:effectLst/>
                <a:ea typeface="Calibri" panose="020F0502020204030204" pitchFamily="34" charset="0"/>
              </a:rPr>
              <a:t>BRCA1/BRCA2</a:t>
            </a:r>
            <a:r>
              <a:rPr lang="en-GB" sz="1800" dirty="0">
                <a:effectLst/>
                <a:ea typeface="Calibri" panose="020F0502020204030204" pitchFamily="34" charset="0"/>
              </a:rPr>
              <a:t> alteration appear to derive the greatest clinical benefit from </a:t>
            </a:r>
            <a:r>
              <a:rPr lang="en-GB" sz="1800" dirty="0" err="1">
                <a:effectLst/>
                <a:ea typeface="Calibri" panose="020F0502020204030204" pitchFamily="34" charset="0"/>
              </a:rPr>
              <a:t>PARPi</a:t>
            </a:r>
            <a:r>
              <a:rPr lang="en-GB" sz="1800" dirty="0">
                <a:effectLst/>
                <a:ea typeface="Calibri" panose="020F0502020204030204" pitchFamily="34" charset="0"/>
              </a:rPr>
              <a:t>, but patients with other HRR alterations might also derive benefit</a:t>
            </a:r>
          </a:p>
          <a:p>
            <a:pPr marL="0" indent="0">
              <a:buNone/>
            </a:pPr>
            <a:endParaRPr lang="en-GB" dirty="0"/>
          </a:p>
        </p:txBody>
      </p:sp>
      <p:sp>
        <p:nvSpPr>
          <p:cNvPr id="3" name="Title 2">
            <a:extLst>
              <a:ext uri="{FF2B5EF4-FFF2-40B4-BE49-F238E27FC236}">
                <a16:creationId xmlns:a16="http://schemas.microsoft.com/office/drawing/2014/main" id="{37315E4B-8E88-1E4D-8A66-B85E8D94904B}"/>
              </a:ext>
            </a:extLst>
          </p:cNvPr>
          <p:cNvSpPr>
            <a:spLocks noGrp="1"/>
          </p:cNvSpPr>
          <p:nvPr>
            <p:ph type="title"/>
          </p:nvPr>
        </p:nvSpPr>
        <p:spPr/>
        <p:txBody>
          <a:bodyPr/>
          <a:lstStyle/>
          <a:p>
            <a:r>
              <a:rPr lang="en-GB" dirty="0"/>
              <a:t>Clinical takeaways</a:t>
            </a:r>
          </a:p>
        </p:txBody>
      </p:sp>
      <p:sp>
        <p:nvSpPr>
          <p:cNvPr id="4" name="Slide Number Placeholder 3">
            <a:extLst>
              <a:ext uri="{FF2B5EF4-FFF2-40B4-BE49-F238E27FC236}">
                <a16:creationId xmlns:a16="http://schemas.microsoft.com/office/drawing/2014/main" id="{DEF17909-71B0-CDCC-E075-49D478C844F5}"/>
              </a:ext>
            </a:extLst>
          </p:cNvPr>
          <p:cNvSpPr>
            <a:spLocks noGrp="1"/>
          </p:cNvSpPr>
          <p:nvPr>
            <p:ph type="sldNum" sz="quarter" idx="4"/>
          </p:nvPr>
        </p:nvSpPr>
        <p:spPr/>
        <p:txBody>
          <a:bodyPr/>
          <a:lstStyle/>
          <a:p>
            <a:fld id="{FCE43C0F-8A7B-3A4B-9DB5-B3472E36E833}" type="slidenum">
              <a:rPr lang="en-GB" smtClean="0"/>
              <a:pPr/>
              <a:t>7</a:t>
            </a:fld>
            <a:endParaRPr lang="en-GB" dirty="0"/>
          </a:p>
        </p:txBody>
      </p:sp>
      <p:sp>
        <p:nvSpPr>
          <p:cNvPr id="5" name="Content Placeholder 4">
            <a:extLst>
              <a:ext uri="{FF2B5EF4-FFF2-40B4-BE49-F238E27FC236}">
                <a16:creationId xmlns:a16="http://schemas.microsoft.com/office/drawing/2014/main" id="{9C7B54BF-75E4-ACCD-9141-BE12B0B55AB0}"/>
              </a:ext>
            </a:extLst>
          </p:cNvPr>
          <p:cNvSpPr>
            <a:spLocks noGrp="1"/>
          </p:cNvSpPr>
          <p:nvPr>
            <p:ph sz="quarter" idx="15"/>
          </p:nvPr>
        </p:nvSpPr>
        <p:spPr/>
        <p:txBody>
          <a:bodyPr/>
          <a:lstStyle/>
          <a:p>
            <a:endParaRPr lang="en-GB"/>
          </a:p>
        </p:txBody>
      </p:sp>
    </p:spTree>
    <p:extLst>
      <p:ext uri="{BB962C8B-B14F-4D97-AF65-F5344CB8AC3E}">
        <p14:creationId xmlns:p14="http://schemas.microsoft.com/office/powerpoint/2010/main" val="402787412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D1F6C4-35D5-84ED-C68D-CFFB9190EAD5}"/>
              </a:ext>
            </a:extLst>
          </p:cNvPr>
          <p:cNvSpPr>
            <a:spLocks noGrp="1"/>
          </p:cNvSpPr>
          <p:nvPr>
            <p:ph type="title"/>
          </p:nvPr>
        </p:nvSpPr>
        <p:spPr/>
        <p:txBody>
          <a:bodyPr/>
          <a:lstStyle/>
          <a:p>
            <a:r>
              <a:rPr lang="en-US" dirty="0" err="1"/>
              <a:t>PARP</a:t>
            </a:r>
            <a:r>
              <a:rPr lang="en-US" cap="none" dirty="0" err="1"/>
              <a:t>i</a:t>
            </a:r>
            <a:r>
              <a:rPr lang="en-US" dirty="0"/>
              <a:t> mechanism of action</a:t>
            </a:r>
            <a:endParaRPr lang="en-GB" dirty="0"/>
          </a:p>
        </p:txBody>
      </p:sp>
      <p:sp>
        <p:nvSpPr>
          <p:cNvPr id="4" name="Slide Number Placeholder 3">
            <a:extLst>
              <a:ext uri="{FF2B5EF4-FFF2-40B4-BE49-F238E27FC236}">
                <a16:creationId xmlns:a16="http://schemas.microsoft.com/office/drawing/2014/main" id="{879E91FE-0DE7-A349-F909-8C69FF26FF8A}"/>
              </a:ext>
            </a:extLst>
          </p:cNvPr>
          <p:cNvSpPr>
            <a:spLocks noGrp="1"/>
          </p:cNvSpPr>
          <p:nvPr>
            <p:ph type="sldNum" sz="quarter" idx="4"/>
          </p:nvPr>
        </p:nvSpPr>
        <p:spPr/>
        <p:txBody>
          <a:bodyPr/>
          <a:lstStyle/>
          <a:p>
            <a:fld id="{FCE43C0F-8A7B-3A4B-9DB5-B3472E36E833}" type="slidenum">
              <a:rPr lang="en-GB" smtClean="0"/>
              <a:pPr/>
              <a:t>8</a:t>
            </a:fld>
            <a:endParaRPr lang="en-GB" dirty="0"/>
          </a:p>
        </p:txBody>
      </p:sp>
      <p:sp>
        <p:nvSpPr>
          <p:cNvPr id="2" name="TextBox 1">
            <a:extLst>
              <a:ext uri="{FF2B5EF4-FFF2-40B4-BE49-F238E27FC236}">
                <a16:creationId xmlns:a16="http://schemas.microsoft.com/office/drawing/2014/main" id="{30928388-64CC-42AA-3AD9-79F6BFEF8334}"/>
              </a:ext>
            </a:extLst>
          </p:cNvPr>
          <p:cNvSpPr txBox="1"/>
          <p:nvPr/>
        </p:nvSpPr>
        <p:spPr>
          <a:xfrm>
            <a:off x="407368" y="6309320"/>
            <a:ext cx="3230628" cy="276999"/>
          </a:xfrm>
          <a:prstGeom prst="rect">
            <a:avLst/>
          </a:prstGeom>
          <a:noFill/>
        </p:spPr>
        <p:txBody>
          <a:bodyPr wrap="none" rtlCol="0">
            <a:spAutoFit/>
          </a:bodyPr>
          <a:lstStyle/>
          <a:p>
            <a:r>
              <a:rPr lang="en-GB" sz="1200" dirty="0" err="1">
                <a:solidFill>
                  <a:schemeClr val="bg1"/>
                </a:solidFill>
                <a:latin typeface="Arial" panose="020B0604020202020204" pitchFamily="34"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poly-ADP ribose polymerase inhibitor</a:t>
            </a:r>
          </a:p>
        </p:txBody>
      </p:sp>
    </p:spTree>
    <p:extLst>
      <p:ext uri="{BB962C8B-B14F-4D97-AF65-F5344CB8AC3E}">
        <p14:creationId xmlns:p14="http://schemas.microsoft.com/office/powerpoint/2010/main" val="421196475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06361B-812B-4E83-9E48-074E36501A6B}"/>
              </a:ext>
            </a:extLst>
          </p:cNvPr>
          <p:cNvSpPr>
            <a:spLocks noGrp="1"/>
          </p:cNvSpPr>
          <p:nvPr>
            <p:ph type="body" idx="1"/>
          </p:nvPr>
        </p:nvSpPr>
        <p:spPr>
          <a:xfrm>
            <a:off x="609600" y="1575665"/>
            <a:ext cx="10972800" cy="702470"/>
          </a:xfrm>
        </p:spPr>
        <p:txBody>
          <a:bodyPr/>
          <a:lstStyle/>
          <a:p>
            <a:r>
              <a:rPr lang="en-GB" dirty="0" err="1"/>
              <a:t>PARP</a:t>
            </a:r>
            <a:r>
              <a:rPr lang="en-GB" cap="none" dirty="0" err="1"/>
              <a:t>i</a:t>
            </a:r>
            <a:r>
              <a:rPr lang="en-GB" dirty="0"/>
              <a:t> mechanism of action</a:t>
            </a:r>
          </a:p>
        </p:txBody>
      </p:sp>
      <p:sp>
        <p:nvSpPr>
          <p:cNvPr id="2" name="Title 1">
            <a:extLst>
              <a:ext uri="{FF2B5EF4-FFF2-40B4-BE49-F238E27FC236}">
                <a16:creationId xmlns:a16="http://schemas.microsoft.com/office/drawing/2014/main" id="{075B30A4-7997-4E4D-8138-0CC56031DF10}"/>
              </a:ext>
            </a:extLst>
          </p:cNvPr>
          <p:cNvSpPr>
            <a:spLocks noGrp="1"/>
          </p:cNvSpPr>
          <p:nvPr>
            <p:ph type="title"/>
          </p:nvPr>
        </p:nvSpPr>
        <p:spPr>
          <a:xfrm>
            <a:off x="619200" y="246566"/>
            <a:ext cx="9221216" cy="807285"/>
          </a:xfrm>
        </p:spPr>
        <p:txBody>
          <a:bodyPr/>
          <a:lstStyle/>
          <a:p>
            <a:r>
              <a:rPr lang="en-GB" sz="2500" dirty="0"/>
              <a:t>For patients with </a:t>
            </a:r>
            <a:r>
              <a:rPr lang="en-GB" sz="2500" dirty="0" err="1"/>
              <a:t>HRR</a:t>
            </a:r>
            <a:r>
              <a:rPr lang="en-GB" sz="2500" cap="none" dirty="0" err="1"/>
              <a:t>m</a:t>
            </a:r>
            <a:r>
              <a:rPr lang="en-GB" sz="2500" dirty="0"/>
              <a:t>, </a:t>
            </a:r>
            <a:r>
              <a:rPr lang="en-GB" sz="2500" dirty="0" err="1"/>
              <a:t>PARP</a:t>
            </a:r>
            <a:r>
              <a:rPr lang="en-GB" sz="2500" cap="none" dirty="0" err="1"/>
              <a:t>i</a:t>
            </a:r>
            <a:r>
              <a:rPr lang="en-GB" sz="2500" dirty="0" err="1"/>
              <a:t>’s</a:t>
            </a:r>
            <a:r>
              <a:rPr lang="en-GB" sz="2500" dirty="0"/>
              <a:t> are a treatment option as they trigger cell death in cancer cells with an HRR deficiency</a:t>
            </a:r>
            <a:r>
              <a:rPr lang="en-GB" sz="2500" baseline="30000" dirty="0"/>
              <a:t>1</a:t>
            </a:r>
          </a:p>
        </p:txBody>
      </p:sp>
      <p:sp>
        <p:nvSpPr>
          <p:cNvPr id="10" name="Content Placeholder 9">
            <a:extLst>
              <a:ext uri="{FF2B5EF4-FFF2-40B4-BE49-F238E27FC236}">
                <a16:creationId xmlns:a16="http://schemas.microsoft.com/office/drawing/2014/main" id="{A9D9A6C0-5C6E-7B4C-ADF2-C6256CDA5E8F}"/>
              </a:ext>
            </a:extLst>
          </p:cNvPr>
          <p:cNvSpPr>
            <a:spLocks noGrp="1"/>
          </p:cNvSpPr>
          <p:nvPr>
            <p:ph sz="quarter" idx="15"/>
          </p:nvPr>
        </p:nvSpPr>
        <p:spPr/>
        <p:txBody>
          <a:bodyPr/>
          <a:lstStyle/>
          <a:p>
            <a:r>
              <a:rPr lang="en-GB" dirty="0"/>
              <a:t>HRR(m), homologous recombination repair (mutation); PARP(</a:t>
            </a:r>
            <a:r>
              <a:rPr lang="en-GB" dirty="0" err="1"/>
              <a:t>i</a:t>
            </a:r>
            <a:r>
              <a:rPr lang="en-GB" dirty="0"/>
              <a:t>), poly-ADP ribose polymerase (inhibitor)</a:t>
            </a:r>
          </a:p>
          <a:p>
            <a:r>
              <a:rPr lang="en-GB" dirty="0"/>
              <a:t>Adapted from: 1. O’Connor MJ. </a:t>
            </a:r>
            <a:r>
              <a:rPr lang="en-GB" dirty="0" err="1"/>
              <a:t>Mol</a:t>
            </a:r>
            <a:r>
              <a:rPr lang="en-GB" dirty="0"/>
              <a:t> Cell. 2015;60:547-60 </a:t>
            </a:r>
          </a:p>
        </p:txBody>
      </p:sp>
      <p:grpSp>
        <p:nvGrpSpPr>
          <p:cNvPr id="30" name="Group 29">
            <a:extLst>
              <a:ext uri="{FF2B5EF4-FFF2-40B4-BE49-F238E27FC236}">
                <a16:creationId xmlns:a16="http://schemas.microsoft.com/office/drawing/2014/main" id="{A1F6F5B4-1246-4F88-B039-774664830786}"/>
              </a:ext>
            </a:extLst>
          </p:cNvPr>
          <p:cNvGrpSpPr/>
          <p:nvPr/>
        </p:nvGrpSpPr>
        <p:grpSpPr>
          <a:xfrm>
            <a:off x="1346879" y="1989452"/>
            <a:ext cx="9498241" cy="4101021"/>
            <a:chOff x="652359" y="1029752"/>
            <a:chExt cx="7688883" cy="3201364"/>
          </a:xfrm>
        </p:grpSpPr>
        <p:pic>
          <p:nvPicPr>
            <p:cNvPr id="32" name="Picture 31" descr="A picture containing object&#10;&#10;Description automatically generated">
              <a:extLst>
                <a:ext uri="{FF2B5EF4-FFF2-40B4-BE49-F238E27FC236}">
                  <a16:creationId xmlns:a16="http://schemas.microsoft.com/office/drawing/2014/main" id="{C1C40AF5-D969-4516-8586-2582638AC04C}"/>
                </a:ext>
              </a:extLst>
            </p:cNvPr>
            <p:cNvPicPr>
              <a:picLocks noChangeAspect="1"/>
            </p:cNvPicPr>
            <p:nvPr/>
          </p:nvPicPr>
          <p:blipFill>
            <a:blip r:embed="rId3">
              <a:alphaModFix amt="65000"/>
            </a:blip>
            <a:stretch>
              <a:fillRect/>
            </a:stretch>
          </p:blipFill>
          <p:spPr>
            <a:xfrm>
              <a:off x="5588038" y="1036814"/>
              <a:ext cx="2753204" cy="1272238"/>
            </a:xfrm>
            <a:prstGeom prst="rect">
              <a:avLst/>
            </a:prstGeom>
          </p:spPr>
        </p:pic>
        <p:sp>
          <p:nvSpPr>
            <p:cNvPr id="33" name="Rounded Rectangle 38">
              <a:extLst>
                <a:ext uri="{FF2B5EF4-FFF2-40B4-BE49-F238E27FC236}">
                  <a16:creationId xmlns:a16="http://schemas.microsoft.com/office/drawing/2014/main" id="{DEF47A56-5092-492F-B794-A71E28FA4357}"/>
                </a:ext>
              </a:extLst>
            </p:cNvPr>
            <p:cNvSpPr/>
            <p:nvPr/>
          </p:nvSpPr>
          <p:spPr>
            <a:xfrm>
              <a:off x="1814858" y="3053185"/>
              <a:ext cx="2878852" cy="42141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20D3E"/>
                </a:solidFill>
                <a:effectLst/>
                <a:uLnTx/>
                <a:uFillTx/>
                <a:latin typeface="Calibri"/>
                <a:ea typeface="+mn-ea"/>
                <a:cs typeface="Arial Narrow"/>
              </a:endParaRPr>
            </a:p>
          </p:txBody>
        </p:sp>
        <p:sp>
          <p:nvSpPr>
            <p:cNvPr id="35" name="TextBox 33">
              <a:extLst>
                <a:ext uri="{FF2B5EF4-FFF2-40B4-BE49-F238E27FC236}">
                  <a16:creationId xmlns:a16="http://schemas.microsoft.com/office/drawing/2014/main" id="{20B77C1E-EA19-4601-8ACD-A3BB7FC04C55}"/>
                </a:ext>
              </a:extLst>
            </p:cNvPr>
            <p:cNvSpPr txBox="1"/>
            <p:nvPr/>
          </p:nvSpPr>
          <p:spPr>
            <a:xfrm>
              <a:off x="6489342" y="2632893"/>
              <a:ext cx="1819864" cy="186072"/>
            </a:xfrm>
            <a:prstGeom prst="roundRect">
              <a:avLst/>
            </a:prstGeom>
            <a:noFill/>
            <a:ln w="12700" cmpd="sng">
              <a:noFill/>
            </a:ln>
          </p:spPr>
          <p:txBody>
            <a:bodyPr wrap="square"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4444"/>
                  </a:solidFill>
                  <a:effectLst/>
                  <a:uLnTx/>
                  <a:uFillTx/>
                  <a:latin typeface="Calibri"/>
                  <a:ea typeface="+mn-ea"/>
                  <a:cs typeface="Arial"/>
                </a:rPr>
                <a:t>Double-strand break</a:t>
              </a:r>
            </a:p>
          </p:txBody>
        </p:sp>
        <p:cxnSp>
          <p:nvCxnSpPr>
            <p:cNvPr id="36" name="Straight Arrow Connector 35">
              <a:extLst>
                <a:ext uri="{FF2B5EF4-FFF2-40B4-BE49-F238E27FC236}">
                  <a16:creationId xmlns:a16="http://schemas.microsoft.com/office/drawing/2014/main" id="{B41574AB-E8A4-4F1F-B7A7-1E070DEC2553}"/>
                </a:ext>
              </a:extLst>
            </p:cNvPr>
            <p:cNvCxnSpPr/>
            <p:nvPr/>
          </p:nvCxnSpPr>
          <p:spPr>
            <a:xfrm>
              <a:off x="7400833" y="3180831"/>
              <a:ext cx="0" cy="620748"/>
            </a:xfrm>
            <a:prstGeom prst="straightConnector1">
              <a:avLst/>
            </a:prstGeom>
            <a:noFill/>
            <a:ln w="12700" cap="flat" cmpd="sng" algn="ctr">
              <a:solidFill>
                <a:schemeClr val="tx1"/>
              </a:solidFill>
              <a:prstDash val="solid"/>
              <a:round/>
              <a:headEnd type="none" w="med" len="med"/>
              <a:tailEnd type="triangle" w="med" len="med"/>
            </a:ln>
            <a:effectLst/>
          </p:spPr>
        </p:cxnSp>
        <p:sp>
          <p:nvSpPr>
            <p:cNvPr id="37" name="Rounded Rectangle 27">
              <a:extLst>
                <a:ext uri="{FF2B5EF4-FFF2-40B4-BE49-F238E27FC236}">
                  <a16:creationId xmlns:a16="http://schemas.microsoft.com/office/drawing/2014/main" id="{6B3071B4-18BA-4596-BCB8-0FD5657A9DE3}"/>
                </a:ext>
              </a:extLst>
            </p:cNvPr>
            <p:cNvSpPr/>
            <p:nvPr/>
          </p:nvSpPr>
          <p:spPr>
            <a:xfrm>
              <a:off x="6499655" y="3166946"/>
              <a:ext cx="1285660" cy="31164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20D3E"/>
                </a:solidFill>
                <a:effectLst/>
                <a:uLnTx/>
                <a:uFillTx/>
                <a:latin typeface="Calibri"/>
                <a:ea typeface="+mn-ea"/>
                <a:cs typeface="Arial Narrow"/>
              </a:endParaRPr>
            </a:p>
          </p:txBody>
        </p:sp>
        <p:sp>
          <p:nvSpPr>
            <p:cNvPr id="38" name="TextBox 36">
              <a:extLst>
                <a:ext uri="{FF2B5EF4-FFF2-40B4-BE49-F238E27FC236}">
                  <a16:creationId xmlns:a16="http://schemas.microsoft.com/office/drawing/2014/main" id="{AAEF8472-58A1-485B-8B7D-25CA6816E59D}"/>
                </a:ext>
              </a:extLst>
            </p:cNvPr>
            <p:cNvSpPr txBox="1"/>
            <p:nvPr/>
          </p:nvSpPr>
          <p:spPr>
            <a:xfrm>
              <a:off x="6828769" y="3188779"/>
              <a:ext cx="1152567" cy="2642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F4444"/>
                  </a:solidFill>
                  <a:effectLst/>
                  <a:uLnTx/>
                  <a:uFillTx/>
                  <a:latin typeface="Calibri"/>
                  <a:ea typeface="+mn-ea"/>
                  <a:cs typeface="Arial Narrow"/>
                </a:rPr>
                <a:t>Normal cell</a:t>
              </a:r>
            </a:p>
          </p:txBody>
        </p:sp>
        <p:sp>
          <p:nvSpPr>
            <p:cNvPr id="39" name="Text Box 38">
              <a:extLst>
                <a:ext uri="{FF2B5EF4-FFF2-40B4-BE49-F238E27FC236}">
                  <a16:creationId xmlns:a16="http://schemas.microsoft.com/office/drawing/2014/main" id="{BD7D4196-6853-4DC6-BE50-AF1969C498CC}"/>
                </a:ext>
              </a:extLst>
            </p:cNvPr>
            <p:cNvSpPr txBox="1">
              <a:spLocks noChangeArrowheads="1"/>
            </p:cNvSpPr>
            <p:nvPr/>
          </p:nvSpPr>
          <p:spPr bwMode="auto">
            <a:xfrm>
              <a:off x="5484864" y="3600489"/>
              <a:ext cx="1653575" cy="576620"/>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78"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4444"/>
                  </a:solidFill>
                  <a:effectLst/>
                  <a:uLnTx/>
                  <a:uFillTx/>
                  <a:latin typeface="Calibri"/>
                  <a:ea typeface="+mn-ea"/>
                  <a:cs typeface="Arial"/>
                </a:rPr>
                <a:t>Repair of double-strand breaks via the HRR pathway and cell survival</a:t>
              </a:r>
            </a:p>
          </p:txBody>
        </p:sp>
        <p:cxnSp>
          <p:nvCxnSpPr>
            <p:cNvPr id="40" name="Straight Arrow Connector 39">
              <a:extLst>
                <a:ext uri="{FF2B5EF4-FFF2-40B4-BE49-F238E27FC236}">
                  <a16:creationId xmlns:a16="http://schemas.microsoft.com/office/drawing/2014/main" id="{C804FAF9-30C4-4081-B855-4F48BFCCB2BB}"/>
                </a:ext>
              </a:extLst>
            </p:cNvPr>
            <p:cNvCxnSpPr/>
            <p:nvPr/>
          </p:nvCxnSpPr>
          <p:spPr>
            <a:xfrm>
              <a:off x="3254665" y="3180831"/>
              <a:ext cx="0" cy="620748"/>
            </a:xfrm>
            <a:prstGeom prst="straightConnector1">
              <a:avLst/>
            </a:prstGeom>
            <a:noFill/>
            <a:ln w="12700" cap="flat" cmpd="sng" algn="ctr">
              <a:solidFill>
                <a:schemeClr val="tx1"/>
              </a:solidFill>
              <a:prstDash val="solid"/>
              <a:round/>
              <a:headEnd type="none" w="med" len="med"/>
              <a:tailEnd type="triangle" w="med" len="med"/>
            </a:ln>
            <a:effectLst/>
          </p:spPr>
        </p:cxnSp>
        <p:sp>
          <p:nvSpPr>
            <p:cNvPr id="41" name="Rounded Rectangle 53">
              <a:extLst>
                <a:ext uri="{FF2B5EF4-FFF2-40B4-BE49-F238E27FC236}">
                  <a16:creationId xmlns:a16="http://schemas.microsoft.com/office/drawing/2014/main" id="{E238EFB8-625A-481D-9FF5-D0599DD5E1E4}"/>
                </a:ext>
              </a:extLst>
            </p:cNvPr>
            <p:cNvSpPr/>
            <p:nvPr/>
          </p:nvSpPr>
          <p:spPr>
            <a:xfrm>
              <a:off x="2782815" y="3166946"/>
              <a:ext cx="1285660" cy="31164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20D3E"/>
                </a:solidFill>
                <a:effectLst/>
                <a:uLnTx/>
                <a:uFillTx/>
                <a:latin typeface="Calibri"/>
                <a:ea typeface="+mn-ea"/>
                <a:cs typeface="Arial Narrow"/>
              </a:endParaRPr>
            </a:p>
          </p:txBody>
        </p:sp>
        <p:sp>
          <p:nvSpPr>
            <p:cNvPr id="42" name="TextBox 63">
              <a:extLst>
                <a:ext uri="{FF2B5EF4-FFF2-40B4-BE49-F238E27FC236}">
                  <a16:creationId xmlns:a16="http://schemas.microsoft.com/office/drawing/2014/main" id="{529B41B4-20D3-4045-891C-677FFB92CD14}"/>
                </a:ext>
              </a:extLst>
            </p:cNvPr>
            <p:cNvSpPr txBox="1"/>
            <p:nvPr/>
          </p:nvSpPr>
          <p:spPr>
            <a:xfrm>
              <a:off x="2066318" y="3188779"/>
              <a:ext cx="2382383" cy="2642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F4444"/>
                  </a:solidFill>
                  <a:effectLst/>
                  <a:uLnTx/>
                  <a:uFillTx/>
                  <a:latin typeface="Calibri"/>
                  <a:ea typeface="+mn-ea"/>
                  <a:cs typeface="Arial Narrow"/>
                </a:rPr>
                <a:t>HRR-deficient cancer cell </a:t>
              </a:r>
            </a:p>
          </p:txBody>
        </p:sp>
        <p:grpSp>
          <p:nvGrpSpPr>
            <p:cNvPr id="43" name="Group 42">
              <a:extLst>
                <a:ext uri="{FF2B5EF4-FFF2-40B4-BE49-F238E27FC236}">
                  <a16:creationId xmlns:a16="http://schemas.microsoft.com/office/drawing/2014/main" id="{1B4D88C5-1F1B-4028-83BB-8A71E30CBC66}"/>
                </a:ext>
              </a:extLst>
            </p:cNvPr>
            <p:cNvGrpSpPr/>
            <p:nvPr/>
          </p:nvGrpSpPr>
          <p:grpSpPr>
            <a:xfrm>
              <a:off x="6753619" y="2096808"/>
              <a:ext cx="646028" cy="483392"/>
              <a:chOff x="7854087" y="2188099"/>
              <a:chExt cx="646028" cy="483392"/>
            </a:xfrm>
          </p:grpSpPr>
          <p:pic>
            <p:nvPicPr>
              <p:cNvPr id="64" name="Picture 63">
                <a:extLst>
                  <a:ext uri="{FF2B5EF4-FFF2-40B4-BE49-F238E27FC236}">
                    <a16:creationId xmlns:a16="http://schemas.microsoft.com/office/drawing/2014/main" id="{9B57F868-C9BA-4D88-8083-0D63F3C1138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54087" y="2193342"/>
                <a:ext cx="249896" cy="244975"/>
              </a:xfrm>
              <a:prstGeom prst="rect">
                <a:avLst/>
              </a:prstGeom>
              <a:effectLst>
                <a:outerShdw blurRad="50800" dist="38100" dir="2700000" algn="tl" rotWithShape="0">
                  <a:prstClr val="black">
                    <a:alpha val="40000"/>
                  </a:prstClr>
                </a:outerShdw>
              </a:effectLst>
            </p:spPr>
          </p:pic>
          <p:pic>
            <p:nvPicPr>
              <p:cNvPr id="65" name="Picture 64">
                <a:extLst>
                  <a:ext uri="{FF2B5EF4-FFF2-40B4-BE49-F238E27FC236}">
                    <a16:creationId xmlns:a16="http://schemas.microsoft.com/office/drawing/2014/main" id="{AE00ABB4-1218-436A-94ED-8C623FF9FB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94199" y="2280343"/>
                <a:ext cx="249896" cy="244975"/>
              </a:xfrm>
              <a:prstGeom prst="rect">
                <a:avLst/>
              </a:prstGeom>
              <a:effectLst>
                <a:outerShdw blurRad="50800" dist="38100" dir="2700000" algn="tl" rotWithShape="0">
                  <a:prstClr val="black">
                    <a:alpha val="40000"/>
                  </a:prstClr>
                </a:outerShdw>
              </a:effectLst>
            </p:spPr>
          </p:pic>
          <p:pic>
            <p:nvPicPr>
              <p:cNvPr id="66" name="Picture 65">
                <a:extLst>
                  <a:ext uri="{FF2B5EF4-FFF2-40B4-BE49-F238E27FC236}">
                    <a16:creationId xmlns:a16="http://schemas.microsoft.com/office/drawing/2014/main" id="{C1D555C3-11FB-4D8A-8B1C-96389BE99B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29929" y="2188099"/>
                <a:ext cx="300752" cy="294830"/>
              </a:xfrm>
              <a:prstGeom prst="rect">
                <a:avLst/>
              </a:prstGeom>
              <a:effectLst>
                <a:outerShdw blurRad="50800" dist="38100" dir="2700000" algn="tl" rotWithShape="0">
                  <a:prstClr val="black">
                    <a:alpha val="40000"/>
                  </a:prstClr>
                </a:outerShdw>
              </a:effectLst>
            </p:spPr>
          </p:pic>
          <p:sp>
            <p:nvSpPr>
              <p:cNvPr id="67" name="TextBox 88">
                <a:extLst>
                  <a:ext uri="{FF2B5EF4-FFF2-40B4-BE49-F238E27FC236}">
                    <a16:creationId xmlns:a16="http://schemas.microsoft.com/office/drawing/2014/main" id="{C45F44DE-A5FC-47C5-B02D-FB456A56BD30}"/>
                  </a:ext>
                </a:extLst>
              </p:cNvPr>
              <p:cNvSpPr txBox="1"/>
              <p:nvPr/>
            </p:nvSpPr>
            <p:spPr>
              <a:xfrm>
                <a:off x="7886376" y="2239676"/>
                <a:ext cx="406816" cy="1561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srgbClr val="FFFFFF"/>
                    </a:solidFill>
                    <a:effectLst>
                      <a:outerShdw blurRad="50800" dist="38100" dir="2700000" algn="tl" rotWithShape="0">
                        <a:srgbClr val="000000">
                          <a:alpha val="43000"/>
                        </a:srgbClr>
                      </a:outerShdw>
                    </a:effectLst>
                    <a:uLnTx/>
                    <a:uFillTx/>
                    <a:latin typeface="Calibri"/>
                    <a:ea typeface="+mn-ea"/>
                    <a:cs typeface="+mn-cs"/>
                  </a:rPr>
                  <a:t>PARP</a:t>
                </a:r>
              </a:p>
            </p:txBody>
          </p:sp>
          <p:grpSp>
            <p:nvGrpSpPr>
              <p:cNvPr id="68" name="Group 67">
                <a:extLst>
                  <a:ext uri="{FF2B5EF4-FFF2-40B4-BE49-F238E27FC236}">
                    <a16:creationId xmlns:a16="http://schemas.microsoft.com/office/drawing/2014/main" id="{567A3936-F93E-40E9-81A3-3FFD63D658AE}"/>
                  </a:ext>
                </a:extLst>
              </p:cNvPr>
              <p:cNvGrpSpPr/>
              <p:nvPr/>
            </p:nvGrpSpPr>
            <p:grpSpPr>
              <a:xfrm>
                <a:off x="7977701" y="2318134"/>
                <a:ext cx="522414" cy="353357"/>
                <a:chOff x="2901482" y="2825926"/>
                <a:chExt cx="800388" cy="541377"/>
              </a:xfrm>
            </p:grpSpPr>
            <p:pic>
              <p:nvPicPr>
                <p:cNvPr id="69" name="Picture 68">
                  <a:extLst>
                    <a:ext uri="{FF2B5EF4-FFF2-40B4-BE49-F238E27FC236}">
                      <a16:creationId xmlns:a16="http://schemas.microsoft.com/office/drawing/2014/main" id="{D422B4B6-ADF0-434B-A8D2-A5BD69D932F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70" name="TextBox 91">
                  <a:extLst>
                    <a:ext uri="{FF2B5EF4-FFF2-40B4-BE49-F238E27FC236}">
                      <a16:creationId xmlns:a16="http://schemas.microsoft.com/office/drawing/2014/main" id="{C0EB9362-0523-42AA-9B20-5987815D625C}"/>
                    </a:ext>
                  </a:extLst>
                </p:cNvPr>
                <p:cNvSpPr txBox="1"/>
                <p:nvPr/>
              </p:nvSpPr>
              <p:spPr>
                <a:xfrm>
                  <a:off x="2901482" y="2985091"/>
                  <a:ext cx="800388" cy="2392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err="1">
                      <a:ln>
                        <a:noFill/>
                      </a:ln>
                      <a:solidFill>
                        <a:srgbClr val="FFFFFF"/>
                      </a:solidFill>
                      <a:effectLst>
                        <a:outerShdw blurRad="50800" dist="38100" dir="2700000" algn="tl" rotWithShape="0">
                          <a:srgbClr val="000000">
                            <a:alpha val="43000"/>
                          </a:srgbClr>
                        </a:outerShdw>
                      </a:effectLst>
                      <a:uLnTx/>
                      <a:uFillTx/>
                      <a:latin typeface="Calibri"/>
                      <a:ea typeface="+mn-ea"/>
                      <a:cs typeface="+mn-cs"/>
                    </a:rPr>
                    <a:t>PARPi</a:t>
                  </a:r>
                  <a:endParaRPr kumimoji="0" lang="en-GB" sz="700" b="1" i="0" u="none" strike="noStrike" kern="1200" cap="none" spc="0" normalizeH="0" baseline="0" noProof="0">
                    <a:ln>
                      <a:noFill/>
                    </a:ln>
                    <a:solidFill>
                      <a:srgbClr val="FFFFFF"/>
                    </a:solidFill>
                    <a:effectLst>
                      <a:outerShdw blurRad="50800" dist="38100" dir="2700000" algn="tl" rotWithShape="0">
                        <a:srgbClr val="000000">
                          <a:alpha val="43000"/>
                        </a:srgbClr>
                      </a:outerShdw>
                    </a:effectLst>
                    <a:uLnTx/>
                    <a:uFillTx/>
                    <a:latin typeface="Calibri"/>
                    <a:ea typeface="+mn-ea"/>
                    <a:cs typeface="+mn-cs"/>
                  </a:endParaRPr>
                </a:p>
              </p:txBody>
            </p:sp>
          </p:grpSp>
        </p:grpSp>
        <p:sp>
          <p:nvSpPr>
            <p:cNvPr id="44" name="Text Box 5">
              <a:extLst>
                <a:ext uri="{FF2B5EF4-FFF2-40B4-BE49-F238E27FC236}">
                  <a16:creationId xmlns:a16="http://schemas.microsoft.com/office/drawing/2014/main" id="{35E7427B-EBA7-4903-9455-A4B283F244BE}"/>
                </a:ext>
              </a:extLst>
            </p:cNvPr>
            <p:cNvSpPr txBox="1">
              <a:spLocks noChangeArrowheads="1"/>
            </p:cNvSpPr>
            <p:nvPr/>
          </p:nvSpPr>
          <p:spPr bwMode="auto">
            <a:xfrm>
              <a:off x="750546" y="3654496"/>
              <a:ext cx="2218088" cy="576620"/>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78"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3F4444"/>
                  </a:solidFill>
                  <a:effectLst/>
                  <a:uLnTx/>
                  <a:uFillTx/>
                  <a:latin typeface="Calibri"/>
                  <a:ea typeface="+mn-ea"/>
                  <a:cs typeface="Arial Narrow"/>
                </a:rPr>
                <a:t>Reliance on error-prone pathways leads to accumulation of genomic instability and cell death</a:t>
              </a:r>
            </a:p>
          </p:txBody>
        </p:sp>
        <p:sp>
          <p:nvSpPr>
            <p:cNvPr id="45" name="Freeform 3">
              <a:extLst>
                <a:ext uri="{FF2B5EF4-FFF2-40B4-BE49-F238E27FC236}">
                  <a16:creationId xmlns:a16="http://schemas.microsoft.com/office/drawing/2014/main" id="{56C35C67-4A82-4B93-835F-B060B448E6D0}"/>
                </a:ext>
              </a:extLst>
            </p:cNvPr>
            <p:cNvSpPr/>
            <p:nvPr/>
          </p:nvSpPr>
          <p:spPr>
            <a:xfrm>
              <a:off x="3254284" y="2960232"/>
              <a:ext cx="4145976" cy="247750"/>
            </a:xfrm>
            <a:custGeom>
              <a:avLst/>
              <a:gdLst>
                <a:gd name="connsiteX0" fmla="*/ 4202767 w 4202767"/>
                <a:gd name="connsiteY0" fmla="*/ 0 h 828012"/>
                <a:gd name="connsiteX1" fmla="*/ 4202767 w 4202767"/>
                <a:gd name="connsiteY1" fmla="*/ 371904 h 828012"/>
                <a:gd name="connsiteX2" fmla="*/ 7016 w 4202767"/>
                <a:gd name="connsiteY2" fmla="*/ 392955 h 828012"/>
                <a:gd name="connsiteX3" fmla="*/ 0 w 4202767"/>
                <a:gd name="connsiteY3" fmla="*/ 828012 h 828012"/>
                <a:gd name="connsiteX0" fmla="*/ 4202767 w 4209783"/>
                <a:gd name="connsiteY0" fmla="*/ 0 h 828012"/>
                <a:gd name="connsiteX1" fmla="*/ 4209783 w 4209783"/>
                <a:gd name="connsiteY1" fmla="*/ 406989 h 828012"/>
                <a:gd name="connsiteX2" fmla="*/ 7016 w 4209783"/>
                <a:gd name="connsiteY2" fmla="*/ 392955 h 828012"/>
                <a:gd name="connsiteX3" fmla="*/ 0 w 4209783"/>
                <a:gd name="connsiteY3" fmla="*/ 828012 h 828012"/>
                <a:gd name="connsiteX0" fmla="*/ 4202768 w 4209784"/>
                <a:gd name="connsiteY0" fmla="*/ 0 h 828012"/>
                <a:gd name="connsiteX1" fmla="*/ 4209784 w 4209784"/>
                <a:gd name="connsiteY1" fmla="*/ 406989 h 828012"/>
                <a:gd name="connsiteX2" fmla="*/ 0 w 4209784"/>
                <a:gd name="connsiteY2" fmla="*/ 406989 h 828012"/>
                <a:gd name="connsiteX3" fmla="*/ 1 w 4209784"/>
                <a:gd name="connsiteY3" fmla="*/ 828012 h 828012"/>
                <a:gd name="connsiteX0" fmla="*/ 4209274 w 4209784"/>
                <a:gd name="connsiteY0" fmla="*/ 0 h 601813"/>
                <a:gd name="connsiteX1" fmla="*/ 4209784 w 4209784"/>
                <a:gd name="connsiteY1" fmla="*/ 180790 h 601813"/>
                <a:gd name="connsiteX2" fmla="*/ 0 w 4209784"/>
                <a:gd name="connsiteY2" fmla="*/ 180790 h 601813"/>
                <a:gd name="connsiteX3" fmla="*/ 1 w 4209784"/>
                <a:gd name="connsiteY3" fmla="*/ 601813 h 601813"/>
                <a:gd name="connsiteX0" fmla="*/ 4212481 w 4212481"/>
                <a:gd name="connsiteY0" fmla="*/ 8056 h 421024"/>
                <a:gd name="connsiteX1" fmla="*/ 4209784 w 4212481"/>
                <a:gd name="connsiteY1" fmla="*/ 1 h 421024"/>
                <a:gd name="connsiteX2" fmla="*/ 0 w 4212481"/>
                <a:gd name="connsiteY2" fmla="*/ 1 h 421024"/>
                <a:gd name="connsiteX3" fmla="*/ 1 w 4212481"/>
                <a:gd name="connsiteY3" fmla="*/ 421024 h 421024"/>
              </a:gdLst>
              <a:ahLst/>
              <a:cxnLst>
                <a:cxn ang="0">
                  <a:pos x="connsiteX0" y="connsiteY0"/>
                </a:cxn>
                <a:cxn ang="0">
                  <a:pos x="connsiteX1" y="connsiteY1"/>
                </a:cxn>
                <a:cxn ang="0">
                  <a:pos x="connsiteX2" y="connsiteY2"/>
                </a:cxn>
                <a:cxn ang="0">
                  <a:pos x="connsiteX3" y="connsiteY3"/>
                </a:cxn>
              </a:cxnLst>
              <a:rect l="l" t="t" r="r" b="b"/>
              <a:pathLst>
                <a:path w="4212481" h="421024">
                  <a:moveTo>
                    <a:pt x="4212481" y="8056"/>
                  </a:moveTo>
                  <a:lnTo>
                    <a:pt x="4209784" y="1"/>
                  </a:lnTo>
                  <a:lnTo>
                    <a:pt x="0" y="1"/>
                  </a:lnTo>
                  <a:cubicBezTo>
                    <a:pt x="0" y="140342"/>
                    <a:pt x="1" y="280683"/>
                    <a:pt x="1" y="421024"/>
                  </a:cubicBezTo>
                </a:path>
              </a:pathLst>
            </a:cu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alibri"/>
                <a:ea typeface="+mn-ea"/>
                <a:cs typeface="+mn-cs"/>
              </a:endParaRPr>
            </a:p>
          </p:txBody>
        </p:sp>
        <p:cxnSp>
          <p:nvCxnSpPr>
            <p:cNvPr id="46" name="Straight Connector 45">
              <a:extLst>
                <a:ext uri="{FF2B5EF4-FFF2-40B4-BE49-F238E27FC236}">
                  <a16:creationId xmlns:a16="http://schemas.microsoft.com/office/drawing/2014/main" id="{50F469AF-4577-479A-8E9D-8DB6253B5B89}"/>
                </a:ext>
              </a:extLst>
            </p:cNvPr>
            <p:cNvCxnSpPr/>
            <p:nvPr/>
          </p:nvCxnSpPr>
          <p:spPr bwMode="auto">
            <a:xfrm>
              <a:off x="7400833" y="2840988"/>
              <a:ext cx="0" cy="360000"/>
            </a:xfrm>
            <a:prstGeom prst="line">
              <a:avLst/>
            </a:prstGeom>
            <a:solidFill>
              <a:schemeClr val="accent1"/>
            </a:solidFill>
            <a:ln w="12700" cap="flat" cmpd="sng" algn="ctr">
              <a:solidFill>
                <a:srgbClr val="830051"/>
              </a:solidFill>
              <a:prstDash val="solid"/>
              <a:round/>
              <a:headEnd type="none" w="med" len="med"/>
              <a:tailEnd type="triangle" w="med" len="med"/>
            </a:ln>
            <a:effectLst/>
          </p:spPr>
        </p:cxnSp>
        <p:sp>
          <p:nvSpPr>
            <p:cNvPr id="47" name="Freeform 15">
              <a:extLst>
                <a:ext uri="{FF2B5EF4-FFF2-40B4-BE49-F238E27FC236}">
                  <a16:creationId xmlns:a16="http://schemas.microsoft.com/office/drawing/2014/main" id="{CF7CCD71-CF77-43CC-B07F-3118E3480B7A}"/>
                </a:ext>
              </a:extLst>
            </p:cNvPr>
            <p:cNvSpPr/>
            <p:nvPr/>
          </p:nvSpPr>
          <p:spPr bwMode="auto">
            <a:xfrm>
              <a:off x="7198242" y="2189394"/>
              <a:ext cx="202018" cy="446567"/>
            </a:xfrm>
            <a:custGeom>
              <a:avLst/>
              <a:gdLst>
                <a:gd name="connsiteX0" fmla="*/ 334926 w 334926"/>
                <a:gd name="connsiteY0" fmla="*/ 446567 h 446567"/>
                <a:gd name="connsiteX1" fmla="*/ 334926 w 334926"/>
                <a:gd name="connsiteY1" fmla="*/ 79744 h 446567"/>
                <a:gd name="connsiteX2" fmla="*/ 0 w 334926"/>
                <a:gd name="connsiteY2" fmla="*/ 0 h 446567"/>
              </a:gdLst>
              <a:ahLst/>
              <a:cxnLst>
                <a:cxn ang="0">
                  <a:pos x="connsiteX0" y="connsiteY0"/>
                </a:cxn>
                <a:cxn ang="0">
                  <a:pos x="connsiteX1" y="connsiteY1"/>
                </a:cxn>
                <a:cxn ang="0">
                  <a:pos x="connsiteX2" y="connsiteY2"/>
                </a:cxn>
              </a:cxnLst>
              <a:rect l="l" t="t" r="r" b="b"/>
              <a:pathLst>
                <a:path w="334926" h="446567">
                  <a:moveTo>
                    <a:pt x="334926" y="446567"/>
                  </a:moveTo>
                  <a:lnTo>
                    <a:pt x="334926" y="79744"/>
                  </a:lnTo>
                  <a:lnTo>
                    <a:pt x="0" y="0"/>
                  </a:lnTo>
                </a:path>
              </a:pathLst>
            </a:custGeom>
            <a:noFill/>
            <a:ln w="12700" cap="flat" cmpd="sng" algn="ctr">
              <a:solidFill>
                <a:schemeClr val="tx1"/>
              </a:solidFill>
              <a:prstDash val="solid"/>
              <a:round/>
              <a:headEnd type="none" w="med" len="med"/>
              <a:tailEnd type="oval"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48" name="TextBox 69">
              <a:extLst>
                <a:ext uri="{FF2B5EF4-FFF2-40B4-BE49-F238E27FC236}">
                  <a16:creationId xmlns:a16="http://schemas.microsoft.com/office/drawing/2014/main" id="{A3F9129D-E6D1-467C-BE80-F8DF7410A703}"/>
                </a:ext>
              </a:extLst>
            </p:cNvPr>
            <p:cNvSpPr txBox="1"/>
            <p:nvPr/>
          </p:nvSpPr>
          <p:spPr>
            <a:xfrm>
              <a:off x="677858" y="2160110"/>
              <a:ext cx="1819864" cy="372145"/>
            </a:xfrm>
            <a:prstGeom prst="roundRect">
              <a:avLst/>
            </a:prstGeom>
            <a:noFill/>
            <a:ln w="12700" cmpd="sng">
              <a:noFill/>
            </a:ln>
          </p:spPr>
          <p:txBody>
            <a:bodyPr wrap="square"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4444"/>
                  </a:solidFill>
                  <a:effectLst/>
                  <a:uLnTx/>
                  <a:uFillTx/>
                  <a:latin typeface="Calibri"/>
                  <a:ea typeface="+mn-ea"/>
                  <a:cs typeface="Arial"/>
                </a:rPr>
                <a:t>Trapped PARP on single-strand breaks</a:t>
              </a:r>
            </a:p>
          </p:txBody>
        </p:sp>
        <p:cxnSp>
          <p:nvCxnSpPr>
            <p:cNvPr id="49" name="Straight Connector 48">
              <a:extLst>
                <a:ext uri="{FF2B5EF4-FFF2-40B4-BE49-F238E27FC236}">
                  <a16:creationId xmlns:a16="http://schemas.microsoft.com/office/drawing/2014/main" id="{08A606D6-04F6-4977-B711-A66F57AC8725}"/>
                </a:ext>
              </a:extLst>
            </p:cNvPr>
            <p:cNvCxnSpPr>
              <a:cxnSpLocks/>
            </p:cNvCxnSpPr>
            <p:nvPr/>
          </p:nvCxnSpPr>
          <p:spPr bwMode="auto">
            <a:xfrm flipV="1">
              <a:off x="1589537" y="1539673"/>
              <a:ext cx="0" cy="602199"/>
            </a:xfrm>
            <a:prstGeom prst="line">
              <a:avLst/>
            </a:prstGeom>
            <a:solidFill>
              <a:schemeClr val="accent1"/>
            </a:solidFill>
            <a:ln w="12700" cap="flat" cmpd="sng" algn="ctr">
              <a:solidFill>
                <a:schemeClr val="tx1"/>
              </a:solidFill>
              <a:prstDash val="solid"/>
              <a:round/>
              <a:headEnd type="none" w="med" len="med"/>
              <a:tailEnd type="oval" w="med" len="med"/>
            </a:ln>
            <a:effectLst/>
          </p:spPr>
        </p:cxnSp>
        <p:cxnSp>
          <p:nvCxnSpPr>
            <p:cNvPr id="50" name="Straight Arrow Connector 49">
              <a:extLst>
                <a:ext uri="{FF2B5EF4-FFF2-40B4-BE49-F238E27FC236}">
                  <a16:creationId xmlns:a16="http://schemas.microsoft.com/office/drawing/2014/main" id="{11E6BE48-0CC8-4545-B952-5A36460E6923}"/>
                </a:ext>
              </a:extLst>
            </p:cNvPr>
            <p:cNvCxnSpPr/>
            <p:nvPr/>
          </p:nvCxnSpPr>
          <p:spPr>
            <a:xfrm>
              <a:off x="3647863" y="1948660"/>
              <a:ext cx="1467384" cy="0"/>
            </a:xfrm>
            <a:prstGeom prst="straightConnector1">
              <a:avLst/>
            </a:prstGeom>
            <a:ln w="190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TextBox 72">
              <a:extLst>
                <a:ext uri="{FF2B5EF4-FFF2-40B4-BE49-F238E27FC236}">
                  <a16:creationId xmlns:a16="http://schemas.microsoft.com/office/drawing/2014/main" id="{0012F000-9EAF-4380-925F-C5A1A11C59B9}"/>
                </a:ext>
              </a:extLst>
            </p:cNvPr>
            <p:cNvSpPr txBox="1"/>
            <p:nvPr/>
          </p:nvSpPr>
          <p:spPr>
            <a:xfrm>
              <a:off x="3450502" y="1309969"/>
              <a:ext cx="1837326" cy="408439"/>
            </a:xfrm>
            <a:prstGeom prst="rect">
              <a:avLst/>
            </a:prstGeom>
            <a:noFill/>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4444"/>
                  </a:solidFill>
                  <a:effectLst/>
                  <a:uLnTx/>
                  <a:uFillTx/>
                  <a:latin typeface="Calibri"/>
                  <a:ea typeface="+mn-ea"/>
                  <a:cs typeface="Arial"/>
                </a:rPr>
                <a:t>Increase in double-strand breaks in replicating cells</a:t>
              </a:r>
            </a:p>
          </p:txBody>
        </p:sp>
        <p:grpSp>
          <p:nvGrpSpPr>
            <p:cNvPr id="52" name="Group 51">
              <a:extLst>
                <a:ext uri="{FF2B5EF4-FFF2-40B4-BE49-F238E27FC236}">
                  <a16:creationId xmlns:a16="http://schemas.microsoft.com/office/drawing/2014/main" id="{E806AD6A-69D0-4D56-BD23-803F13F93613}"/>
                </a:ext>
              </a:extLst>
            </p:cNvPr>
            <p:cNvGrpSpPr/>
            <p:nvPr/>
          </p:nvGrpSpPr>
          <p:grpSpPr>
            <a:xfrm>
              <a:off x="652359" y="1322987"/>
              <a:ext cx="2521774" cy="499893"/>
              <a:chOff x="193002" y="2764547"/>
              <a:chExt cx="2807981" cy="556628"/>
            </a:xfrm>
          </p:grpSpPr>
          <p:pic>
            <p:nvPicPr>
              <p:cNvPr id="62" name="Picture 61">
                <a:extLst>
                  <a:ext uri="{FF2B5EF4-FFF2-40B4-BE49-F238E27FC236}">
                    <a16:creationId xmlns:a16="http://schemas.microsoft.com/office/drawing/2014/main" id="{044D3707-564E-4CF2-877E-14BEB1E6B27D}"/>
                  </a:ext>
                </a:extLst>
              </p:cNvPr>
              <p:cNvPicPr>
                <a:picLocks noChangeAspect="1"/>
              </p:cNvPicPr>
              <p:nvPr/>
            </p:nvPicPr>
            <p:blipFill>
              <a:blip r:embed="rId6">
                <a:alphaModFix amt="65000"/>
              </a:blip>
              <a:stretch>
                <a:fillRect/>
              </a:stretch>
            </p:blipFill>
            <p:spPr>
              <a:xfrm>
                <a:off x="193002" y="2798567"/>
                <a:ext cx="2807981" cy="522608"/>
              </a:xfrm>
              <a:prstGeom prst="rect">
                <a:avLst/>
              </a:prstGeom>
            </p:spPr>
          </p:pic>
          <p:sp>
            <p:nvSpPr>
              <p:cNvPr id="63" name="Rectangle 62">
                <a:extLst>
                  <a:ext uri="{FF2B5EF4-FFF2-40B4-BE49-F238E27FC236}">
                    <a16:creationId xmlns:a16="http://schemas.microsoft.com/office/drawing/2014/main" id="{6CB3C712-2D72-4AB1-A9A9-11CE74372BF6}"/>
                  </a:ext>
                </a:extLst>
              </p:cNvPr>
              <p:cNvSpPr/>
              <p:nvPr/>
            </p:nvSpPr>
            <p:spPr bwMode="auto">
              <a:xfrm rot="20087990">
                <a:off x="1201772" y="2764547"/>
                <a:ext cx="36000" cy="1070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53" name="Group 52">
              <a:extLst>
                <a:ext uri="{FF2B5EF4-FFF2-40B4-BE49-F238E27FC236}">
                  <a16:creationId xmlns:a16="http://schemas.microsoft.com/office/drawing/2014/main" id="{AA9A2CD1-EFED-44E2-A696-19DFF781B849}"/>
                </a:ext>
              </a:extLst>
            </p:cNvPr>
            <p:cNvGrpSpPr/>
            <p:nvPr/>
          </p:nvGrpSpPr>
          <p:grpSpPr>
            <a:xfrm>
              <a:off x="1524421" y="1029752"/>
              <a:ext cx="596984" cy="449806"/>
              <a:chOff x="4173672" y="3607866"/>
              <a:chExt cx="1162130" cy="875627"/>
            </a:xfrm>
          </p:grpSpPr>
          <p:grpSp>
            <p:nvGrpSpPr>
              <p:cNvPr id="54" name="Group 53">
                <a:extLst>
                  <a:ext uri="{FF2B5EF4-FFF2-40B4-BE49-F238E27FC236}">
                    <a16:creationId xmlns:a16="http://schemas.microsoft.com/office/drawing/2014/main" id="{B203E1FD-90A6-495C-909F-AB80F0C38AEC}"/>
                  </a:ext>
                </a:extLst>
              </p:cNvPr>
              <p:cNvGrpSpPr/>
              <p:nvPr/>
            </p:nvGrpSpPr>
            <p:grpSpPr>
              <a:xfrm>
                <a:off x="4173672" y="3842225"/>
                <a:ext cx="912925" cy="641268"/>
                <a:chOff x="2791260" y="4080606"/>
                <a:chExt cx="912925" cy="641268"/>
              </a:xfrm>
            </p:grpSpPr>
            <p:pic>
              <p:nvPicPr>
                <p:cNvPr id="58" name="Picture 57">
                  <a:extLst>
                    <a:ext uri="{FF2B5EF4-FFF2-40B4-BE49-F238E27FC236}">
                      <a16:creationId xmlns:a16="http://schemas.microsoft.com/office/drawing/2014/main" id="{7FB15C51-F122-4E38-9C50-2EE23FABA47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91260" y="4100756"/>
                  <a:ext cx="460780" cy="451708"/>
                </a:xfrm>
                <a:prstGeom prst="rect">
                  <a:avLst/>
                </a:prstGeom>
              </p:spPr>
            </p:pic>
            <p:pic>
              <p:nvPicPr>
                <p:cNvPr id="59" name="Picture 58">
                  <a:extLst>
                    <a:ext uri="{FF2B5EF4-FFF2-40B4-BE49-F238E27FC236}">
                      <a16:creationId xmlns:a16="http://schemas.microsoft.com/office/drawing/2014/main" id="{064C5E0A-6C15-4162-9EEB-E8A3AAD64F5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14591" y="4249755"/>
                  <a:ext cx="460780" cy="451708"/>
                </a:xfrm>
                <a:prstGeom prst="rect">
                  <a:avLst/>
                </a:prstGeom>
              </p:spPr>
            </p:pic>
            <p:pic>
              <p:nvPicPr>
                <p:cNvPr id="60" name="Picture 59">
                  <a:extLst>
                    <a:ext uri="{FF2B5EF4-FFF2-40B4-BE49-F238E27FC236}">
                      <a16:creationId xmlns:a16="http://schemas.microsoft.com/office/drawing/2014/main" id="{2D1B5C31-70BA-4A83-AE05-0D24F46B047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004329" y="4080606"/>
                  <a:ext cx="654148" cy="641268"/>
                </a:xfrm>
                <a:prstGeom prst="rect">
                  <a:avLst/>
                </a:prstGeom>
                <a:effectLst>
                  <a:outerShdw blurRad="50800" dist="38100" dir="2700000" algn="tl" rotWithShape="0">
                    <a:prstClr val="black">
                      <a:alpha val="40000"/>
                    </a:prstClr>
                  </a:outerShdw>
                </a:effectLst>
              </p:spPr>
            </p:pic>
            <p:sp>
              <p:nvSpPr>
                <p:cNvPr id="61" name="TextBox 82">
                  <a:extLst>
                    <a:ext uri="{FF2B5EF4-FFF2-40B4-BE49-F238E27FC236}">
                      <a16:creationId xmlns:a16="http://schemas.microsoft.com/office/drawing/2014/main" id="{D9D3A807-B33C-45F7-9C27-BF0B56918391}"/>
                    </a:ext>
                  </a:extLst>
                </p:cNvPr>
                <p:cNvSpPr txBox="1"/>
                <p:nvPr/>
              </p:nvSpPr>
              <p:spPr>
                <a:xfrm>
                  <a:off x="2999595" y="4304343"/>
                  <a:ext cx="704590" cy="3040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srgbClr val="FFFFFF"/>
                      </a:solidFill>
                      <a:effectLst>
                        <a:outerShdw blurRad="50800" dist="38100" dir="2700000" algn="tl" rotWithShape="0">
                          <a:srgbClr val="000000">
                            <a:alpha val="43000"/>
                          </a:srgbClr>
                        </a:outerShdw>
                      </a:effectLst>
                      <a:uLnTx/>
                      <a:uFillTx/>
                      <a:latin typeface="Calibri"/>
                      <a:ea typeface="+mn-ea"/>
                      <a:cs typeface="+mn-cs"/>
                    </a:rPr>
                    <a:t>PARP</a:t>
                  </a:r>
                </a:p>
              </p:txBody>
            </p:sp>
          </p:grpSp>
          <p:grpSp>
            <p:nvGrpSpPr>
              <p:cNvPr id="55" name="Group 54">
                <a:extLst>
                  <a:ext uri="{FF2B5EF4-FFF2-40B4-BE49-F238E27FC236}">
                    <a16:creationId xmlns:a16="http://schemas.microsoft.com/office/drawing/2014/main" id="{67AED9AD-4403-46CC-A587-26D844F1E632}"/>
                  </a:ext>
                </a:extLst>
              </p:cNvPr>
              <p:cNvGrpSpPr/>
              <p:nvPr/>
            </p:nvGrpSpPr>
            <p:grpSpPr>
              <a:xfrm>
                <a:off x="4422052" y="3607866"/>
                <a:ext cx="913750" cy="541377"/>
                <a:chOff x="2847455" y="2825926"/>
                <a:chExt cx="913750" cy="541377"/>
              </a:xfrm>
            </p:grpSpPr>
            <p:pic>
              <p:nvPicPr>
                <p:cNvPr id="56" name="Picture 55">
                  <a:extLst>
                    <a:ext uri="{FF2B5EF4-FFF2-40B4-BE49-F238E27FC236}">
                      <a16:creationId xmlns:a16="http://schemas.microsoft.com/office/drawing/2014/main" id="{DCE708DE-7B37-4A27-854A-0F4ED12FB8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57" name="TextBox 78">
                  <a:extLst>
                    <a:ext uri="{FF2B5EF4-FFF2-40B4-BE49-F238E27FC236}">
                      <a16:creationId xmlns:a16="http://schemas.microsoft.com/office/drawing/2014/main" id="{9C9A890A-A5C0-4685-A6BF-0490FB4EABA0}"/>
                    </a:ext>
                  </a:extLst>
                </p:cNvPr>
                <p:cNvSpPr txBox="1"/>
                <p:nvPr/>
              </p:nvSpPr>
              <p:spPr>
                <a:xfrm>
                  <a:off x="2847455" y="2961360"/>
                  <a:ext cx="913750" cy="3040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err="1">
                      <a:ln>
                        <a:noFill/>
                      </a:ln>
                      <a:solidFill>
                        <a:srgbClr val="FFFFFF"/>
                      </a:solidFill>
                      <a:effectLst>
                        <a:outerShdw blurRad="50800" dist="38100" dir="2700000" algn="tl" rotWithShape="0">
                          <a:srgbClr val="000000">
                            <a:alpha val="43000"/>
                          </a:srgbClr>
                        </a:outerShdw>
                      </a:effectLst>
                      <a:uLnTx/>
                      <a:uFillTx/>
                      <a:latin typeface="Calibri"/>
                      <a:ea typeface="+mn-ea"/>
                      <a:cs typeface="+mn-cs"/>
                    </a:rPr>
                    <a:t>PARPi</a:t>
                  </a:r>
                  <a:endParaRPr kumimoji="0" lang="en-GB" sz="700" b="1" i="0" u="none" strike="noStrike" kern="1200" cap="none" spc="0" normalizeH="0" baseline="0" noProof="0">
                    <a:ln>
                      <a:noFill/>
                    </a:ln>
                    <a:solidFill>
                      <a:srgbClr val="FFFFFF"/>
                    </a:solidFill>
                    <a:effectLst>
                      <a:outerShdw blurRad="50800" dist="38100" dir="2700000" algn="tl" rotWithShape="0">
                        <a:srgbClr val="000000">
                          <a:alpha val="43000"/>
                        </a:srgbClr>
                      </a:outerShdw>
                    </a:effectLst>
                    <a:uLnTx/>
                    <a:uFillTx/>
                    <a:latin typeface="Calibri"/>
                    <a:ea typeface="+mn-ea"/>
                    <a:cs typeface="+mn-cs"/>
                  </a:endParaRPr>
                </a:p>
              </p:txBody>
            </p:sp>
          </p:grpSp>
        </p:grpSp>
      </p:grpSp>
      <p:sp>
        <p:nvSpPr>
          <p:cNvPr id="31" name="TextBox 94">
            <a:extLst>
              <a:ext uri="{FF2B5EF4-FFF2-40B4-BE49-F238E27FC236}">
                <a16:creationId xmlns:a16="http://schemas.microsoft.com/office/drawing/2014/main" id="{E47E0420-C198-4A10-9F5E-0A37371F9CCC}"/>
              </a:ext>
            </a:extLst>
          </p:cNvPr>
          <p:cNvSpPr txBox="1"/>
          <p:nvPr/>
        </p:nvSpPr>
        <p:spPr>
          <a:xfrm>
            <a:off x="9359273" y="5334307"/>
            <a:ext cx="55825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uLnTx/>
                <a:uFillTx/>
                <a:latin typeface="Calibri"/>
                <a:ea typeface="Zapf Dingbats"/>
                <a:cs typeface="Zapf Dingbats"/>
                <a:sym typeface="Zapf Dingbats"/>
              </a:rPr>
              <a:t>✓</a:t>
            </a:r>
            <a:endParaRPr kumimoji="0" lang="en-US" sz="4800" b="1" i="0" u="none" strike="noStrike" kern="1200" cap="none" spc="0" normalizeH="0" baseline="0" noProof="0" dirty="0">
              <a:ln>
                <a:noFill/>
              </a:ln>
              <a:solidFill>
                <a:srgbClr val="92D050"/>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66E24FD2-F821-4290-BBEE-269CB191447B}"/>
              </a:ext>
            </a:extLst>
          </p:cNvPr>
          <p:cNvSpPr txBox="1"/>
          <p:nvPr/>
        </p:nvSpPr>
        <p:spPr>
          <a:xfrm>
            <a:off x="4151784" y="5157192"/>
            <a:ext cx="1185005" cy="120032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Zapf Dingbats"/>
                <a:ea typeface="Zapf Dingbats"/>
                <a:cs typeface="Zapf Dingbats"/>
                <a:sym typeface="Wingdings 2" panose="05020102010507070707" pitchFamily="18" charset="2"/>
              </a:rPr>
              <a:t></a:t>
            </a:r>
            <a:endParaRPr kumimoji="0" lang="en-US" sz="5400" b="0" i="0" u="none" strike="noStrike" kern="1200" cap="none" spc="0" normalizeH="0" baseline="0" noProof="0" dirty="0">
              <a:ln>
                <a:noFill/>
              </a:ln>
              <a:solidFill>
                <a:srgbClr val="FF0000"/>
              </a:solidFill>
              <a:effectLst/>
              <a:uLnTx/>
              <a:uFillTx/>
              <a:latin typeface="Arial"/>
              <a:ea typeface="+mn-ea"/>
              <a:cs typeface="+mn-cs"/>
            </a:endParaRPr>
          </a:p>
        </p:txBody>
      </p:sp>
      <p:sp>
        <p:nvSpPr>
          <p:cNvPr id="19" name="Slide Number Placeholder 18">
            <a:extLst>
              <a:ext uri="{FF2B5EF4-FFF2-40B4-BE49-F238E27FC236}">
                <a16:creationId xmlns:a16="http://schemas.microsoft.com/office/drawing/2014/main" id="{D84AF88C-57BA-F944-B043-1A253BF3FF0D}"/>
              </a:ext>
            </a:extLst>
          </p:cNvPr>
          <p:cNvSpPr>
            <a:spLocks noGrp="1"/>
          </p:cNvSpPr>
          <p:nvPr>
            <p:ph type="sldNum" sz="quarter" idx="4"/>
          </p:nvPr>
        </p:nvSpPr>
        <p:spPr/>
        <p:txBody>
          <a:bodyPr/>
          <a:lstStyle/>
          <a:p>
            <a:fld id="{FCE43C0F-8A7B-3A4B-9DB5-B3472E36E833}" type="slidenum">
              <a:rPr lang="en-GB" smtClean="0"/>
              <a:pPr/>
              <a:t>9</a:t>
            </a:fld>
            <a:endParaRPr lang="en-GB" dirty="0"/>
          </a:p>
        </p:txBody>
      </p:sp>
    </p:spTree>
    <p:extLst>
      <p:ext uri="{BB962C8B-B14F-4D97-AF65-F5344CB8AC3E}">
        <p14:creationId xmlns:p14="http://schemas.microsoft.com/office/powerpoint/2010/main" val="170713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Cor2Ed - GU Connect Palette">
      <a:dk1>
        <a:srgbClr val="000000"/>
      </a:dk1>
      <a:lt1>
        <a:srgbClr val="FFFFFF"/>
      </a:lt1>
      <a:dk2>
        <a:srgbClr val="5D8298"/>
      </a:dk2>
      <a:lt2>
        <a:srgbClr val="EEECE1"/>
      </a:lt2>
      <a:accent1>
        <a:srgbClr val="03C74F"/>
      </a:accent1>
      <a:accent2>
        <a:srgbClr val="C0504D"/>
      </a:accent2>
      <a:accent3>
        <a:srgbClr val="E9D0CD"/>
      </a:accent3>
      <a:accent4>
        <a:srgbClr val="F4EAE7"/>
      </a:accent4>
      <a:accent5>
        <a:srgbClr val="ECE6ED"/>
      </a:accent5>
      <a:accent6>
        <a:srgbClr val="8B878B"/>
      </a:accent6>
      <a:hlink>
        <a:srgbClr val="03C74F"/>
      </a:hlink>
      <a:folHlink>
        <a:srgbClr val="03C74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GUCONNECT_template_v2-good</Template>
  <TotalTime>30514</TotalTime>
  <Words>13147</Words>
  <Application>Microsoft Macintosh PowerPoint</Application>
  <PresentationFormat>Widescreen</PresentationFormat>
  <Paragraphs>2623</Paragraphs>
  <Slides>56</Slides>
  <Notes>56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8" baseType="lpstr">
      <vt:lpstr>Aileron</vt:lpstr>
      <vt:lpstr>Arial</vt:lpstr>
      <vt:lpstr>Calibri</vt:lpstr>
      <vt:lpstr>Lucida Grande</vt:lpstr>
      <vt:lpstr>PT Sans Narrow</vt:lpstr>
      <vt:lpstr>ScalaLancetPro</vt:lpstr>
      <vt:lpstr>ScalaLancetPro-Italic</vt:lpstr>
      <vt:lpstr>Source Sans Pro</vt:lpstr>
      <vt:lpstr>Symbol</vt:lpstr>
      <vt:lpstr>Zapf Dingbats</vt:lpstr>
      <vt:lpstr>Thème Office</vt:lpstr>
      <vt:lpstr>think-cell Slide</vt:lpstr>
      <vt:lpstr>PowerPoint Presentation</vt:lpstr>
      <vt:lpstr>GU CONNECT MICRO E-Learning   The use of PARP inhibitors in prostate cancer treatment and the rationale behind combination treatment  module one    DECEMBER 2022</vt:lpstr>
      <vt:lpstr>module one  PARPi IN advanced PROSTATE CANCER</vt:lpstr>
      <vt:lpstr>This module has been developed by two international experts</vt:lpstr>
      <vt:lpstr>Disclaimer and disclosures</vt:lpstr>
      <vt:lpstr>Educational objectives</vt:lpstr>
      <vt:lpstr>Clinical takeaways</vt:lpstr>
      <vt:lpstr>PARPi mechanism of action</vt:lpstr>
      <vt:lpstr>For patients with HRRm, PARPi’s are a treatment option as they trigger cell death in cancer cells with an HRR deficiency1</vt:lpstr>
      <vt:lpstr>DNA repair pathway aberrations: Homologous Recombination Repair (HRR) defects</vt:lpstr>
      <vt:lpstr>DNA Damage repair mutations  and  genetic testing</vt:lpstr>
      <vt:lpstr>Tumours can develop in the context of germline or somatic gene alterations1-7</vt:lpstr>
      <vt:lpstr>Family History Is the strongest known Risk Factor for prostate cancer</vt:lpstr>
      <vt:lpstr>Cascading Impact</vt:lpstr>
      <vt:lpstr>Guideline recommendations for genetic testing</vt:lpstr>
      <vt:lpstr>Guideline recommendations for genetic testing</vt:lpstr>
      <vt:lpstr>BRCAm are associated with poor clinical outcomes </vt:lpstr>
      <vt:lpstr>PARPi monotherapy in mCRPC:  non-registrational studies </vt:lpstr>
      <vt:lpstr>Phase 2/3 PARP inhibitor monotherapy trials in mCRPC</vt:lpstr>
      <vt:lpstr>Toparp trials: phase 2 trials of Olaparib in heavily pre-treated mCrpc patients</vt:lpstr>
      <vt:lpstr>TOPARP-B results: Olaparib has antitumour activity against mcrpc with ddr gene alterations</vt:lpstr>
      <vt:lpstr>Toparp-B: Olaparib side effects</vt:lpstr>
      <vt:lpstr>Galahad: Phase 2 Study of Niraparib in pre-treated mCRPC patients with DDRm </vt:lpstr>
      <vt:lpstr>GALAHAD: niraparib shows anti-tumour activity In mcrpc patients with DDRm, particularly brca1/2</vt:lpstr>
      <vt:lpstr>Galahad: Niraparib side effects</vt:lpstr>
      <vt:lpstr>Talapro-1: talazoparib in pre-treated mcrpc patients with ddr mutations</vt:lpstr>
      <vt:lpstr>Talapro-1: talazoparib shows anti-tumour activity In mcrpc patients with drds, particularly brca1/2</vt:lpstr>
      <vt:lpstr>Talapro-1: Talazoparib side effects</vt:lpstr>
      <vt:lpstr>parpi monotherapy in mCRPC: studies leading to registration  </vt:lpstr>
      <vt:lpstr>PROfound: Phase 3 of olaparib vs. second new hormonal agent in HRRm mCRPC</vt:lpstr>
      <vt:lpstr>PROfound: OLAPARIB MONOTHERAPY IMPROVES rPFS COMPARED TO NHA RECHALLENGE</vt:lpstr>
      <vt:lpstr>PROfound: 31% REDUCTION IN DEATH WITH OLAPARIB MONOTHERAPY COMPARED TO NHA RECHALLENGE</vt:lpstr>
      <vt:lpstr>PROfound: greater activity with Olaparib in BRCAm BUT POSITIVE EFFECT SEEN WITH OTHER HRRm</vt:lpstr>
      <vt:lpstr>PROfound: most common AEs (≥10% any grade) in the overall population*</vt:lpstr>
      <vt:lpstr>PROfound: tumour tissue used to prospectively identify patients with hrrm</vt:lpstr>
      <vt:lpstr>Profound: ~ 30% of screened patients were identified with a qualifying HRRm</vt:lpstr>
      <vt:lpstr>TRITON2: open label, single-arm, phase 2 study of rucaparib in mCRPC patients</vt:lpstr>
      <vt:lpstr>TRITON2: Rucaparib has anti-tumour activity in mCRPC patients with BRCA1/2 alterations1</vt:lpstr>
      <vt:lpstr>TRITON2: Rucaparib achieved a median rpfs of 9 months in mCRPC patients with BRCA alterations</vt:lpstr>
      <vt:lpstr>TRITON2: Rucaparib side effects</vt:lpstr>
      <vt:lpstr>TRITON2: hrrm identified via tissue or ctdna</vt:lpstr>
      <vt:lpstr>TRITON2: Concordance between tissue and ctDNA testing</vt:lpstr>
      <vt:lpstr>TRITON3 study design</vt:lpstr>
      <vt:lpstr>Triton3: rucaparib improves rPFS vs physician’s choice in itt population</vt:lpstr>
      <vt:lpstr>Triton3: rucaparib improves rPFS vs physician’s choice in BRCA subgroup </vt:lpstr>
      <vt:lpstr>Triton3: MOST COMMON TEAEs  (≥20% ANY GRADE) </vt:lpstr>
      <vt:lpstr>Where do parpi’s fit in the mcrpc treatment landscape?</vt:lpstr>
      <vt:lpstr>PARP inhibitors are approved in prostate cancer1,2</vt:lpstr>
      <vt:lpstr>There are multiple trials investigating the use of PARP inhibitors in prostate cancer1-11</vt:lpstr>
      <vt:lpstr>parpi’s BEYOND PROSTATE CANCER</vt:lpstr>
      <vt:lpstr>Available PARP inhibitors and their current tumour indications</vt:lpstr>
      <vt:lpstr>AE profiles of PARPi from monotherapy trials across different tumour types</vt:lpstr>
      <vt:lpstr>Haematological AE profiles of PARPi from  monotherapy trials across different tumour types</vt:lpstr>
      <vt:lpstr>In Conclusion</vt:lpstr>
      <vt:lpstr>REACH GU CONNECT VIA  TWITTER, LINKEDIN, VIMEO &amp; EMAIL OR VISIT THE GROUP’S WEBSITE https://guconnect.cor2ed.com/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Microsoft Office User</cp:lastModifiedBy>
  <cp:revision>463</cp:revision>
  <cp:lastPrinted>2022-12-15T17:31:13Z</cp:lastPrinted>
  <dcterms:created xsi:type="dcterms:W3CDTF">2016-10-14T09:38:18Z</dcterms:created>
  <dcterms:modified xsi:type="dcterms:W3CDTF">2023-01-23T12:12:08Z</dcterms:modified>
</cp:coreProperties>
</file>